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CC9900"/>
    <a:srgbClr val="F7EBB7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88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871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33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52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96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3257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9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29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53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95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71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1DBC1-FF0E-4DCD-9ACD-4AF32E16C16F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25FCA-4E0E-4E5E-9368-5FCDD8FD2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66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6p-b700a7mbHzH9__tmB-w_4RMDiptwVp1O87yuARgU/prefil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oneTexte 13"/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rgbClr val="660066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fr-FR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Ordre du jour</a:t>
            </a:r>
            <a:endParaRPr lang="fr-FR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4412" y="893829"/>
            <a:ext cx="1096317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1 - Tour des </a:t>
            </a:r>
            <a:r>
              <a:rPr lang="fr-FR" sz="2200" b="1" dirty="0" err="1" smtClean="0">
                <a:solidFill>
                  <a:srgbClr val="660066"/>
                </a:solidFill>
                <a:latin typeface="Century Gothic" panose="020B0502020202020204" pitchFamily="34" charset="0"/>
              </a:rPr>
              <a:t>participant.e.s</a:t>
            </a:r>
            <a:endParaRPr lang="fr-FR" sz="2200" b="1" dirty="0" smtClean="0">
              <a:solidFill>
                <a:srgbClr val="660066"/>
              </a:solidFill>
              <a:latin typeface="Century Gothic" panose="020B0502020202020204" pitchFamily="34" charset="0"/>
            </a:endParaRPr>
          </a:p>
          <a:p>
            <a:endParaRPr lang="fr-FR" sz="2200" dirty="0" smtClean="0">
              <a:latin typeface="Century Gothic" panose="020B0502020202020204" pitchFamily="34" charset="0"/>
            </a:endParaRPr>
          </a:p>
          <a:p>
            <a:endParaRPr lang="fr-FR" sz="2200" dirty="0">
              <a:latin typeface="Century Gothic" panose="020B0502020202020204" pitchFamily="34" charset="0"/>
            </a:endParaRPr>
          </a:p>
          <a:p>
            <a:r>
              <a:rPr lang="fr-FR" sz="2200" b="1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2 - Dispositifs d’accueil et d’accompagnement des auteurs de violences conjugales </a:t>
            </a:r>
            <a:endParaRPr lang="fr-FR" sz="2200" dirty="0" smtClean="0">
              <a:solidFill>
                <a:srgbClr val="660066"/>
              </a:solidFill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endParaRPr lang="fr-FR" sz="2400" dirty="0" smtClean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endParaRPr lang="fr-FR" sz="2400" dirty="0"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28436" y="2845187"/>
            <a:ext cx="86175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>
                <a:latin typeface="Century Gothic" panose="020B0502020202020204" pitchFamily="34" charset="0"/>
              </a:rPr>
              <a:t>Accompagnement des auteurs sous main de justice – </a:t>
            </a:r>
            <a:r>
              <a:rPr lang="fr-FR" i="1" dirty="0">
                <a:latin typeface="Century Gothic" panose="020B0502020202020204" pitchFamily="34" charset="0"/>
              </a:rPr>
              <a:t>Service Pénitentiaire d’Insertion et de Probation ;</a:t>
            </a:r>
          </a:p>
          <a:p>
            <a:endParaRPr lang="fr-FR" sz="900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latin typeface="Century Gothic" panose="020B0502020202020204" pitchFamily="34" charset="0"/>
              </a:rPr>
              <a:t>Mise en place du Centre de Prise en Charge des Auteurs – </a:t>
            </a:r>
            <a:r>
              <a:rPr lang="fr-FR" i="1" dirty="0">
                <a:latin typeface="Century Gothic" panose="020B0502020202020204" pitchFamily="34" charset="0"/>
              </a:rPr>
              <a:t>AIS </a:t>
            </a:r>
            <a:r>
              <a:rPr lang="fr-FR" i="1" dirty="0" smtClean="0">
                <a:latin typeface="Century Gothic" panose="020B0502020202020204" pitchFamily="34" charset="0"/>
              </a:rPr>
              <a:t>35 ; </a:t>
            </a:r>
            <a:endParaRPr lang="fr-FR" i="1" dirty="0">
              <a:latin typeface="Century Gothic" panose="020B0502020202020204" pitchFamily="34" charset="0"/>
            </a:endParaRPr>
          </a:p>
          <a:p>
            <a:endParaRPr lang="fr-FR" sz="900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latin typeface="Century Gothic" panose="020B0502020202020204" pitchFamily="34" charset="0"/>
              </a:rPr>
              <a:t>Permanence accueil des auteurs – </a:t>
            </a:r>
            <a:r>
              <a:rPr lang="fr-FR" i="1" dirty="0" err="1">
                <a:latin typeface="Century Gothic" panose="020B0502020202020204" pitchFamily="34" charset="0"/>
              </a:rPr>
              <a:t>Asfad</a:t>
            </a:r>
            <a:endParaRPr lang="fr-FR" i="1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5833" y="4687539"/>
            <a:ext cx="108510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b="1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3 -  </a:t>
            </a:r>
            <a:r>
              <a:rPr lang="fr-FR" sz="2200" b="1" dirty="0">
                <a:solidFill>
                  <a:srgbClr val="660066"/>
                </a:solidFill>
                <a:latin typeface="Century Gothic" panose="020B0502020202020204" pitchFamily="34" charset="0"/>
              </a:rPr>
              <a:t>Échange sur la création d’un lieu d’accueil des femmes victimes et de leurs enfants </a:t>
            </a:r>
          </a:p>
        </p:txBody>
      </p:sp>
    </p:spTree>
    <p:extLst>
      <p:ext uri="{BB962C8B-B14F-4D97-AF65-F5344CB8AC3E}">
        <p14:creationId xmlns:p14="http://schemas.microsoft.com/office/powerpoint/2010/main" val="129051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rgbClr val="660066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fr-FR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Lieu d’accueil des femmes victimes et de leurs enfants</a:t>
            </a:r>
            <a:endParaRPr lang="fr-FR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3991" y="589514"/>
            <a:ext cx="107257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Objectifs du lieu d'accueil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3991" y="2124852"/>
            <a:ext cx="112840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Century Gothic" panose="020B0502020202020204" pitchFamily="34" charset="0"/>
              </a:rPr>
              <a:t>Phase d’étude préalable</a:t>
            </a:r>
            <a:endParaRPr lang="fr-FR" dirty="0" smtClean="0"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88653" y="3509847"/>
            <a:ext cx="10381674" cy="2970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0"/>
              </a:spcAft>
              <a:buAutoNum type="arabicParenR"/>
            </a:pPr>
            <a:r>
              <a:rPr lang="fr-FR" sz="1600" i="1" dirty="0" smtClean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Partage </a:t>
            </a:r>
            <a:r>
              <a:rPr lang="fr-FR" sz="1600" i="1" dirty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démarche et phase de </a:t>
            </a:r>
            <a:r>
              <a:rPr lang="fr-FR" sz="1600" i="1" dirty="0" smtClean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réflexion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r-FR" sz="1600" dirty="0">
              <a:solidFill>
                <a:srgbClr val="CC99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600" u="sng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Entretiens</a:t>
            </a:r>
            <a:r>
              <a:rPr lang="fr-FR" sz="16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Département, CHU, ARS, Gendarmerie, Associations </a:t>
            </a:r>
            <a:r>
              <a:rPr lang="fr-FR" sz="16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spécialisées, …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FR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Temps de concertation collectif : </a:t>
            </a:r>
            <a:r>
              <a:rPr lang="fr-FR" sz="16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Réseau rennais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FR" sz="1600" u="sng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6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Consultation des </a:t>
            </a:r>
            <a:r>
              <a:rPr lang="fr-FR" sz="16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professionnels </a:t>
            </a:r>
            <a:r>
              <a:rPr lang="fr-FR" sz="1600" u="sng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non-spécialistes </a:t>
            </a: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mise à disposition d'un court questionnaire pour toutes les structures : </a:t>
            </a:r>
            <a:r>
              <a:rPr lang="fr-FR" sz="1600" u="sng" dirty="0">
                <a:solidFill>
                  <a:srgbClr val="0563C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https://docs.google.com/forms/d/16p-b700a7mbHzH9__tmB-w_4RMDiptwVp1O87yuARgU/prefill</a:t>
            </a: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600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fr-FR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6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Parangonnage</a:t>
            </a: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auprès des </a:t>
            </a:r>
            <a:r>
              <a:rPr lang="fr-FR" sz="16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structures</a:t>
            </a:r>
            <a:endParaRPr lang="fr-FR" sz="16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Organigramme : Connecteur page suivante 13"/>
          <p:cNvSpPr/>
          <p:nvPr/>
        </p:nvSpPr>
        <p:spPr>
          <a:xfrm>
            <a:off x="453991" y="3545363"/>
            <a:ext cx="903511" cy="2846528"/>
          </a:xfrm>
          <a:prstGeom prst="flowChartOffpageConnector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Janvier </a:t>
            </a:r>
          </a:p>
          <a:p>
            <a:pPr algn="ctr"/>
            <a:r>
              <a:rPr lang="fr-FR" sz="1400" dirty="0" smtClean="0">
                <a:latin typeface="Century Gothic" panose="020B0502020202020204" pitchFamily="34" charset="0"/>
              </a:rPr>
              <a:t>à avril 2021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357502" y="958846"/>
            <a:ext cx="9393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Participer à l’amélioration de </a:t>
            </a:r>
            <a:r>
              <a:rPr lang="fr-FR" dirty="0">
                <a:latin typeface="Century Gothic" panose="020B0502020202020204" pitchFamily="34" charset="0"/>
              </a:rPr>
              <a:t>l'accompagnement et </a:t>
            </a:r>
            <a:r>
              <a:rPr lang="fr-FR" dirty="0" smtClean="0">
                <a:latin typeface="Century Gothic" panose="020B0502020202020204" pitchFamily="34" charset="0"/>
              </a:rPr>
              <a:t>au </a:t>
            </a:r>
            <a:r>
              <a:rPr lang="fr-FR" dirty="0">
                <a:latin typeface="Century Gothic" panose="020B0502020202020204" pitchFamily="34" charset="0"/>
              </a:rPr>
              <a:t>parcours des victimes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S’appuyer </a:t>
            </a:r>
            <a:r>
              <a:rPr lang="fr-FR" dirty="0">
                <a:latin typeface="Century Gothic" panose="020B0502020202020204" pitchFamily="34" charset="0"/>
              </a:rPr>
              <a:t>sur le contexte et les projets en local </a:t>
            </a:r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Century Gothic" panose="020B0502020202020204" pitchFamily="34" charset="0"/>
              </a:rPr>
              <a:t>C</a:t>
            </a:r>
            <a:r>
              <a:rPr lang="fr-FR" dirty="0" smtClean="0">
                <a:latin typeface="Century Gothic" panose="020B0502020202020204" pitchFamily="34" charset="0"/>
              </a:rPr>
              <a:t>réer </a:t>
            </a:r>
            <a:r>
              <a:rPr lang="fr-FR" dirty="0">
                <a:latin typeface="Century Gothic" panose="020B0502020202020204" pitchFamily="34" charset="0"/>
              </a:rPr>
              <a:t>un projet adapté aux </a:t>
            </a:r>
            <a:r>
              <a:rPr lang="fr-FR" dirty="0" smtClean="0">
                <a:latin typeface="Century Gothic" panose="020B0502020202020204" pitchFamily="34" charset="0"/>
              </a:rPr>
              <a:t>réalités, aux </a:t>
            </a:r>
            <a:r>
              <a:rPr lang="fr-FR" dirty="0">
                <a:latin typeface="Century Gothic" panose="020B0502020202020204" pitchFamily="34" charset="0"/>
              </a:rPr>
              <a:t>atouts et freins observés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357501" y="2494184"/>
            <a:ext cx="98923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Modalités </a:t>
            </a:r>
            <a:r>
              <a:rPr lang="fr-FR" dirty="0">
                <a:latin typeface="Century Gothic" panose="020B0502020202020204" pitchFamily="34" charset="0"/>
              </a:rPr>
              <a:t>d’accueil, </a:t>
            </a:r>
            <a:r>
              <a:rPr lang="fr-FR" dirty="0" smtClean="0">
                <a:latin typeface="Century Gothic" panose="020B0502020202020204" pitchFamily="34" charset="0"/>
              </a:rPr>
              <a:t>de partenariat, de financement et </a:t>
            </a:r>
            <a:r>
              <a:rPr lang="fr-FR" dirty="0">
                <a:latin typeface="Century Gothic" panose="020B0502020202020204" pitchFamily="34" charset="0"/>
              </a:rPr>
              <a:t>les phases de </a:t>
            </a:r>
            <a:r>
              <a:rPr lang="fr-FR" dirty="0" smtClean="0">
                <a:latin typeface="Century Gothic" panose="020B0502020202020204" pitchFamily="34" charset="0"/>
              </a:rPr>
              <a:t>réalisation</a:t>
            </a:r>
          </a:p>
          <a:p>
            <a:endParaRPr lang="fr-FR" sz="800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Calendrier</a:t>
            </a:r>
            <a:endParaRPr lang="fr-F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676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09089" y="5557246"/>
            <a:ext cx="827578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solidFill>
                  <a:srgbClr val="CC99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b="1" dirty="0" smtClean="0">
                <a:solidFill>
                  <a:srgbClr val="CC99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 Phase de validation et détermination des phases de réalisation</a:t>
            </a:r>
            <a:endParaRPr lang="fr-FR" dirty="0">
              <a:solidFill>
                <a:srgbClr val="CC99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rganigramme : Connecteur page suivante 4"/>
          <p:cNvSpPr/>
          <p:nvPr/>
        </p:nvSpPr>
        <p:spPr>
          <a:xfrm>
            <a:off x="570951" y="696971"/>
            <a:ext cx="1254493" cy="1870512"/>
          </a:xfrm>
          <a:prstGeom prst="flowChartOffpageConnector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latin typeface="Century Gothic" panose="020B0502020202020204" pitchFamily="34" charset="0"/>
              </a:rPr>
              <a:t>Mars </a:t>
            </a:r>
          </a:p>
          <a:p>
            <a:pPr algn="ctr"/>
            <a:r>
              <a:rPr lang="fr-FR" sz="1600" dirty="0" smtClean="0">
                <a:latin typeface="Century Gothic" panose="020B0502020202020204" pitchFamily="34" charset="0"/>
              </a:rPr>
              <a:t>-</a:t>
            </a:r>
          </a:p>
          <a:p>
            <a:pPr algn="ctr"/>
            <a:r>
              <a:rPr lang="fr-FR" sz="1600" dirty="0" smtClean="0">
                <a:latin typeface="Century Gothic" panose="020B0502020202020204" pitchFamily="34" charset="0"/>
              </a:rPr>
              <a:t> Juin 2021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6" name="Organigramme : Connecteur page suivante 5"/>
          <p:cNvSpPr/>
          <p:nvPr/>
        </p:nvSpPr>
        <p:spPr>
          <a:xfrm>
            <a:off x="570951" y="2902175"/>
            <a:ext cx="1279674" cy="1937680"/>
          </a:xfrm>
          <a:prstGeom prst="flowChartOffpageConnector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latin typeface="Century Gothic" panose="020B0502020202020204" pitchFamily="34" charset="0"/>
              </a:rPr>
              <a:t>Juin </a:t>
            </a:r>
          </a:p>
          <a:p>
            <a:pPr algn="ctr"/>
            <a:r>
              <a:rPr lang="fr-FR" sz="1600" dirty="0" smtClean="0">
                <a:latin typeface="Century Gothic" panose="020B0502020202020204" pitchFamily="34" charset="0"/>
              </a:rPr>
              <a:t>–</a:t>
            </a:r>
          </a:p>
          <a:p>
            <a:pPr algn="ctr"/>
            <a:r>
              <a:rPr lang="fr-FR" sz="1600" dirty="0" smtClean="0">
                <a:latin typeface="Century Gothic" panose="020B0502020202020204" pitchFamily="34" charset="0"/>
              </a:rPr>
              <a:t>Novembre 2021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9089" y="696971"/>
            <a:ext cx="8552873" cy="334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1600" b="1" dirty="0" smtClean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Recueil besoin des concernées</a:t>
            </a:r>
          </a:p>
        </p:txBody>
      </p:sp>
      <p:sp>
        <p:nvSpPr>
          <p:cNvPr id="8" name="Rectangle 7"/>
          <p:cNvSpPr/>
          <p:nvPr/>
        </p:nvSpPr>
        <p:spPr>
          <a:xfrm>
            <a:off x="2309089" y="2902175"/>
            <a:ext cx="8950037" cy="334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1600" b="1" dirty="0" smtClean="0">
                <a:solidFill>
                  <a:srgbClr val="CC99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Phase de proposition</a:t>
            </a:r>
          </a:p>
        </p:txBody>
      </p:sp>
      <p:sp>
        <p:nvSpPr>
          <p:cNvPr id="9" name="Organigramme : Connecteur page suivante 8"/>
          <p:cNvSpPr/>
          <p:nvPr/>
        </p:nvSpPr>
        <p:spPr>
          <a:xfrm>
            <a:off x="558360" y="5148722"/>
            <a:ext cx="1279674" cy="1594441"/>
          </a:xfrm>
          <a:prstGeom prst="flowChartOffpageConnector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latin typeface="Century Gothic" panose="020B0502020202020204" pitchFamily="34" charset="0"/>
              </a:rPr>
              <a:t>Novembre –</a:t>
            </a:r>
          </a:p>
          <a:p>
            <a:pPr algn="ctr"/>
            <a:r>
              <a:rPr lang="fr-FR" sz="1600" dirty="0" smtClean="0">
                <a:latin typeface="Century Gothic" panose="020B0502020202020204" pitchFamily="34" charset="0"/>
              </a:rPr>
              <a:t>Décembre 2021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23491" y="3221262"/>
            <a:ext cx="6096000" cy="152285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Détermination d'hypothèses de réalisation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Détermination des capacités financières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Temps de concertation collectif : Réseau rennais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Retour auprès des structures en bilatéral</a:t>
            </a:r>
          </a:p>
        </p:txBody>
      </p:sp>
      <p:sp>
        <p:nvSpPr>
          <p:cNvPr id="3" name="Rectangle 2"/>
          <p:cNvSpPr/>
          <p:nvPr/>
        </p:nvSpPr>
        <p:spPr>
          <a:xfrm>
            <a:off x="3223491" y="1186277"/>
            <a:ext cx="7638471" cy="1153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Century Gothic" panose="020B0502020202020204" pitchFamily="34" charset="0"/>
              <a:buChar char="−"/>
            </a:pPr>
            <a:r>
              <a:rPr lang="fr-FR" sz="16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Établissement </a:t>
            </a: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 cahier des charges de l'enquête : partage partenarial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entury Gothic" panose="020B0502020202020204" pitchFamily="34" charset="0"/>
              <a:buChar char="−"/>
            </a:pP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Publication du cahier des charges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entury Gothic" panose="020B0502020202020204" pitchFamily="34" charset="0"/>
              <a:buChar char="−"/>
            </a:pPr>
            <a:r>
              <a:rPr lang="fr-FR" sz="1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Déploiement de l'enquête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rgbClr val="660066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fr-FR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Lieu d’accueil des femmes victimes et de leurs enfants</a:t>
            </a:r>
            <a:endParaRPr lang="fr-FR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10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rgbClr val="660066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fr-FR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Lieu d’accueil des femmes victimes et de leurs enfants</a:t>
            </a:r>
            <a:endParaRPr lang="fr-FR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44073" y="979055"/>
            <a:ext cx="85898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Question générale des échanges </a:t>
            </a:r>
          </a:p>
          <a:p>
            <a:endParaRPr lang="fr-FR" dirty="0">
              <a:solidFill>
                <a:srgbClr val="660066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Sur </a:t>
            </a:r>
            <a:r>
              <a:rPr lang="fr-FR" b="1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le territoire de Rennes et de sa périphérie</a:t>
            </a:r>
            <a:r>
              <a:rPr lang="fr-FR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, </a:t>
            </a:r>
          </a:p>
          <a:p>
            <a:pPr algn="ctr"/>
            <a:r>
              <a:rPr lang="fr-FR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un nouveau lieu d’</a:t>
            </a:r>
            <a:r>
              <a:rPr lang="fr-FR" b="1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accueil</a:t>
            </a:r>
            <a:r>
              <a:rPr lang="fr-FR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 des </a:t>
            </a:r>
            <a:r>
              <a:rPr lang="fr-FR" b="1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femmes victimes et de leurs enfants </a:t>
            </a:r>
          </a:p>
          <a:p>
            <a:pPr algn="ctr"/>
            <a:r>
              <a:rPr lang="fr-FR" dirty="0" smtClean="0">
                <a:solidFill>
                  <a:srgbClr val="660066"/>
                </a:solidFill>
                <a:latin typeface="Century Gothic" panose="020B0502020202020204" pitchFamily="34" charset="0"/>
              </a:rPr>
              <a:t>doit répondre à quels besoins ? </a:t>
            </a:r>
            <a:endParaRPr lang="fr-FR" dirty="0">
              <a:solidFill>
                <a:srgbClr val="66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08727" y="3112654"/>
            <a:ext cx="84605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entury Gothic" panose="020B0502020202020204" pitchFamily="34" charset="0"/>
              </a:rPr>
              <a:t>1 – Points d’appui du territoire : en terme d’accueil, d’orientation et d’accompagnement</a:t>
            </a:r>
          </a:p>
          <a:p>
            <a:r>
              <a:rPr lang="fr-FR" dirty="0" smtClean="0">
                <a:latin typeface="Century Gothic" panose="020B0502020202020204" pitchFamily="34" charset="0"/>
              </a:rPr>
              <a:t> </a:t>
            </a:r>
          </a:p>
          <a:p>
            <a:r>
              <a:rPr lang="fr-FR" dirty="0" smtClean="0">
                <a:latin typeface="Century Gothic" panose="020B0502020202020204" pitchFamily="34" charset="0"/>
              </a:rPr>
              <a:t>2 – Manques sur le territoire, difficultés observées</a:t>
            </a:r>
          </a:p>
          <a:p>
            <a:endParaRPr lang="fr-FR" dirty="0" smtClean="0">
              <a:latin typeface="Century Gothic" panose="020B0502020202020204" pitchFamily="34" charset="0"/>
            </a:endParaRPr>
          </a:p>
          <a:p>
            <a:r>
              <a:rPr lang="fr-FR" dirty="0" smtClean="0">
                <a:latin typeface="Century Gothic" panose="020B0502020202020204" pitchFamily="34" charset="0"/>
              </a:rPr>
              <a:t>3 – Modalités d’ouverture du lieu : Quel public ? Quels horaires ? Quels propositions individuels ? Quelles activités en collectifs? Quelle visibilité ?</a:t>
            </a:r>
          </a:p>
          <a:p>
            <a:endParaRPr lang="fr-FR" dirty="0">
              <a:latin typeface="Century Gothic" panose="020B050202020202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</a:rPr>
              <a:t>3 </a:t>
            </a:r>
            <a:r>
              <a:rPr lang="fr-FR" dirty="0" smtClean="0">
                <a:latin typeface="Century Gothic" panose="020B0502020202020204" pitchFamily="34" charset="0"/>
              </a:rPr>
              <a:t>– Risques, pièges et écueil de ce type de projet</a:t>
            </a:r>
          </a:p>
        </p:txBody>
      </p:sp>
    </p:spTree>
    <p:extLst>
      <p:ext uri="{BB962C8B-B14F-4D97-AF65-F5344CB8AC3E}">
        <p14:creationId xmlns:p14="http://schemas.microsoft.com/office/powerpoint/2010/main" val="26276307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375</Words>
  <Application>Microsoft Office PowerPoint</Application>
  <PresentationFormat>Grand écran</PresentationFormat>
  <Paragraphs>63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Rennes Métropole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Réseau rennais de lutte contre les violences faites aux femmes</dc:title>
  <dc:creator>GUILPAIN Géraldine</dc:creator>
  <cp:lastModifiedBy>GUILPAIN Géraldine</cp:lastModifiedBy>
  <cp:revision>10</cp:revision>
  <dcterms:created xsi:type="dcterms:W3CDTF">2021-03-03T15:25:48Z</dcterms:created>
  <dcterms:modified xsi:type="dcterms:W3CDTF">2021-03-11T13:55:23Z</dcterms:modified>
</cp:coreProperties>
</file>