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9" r:id="rId2"/>
    <p:sldId id="353" r:id="rId3"/>
    <p:sldId id="356" r:id="rId4"/>
    <p:sldId id="345" r:id="rId5"/>
    <p:sldId id="358" r:id="rId6"/>
    <p:sldId id="349" r:id="rId7"/>
    <p:sldId id="354" r:id="rId8"/>
    <p:sldId id="348" r:id="rId9"/>
    <p:sldId id="351" r:id="rId10"/>
  </p:sldIdLst>
  <p:sldSz cx="9144000" cy="6858000" type="screen4x3"/>
  <p:notesSz cx="6735763" cy="9866313"/>
  <p:defaultTextStyle>
    <a:defPPr>
      <a:defRPr lang="fr-FR"/>
    </a:defPPr>
    <a:lvl1pPr marL="0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008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028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8043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4057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0071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6086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2102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8115" algn="l" defTabSz="9120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5FD3A-D805-4437-9C9B-8B4E5C0F5D8C}" type="datetimeFigureOut">
              <a:rPr lang="fr-FR" smtClean="0"/>
              <a:t>09/06/2020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49469-7AA4-4BC7-97F2-1DE5295489B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623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008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028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043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057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0071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6086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2102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8115" algn="l" defTabSz="9120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49469-7AA4-4BC7-97F2-1DE5295489B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530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3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57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0201" y="303239"/>
            <a:ext cx="2403475" cy="645318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014" y="303239"/>
            <a:ext cx="7062787" cy="645318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1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16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3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7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1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9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86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4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01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58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89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014" y="1765300"/>
            <a:ext cx="4732337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19751" y="1765300"/>
            <a:ext cx="4733925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70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24" indent="0">
              <a:buNone/>
              <a:defRPr sz="2000" b="1"/>
            </a:lvl2pPr>
            <a:lvl3pPr marL="911463" indent="0">
              <a:buNone/>
              <a:defRPr sz="1800" b="1"/>
            </a:lvl3pPr>
            <a:lvl4pPr marL="1367198" indent="0">
              <a:buNone/>
              <a:defRPr sz="1600" b="1"/>
            </a:lvl4pPr>
            <a:lvl5pPr marL="1822929" indent="0">
              <a:buNone/>
              <a:defRPr sz="1600" b="1"/>
            </a:lvl5pPr>
            <a:lvl6pPr marL="2278661" indent="0">
              <a:buNone/>
              <a:defRPr sz="1600" b="1"/>
            </a:lvl6pPr>
            <a:lvl7pPr marL="2734396" indent="0">
              <a:buNone/>
              <a:defRPr sz="1600" b="1"/>
            </a:lvl7pPr>
            <a:lvl8pPr marL="3190128" indent="0">
              <a:buNone/>
              <a:defRPr sz="1600" b="1"/>
            </a:lvl8pPr>
            <a:lvl9pPr marL="364586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9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24" indent="0">
              <a:buNone/>
              <a:defRPr sz="2000" b="1"/>
            </a:lvl2pPr>
            <a:lvl3pPr marL="911463" indent="0">
              <a:buNone/>
              <a:defRPr sz="1800" b="1"/>
            </a:lvl3pPr>
            <a:lvl4pPr marL="1367198" indent="0">
              <a:buNone/>
              <a:defRPr sz="1600" b="1"/>
            </a:lvl4pPr>
            <a:lvl5pPr marL="1822929" indent="0">
              <a:buNone/>
              <a:defRPr sz="1600" b="1"/>
            </a:lvl5pPr>
            <a:lvl6pPr marL="2278661" indent="0">
              <a:buNone/>
              <a:defRPr sz="1600" b="1"/>
            </a:lvl6pPr>
            <a:lvl7pPr marL="2734396" indent="0">
              <a:buNone/>
              <a:defRPr sz="1600" b="1"/>
            </a:lvl7pPr>
            <a:lvl8pPr marL="3190128" indent="0">
              <a:buNone/>
              <a:defRPr sz="1600" b="1"/>
            </a:lvl8pPr>
            <a:lvl9pPr marL="364586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9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24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3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7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7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724" indent="0">
              <a:buNone/>
              <a:defRPr sz="1200"/>
            </a:lvl2pPr>
            <a:lvl3pPr marL="911463" indent="0">
              <a:buNone/>
              <a:defRPr sz="1000"/>
            </a:lvl3pPr>
            <a:lvl4pPr marL="1367198" indent="0">
              <a:buNone/>
              <a:defRPr sz="900"/>
            </a:lvl4pPr>
            <a:lvl5pPr marL="1822929" indent="0">
              <a:buNone/>
              <a:defRPr sz="900"/>
            </a:lvl5pPr>
            <a:lvl6pPr marL="2278661" indent="0">
              <a:buNone/>
              <a:defRPr sz="900"/>
            </a:lvl6pPr>
            <a:lvl7pPr marL="2734396" indent="0">
              <a:buNone/>
              <a:defRPr sz="900"/>
            </a:lvl7pPr>
            <a:lvl8pPr marL="3190128" indent="0">
              <a:buNone/>
              <a:defRPr sz="900"/>
            </a:lvl8pPr>
            <a:lvl9pPr marL="364586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39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724" indent="0">
              <a:buNone/>
              <a:defRPr sz="2800"/>
            </a:lvl2pPr>
            <a:lvl3pPr marL="911463" indent="0">
              <a:buNone/>
              <a:defRPr sz="2400"/>
            </a:lvl3pPr>
            <a:lvl4pPr marL="1367198" indent="0">
              <a:buNone/>
              <a:defRPr sz="2000"/>
            </a:lvl4pPr>
            <a:lvl5pPr marL="1822929" indent="0">
              <a:buNone/>
              <a:defRPr sz="2000"/>
            </a:lvl5pPr>
            <a:lvl6pPr marL="2278661" indent="0">
              <a:buNone/>
              <a:defRPr sz="2000"/>
            </a:lvl6pPr>
            <a:lvl7pPr marL="2734396" indent="0">
              <a:buNone/>
              <a:defRPr sz="2000"/>
            </a:lvl7pPr>
            <a:lvl8pPr marL="3190128" indent="0">
              <a:buNone/>
              <a:defRPr sz="2000"/>
            </a:lvl8pPr>
            <a:lvl9pPr marL="364586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724" indent="0">
              <a:buNone/>
              <a:defRPr sz="1200"/>
            </a:lvl2pPr>
            <a:lvl3pPr marL="911463" indent="0">
              <a:buNone/>
              <a:defRPr sz="1000"/>
            </a:lvl3pPr>
            <a:lvl4pPr marL="1367198" indent="0">
              <a:buNone/>
              <a:defRPr sz="900"/>
            </a:lvl4pPr>
            <a:lvl5pPr marL="1822929" indent="0">
              <a:buNone/>
              <a:defRPr sz="900"/>
            </a:lvl5pPr>
            <a:lvl6pPr marL="2278661" indent="0">
              <a:buNone/>
              <a:defRPr sz="900"/>
            </a:lvl6pPr>
            <a:lvl7pPr marL="2734396" indent="0">
              <a:buNone/>
              <a:defRPr sz="900"/>
            </a:lvl7pPr>
            <a:lvl8pPr marL="3190128" indent="0">
              <a:buNone/>
              <a:defRPr sz="900"/>
            </a:lvl8pPr>
            <a:lvl9pPr marL="364586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00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92688" y="274639"/>
            <a:ext cx="7894112" cy="652447"/>
          </a:xfrm>
          <a:prstGeom prst="rect">
            <a:avLst/>
          </a:prstGeom>
          <a:solidFill>
            <a:srgbClr val="0076B8"/>
          </a:solidFill>
        </p:spPr>
        <p:txBody>
          <a:bodyPr vert="horz" lIns="91147" tIns="45572" rIns="91147" bIns="45572" rtlCol="0" anchor="ctr">
            <a:normAutofit/>
          </a:bodyPr>
          <a:lstStyle/>
          <a:p>
            <a:r>
              <a:rPr lang="fr-FR" dirty="0" smtClean="0"/>
              <a:t> Titre chapitre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2688" y="1336982"/>
            <a:ext cx="7894112" cy="4789207"/>
          </a:xfrm>
          <a:prstGeom prst="rect">
            <a:avLst/>
          </a:prstGeom>
        </p:spPr>
        <p:txBody>
          <a:bodyPr vert="horz" lIns="91147" tIns="45572" rIns="91147" bIns="45572" rtlCol="0">
            <a:normAutofit/>
          </a:bodyPr>
          <a:lstStyle/>
          <a:p>
            <a:pPr lvl="0"/>
            <a:r>
              <a:rPr lang="fr-FR" dirty="0" smtClean="0"/>
              <a:t>Sous-titre</a:t>
            </a:r>
          </a:p>
          <a:p>
            <a:pPr lvl="2"/>
            <a:r>
              <a:rPr lang="fr-FR" dirty="0" smtClean="0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92688" y="6356351"/>
            <a:ext cx="1798112" cy="365125"/>
          </a:xfrm>
          <a:prstGeom prst="rect">
            <a:avLst/>
          </a:prstGeom>
        </p:spPr>
        <p:txBody>
          <a:bodyPr vert="horz" lIns="91147" tIns="45572" rIns="91147" bIns="4557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5724"/>
            <a:r>
              <a:rPr lang="fr-FR" dirty="0" smtClean="0">
                <a:solidFill>
                  <a:prstClr val="black">
                    <a:tint val="75000"/>
                  </a:prstClr>
                </a:solidFill>
              </a:rPr>
              <a:t>18/06/2014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0" cy="365125"/>
          </a:xfrm>
          <a:prstGeom prst="rect">
            <a:avLst/>
          </a:prstGeom>
        </p:spPr>
        <p:txBody>
          <a:bodyPr vert="horz" lIns="91147" tIns="45572" rIns="91147" bIns="4557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5724"/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147" tIns="45572" rIns="91147" bIns="4557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5724"/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455724"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 descr="bandeau-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64"/>
            <a:ext cx="792688" cy="685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55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5724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5724" rtl="0" eaLnBrk="1" latinLnBrk="0" hangingPunct="1">
        <a:spcBef>
          <a:spcPct val="20000"/>
        </a:spcBef>
        <a:buFont typeface="Arial"/>
        <a:buNone/>
        <a:defRPr sz="3200" kern="1200">
          <a:solidFill>
            <a:srgbClr val="0076B8"/>
          </a:solidFill>
          <a:latin typeface="+mn-lt"/>
          <a:ea typeface="+mn-ea"/>
          <a:cs typeface="+mn-cs"/>
        </a:defRPr>
      </a:lvl1pPr>
      <a:lvl2pPr marL="455724" indent="0" algn="l" defTabSz="455724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465" indent="0" algn="l" defTabSz="455724" rtl="0" eaLnBrk="1" latinLnBrk="0" hangingPunct="1">
        <a:spcBef>
          <a:spcPct val="20000"/>
        </a:spcBef>
        <a:buFont typeface="Arial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95062" indent="-227860" algn="l" defTabSz="455724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0797" indent="-227860" algn="l" defTabSz="455724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6528" indent="-227860" algn="l" defTabSz="45572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261" indent="-227860" algn="l" defTabSz="45572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7993" indent="-227860" algn="l" defTabSz="45572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3725" indent="-227860" algn="l" defTabSz="45572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724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463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198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929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8661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4396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0128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5860" algn="l" defTabSz="4557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rgencesprevention@asfad.f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e.chenaval@asfad.fr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urgencesprevention@asfad.fr" TargetMode="External"/><Relationship Id="rId2" Type="http://schemas.openxmlformats.org/officeDocument/2006/relationships/hyperlink" Target="mailto:accueil@solidaritefemmes.or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sonia.magalhaes@ille-et-vilaine.gouv.fr" TargetMode="External"/><Relationship Id="rId4" Type="http://schemas.openxmlformats.org/officeDocument/2006/relationships/hyperlink" Target="mailto:droits-des-femmes@bretagne.gouv.f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npinsard.siao35@gmail.com" TargetMode="External"/><Relationship Id="rId7" Type="http://schemas.openxmlformats.org/officeDocument/2006/relationships/hyperlink" Target="mailto:j.boumard@asfad.fr" TargetMode="External"/><Relationship Id="rId2" Type="http://schemas.openxmlformats.org/officeDocument/2006/relationships/hyperlink" Target="mailto:anicolas.siao35@gmail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.place@asfad.fr" TargetMode="External"/><Relationship Id="rId5" Type="http://schemas.openxmlformats.org/officeDocument/2006/relationships/hyperlink" Target="mailto:y.mario@siao35.fr" TargetMode="External"/><Relationship Id="rId4" Type="http://schemas.openxmlformats.org/officeDocument/2006/relationships/hyperlink" Target="mailto:gfleury.siao35@gmail.co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084048" y="210924"/>
            <a:ext cx="7270576" cy="379414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Réunion du RVFF du mardi 09/06/20 à 11h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8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62BC6C-CCB2-9F4C-A89D-C64A60EA2BC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202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1340768"/>
            <a:ext cx="793122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L’Écoute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: 02.99.54.44.88 24h/24 – 7j/7 – 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hlinkClick r:id="rId2"/>
              </a:rPr>
              <a:t>urgencesprevention@asfad.fr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r>
              <a:rPr lang="fr-FR" sz="1400" b="1" dirty="0" smtClean="0"/>
              <a:t>Modalités</a:t>
            </a:r>
            <a:r>
              <a:rPr lang="fr-FR" sz="1400" dirty="0" smtClean="0"/>
              <a:t> : 9h/17h : en télétravail </a:t>
            </a:r>
            <a:r>
              <a:rPr lang="fr-FR" sz="1400" dirty="0"/>
              <a:t>et </a:t>
            </a:r>
            <a:r>
              <a:rPr lang="fr-FR" sz="1400" dirty="0" smtClean="0"/>
              <a:t>un professionnel </a:t>
            </a:r>
            <a:r>
              <a:rPr lang="fr-FR" sz="1400" dirty="0"/>
              <a:t>sur la permanence </a:t>
            </a:r>
            <a:r>
              <a:rPr lang="fr-FR" sz="1400" dirty="0" smtClean="0"/>
              <a:t>d’écouter s/journée. Communication du mail pour apporter une autre possibilité de communiquer </a:t>
            </a:r>
            <a:r>
              <a:rPr lang="fr-FR" sz="1400" dirty="0"/>
              <a:t>/ </a:t>
            </a:r>
            <a:r>
              <a:rPr lang="fr-FR" sz="1400" dirty="0" smtClean="0"/>
              <a:t>travail sur la plaquette</a:t>
            </a:r>
          </a:p>
          <a:p>
            <a:r>
              <a:rPr lang="fr-FR" sz="1400" dirty="0" smtClean="0"/>
              <a:t>Relai avec la permanence sociale et la veille de nuit.</a:t>
            </a:r>
            <a:endParaRPr lang="fr-FR" sz="1400" dirty="0"/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Les mises en sécurité : pour comparaison, 165 mises en sécurité avaient été effectuées sur 2019 (environ 13 MES/mois</a:t>
            </a:r>
            <a:r>
              <a:rPr kumimoji="0" lang="fr-FR" sz="1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en moyenne)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Du 11.03 au 31.03 Mars : 3 MES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Avril : 9 MES 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Mai : 12 MES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juin 1</a:t>
            </a:r>
            <a:r>
              <a:rPr lang="fr-FR" sz="1400" baseline="30000" dirty="0" smtClean="0">
                <a:solidFill>
                  <a:prstClr val="black"/>
                </a:solidFill>
                <a:latin typeface="Calibri"/>
              </a:rPr>
              <a:t>ère</a:t>
            </a: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 semaine : </a:t>
            </a: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4</a:t>
            </a:r>
            <a:endParaRPr lang="fr-FR" sz="1400" dirty="0" smtClean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Et fortes sollicitation sur l’astreinte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400" dirty="0" smtClean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 smtClean="0">
                <a:solidFill>
                  <a:prstClr val="black"/>
                </a:solidFill>
                <a:latin typeface="Calibri"/>
              </a:rPr>
              <a:t>Les appels « violence » : </a:t>
            </a:r>
            <a:r>
              <a:rPr lang="fr-FR" sz="1400" b="1" dirty="0">
                <a:solidFill>
                  <a:prstClr val="black"/>
                </a:solidFill>
                <a:latin typeface="Calibri"/>
              </a:rPr>
              <a:t>p</a:t>
            </a:r>
            <a:r>
              <a:rPr lang="fr-FR" sz="1400" b="1" baseline="0" dirty="0" smtClean="0">
                <a:solidFill>
                  <a:prstClr val="black"/>
                </a:solidFill>
                <a:latin typeface="Calibri"/>
              </a:rPr>
              <a:t>our comparaison, en 2019</a:t>
            </a:r>
            <a:r>
              <a:rPr lang="fr-FR" sz="1400" b="1" dirty="0" smtClean="0">
                <a:solidFill>
                  <a:prstClr val="black"/>
                </a:solidFill>
                <a:latin typeface="Calibri"/>
              </a:rPr>
              <a:t> :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aseline="0" dirty="0" smtClean="0">
                <a:solidFill>
                  <a:prstClr val="black"/>
                </a:solidFill>
                <a:latin typeface="Calibri"/>
              </a:rPr>
              <a:t>en mars, 68 appels « violence »,</a:t>
            </a: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 e</a:t>
            </a:r>
            <a:r>
              <a:rPr kumimoji="0" lang="fr-FR" sz="1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 avril, 52 appels et 47 en mai, et 44 en juin</a:t>
            </a:r>
            <a:endParaRPr lang="fr-FR" sz="1400" dirty="0" smtClean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Pour 2020, 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du 19.03 au 31.03</a:t>
            </a:r>
            <a:r>
              <a:rPr lang="fr-FR" sz="1400" dirty="0">
                <a:solidFill>
                  <a:prstClr val="black"/>
                </a:solidFill>
                <a:latin typeface="Calibri"/>
              </a:rPr>
              <a:t>,</a:t>
            </a: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 31 appels 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avril 56 appels « violence »/10 mises en sécurité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rgbClr val="FF0000"/>
                </a:solidFill>
                <a:latin typeface="Calibri"/>
              </a:rPr>
              <a:t>En mai, environ 100 appels violence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prstClr val="black"/>
                </a:solidFill>
                <a:latin typeface="Calibri"/>
              </a:rPr>
              <a:t>Du 1 au 08 Juin 45 appels</a:t>
            </a: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01649"/>
            <a:ext cx="741682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 smtClean="0"/>
              <a:t>La plateforme départementale de lutte contre les violences faites aux femmes : accueil , écoute et orientation, hébergement</a:t>
            </a:r>
          </a:p>
        </p:txBody>
      </p:sp>
    </p:spTree>
    <p:extLst>
      <p:ext uri="{BB962C8B-B14F-4D97-AF65-F5344CB8AC3E}">
        <p14:creationId xmlns:p14="http://schemas.microsoft.com/office/powerpoint/2010/main" val="14423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62BC6C-CCB2-9F4C-A89D-C64A60EA2BC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202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1340768"/>
            <a:ext cx="793122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Quelques </a:t>
            </a:r>
            <a:r>
              <a:rPr lang="fr-FR" sz="1400" b="1" dirty="0"/>
              <a:t>éléments d’explication </a:t>
            </a:r>
            <a:r>
              <a:rPr lang="fr-FR" sz="1400" b="1" dirty="0" smtClean="0"/>
              <a:t>:</a:t>
            </a:r>
          </a:p>
          <a:p>
            <a:r>
              <a:rPr lang="fr-FR" sz="1400" dirty="0"/>
              <a:t>Pendant le début du confinement, baisse importante du nombre d’appel au début. </a:t>
            </a:r>
          </a:p>
          <a:p>
            <a:r>
              <a:rPr lang="fr-FR" sz="1400" dirty="0"/>
              <a:t>En avril, les appels ont été plus denses mais l’activité à reprise de façon importante dès le 11 mai.</a:t>
            </a:r>
          </a:p>
          <a:p>
            <a:endParaRPr lang="fr-FR" sz="600" dirty="0"/>
          </a:p>
          <a:p>
            <a:r>
              <a:rPr lang="fr-FR" sz="1400" dirty="0"/>
              <a:t>La situation peut paraître paradoxale : le nombre de dossiers ouverts en avril et mai 2020 est moins important que l’année dernière, pourtant le nombre de MES est important. </a:t>
            </a:r>
          </a:p>
          <a:p>
            <a:endParaRPr lang="fr-FR" sz="600" dirty="0"/>
          </a:p>
          <a:p>
            <a:r>
              <a:rPr lang="fr-FR" sz="1400" dirty="0"/>
              <a:t>Le nombre de personnes placées en hôtel n’a jamais été aussi important qu’aujourd’hui : 46 femmes MES avec 37 enfants.</a:t>
            </a:r>
          </a:p>
          <a:p>
            <a:endParaRPr lang="fr-FR" sz="1400" b="1" dirty="0"/>
          </a:p>
          <a:p>
            <a:pPr lvl="0"/>
            <a:r>
              <a:rPr lang="fr-FR" sz="1400" dirty="0"/>
              <a:t>N’étant qu’un seul professionnel par jour sur l’écoute, nous n’avons pas ouvert de dossiers pour les appels de simple demande de renseignement faute de </a:t>
            </a:r>
            <a:r>
              <a:rPr lang="fr-FR" sz="1400" dirty="0" smtClean="0"/>
              <a:t>temps. Nous </a:t>
            </a:r>
            <a:r>
              <a:rPr lang="fr-FR" sz="1400" dirty="0"/>
              <a:t>n’avons pas du tout traité les demandes d’hébergement</a:t>
            </a:r>
          </a:p>
          <a:p>
            <a:r>
              <a:rPr lang="fr-FR" sz="1400" dirty="0"/>
              <a:t> </a:t>
            </a:r>
          </a:p>
          <a:p>
            <a:r>
              <a:rPr lang="fr-FR" sz="1400" b="1" dirty="0"/>
              <a:t>Concernant les écoutes : </a:t>
            </a:r>
            <a:endParaRPr lang="fr-FR" sz="1400" dirty="0"/>
          </a:p>
          <a:p>
            <a:pPr lvl="0"/>
            <a:r>
              <a:rPr lang="fr-FR" sz="1400" dirty="0"/>
              <a:t>Des écoutes régulières de la même personne comme des « points/bilans » au vue de l’isolement imposé par le confinement ;</a:t>
            </a:r>
          </a:p>
          <a:p>
            <a:pPr lvl="0"/>
            <a:r>
              <a:rPr lang="fr-FR" sz="1400" dirty="0"/>
              <a:t>« Appels de respiration » au vue de la proximité du couple pour tenir sur le temps ;</a:t>
            </a:r>
          </a:p>
          <a:p>
            <a:pPr lvl="0"/>
            <a:r>
              <a:rPr lang="fr-FR" sz="1400" dirty="0"/>
              <a:t>Appels de femmes qui nommaient la saturation face aux tensions, et la nécessité d’évaluer si le climat était </a:t>
            </a:r>
            <a:r>
              <a:rPr lang="fr-FR" sz="1400" dirty="0" smtClean="0"/>
              <a:t>conflictuel </a:t>
            </a:r>
            <a:r>
              <a:rPr lang="fr-FR" sz="1400" dirty="0"/>
              <a:t>ou violent ; </a:t>
            </a:r>
          </a:p>
          <a:p>
            <a:pPr lvl="0"/>
            <a:r>
              <a:rPr lang="fr-FR" sz="1400" dirty="0"/>
              <a:t>MES avec des passages à l’acte, menaces de mort qui paraissent plus repérables (une violence exacerbée du fait de ce confinement ? présence de la compagne, des enfants …environnement explosif pour celui qui est sujet à agresser)</a:t>
            </a:r>
          </a:p>
          <a:p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01649"/>
            <a:ext cx="741682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 smtClean="0"/>
              <a:t>La plateforme départementale de lutte contre les violences faites aux femmes : accueil , écoute et orientation, hébergement</a:t>
            </a:r>
          </a:p>
        </p:txBody>
      </p:sp>
    </p:spTree>
    <p:extLst>
      <p:ext uri="{BB962C8B-B14F-4D97-AF65-F5344CB8AC3E}">
        <p14:creationId xmlns:p14="http://schemas.microsoft.com/office/powerpoint/2010/main" val="2187270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1340768"/>
            <a:ext cx="793122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/>
              <a:t>L’accueil </a:t>
            </a:r>
            <a:r>
              <a:rPr lang="fr-FR" sz="1600" b="1" u="sng" dirty="0"/>
              <a:t>de </a:t>
            </a:r>
            <a:r>
              <a:rPr lang="fr-FR" sz="1600" b="1" u="sng" dirty="0" smtClean="0"/>
              <a:t>jour :</a:t>
            </a:r>
            <a:r>
              <a:rPr lang="fr-FR" sz="1600" u="sng" dirty="0" smtClean="0"/>
              <a:t> </a:t>
            </a:r>
          </a:p>
          <a:p>
            <a:endParaRPr lang="fr-FR" sz="1400" dirty="0" smtClean="0"/>
          </a:p>
          <a:p>
            <a:r>
              <a:rPr lang="fr-FR" sz="1400" b="1" dirty="0" smtClean="0"/>
              <a:t>Modalité</a:t>
            </a:r>
            <a:r>
              <a:rPr lang="fr-FR" sz="1400" dirty="0" smtClean="0"/>
              <a:t> : télétravail, entretiens téléphoniques</a:t>
            </a:r>
            <a:endParaRPr lang="fr-FR" sz="1400" dirty="0"/>
          </a:p>
          <a:p>
            <a:r>
              <a:rPr lang="fr-FR" sz="1400" dirty="0"/>
              <a:t>L’Adj a été en activité soutenue, voir plus rapprochée car des situations amenaient plus d’inquiétudes. Le délai d’attente a diminué. </a:t>
            </a:r>
            <a:r>
              <a:rPr lang="fr-FR" sz="1400" dirty="0" smtClean="0"/>
              <a:t>Ce constat est partagé entre les deux travailleuses sociales et la psychologue du service.</a:t>
            </a:r>
            <a:endParaRPr lang="fr-FR" sz="1400" dirty="0"/>
          </a:p>
          <a:p>
            <a:r>
              <a:rPr lang="fr-FR" sz="1400" dirty="0"/>
              <a:t>Les collègues qui font la permanence renvoient un grand nombre de situations. Pas de perdition dans les personnes déjà accueillies. Nouveaux accompagnements qui ont commencé.</a:t>
            </a:r>
          </a:p>
          <a:p>
            <a:r>
              <a:rPr lang="fr-FR" sz="1400" dirty="0"/>
              <a:t>Le Groupe De Paroles a été suspendu pour le moment, reprise projetée en septembre. </a:t>
            </a:r>
          </a:p>
          <a:p>
            <a:endParaRPr lang="fr-FR" sz="1400" dirty="0" smtClean="0"/>
          </a:p>
          <a:p>
            <a:r>
              <a:rPr lang="fr-FR" sz="1400" b="1" dirty="0" smtClean="0"/>
              <a:t>Les chiffres clés :</a:t>
            </a:r>
          </a:p>
          <a:p>
            <a:r>
              <a:rPr lang="fr-FR" sz="1400" dirty="0" smtClean="0"/>
              <a:t>Du 16.03 au 10.05, il y a eu 55 appels/entretiens téléphoniques concernant 53 femmes (dont 4 enceintes) et 60 enfants.</a:t>
            </a:r>
          </a:p>
          <a:p>
            <a:r>
              <a:rPr lang="fr-FR" sz="1400" dirty="0" smtClean="0"/>
              <a:t>Depuis le 11.05, il y a eu 30 appels/entretiens téléphoniques concernant 30 femmes (dont une enceinte) et 40 enfants.</a:t>
            </a:r>
          </a:p>
          <a:p>
            <a:endParaRPr lang="fr-FR" sz="1400" dirty="0" smtClean="0"/>
          </a:p>
          <a:p>
            <a:r>
              <a:rPr lang="fr-FR" sz="1400" b="1" dirty="0" smtClean="0"/>
              <a:t>Modalité </a:t>
            </a:r>
            <a:r>
              <a:rPr lang="fr-FR" sz="1400" b="1" dirty="0"/>
              <a:t>d’intervention changée</a:t>
            </a:r>
            <a:r>
              <a:rPr lang="fr-FR" sz="1400" dirty="0"/>
              <a:t> : « aller vers » au lieu d’attendre les appels des dames. </a:t>
            </a:r>
            <a:endParaRPr lang="fr-FR" sz="1400" dirty="0" smtClean="0"/>
          </a:p>
          <a:p>
            <a:r>
              <a:rPr lang="fr-FR" sz="1400" dirty="0" smtClean="0"/>
              <a:t>Les </a:t>
            </a:r>
            <a:r>
              <a:rPr lang="fr-FR" sz="1400" dirty="0"/>
              <a:t>RDV physiques étaient prévus longtemps à l’avance, et il pouvait y avoir beaucoup de RDV « ratés », plus réactif avec les RDV téléphoniques. </a:t>
            </a:r>
            <a:endParaRPr lang="fr-FR" sz="1400" dirty="0" smtClean="0"/>
          </a:p>
          <a:p>
            <a:r>
              <a:rPr lang="fr-FR" sz="1400" dirty="0" smtClean="0"/>
              <a:t>Cela peut aussi permettre à certaines femmes d’être plus à l’aise par téléphone mais pour d’autres, c’est sans doute, moins confortable et elles demandent à pouvoir reprendre un suivi en présentiel.</a:t>
            </a:r>
          </a:p>
          <a:p>
            <a:r>
              <a:rPr lang="fr-FR" sz="1400" dirty="0" smtClean="0"/>
              <a:t>Plus </a:t>
            </a:r>
            <a:r>
              <a:rPr lang="fr-FR" sz="1400" dirty="0"/>
              <a:t>d’entretiens avec les mêmes personnes, plus soutenue</a:t>
            </a:r>
          </a:p>
          <a:p>
            <a:r>
              <a:rPr lang="fr-FR" sz="1400" dirty="0"/>
              <a:t>La question du « systématique » par téléphone ou présentiel se pose à chaque fois. </a:t>
            </a:r>
            <a:endParaRPr lang="fr-FR" sz="1400" dirty="0" smtClean="0"/>
          </a:p>
          <a:p>
            <a:r>
              <a:rPr lang="fr-FR" sz="1400" dirty="0" smtClean="0"/>
              <a:t>Les </a:t>
            </a:r>
            <a:r>
              <a:rPr lang="fr-FR" sz="1400" dirty="0"/>
              <a:t>RDV téléphoniques pour les professionnels sont plus </a:t>
            </a:r>
            <a:r>
              <a:rPr lang="fr-FR" sz="1400" dirty="0" smtClean="0"/>
              <a:t>fatigants</a:t>
            </a:r>
            <a:endParaRPr lang="fr-FR" sz="1400" dirty="0"/>
          </a:p>
        </p:txBody>
      </p:sp>
      <p:sp>
        <p:nvSpPr>
          <p:cNvPr id="5" name="Rectangle 4"/>
          <p:cNvSpPr/>
          <p:nvPr/>
        </p:nvSpPr>
        <p:spPr>
          <a:xfrm>
            <a:off x="971600" y="501649"/>
            <a:ext cx="741682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 smtClean="0"/>
              <a:t>La plateforme départementale de lutte contre les violences faites aux femmes : accueil , écoute et orientation, hébergement</a:t>
            </a:r>
          </a:p>
        </p:txBody>
      </p:sp>
    </p:spTree>
    <p:extLst>
      <p:ext uri="{BB962C8B-B14F-4D97-AF65-F5344CB8AC3E}">
        <p14:creationId xmlns:p14="http://schemas.microsoft.com/office/powerpoint/2010/main" val="402869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1340768"/>
            <a:ext cx="79312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/>
              <a:t>L’ALT : Accompagnement </a:t>
            </a:r>
            <a:r>
              <a:rPr lang="fr-FR" sz="1600" b="1" u="sng" dirty="0"/>
              <a:t>L</a:t>
            </a:r>
            <a:r>
              <a:rPr lang="fr-FR" sz="1600" b="1" u="sng" dirty="0" smtClean="0"/>
              <a:t>ogement Temporaire - hébergement</a:t>
            </a:r>
          </a:p>
          <a:p>
            <a:endParaRPr lang="fr-FR" dirty="0" smtClean="0"/>
          </a:p>
          <a:p>
            <a:r>
              <a:rPr lang="fr-FR" dirty="0" smtClean="0"/>
              <a:t>Les 5 logements dédiés aux femmes confrontées aux violences conjugales/intrafamiliales qui se trouvent sur Patton, dans la résidence Rue du Houx à RENNES.</a:t>
            </a:r>
          </a:p>
          <a:p>
            <a:endParaRPr lang="fr-FR" dirty="0"/>
          </a:p>
          <a:p>
            <a:r>
              <a:rPr lang="fr-FR" dirty="0" smtClean="0"/>
              <a:t>Les entretiens ont pu continuer via le téléphone, reprise des renouvellements de contrats.</a:t>
            </a:r>
          </a:p>
          <a:p>
            <a:endParaRPr lang="fr-FR" dirty="0" smtClean="0"/>
          </a:p>
          <a:p>
            <a:r>
              <a:rPr lang="fr-FR" dirty="0" smtClean="0"/>
              <a:t>Un départ sur un studio et des propositions HLM en cours pour un autre logement.</a:t>
            </a:r>
          </a:p>
          <a:p>
            <a:r>
              <a:rPr lang="fr-FR" dirty="0" smtClean="0"/>
              <a:t>Une évaluation en cours pour une admission d’une femme avec un jeune enfant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b="1" dirty="0"/>
              <a:t>SPVCIF </a:t>
            </a:r>
            <a:r>
              <a:rPr lang="fr-FR" dirty="0"/>
              <a:t>(service de prévention des violences conjugales et/ou intra familiales) </a:t>
            </a:r>
            <a:endParaRPr lang="fr-FR" dirty="0" smtClean="0"/>
          </a:p>
          <a:p>
            <a:endParaRPr lang="fr-FR" b="1" dirty="0"/>
          </a:p>
          <a:p>
            <a:r>
              <a:rPr lang="fr-FR" b="1" dirty="0" smtClean="0"/>
              <a:t>Équipe</a:t>
            </a:r>
            <a:r>
              <a:rPr lang="fr-FR" dirty="0" smtClean="0"/>
              <a:t> : Dominique Boistard, Caroline Fernandes et Coraline Dault, </a:t>
            </a:r>
            <a:r>
              <a:rPr lang="fr-FR" dirty="0" smtClean="0"/>
              <a:t>Virginie Thoby, Nathalie Erussard (psychologue)</a:t>
            </a:r>
          </a:p>
          <a:p>
            <a:endParaRPr lang="fr-FR" dirty="0"/>
          </a:p>
          <a:p>
            <a:r>
              <a:rPr lang="fr-FR" b="1" dirty="0"/>
              <a:t>RDS </a:t>
            </a:r>
            <a:r>
              <a:rPr lang="fr-FR" dirty="0" smtClean="0"/>
              <a:t>: </a:t>
            </a:r>
            <a:r>
              <a:rPr lang="fr-FR" dirty="0"/>
              <a:t>Elise </a:t>
            </a:r>
            <a:r>
              <a:rPr lang="fr-FR" dirty="0" smtClean="0"/>
              <a:t>Chenaval - </a:t>
            </a:r>
            <a:r>
              <a:rPr lang="fr-FR" dirty="0" smtClean="0">
                <a:hlinkClick r:id="rId2"/>
              </a:rPr>
              <a:t>e.chenaval@asfad.fr</a:t>
            </a:r>
            <a:r>
              <a:rPr lang="fr-FR" dirty="0" smtClean="0"/>
              <a:t> - 06.78.54.39.87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971600" y="501649"/>
            <a:ext cx="741682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 smtClean="0"/>
              <a:t>La plateforme départementale de lutte contre les violences faites aux femmes : accueil , écoute et orientation, hébergement</a:t>
            </a:r>
          </a:p>
        </p:txBody>
      </p:sp>
    </p:spTree>
    <p:extLst>
      <p:ext uri="{BB962C8B-B14F-4D97-AF65-F5344CB8AC3E}">
        <p14:creationId xmlns:p14="http://schemas.microsoft.com/office/powerpoint/2010/main" val="146254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476672"/>
            <a:ext cx="7416823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 smtClean="0"/>
              <a:t>L’ISC à l’hôtel de Police de </a:t>
            </a:r>
            <a:r>
              <a:rPr lang="fr-FR" altLang="fr-FR" b="1" dirty="0" smtClean="0"/>
              <a:t>Rennes : Marie Guyomard</a:t>
            </a:r>
            <a:endParaRPr lang="fr-FR" altLang="fr-FR" b="1" dirty="0" smtClean="0"/>
          </a:p>
          <a:p>
            <a:pPr algn="ctr"/>
            <a:r>
              <a:rPr lang="fr-FR" b="1" dirty="0" smtClean="0"/>
              <a:t>Cesson </a:t>
            </a:r>
            <a:r>
              <a:rPr lang="fr-FR" b="1" dirty="0"/>
              <a:t>Sévigné, Chantepie, Rennes, Saint Grégoire, Saint Jacques : </a:t>
            </a:r>
            <a:r>
              <a:rPr lang="fr-FR" dirty="0"/>
              <a:t>Téléphone : 06.18.83.10.07. Du lundi au vendredi, 9h à </a:t>
            </a:r>
            <a:r>
              <a:rPr lang="fr-FR" dirty="0" smtClean="0"/>
              <a:t>17h30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971600" y="1860709"/>
            <a:ext cx="733351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Confinement</a:t>
            </a:r>
            <a:r>
              <a:rPr lang="fr-FR" sz="1400" dirty="0" smtClean="0"/>
              <a:t> : peu de situation de violences conjugales</a:t>
            </a:r>
          </a:p>
          <a:p>
            <a:r>
              <a:rPr lang="fr-FR" sz="1400" dirty="0" smtClean="0"/>
              <a:t>Demandes différentes : public en demande d’un espace d’écoute durant cette période du confinement, venant vérifier ce qu’un partenaire avait pu conseiller, questions diverses relatives au COVID…(attestation, contestation amendes)</a:t>
            </a:r>
            <a:endParaRPr lang="fr-FR" sz="1400" dirty="0"/>
          </a:p>
          <a:p>
            <a:r>
              <a:rPr lang="fr-FR" sz="1400" dirty="0" smtClean="0"/>
              <a:t>Peu d’orientation de la part des policiers. Appels plus importants des partenaires, inquiets pour des personnes suivies dont les situations sont connues pour être sous tension</a:t>
            </a:r>
            <a:endParaRPr lang="fr-FR" sz="1400" dirty="0"/>
          </a:p>
          <a:p>
            <a:r>
              <a:rPr lang="fr-FR" sz="1400" dirty="0" smtClean="0"/>
              <a:t>Globalement, peu de demandes.</a:t>
            </a:r>
          </a:p>
          <a:p>
            <a:endParaRPr lang="fr-FR" sz="1400" dirty="0"/>
          </a:p>
          <a:p>
            <a:r>
              <a:rPr lang="fr-FR" sz="1400" b="1" dirty="0" smtClean="0"/>
              <a:t>Déconfinement</a:t>
            </a:r>
            <a:r>
              <a:rPr lang="fr-FR" sz="1400" dirty="0" smtClean="0"/>
              <a:t> : activité qui a repris doucement. Nombre d’échanges plus importants avec les partenaires. Peu d’orientations des policiers. Situations de violences conjugales moindres qu’à l’habitude.</a:t>
            </a:r>
          </a:p>
          <a:p>
            <a:endParaRPr lang="fr-FR" sz="1400" dirty="0" smtClean="0"/>
          </a:p>
          <a:p>
            <a:r>
              <a:rPr lang="fr-FR" sz="1400" b="1" dirty="0"/>
              <a:t>R</a:t>
            </a:r>
            <a:r>
              <a:rPr lang="fr-FR" sz="1400" b="1" dirty="0" smtClean="0"/>
              <a:t>eprise </a:t>
            </a:r>
            <a:r>
              <a:rPr lang="fr-FR" sz="1400" b="1" dirty="0"/>
              <a:t>de l'activité depuis 2 </a:t>
            </a:r>
            <a:r>
              <a:rPr lang="fr-FR" sz="1400" b="1" dirty="0" smtClean="0"/>
              <a:t>semaines</a:t>
            </a:r>
            <a:r>
              <a:rPr lang="fr-FR" sz="1400" dirty="0" smtClean="0"/>
              <a:t> </a:t>
            </a:r>
          </a:p>
          <a:p>
            <a:r>
              <a:rPr lang="fr-FR" sz="1400" dirty="0"/>
              <a:t>E</a:t>
            </a:r>
            <a:r>
              <a:rPr lang="fr-FR" sz="1400" dirty="0" smtClean="0"/>
              <a:t>n </a:t>
            </a:r>
            <a:r>
              <a:rPr lang="fr-FR" sz="1400" dirty="0"/>
              <a:t>lien avec le </a:t>
            </a:r>
            <a:r>
              <a:rPr lang="fr-FR" sz="1400" dirty="0" smtClean="0"/>
              <a:t>déconfinement </a:t>
            </a:r>
            <a:r>
              <a:rPr lang="fr-FR" sz="1400" dirty="0"/>
              <a:t>des personnes et des professionnels. Orientation mixte: Police/partenaires</a:t>
            </a:r>
            <a:r>
              <a:rPr lang="fr-FR" sz="1400" dirty="0" smtClean="0"/>
              <a:t>.</a:t>
            </a:r>
            <a:r>
              <a:rPr lang="fr-FR" sz="1400" dirty="0"/>
              <a:t> </a:t>
            </a:r>
            <a:r>
              <a:rPr lang="fr-FR" sz="1400" dirty="0" smtClean="0"/>
              <a:t>les </a:t>
            </a:r>
            <a:r>
              <a:rPr lang="fr-FR" sz="1400" dirty="0"/>
              <a:t>modalités: télétravail, entretiens téléphoniques. </a:t>
            </a:r>
          </a:p>
          <a:p>
            <a:r>
              <a:rPr lang="fr-FR" sz="1400" dirty="0"/>
              <a:t>Confinement: temps + important pris pour les situations qui étaient en cours, l'occasion aussi d'échanger de façon + approfondie qu'à l'habitude avec les partenaires sur les situations.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88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62BC6C-CCB2-9F4C-A89D-C64A60EA2BC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202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0"/>
            <a:ext cx="741682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202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Mise à jour des informations concernant l’Asfad</a:t>
            </a:r>
            <a:r>
              <a:rPr kumimoji="0" lang="fr-FR" altLang="fr-FR" sz="18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auprès du 3919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81472" y="394624"/>
            <a:ext cx="835292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Rappel au </a:t>
            </a:r>
            <a:r>
              <a:rPr lang="fr-FR" sz="1400" b="1" dirty="0"/>
              <a:t>3919 le 27.05.20, afin de communiquer les bonnes informations sur le 35 pour l’Asfad </a:t>
            </a:r>
            <a:r>
              <a:rPr lang="fr-FR" sz="1400" b="1" dirty="0" smtClean="0"/>
              <a:t>:</a:t>
            </a:r>
          </a:p>
          <a:p>
            <a:endParaRPr lang="fr-FR" sz="600" dirty="0"/>
          </a:p>
          <a:p>
            <a:r>
              <a:rPr lang="fr-FR" sz="1400" b="1" dirty="0"/>
              <a:t>Coordonnées redonnées à une écoutante et contact avec responsable du référencement au 01.40.33.80.90 (Fédération nationale Solidarité Femmes) + Mail envoyé à : </a:t>
            </a:r>
            <a:r>
              <a:rPr lang="fr-FR" sz="1400" b="1" u="sng" dirty="0">
                <a:hlinkClick r:id="rId2"/>
              </a:rPr>
              <a:t>accueil@solidaritefemmes.org</a:t>
            </a:r>
            <a:r>
              <a:rPr lang="fr-FR" sz="1400" b="1" dirty="0"/>
              <a:t> le 27.05.20 pour mise à jour de la base de données suite appel 3919</a:t>
            </a:r>
            <a:endParaRPr lang="fr-FR" sz="1400" dirty="0"/>
          </a:p>
          <a:p>
            <a:r>
              <a:rPr lang="fr-FR" sz="1400" dirty="0"/>
              <a:t>informations mises à jour concernant l’Asfad (4 pôles différents) pour les femmes confrontées à des violences conjugales et ou intrafamiliales qui œuvre sur le département.</a:t>
            </a:r>
          </a:p>
          <a:p>
            <a:r>
              <a:rPr lang="fr-FR" sz="1400" dirty="0"/>
              <a:t>- </a:t>
            </a:r>
            <a:r>
              <a:rPr lang="fr-FR" sz="1400" b="1" dirty="0"/>
              <a:t>Hébergement urgence « violence » et accompagnement : 33 places</a:t>
            </a:r>
            <a:endParaRPr lang="fr-FR" sz="1400" dirty="0"/>
          </a:p>
          <a:p>
            <a:r>
              <a:rPr lang="fr-FR" sz="1400" b="1" dirty="0"/>
              <a:t>+ Association Goélands sur St Malo</a:t>
            </a:r>
            <a:endParaRPr lang="fr-FR" sz="1400" dirty="0"/>
          </a:p>
          <a:p>
            <a:endParaRPr lang="fr-FR" sz="600" dirty="0"/>
          </a:p>
          <a:p>
            <a:r>
              <a:rPr lang="fr-FR" sz="1400" b="1" dirty="0"/>
              <a:t>- Accueil de jour</a:t>
            </a:r>
            <a:r>
              <a:rPr lang="fr-FR" sz="1400" dirty="0"/>
              <a:t> : ouverture 4 ½ journées</a:t>
            </a:r>
          </a:p>
          <a:p>
            <a:r>
              <a:rPr lang="fr-FR" sz="1400" dirty="0"/>
              <a:t>Lundi </a:t>
            </a:r>
            <a:r>
              <a:rPr lang="fr-FR" sz="1400" dirty="0" smtClean="0"/>
              <a:t>14h/18h30 - Mercredi 14h/17h - Jeudi </a:t>
            </a:r>
            <a:r>
              <a:rPr lang="fr-FR" sz="1400" dirty="0"/>
              <a:t>9h13h/14h17h </a:t>
            </a:r>
          </a:p>
          <a:p>
            <a:r>
              <a:rPr lang="fr-FR" sz="1400" dirty="0"/>
              <a:t>Groupe de </a:t>
            </a:r>
            <a:r>
              <a:rPr lang="fr-FR" sz="1400" dirty="0" smtClean="0"/>
              <a:t>paroles</a:t>
            </a:r>
          </a:p>
          <a:p>
            <a:endParaRPr lang="fr-FR" sz="600" dirty="0" smtClean="0"/>
          </a:p>
          <a:p>
            <a:r>
              <a:rPr lang="fr-FR" sz="1400" b="1" dirty="0"/>
              <a:t>- n° d’écoute joignable 24h/24 7j/7 02.99.54.44.88</a:t>
            </a:r>
            <a:endParaRPr lang="fr-FR" sz="1400" dirty="0"/>
          </a:p>
          <a:p>
            <a:r>
              <a:rPr lang="fr-FR" sz="1400" b="1" dirty="0"/>
              <a:t>et mail équipe (9h/17h du lundi au vendredi) : </a:t>
            </a:r>
            <a:r>
              <a:rPr lang="fr-FR" sz="1400" u="sng" dirty="0">
                <a:hlinkClick r:id="rId3"/>
              </a:rPr>
              <a:t>urgencesprevention@asfad.fr</a:t>
            </a:r>
            <a:endParaRPr lang="fr-FR" sz="1400" dirty="0"/>
          </a:p>
          <a:p>
            <a:r>
              <a:rPr lang="fr-FR" sz="1400" dirty="0"/>
              <a:t>ce service propose une écoute et oriente les personnes en fonction de leurs besoins, il peut aussi évaluer la mise en sécurité si elle est souhaitée (ensuite, ce sont des places « hôtel » car pas de places en accès direct sur le SHU actuellement)</a:t>
            </a:r>
          </a:p>
          <a:p>
            <a:endParaRPr lang="fr-FR" sz="600" dirty="0"/>
          </a:p>
          <a:p>
            <a:r>
              <a:rPr lang="fr-FR" sz="1400" dirty="0"/>
              <a:t>- </a:t>
            </a:r>
            <a:r>
              <a:rPr lang="fr-FR" sz="1400" b="1" dirty="0"/>
              <a:t>ISCG</a:t>
            </a:r>
            <a:r>
              <a:rPr lang="fr-FR" sz="1400" dirty="0"/>
              <a:t> (Intervenants Sociaux en Commissariat et Gendarmerie) </a:t>
            </a:r>
          </a:p>
          <a:p>
            <a:r>
              <a:rPr lang="fr-FR" sz="1400" b="1" dirty="0"/>
              <a:t>I.S.C, Cesson Sévigné, Chantepie, Rennes, Saint Grégoire, Saint Jacques : </a:t>
            </a:r>
            <a:r>
              <a:rPr lang="fr-FR" sz="1400" dirty="0"/>
              <a:t>Téléphone : 06.18.83.10.07. Du lundi au vendredi, 9h à 17h30 à l’Hôtel de Police de Rennes</a:t>
            </a:r>
            <a:r>
              <a:rPr lang="fr-FR" sz="1400" dirty="0" smtClean="0"/>
              <a:t>.</a:t>
            </a:r>
            <a:endParaRPr lang="fr-FR" sz="1400" dirty="0"/>
          </a:p>
          <a:p>
            <a:r>
              <a:rPr lang="fr-FR" sz="1400" b="1" dirty="0"/>
              <a:t>ISG Redon et communes : </a:t>
            </a:r>
            <a:r>
              <a:rPr lang="fr-FR" sz="1400" dirty="0"/>
              <a:t>Téléphone : </a:t>
            </a:r>
            <a:r>
              <a:rPr lang="fr-FR" sz="1400" dirty="0" smtClean="0"/>
              <a:t>06.43.20.68.36</a:t>
            </a:r>
            <a:endParaRPr lang="fr-FR" sz="1400" dirty="0"/>
          </a:p>
          <a:p>
            <a:r>
              <a:rPr lang="fr-FR" sz="1400" b="1" dirty="0"/>
              <a:t>ISG Vitré Communautés et Pays de la Roche aux Fées : </a:t>
            </a:r>
            <a:r>
              <a:rPr lang="fr-FR" sz="1400" dirty="0"/>
              <a:t>Téléphone : </a:t>
            </a:r>
            <a:r>
              <a:rPr lang="fr-FR" sz="1400" dirty="0" smtClean="0"/>
              <a:t>06.71.01.69.23</a:t>
            </a:r>
            <a:r>
              <a:rPr lang="fr-FR" sz="1400" dirty="0"/>
              <a:t> </a:t>
            </a:r>
            <a:endParaRPr lang="fr-FR" sz="1400" dirty="0" smtClean="0"/>
          </a:p>
          <a:p>
            <a:r>
              <a:rPr lang="fr-FR" sz="1400" dirty="0" smtClean="0"/>
              <a:t>(</a:t>
            </a:r>
            <a:r>
              <a:rPr lang="fr-FR" sz="1400" dirty="0"/>
              <a:t>Poste ISCG porté par l’AIS 35 sur St Malo</a:t>
            </a:r>
            <a:r>
              <a:rPr lang="fr-FR" sz="1400" dirty="0" smtClean="0"/>
              <a:t>)</a:t>
            </a:r>
          </a:p>
          <a:p>
            <a:r>
              <a:rPr lang="fr-FR" sz="1400" b="1" dirty="0"/>
              <a:t>+ plateforme départementale </a:t>
            </a:r>
            <a:r>
              <a:rPr lang="fr-FR" sz="1400" dirty="0"/>
              <a:t>: Asfad/CIDFF/Planning Familial/SOS </a:t>
            </a:r>
            <a:r>
              <a:rPr lang="fr-FR" sz="1400" dirty="0" smtClean="0"/>
              <a:t>VICTIMES/UAIR</a:t>
            </a:r>
            <a:endParaRPr lang="fr-FR" sz="1400" dirty="0"/>
          </a:p>
          <a:p>
            <a:r>
              <a:rPr lang="fr-FR" sz="1400" b="1" dirty="0"/>
              <a:t>+ SGAR35 DROITS DES FEMMES</a:t>
            </a:r>
            <a:r>
              <a:rPr lang="fr-FR" sz="1400" dirty="0"/>
              <a:t> </a:t>
            </a:r>
            <a:r>
              <a:rPr lang="fr-FR" sz="1400" u="sng" dirty="0" smtClean="0">
                <a:hlinkClick r:id="rId4"/>
              </a:rPr>
              <a:t>droits-des-femmes@bretagne.gouv.fr</a:t>
            </a:r>
            <a:endParaRPr lang="fr-FR" sz="1400" dirty="0"/>
          </a:p>
          <a:p>
            <a:r>
              <a:rPr lang="fr-FR" sz="1400" dirty="0"/>
              <a:t>Au niveau régional : Directrice régionale aux droits des femmes et à l'égalité Gaëlle </a:t>
            </a:r>
            <a:r>
              <a:rPr lang="fr-FR" sz="1400" dirty="0" err="1"/>
              <a:t>Abily</a:t>
            </a:r>
            <a:r>
              <a:rPr lang="fr-FR" sz="1400" dirty="0"/>
              <a:t>, </a:t>
            </a:r>
            <a:r>
              <a:rPr lang="fr-FR" sz="1400" dirty="0" err="1"/>
              <a:t>Ahez</a:t>
            </a:r>
            <a:r>
              <a:rPr lang="fr-FR" sz="1400" dirty="0"/>
              <a:t> Le </a:t>
            </a:r>
            <a:r>
              <a:rPr lang="fr-FR" sz="1400" dirty="0" err="1"/>
              <a:t>Meur</a:t>
            </a:r>
            <a:r>
              <a:rPr lang="fr-FR" sz="1400" dirty="0"/>
              <a:t>, : </a:t>
            </a:r>
            <a:r>
              <a:rPr lang="fr-FR" sz="1400" u="sng" dirty="0" smtClean="0">
                <a:hlinkClick r:id="rId4"/>
              </a:rPr>
              <a:t>droits-des-femmes@bretagne.gouv.fr</a:t>
            </a:r>
            <a:endParaRPr lang="fr-FR" sz="1400" dirty="0"/>
          </a:p>
          <a:p>
            <a:r>
              <a:rPr lang="fr-FR" sz="1400" dirty="0"/>
              <a:t>Au niveau départemental : Ille-et-Vilaine : Sonia Magalhaes, </a:t>
            </a:r>
            <a:r>
              <a:rPr lang="fr-FR" sz="1400" u="sng" dirty="0" smtClean="0">
                <a:hlinkClick r:id="rId5"/>
              </a:rPr>
              <a:t>sonia.magalhaes@ille-et-vilaine.gouv.fr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443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598" y="71888"/>
            <a:ext cx="7416823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altLang="fr-FR" b="1" dirty="0"/>
              <a:t>P</a:t>
            </a:r>
            <a:r>
              <a:rPr lang="fr-FR" altLang="fr-FR" b="1" dirty="0" smtClean="0"/>
              <a:t>rojet Temporaire d’accueil  : </a:t>
            </a:r>
            <a:r>
              <a:rPr lang="fr-FR" b="1" dirty="0" smtClean="0"/>
              <a:t>32 </a:t>
            </a:r>
            <a:r>
              <a:rPr lang="fr-FR" b="1" dirty="0"/>
              <a:t>Places d’hébergement d’urgence dans la résidence Escale pour des femmes victimes de violence, actuellement mises en sécurité à </a:t>
            </a:r>
            <a:r>
              <a:rPr lang="fr-FR" b="1" dirty="0" smtClean="0"/>
              <a:t>l’hôtel.</a:t>
            </a:r>
            <a:r>
              <a:rPr lang="fr-FR" b="1" dirty="0"/>
              <a:t> </a:t>
            </a:r>
            <a:r>
              <a:rPr lang="fr-FR" b="1" dirty="0" smtClean="0"/>
              <a:t>O</a:t>
            </a:r>
            <a:r>
              <a:rPr lang="fr-FR" altLang="fr-FR" b="1" dirty="0" smtClean="0"/>
              <a:t>uverture au 15.05.20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11560" y="1124744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Avec </a:t>
            </a:r>
            <a:r>
              <a:rPr lang="fr-FR" sz="1400" b="1" dirty="0"/>
              <a:t>le confinement</a:t>
            </a:r>
            <a:r>
              <a:rPr lang="fr-FR" sz="1400" dirty="0"/>
              <a:t>, l’hébergement à l’hôtel a été exponentiel, mettant parfois les femmes victimes de violence dans des conditions de mises en sécurité insatisfaisantes. </a:t>
            </a:r>
            <a:endParaRPr lang="fr-FR" sz="1400" dirty="0" smtClean="0"/>
          </a:p>
          <a:p>
            <a:endParaRPr lang="fr-FR" sz="600" dirty="0" smtClean="0"/>
          </a:p>
          <a:p>
            <a:r>
              <a:rPr lang="fr-FR" sz="1400" dirty="0" smtClean="0"/>
              <a:t>C’est </a:t>
            </a:r>
            <a:r>
              <a:rPr lang="fr-FR" sz="1400" dirty="0"/>
              <a:t>pourquoi la DDCSPP a sollicité l’UGECAM pour qu’elle mette à disposition les chambres dont elle dispose dans sa résidence Escale et qui sont inoccupées depuis que l’UGECAM a fermé son activité </a:t>
            </a:r>
            <a:r>
              <a:rPr lang="fr-FR" sz="1400" dirty="0" smtClean="0"/>
              <a:t>d’hébergement. De </a:t>
            </a:r>
            <a:r>
              <a:rPr lang="fr-FR" sz="1400" dirty="0"/>
              <a:t>par la situation géographique de l’Escale et le public visé par ce dispositif, la DDCSPP s’est tournée vers l’Asfad pour en être l’opérateur en lien avec le SIAO</a:t>
            </a:r>
            <a:r>
              <a:rPr lang="fr-FR" sz="1400" dirty="0" smtClean="0"/>
              <a:t>.</a:t>
            </a:r>
          </a:p>
          <a:p>
            <a:endParaRPr lang="fr-FR" sz="600" dirty="0"/>
          </a:p>
          <a:p>
            <a:r>
              <a:rPr lang="fr-FR" sz="1400" dirty="0" smtClean="0"/>
              <a:t>Ce </a:t>
            </a:r>
            <a:r>
              <a:rPr lang="fr-FR" sz="1400" dirty="0"/>
              <a:t>dispositif constitue donc une alternative aux nuitées hôtelières et s’inscrit dans le cadre du protocole départemental de mise en sécurité des femmes victimes de violences conjugales et intrafamiliales.  </a:t>
            </a:r>
          </a:p>
          <a:p>
            <a:endParaRPr lang="fr-FR" sz="600" dirty="0" smtClean="0"/>
          </a:p>
          <a:p>
            <a:r>
              <a:rPr lang="fr-FR" sz="1400" dirty="0" smtClean="0"/>
              <a:t>Total de 25 chambres, 14 </a:t>
            </a:r>
            <a:r>
              <a:rPr lang="fr-FR" sz="1400" dirty="0"/>
              <a:t>chambres </a:t>
            </a:r>
            <a:r>
              <a:rPr lang="fr-FR" sz="1400" dirty="0" smtClean="0"/>
              <a:t>restent </a:t>
            </a:r>
            <a:r>
              <a:rPr lang="fr-FR" sz="1400" dirty="0"/>
              <a:t>à attribuer </a:t>
            </a:r>
            <a:r>
              <a:rPr lang="fr-FR" sz="1400" dirty="0" smtClean="0"/>
              <a:t>(</a:t>
            </a:r>
            <a:r>
              <a:rPr lang="fr-FR" sz="1400" dirty="0" smtClean="0"/>
              <a:t>Les </a:t>
            </a:r>
            <a:r>
              <a:rPr lang="fr-FR" sz="1400" dirty="0"/>
              <a:t>chambres ne sont pas encore </a:t>
            </a:r>
            <a:r>
              <a:rPr lang="fr-FR" sz="1400" dirty="0" smtClean="0"/>
              <a:t>prêtes) </a:t>
            </a:r>
            <a:r>
              <a:rPr lang="fr-FR" sz="1400" dirty="0" smtClean="0"/>
              <a:t>: </a:t>
            </a:r>
            <a:r>
              <a:rPr lang="fr-FR" sz="1400" dirty="0"/>
              <a:t>femme seule, femme avec bébé, pas de handicap </a:t>
            </a:r>
            <a:r>
              <a:rPr lang="fr-FR" sz="1400" dirty="0" smtClean="0"/>
              <a:t>moteur.</a:t>
            </a:r>
            <a:r>
              <a:rPr lang="fr-FR" sz="1400" dirty="0"/>
              <a:t>  </a:t>
            </a:r>
            <a:r>
              <a:rPr lang="fr-FR" sz="1400" dirty="0" smtClean="0"/>
              <a:t>Objectif </a:t>
            </a:r>
            <a:r>
              <a:rPr lang="fr-FR" sz="1400" dirty="0"/>
              <a:t>de remplissage total : fin juin. </a:t>
            </a:r>
            <a:endParaRPr lang="fr-FR" sz="1400" dirty="0" smtClean="0"/>
          </a:p>
          <a:p>
            <a:endParaRPr lang="fr-FR" sz="600" dirty="0" smtClean="0"/>
          </a:p>
          <a:p>
            <a:endParaRPr lang="fr-FR" sz="600" dirty="0"/>
          </a:p>
          <a:p>
            <a:r>
              <a:rPr lang="fr-FR" sz="1400" b="1" dirty="0" smtClean="0"/>
              <a:t>SI SIAO</a:t>
            </a:r>
            <a:r>
              <a:rPr lang="fr-FR" sz="1400" dirty="0"/>
              <a:t> (service maraude pro violences) : fonction de coordination entre les acteurs afin de réduire le temps de </a:t>
            </a:r>
            <a:r>
              <a:rPr lang="fr-FR" sz="1400" dirty="0" smtClean="0"/>
              <a:t>séjour. L’équipe </a:t>
            </a:r>
            <a:r>
              <a:rPr lang="fr-FR" sz="1400" dirty="0"/>
              <a:t>du SIAO (Alexandre Nicolas, Ghyslaine Fleury, </a:t>
            </a:r>
            <a:r>
              <a:rPr lang="fr-FR" sz="1400" dirty="0" err="1"/>
              <a:t>Nevena</a:t>
            </a:r>
            <a:r>
              <a:rPr lang="fr-FR" sz="1400" dirty="0"/>
              <a:t> </a:t>
            </a:r>
            <a:r>
              <a:rPr lang="fr-FR" sz="1400" dirty="0" err="1"/>
              <a:t>Pinsard</a:t>
            </a:r>
            <a:r>
              <a:rPr lang="fr-FR" sz="1400" dirty="0"/>
              <a:t>, </a:t>
            </a:r>
            <a:r>
              <a:rPr lang="fr-FR" sz="1400" u="sng" dirty="0">
                <a:hlinkClick r:id="rId2"/>
              </a:rPr>
              <a:t>anicolas.siao35@gmail.com</a:t>
            </a:r>
            <a:r>
              <a:rPr lang="fr-FR" sz="1400" dirty="0"/>
              <a:t>, </a:t>
            </a:r>
            <a:r>
              <a:rPr lang="fr-FR" sz="1400" u="sng" dirty="0">
                <a:hlinkClick r:id="rId3"/>
              </a:rPr>
              <a:t>npinsard.siao35@gmail.com</a:t>
            </a:r>
            <a:r>
              <a:rPr lang="fr-FR" sz="1400" dirty="0"/>
              <a:t> , </a:t>
            </a:r>
            <a:r>
              <a:rPr lang="fr-FR" sz="1400" u="sng" dirty="0">
                <a:hlinkClick r:id="rId4"/>
              </a:rPr>
              <a:t>gfleury.siao35@gmail.com</a:t>
            </a:r>
            <a:r>
              <a:rPr lang="fr-FR" sz="1400" dirty="0"/>
              <a:t>) + Yann Mario (</a:t>
            </a:r>
            <a:r>
              <a:rPr lang="fr-FR" sz="1400" u="sng" dirty="0">
                <a:hlinkClick r:id="rId5"/>
              </a:rPr>
              <a:t>y.mario@siao35.fr</a:t>
            </a:r>
            <a:r>
              <a:rPr lang="fr-FR" sz="1400" dirty="0"/>
              <a:t>), répartitions de références. </a:t>
            </a:r>
          </a:p>
          <a:p>
            <a:endParaRPr lang="fr-FR" sz="600" dirty="0"/>
          </a:p>
          <a:p>
            <a:r>
              <a:rPr lang="fr-FR" sz="1400" b="1" dirty="0" smtClean="0"/>
              <a:t>Asfad</a:t>
            </a:r>
            <a:r>
              <a:rPr lang="fr-FR" sz="1400" dirty="0"/>
              <a:t> : gestionnaire d’hébergement, assure le service de première nécessité + </a:t>
            </a:r>
            <a:r>
              <a:rPr lang="fr-FR" sz="1400" dirty="0" smtClean="0"/>
              <a:t>sécurité</a:t>
            </a:r>
            <a:endParaRPr lang="fr-FR" sz="1400" dirty="0"/>
          </a:p>
          <a:p>
            <a:r>
              <a:rPr lang="fr-FR" sz="1400" dirty="0" smtClean="0"/>
              <a:t>RDS</a:t>
            </a:r>
            <a:r>
              <a:rPr lang="fr-FR" sz="1400" dirty="0"/>
              <a:t>, Sarah Placé </a:t>
            </a:r>
            <a:r>
              <a:rPr lang="fr-FR" sz="1400" dirty="0" smtClean="0"/>
              <a:t>- 06.44.35.33.71 </a:t>
            </a:r>
            <a:r>
              <a:rPr lang="fr-FR" sz="1400" dirty="0" smtClean="0"/>
              <a:t>– </a:t>
            </a:r>
            <a:r>
              <a:rPr lang="fr-FR" sz="1400" dirty="0" smtClean="0">
                <a:hlinkClick r:id="rId6"/>
              </a:rPr>
              <a:t>s.place@asfad.fr</a:t>
            </a:r>
            <a:endParaRPr lang="fr-FR" sz="1400" dirty="0" smtClean="0"/>
          </a:p>
          <a:p>
            <a:r>
              <a:rPr lang="fr-FR" sz="1400" dirty="0" smtClean="0"/>
              <a:t>Et Jeanne </a:t>
            </a:r>
            <a:r>
              <a:rPr lang="fr-FR" sz="1400" dirty="0"/>
              <a:t>Boumard, TISF sur la </a:t>
            </a:r>
            <a:r>
              <a:rPr lang="fr-FR" sz="1400" dirty="0" smtClean="0"/>
              <a:t>résidence </a:t>
            </a:r>
            <a:r>
              <a:rPr lang="fr-FR" sz="1400" dirty="0" smtClean="0">
                <a:hlinkClick r:id="rId7"/>
              </a:rPr>
              <a:t>j.boumard@asfad.fr</a:t>
            </a:r>
            <a:endParaRPr lang="fr-FR" sz="1400" dirty="0" smtClean="0"/>
          </a:p>
          <a:p>
            <a:r>
              <a:rPr lang="fr-FR" sz="1400" dirty="0" smtClean="0"/>
              <a:t>SHU (Service Hébergement d’Urgence) 33 </a:t>
            </a:r>
            <a:r>
              <a:rPr lang="fr-FR" sz="1400" dirty="0" smtClean="0"/>
              <a:t>places urgence « violence </a:t>
            </a:r>
            <a:r>
              <a:rPr lang="fr-FR" sz="1400" dirty="0" smtClean="0"/>
              <a:t>» + </a:t>
            </a:r>
            <a:r>
              <a:rPr lang="fr-FR" sz="1400" dirty="0" smtClean="0"/>
              <a:t>15 </a:t>
            </a:r>
            <a:r>
              <a:rPr lang="fr-FR" sz="1400" dirty="0" smtClean="0"/>
              <a:t>places urgence « errance »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450866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2BC6C-CCB2-9F4C-A89D-C64A60EA2BC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244235"/>
              </p:ext>
            </p:extLst>
          </p:nvPr>
        </p:nvGraphicFramePr>
        <p:xfrm>
          <a:off x="539552" y="324884"/>
          <a:ext cx="8496944" cy="6396591"/>
        </p:xfrm>
        <a:graphic>
          <a:graphicData uri="http://schemas.openxmlformats.org/drawingml/2006/table">
            <a:tbl>
              <a:tblPr firstRow="1" firstCol="1" bandRow="1"/>
              <a:tblGrid>
                <a:gridCol w="2269243">
                  <a:extLst>
                    <a:ext uri="{9D8B030D-6E8A-4147-A177-3AD203B41FA5}">
                      <a16:colId xmlns:a16="http://schemas.microsoft.com/office/drawing/2014/main" val="1837193518"/>
                    </a:ext>
                  </a:extLst>
                </a:gridCol>
                <a:gridCol w="6227701">
                  <a:extLst>
                    <a:ext uri="{9D8B030D-6E8A-4147-A177-3AD203B41FA5}">
                      <a16:colId xmlns:a16="http://schemas.microsoft.com/office/drawing/2014/main" val="4231204971"/>
                    </a:ext>
                  </a:extLst>
                </a:gridCol>
              </a:tblGrid>
              <a:tr h="331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Durée de la mise à disposition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 chambres peuvent être mises à disposition jusqu’au </a:t>
                      </a: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décembre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487034"/>
                  </a:ext>
                </a:extLst>
              </a:tr>
              <a:tr h="827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 visé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Sont en priorité visées les femmes seules ou avec enfants victimes de violences conjugales ou intrafamiliales, originaires du pays Rennais ; par extension, elles pourront être originaires d’autres territoires du département d’Ille et Vilaine.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4B0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128275"/>
                  </a:ext>
                </a:extLst>
              </a:tr>
              <a:tr h="351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Capacité 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chambres à répartir selon les compositions familiales, certaines chambres pouvant accueillir une femme avec un enfant. Soit 32 places.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17935"/>
                  </a:ext>
                </a:extLst>
              </a:tr>
              <a:tr h="304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PMR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 – accès uniquement par escalier.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446746"/>
                  </a:ext>
                </a:extLst>
              </a:tr>
              <a:tr h="304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Animaux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 animaux ne seront pas accueillis sur le site.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513998"/>
                  </a:ext>
                </a:extLst>
              </a:tr>
              <a:tr h="351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Equipements des chambres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Chaque chambre est meublée et équipée d’un lavabo. Les sanitaires sont partagés dans les espaces collectifs. Le linge de lit et de toilette est mis à disposition.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943578"/>
                  </a:ext>
                </a:extLst>
              </a:tr>
              <a:tr h="827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Restauration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restauration sera individuelle. 3 espaces sont  équipés de micro-ondes (la possibilité de mettre un micro-onde dans chaque chambre est à l’étude). Une réserve de denrées sèches sera constituée dans un bureau notamment pour les premiers accueils. 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288095"/>
                  </a:ext>
                </a:extLst>
              </a:tr>
              <a:tr h="213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Equipements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Une buanderie est mise à disposition (lave-linge et sèche-linge). 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451008"/>
                  </a:ext>
                </a:extLst>
              </a:tr>
              <a:tr h="661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Equipe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Encadrement par la responsable de service du Service d’Hébergement d’Urgence du pôle cohésion sociale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TISF à mi-temps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946352"/>
                  </a:ext>
                </a:extLst>
              </a:tr>
              <a:tr h="819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Sécurisation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 contrat est conclu avec Epiwest pour la présence d’un veilleur toutes les nuits, de 22h à 8h30.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Jusqu’au 30 juin, Epiwest mettra également une personne sur site à partir de 17h30 ainsi que les samedis et dimanches en journées. Cette disposition sera réévaluée au bout de quelques semaines de fonctionnement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00104"/>
                  </a:ext>
                </a:extLst>
              </a:tr>
              <a:tr h="2340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Possibilité d’accueil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 femmes sont orientées par le SIAO à partir des mises en sécurité faites à l’hôtel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717808"/>
                  </a:ext>
                </a:extLst>
              </a:tr>
              <a:tr h="1170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b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Accompagnement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 travail de premier accueil, installation, orientation et suivi social des personnes est effectué par le Samu social professionnel du SIAO (permanences du Lundi au Vendredi). 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L’accompagnement global sera assuré par les CDAS de référence.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L’infirmière du SIAO pourra également être mobilisée en cas de besoin.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TISF a pour rôle de veiller à la bonne occupation des lieux, à la régulation du collectif, à répondre aux 1ers besoins du quotidien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933700" algn="l"/>
                        </a:tabLst>
                      </a:pPr>
                      <a:r>
                        <a:rPr lang="fr-F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65" marR="373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6987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84796" y="-44449"/>
            <a:ext cx="727280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Descriptif de l’hébergement proposé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55879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5751</TotalTime>
  <Words>1093</Words>
  <Application>Microsoft Office PowerPoint</Application>
  <PresentationFormat>Affichage à l'écran (4:3)</PresentationFormat>
  <Paragraphs>172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1_Thème Office</vt:lpstr>
      <vt:lpstr>Réunion du RVFF du mardi 09/06/20 à 11h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l’Association</dc:title>
  <dc:creator>Valérie TINLOT</dc:creator>
  <cp:lastModifiedBy>Elise CHENAVAL</cp:lastModifiedBy>
  <cp:revision>287</cp:revision>
  <cp:lastPrinted>2019-11-19T12:56:05Z</cp:lastPrinted>
  <dcterms:created xsi:type="dcterms:W3CDTF">2019-05-23T11:35:43Z</dcterms:created>
  <dcterms:modified xsi:type="dcterms:W3CDTF">2020-06-09T10:33:38Z</dcterms:modified>
</cp:coreProperties>
</file>