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8" r:id="rId5"/>
    <p:sldId id="27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61175" cy="99917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85D07-3B2E-4E5A-A599-2B04B8C6D0C2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57884CA-4C34-41E4-ADB7-C97D01A22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8252390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0A29-3F48-468A-A442-AAF2A84A4C99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4DC6A-0BC6-4EFE-A736-9AEB12198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0953236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D14AE-4CDB-47BB-90EF-CDAB59F10A06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3D529-60CD-44C3-BCC0-C279C1810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436467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9C64-9CB3-4846-936F-13B60F194155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6507B-3740-4788-A5A2-F9FF9B1AA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075470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EF292-5474-4D37-9C5A-E5F06D9C5E0D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1671C-C0EF-4073-88D6-F0879BB9B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9937427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A9450-5537-4DDC-A0C9-17354F7B06A3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67538-3BB8-4C31-A5C6-6513BC349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954925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1374DF-9624-438F-A99A-EC20749F290D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7B1405-E4E9-4DF7-B33B-0597E6075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9581922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180DE-3542-41BB-94C0-2C7A68386D7C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5AC59-D1E0-40E7-BA3E-D0E230FF3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8864461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ACFF1-F2AD-487B-B58E-EA485E822B17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5D39-4545-4FAB-B985-1F18B1CEB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2071088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D49D1-591A-4A4F-B278-C6E8D3FF9226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EC6F9-4D3E-4996-91C9-D17E6AD02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190642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AA12-9301-4668-AFB9-8D0A1AFD3E56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47B7D-1F49-4E6C-8B65-0588FB7E1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923960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7D186482-060D-448F-8FEB-79637F1F38C4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DB851CE-7B8A-4AFF-8FE9-AB9BA14D9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5" r:id="rId2"/>
    <p:sldLayoutId id="2147483786" r:id="rId3"/>
    <p:sldLayoutId id="2147483787" r:id="rId4"/>
    <p:sldLayoutId id="2147483794" r:id="rId5"/>
    <p:sldLayoutId id="2147483795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spd="slow"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1" fontAlgn="base" hangingPunct="1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975" y="1268413"/>
            <a:ext cx="4953000" cy="1752600"/>
          </a:xfrm>
        </p:spPr>
        <p:txBody>
          <a:bodyPr/>
          <a:lstStyle/>
          <a:p>
            <a:pPr marL="63500" algn="ctr" eaLnBrk="1" hangingPunct="1"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переносить жару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8888" y="69215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Почему нужно наносить сок мяты именно на виски?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340" name="Содержимое 1"/>
          <p:cNvSpPr>
            <a:spLocks noGrp="1"/>
          </p:cNvSpPr>
          <p:nvPr>
            <p:ph idx="1"/>
          </p:nvPr>
        </p:nvSpPr>
        <p:spPr>
          <a:xfrm>
            <a:off x="4067175" y="2249488"/>
            <a:ext cx="4619625" cy="4324350"/>
          </a:xfrm>
        </p:spPr>
        <p:txBody>
          <a:bodyPr/>
          <a:lstStyle/>
          <a:p>
            <a:pPr eaLnBrk="1" hangingPunct="1"/>
            <a:r>
              <a:rPr lang="ru-RU" smtClean="0"/>
              <a:t>В области висков сосуды расположены близко к поверхности кожи. Эффект воздействия прохлады появится быстро.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34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334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542925" y="765175"/>
            <a:ext cx="8229600" cy="1066800"/>
          </a:xfrm>
        </p:spPr>
        <p:txBody>
          <a:bodyPr/>
          <a:lstStyle/>
          <a:p>
            <a:pPr eaLnBrk="1" hangingPunct="1"/>
            <a:r>
              <a:rPr lang="ru-RU" smtClean="0"/>
              <a:t>Жара не отступает даже ночью?</a:t>
            </a:r>
          </a:p>
        </p:txBody>
      </p:sp>
      <p:sp>
        <p:nvSpPr>
          <p:cNvPr id="15364" name="Содержимое 1"/>
          <p:cNvSpPr>
            <a:spLocks noGrp="1"/>
          </p:cNvSpPr>
          <p:nvPr>
            <p:ph idx="1"/>
          </p:nvPr>
        </p:nvSpPr>
        <p:spPr>
          <a:xfrm>
            <a:off x="4657725" y="1916113"/>
            <a:ext cx="4330700" cy="4324350"/>
          </a:xfrm>
        </p:spPr>
        <p:txBody>
          <a:bodyPr/>
          <a:lstStyle/>
          <a:p>
            <a:pPr eaLnBrk="1" hangingPunct="1"/>
            <a:r>
              <a:rPr lang="ru-RU" smtClean="0"/>
              <a:t>Воспользуйтесь проверенным бабушкиным советом и смочите водой простыни. </a:t>
            </a:r>
          </a:p>
          <a:p>
            <a:pPr eaLnBrk="1" hangingPunct="1"/>
            <a:r>
              <a:rPr lang="ru-RU" smtClean="0"/>
              <a:t>Влажная ткань поможет быстро охладиться и вернуть сон.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>
          <a:xfrm>
            <a:off x="755650" y="404813"/>
            <a:ext cx="8229600" cy="1066800"/>
          </a:xfrm>
        </p:spPr>
        <p:txBody>
          <a:bodyPr/>
          <a:lstStyle/>
          <a:p>
            <a:pPr eaLnBrk="1" hangingPunct="1"/>
            <a:r>
              <a:rPr lang="ru-RU" smtClean="0"/>
              <a:t>Зелёный суп.</a:t>
            </a:r>
          </a:p>
        </p:txBody>
      </p:sp>
      <p:sp>
        <p:nvSpPr>
          <p:cNvPr id="16388" name="Содержимое 1"/>
          <p:cNvSpPr>
            <a:spLocks noGrp="1"/>
          </p:cNvSpPr>
          <p:nvPr>
            <p:ph idx="1"/>
          </p:nvPr>
        </p:nvSpPr>
        <p:spPr>
          <a:xfrm>
            <a:off x="5435600" y="2060575"/>
            <a:ext cx="3611563" cy="4324350"/>
          </a:xfrm>
        </p:spPr>
        <p:txBody>
          <a:bodyPr/>
          <a:lstStyle/>
          <a:p>
            <a:pPr eaLnBrk="1" hangingPunct="1"/>
            <a:r>
              <a:rPr lang="ru-RU" smtClean="0"/>
              <a:t>Натрите огурец, нарежьте зелень и залейте полученную смесь минеральной водой. </a:t>
            </a:r>
          </a:p>
          <a:p>
            <a:pPr eaLnBrk="1" hangingPunct="1"/>
            <a:r>
              <a:rPr lang="ru-RU" smtClean="0"/>
              <a:t>Это блюдо прибавит вам сил в жаркий денёк.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2"/>
          <p:cNvSpPr>
            <a:spLocks noGrp="1"/>
          </p:cNvSpPr>
          <p:nvPr>
            <p:ph type="title"/>
          </p:nvPr>
        </p:nvSpPr>
        <p:spPr>
          <a:xfrm>
            <a:off x="3851275" y="620713"/>
            <a:ext cx="8229600" cy="1066800"/>
          </a:xfrm>
        </p:spPr>
        <p:txBody>
          <a:bodyPr/>
          <a:lstStyle/>
          <a:p>
            <a:pPr eaLnBrk="1" hangingPunct="1"/>
            <a:r>
              <a:rPr lang="ru-RU" smtClean="0"/>
              <a:t>Кондиционер</a:t>
            </a:r>
          </a:p>
        </p:txBody>
      </p:sp>
      <p:sp>
        <p:nvSpPr>
          <p:cNvPr id="17412" name="Содержимое 1"/>
          <p:cNvSpPr>
            <a:spLocks noGrp="1"/>
          </p:cNvSpPr>
          <p:nvPr>
            <p:ph idx="1"/>
          </p:nvPr>
        </p:nvSpPr>
        <p:spPr>
          <a:xfrm>
            <a:off x="3563938" y="2205038"/>
            <a:ext cx="5338762" cy="4324350"/>
          </a:xfrm>
        </p:spPr>
        <p:txBody>
          <a:bodyPr/>
          <a:lstStyle/>
          <a:p>
            <a:pPr eaLnBrk="1" hangingPunct="1"/>
            <a:r>
              <a:rPr lang="ru-RU" smtClean="0"/>
              <a:t>Установите прибор как можно ниже.</a:t>
            </a:r>
          </a:p>
          <a:p>
            <a:pPr eaLnBrk="1" hangingPunct="1"/>
            <a:r>
              <a:rPr lang="ru-RU" smtClean="0"/>
              <a:t> Холодный воздух тяжелее горячего, поэтому он скапливается внизу. </a:t>
            </a:r>
          </a:p>
          <a:p>
            <a:pPr eaLnBrk="1" hangingPunct="1"/>
            <a:r>
              <a:rPr lang="ru-RU" smtClean="0"/>
              <a:t>Если вентилятор стоит на полу, он поднимает прохладный воздух вверх, и дышать становится легче.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329738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Заголовок 2"/>
          <p:cNvSpPr>
            <a:spLocks noGrp="1"/>
          </p:cNvSpPr>
          <p:nvPr>
            <p:ph type="title"/>
          </p:nvPr>
        </p:nvSpPr>
        <p:spPr>
          <a:xfrm>
            <a:off x="3690938" y="765175"/>
            <a:ext cx="5638800" cy="1511300"/>
          </a:xfrm>
        </p:spPr>
        <p:txBody>
          <a:bodyPr/>
          <a:lstStyle/>
          <a:p>
            <a:pPr eaLnBrk="1" hangingPunct="1"/>
            <a:r>
              <a:rPr lang="ru-RU" smtClean="0"/>
              <a:t>Светлая одежда из натуральной ткани</a:t>
            </a:r>
          </a:p>
        </p:txBody>
      </p:sp>
      <p:sp>
        <p:nvSpPr>
          <p:cNvPr id="18436" name="Содержимое 1"/>
          <p:cNvSpPr>
            <a:spLocks noGrp="1"/>
          </p:cNvSpPr>
          <p:nvPr>
            <p:ph idx="1"/>
          </p:nvPr>
        </p:nvSpPr>
        <p:spPr>
          <a:xfrm>
            <a:off x="3635375" y="2636838"/>
            <a:ext cx="4906963" cy="4324350"/>
          </a:xfrm>
        </p:spPr>
        <p:txBody>
          <a:bodyPr/>
          <a:lstStyle/>
          <a:p>
            <a:pPr eaLnBrk="1" hangingPunct="1"/>
            <a:r>
              <a:rPr lang="ru-RU" smtClean="0"/>
              <a:t>Носите льняную одежду светлых тонов.</a:t>
            </a:r>
          </a:p>
          <a:p>
            <a:pPr eaLnBrk="1" hangingPunct="1"/>
            <a:r>
              <a:rPr lang="ru-RU" smtClean="0"/>
              <a:t>Это поможет отразить солнечные лучи и подарит телу комфорт.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336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2"/>
          <p:cNvSpPr>
            <a:spLocks noGrp="1"/>
          </p:cNvSpPr>
          <p:nvPr>
            <p:ph type="title"/>
          </p:nvPr>
        </p:nvSpPr>
        <p:spPr>
          <a:xfrm>
            <a:off x="3419475" y="981075"/>
            <a:ext cx="8229600" cy="1066800"/>
          </a:xfrm>
        </p:spPr>
        <p:txBody>
          <a:bodyPr/>
          <a:lstStyle/>
          <a:p>
            <a:pPr eaLnBrk="1" hangingPunct="1"/>
            <a:r>
              <a:rPr lang="ru-RU" smtClean="0"/>
              <a:t>Фонтан в кармане.</a:t>
            </a:r>
          </a:p>
        </p:txBody>
      </p:sp>
      <p:sp>
        <p:nvSpPr>
          <p:cNvPr id="19460" name="Содержимое 1"/>
          <p:cNvSpPr>
            <a:spLocks noGrp="1"/>
          </p:cNvSpPr>
          <p:nvPr>
            <p:ph idx="1"/>
          </p:nvPr>
        </p:nvSpPr>
        <p:spPr>
          <a:xfrm>
            <a:off x="3276600" y="2249488"/>
            <a:ext cx="5410200" cy="4324350"/>
          </a:xfrm>
        </p:spPr>
        <p:txBody>
          <a:bodyPr/>
          <a:lstStyle/>
          <a:p>
            <a:pPr eaLnBrk="1" hangingPunct="1"/>
            <a:r>
              <a:rPr lang="ru-RU" smtClean="0"/>
              <a:t>Купите пульверизатор в хозяйственном магазине, наденьте его на бутылку с минеральной водой и опрыскивайте себя каждые 30 минут.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2725" y="0"/>
            <a:ext cx="9334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1066800"/>
          </a:xfrm>
        </p:spPr>
        <p:txBody>
          <a:bodyPr/>
          <a:lstStyle/>
          <a:p>
            <a:pPr eaLnBrk="1" hangingPunct="1"/>
            <a:r>
              <a:rPr lang="ru-RU" smtClean="0"/>
              <a:t>Горный хрусталь.</a:t>
            </a:r>
          </a:p>
        </p:txBody>
      </p:sp>
      <p:sp>
        <p:nvSpPr>
          <p:cNvPr id="20484" name="Содержимое 1"/>
          <p:cNvSpPr>
            <a:spLocks noGrp="1"/>
          </p:cNvSpPr>
          <p:nvPr>
            <p:ph idx="1"/>
          </p:nvPr>
        </p:nvSpPr>
        <p:spPr>
          <a:xfrm>
            <a:off x="-36513" y="1266825"/>
            <a:ext cx="5329238" cy="4324350"/>
          </a:xfrm>
        </p:spPr>
        <p:txBody>
          <a:bodyPr/>
          <a:lstStyle/>
          <a:p>
            <a:pPr eaLnBrk="1" hangingPunct="1"/>
            <a:r>
              <a:rPr lang="ru-RU" smtClean="0"/>
              <a:t>Замените привычные украшения хрустальными. Этот минерал впитывает в себя жар, но на ощупь остается прохладным. </a:t>
            </a:r>
          </a:p>
          <a:p>
            <a:pPr eaLnBrk="1" hangingPunct="1"/>
            <a:r>
              <a:rPr lang="ru-RU" smtClean="0"/>
              <a:t>А как они сияют на солнце! Бусы и браслеты из хрусталя не только помогут справиться с жарой, но и создадут вам неповторимый имидж.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2"/>
          <p:cNvSpPr>
            <a:spLocks noGrp="1"/>
          </p:cNvSpPr>
          <p:nvPr>
            <p:ph type="title"/>
          </p:nvPr>
        </p:nvSpPr>
        <p:spPr>
          <a:xfrm>
            <a:off x="3635375" y="333375"/>
            <a:ext cx="8229600" cy="1066800"/>
          </a:xfrm>
        </p:spPr>
        <p:txBody>
          <a:bodyPr/>
          <a:lstStyle/>
          <a:p>
            <a:pPr eaLnBrk="1" hangingPunct="1"/>
            <a:r>
              <a:rPr lang="ru-RU" smtClean="0"/>
              <a:t>Тёплый душ.</a:t>
            </a:r>
          </a:p>
        </p:txBody>
      </p:sp>
      <p:sp>
        <p:nvSpPr>
          <p:cNvPr id="21508" name="Содержимое 1"/>
          <p:cNvSpPr>
            <a:spLocks noGrp="1"/>
          </p:cNvSpPr>
          <p:nvPr>
            <p:ph idx="1"/>
          </p:nvPr>
        </p:nvSpPr>
        <p:spPr>
          <a:xfrm>
            <a:off x="3708400" y="1412875"/>
            <a:ext cx="5265738" cy="4324350"/>
          </a:xfrm>
        </p:spPr>
        <p:txBody>
          <a:bodyPr/>
          <a:lstStyle/>
          <a:p>
            <a:pPr eaLnBrk="1" hangingPunct="1"/>
            <a:r>
              <a:rPr lang="ru-RU" smtClean="0"/>
              <a:t>Холодный душ приносит облегчение лишь на несколько минут, зато грозит простудой. </a:t>
            </a:r>
          </a:p>
          <a:p>
            <a:pPr eaLnBrk="1" hangingPunct="1"/>
            <a:r>
              <a:rPr lang="ru-RU" smtClean="0"/>
              <a:t>А вот тёплый душ не заставляет организм испытывать температурный шок и помогает активизировать естественную терморегуляцию.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334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Заголовок 2"/>
          <p:cNvSpPr>
            <a:spLocks noGrp="1"/>
          </p:cNvSpPr>
          <p:nvPr>
            <p:ph type="title"/>
          </p:nvPr>
        </p:nvSpPr>
        <p:spPr>
          <a:xfrm>
            <a:off x="684213" y="44450"/>
            <a:ext cx="8229600" cy="1066800"/>
          </a:xfrm>
        </p:spPr>
        <p:txBody>
          <a:bodyPr/>
          <a:lstStyle/>
          <a:p>
            <a:pPr eaLnBrk="1" hangingPunct="1"/>
            <a:r>
              <a:rPr lang="ru-RU" smtClean="0"/>
              <a:t>Спите днём.</a:t>
            </a:r>
          </a:p>
        </p:txBody>
      </p:sp>
      <p:sp>
        <p:nvSpPr>
          <p:cNvPr id="22532" name="Содержимое 1"/>
          <p:cNvSpPr>
            <a:spLocks noGrp="1"/>
          </p:cNvSpPr>
          <p:nvPr>
            <p:ph idx="1"/>
          </p:nvPr>
        </p:nvSpPr>
        <p:spPr>
          <a:xfrm>
            <a:off x="250825" y="1125538"/>
            <a:ext cx="8229600" cy="4324350"/>
          </a:xfrm>
        </p:spPr>
        <p:txBody>
          <a:bodyPr/>
          <a:lstStyle/>
          <a:p>
            <a:pPr eaLnBrk="1" hangingPunct="1"/>
            <a:r>
              <a:rPr lang="ru-RU" smtClean="0"/>
              <a:t>Если есть возможность, обязательно устраивайте себе сиесту - отдых после обеда. Это даст уставшему организму передышку и обеспечит запас сил до вечера.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2"/>
          <p:cNvSpPr>
            <a:spLocks noGrp="1"/>
          </p:cNvSpPr>
          <p:nvPr>
            <p:ph type="title"/>
          </p:nvPr>
        </p:nvSpPr>
        <p:spPr>
          <a:xfrm>
            <a:off x="179388" y="0"/>
            <a:ext cx="8229600" cy="1066800"/>
          </a:xfrm>
        </p:spPr>
        <p:txBody>
          <a:bodyPr/>
          <a:lstStyle/>
          <a:p>
            <a:pPr eaLnBrk="1" hangingPunct="1"/>
            <a:r>
              <a:rPr lang="ru-RU" smtClean="0"/>
              <a:t>Витамин С.</a:t>
            </a:r>
          </a:p>
        </p:txBody>
      </p:sp>
      <p:sp>
        <p:nvSpPr>
          <p:cNvPr id="23556" name="Содержимое 1"/>
          <p:cNvSpPr>
            <a:spLocks noGrp="1"/>
          </p:cNvSpPr>
          <p:nvPr>
            <p:ph idx="1"/>
          </p:nvPr>
        </p:nvSpPr>
        <p:spPr>
          <a:xfrm>
            <a:off x="4344988" y="908050"/>
            <a:ext cx="4833937" cy="4324350"/>
          </a:xfrm>
        </p:spPr>
        <p:txBody>
          <a:bodyPr/>
          <a:lstStyle/>
          <a:p>
            <a:pPr eaLnBrk="1" hangingPunct="1"/>
            <a:r>
              <a:rPr lang="ru-RU" smtClean="0"/>
              <a:t>Витамин С нейтрализует свободные радикалы. Съедайте в день по дольке лимона или по 10 ягод чёрной смородины – в них содержится дневная доза ценнейшего витамина С.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6350"/>
            <a:ext cx="9326563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6600" y="2362200"/>
            <a:ext cx="5780088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Врачи рекомендуют при первой возможности гулять босиком по траве.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148" name="Содержимое 1"/>
          <p:cNvSpPr>
            <a:spLocks noGrp="1"/>
          </p:cNvSpPr>
          <p:nvPr>
            <p:ph idx="1"/>
          </p:nvPr>
        </p:nvSpPr>
        <p:spPr>
          <a:xfrm>
            <a:off x="2987675" y="3860800"/>
            <a:ext cx="6048375" cy="432435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mtClean="0"/>
              <a:t>	</a:t>
            </a:r>
          </a:p>
          <a:p>
            <a:pPr eaLnBrk="1" hangingPunct="1"/>
            <a:r>
              <a:rPr lang="ru-RU" smtClean="0"/>
              <a:t>	Стимулируются точки на ступнях, которые активизируют терморегуляцию организма.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4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2"/>
          <p:cNvSpPr>
            <a:spLocks noGrp="1"/>
          </p:cNvSpPr>
          <p:nvPr>
            <p:ph type="title"/>
          </p:nvPr>
        </p:nvSpPr>
        <p:spPr>
          <a:xfrm>
            <a:off x="4427538" y="692150"/>
            <a:ext cx="8229600" cy="1066800"/>
          </a:xfrm>
        </p:spPr>
        <p:txBody>
          <a:bodyPr/>
          <a:lstStyle/>
          <a:p>
            <a:pPr eaLnBrk="1" hangingPunct="1"/>
            <a:r>
              <a:rPr lang="ru-RU" smtClean="0"/>
              <a:t>Дышите глубже.</a:t>
            </a:r>
          </a:p>
        </p:txBody>
      </p:sp>
      <p:sp>
        <p:nvSpPr>
          <p:cNvPr id="24580" name="Содержимое 1"/>
          <p:cNvSpPr>
            <a:spLocks noGrp="1"/>
          </p:cNvSpPr>
          <p:nvPr>
            <p:ph idx="1"/>
          </p:nvPr>
        </p:nvSpPr>
        <p:spPr>
          <a:xfrm>
            <a:off x="4211638" y="2249488"/>
            <a:ext cx="4475162" cy="4324350"/>
          </a:xfrm>
        </p:spPr>
        <p:txBody>
          <a:bodyPr/>
          <a:lstStyle/>
          <a:p>
            <a:pPr eaLnBrk="1" hangingPunct="1"/>
            <a:r>
              <a:rPr lang="ru-RU" smtClean="0"/>
              <a:t>Чувствуете, что перегрелись? Сделайте глубокий вдох, подождите пару секунд и выдохните. Повторите упражнение 5 раз.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369425" cy="688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369425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Заголовок 2"/>
          <p:cNvSpPr>
            <a:spLocks noGrp="1"/>
          </p:cNvSpPr>
          <p:nvPr>
            <p:ph type="title"/>
          </p:nvPr>
        </p:nvSpPr>
        <p:spPr>
          <a:xfrm>
            <a:off x="4684713" y="620713"/>
            <a:ext cx="8229600" cy="1066800"/>
          </a:xfrm>
        </p:spPr>
        <p:txBody>
          <a:bodyPr/>
          <a:lstStyle/>
          <a:p>
            <a:pPr eaLnBrk="1" hangingPunct="1"/>
            <a:r>
              <a:rPr lang="ru-RU" smtClean="0"/>
              <a:t>Режим дня.</a:t>
            </a:r>
          </a:p>
        </p:txBody>
      </p:sp>
      <p:sp>
        <p:nvSpPr>
          <p:cNvPr id="25605" name="Содержимое 1"/>
          <p:cNvSpPr>
            <a:spLocks noGrp="1"/>
          </p:cNvSpPr>
          <p:nvPr>
            <p:ph idx="1"/>
          </p:nvPr>
        </p:nvSpPr>
        <p:spPr>
          <a:xfrm>
            <a:off x="4684713" y="1989138"/>
            <a:ext cx="4351337" cy="4324350"/>
          </a:xfrm>
        </p:spPr>
        <p:txBody>
          <a:bodyPr/>
          <a:lstStyle/>
          <a:p>
            <a:pPr eaLnBrk="1" hangingPunct="1"/>
            <a:r>
              <a:rPr lang="ru-RU" smtClean="0"/>
              <a:t>Ложитесь не позже 23 часов и просыпайтесь пораньше. </a:t>
            </a:r>
          </a:p>
          <a:p>
            <a:pPr eaLnBrk="1" hangingPunct="1"/>
            <a:r>
              <a:rPr lang="ru-RU" smtClean="0"/>
              <a:t>Утренняя прохлада поможет успеть справиться с множеством дел.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33926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Заголовок 2"/>
          <p:cNvSpPr>
            <a:spLocks noGrp="1"/>
          </p:cNvSpPr>
          <p:nvPr>
            <p:ph type="title"/>
          </p:nvPr>
        </p:nvSpPr>
        <p:spPr>
          <a:xfrm>
            <a:off x="4572000" y="476250"/>
            <a:ext cx="6142038" cy="1368425"/>
          </a:xfrm>
        </p:spPr>
        <p:txBody>
          <a:bodyPr/>
          <a:lstStyle/>
          <a:p>
            <a:pPr eaLnBrk="1" hangingPunct="1"/>
            <a:r>
              <a:rPr lang="ru-RU" smtClean="0"/>
              <a:t>Носите в жару свободную одежду.</a:t>
            </a:r>
          </a:p>
        </p:txBody>
      </p:sp>
      <p:sp>
        <p:nvSpPr>
          <p:cNvPr id="26628" name="Содержимое 1"/>
          <p:cNvSpPr>
            <a:spLocks noGrp="1"/>
          </p:cNvSpPr>
          <p:nvPr>
            <p:ph idx="1"/>
          </p:nvPr>
        </p:nvSpPr>
        <p:spPr>
          <a:xfrm>
            <a:off x="4787900" y="1844675"/>
            <a:ext cx="4356100" cy="4324350"/>
          </a:xfrm>
        </p:spPr>
        <p:txBody>
          <a:bodyPr/>
          <a:lstStyle/>
          <a:p>
            <a:pPr eaLnBrk="1" hangingPunct="1"/>
            <a:r>
              <a:rPr lang="ru-RU" smtClean="0"/>
              <a:t>Тугие ремни ухудшают циркуляцию крови и снабжение организма кислородом. </a:t>
            </a:r>
          </a:p>
          <a:p>
            <a:pPr eaLnBrk="1" hangingPunct="1"/>
            <a:r>
              <a:rPr lang="ru-RU" smtClean="0"/>
              <a:t>Одна из основных проблем организма в жару - гипоксия (недостаток кислорода).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 любой возможности плескайтесь в воде.</a:t>
            </a:r>
            <a:endParaRPr lang="ru-RU" dirty="0"/>
          </a:p>
        </p:txBody>
      </p:sp>
      <p:sp>
        <p:nvSpPr>
          <p:cNvPr id="27652" name="Содержимое 1"/>
          <p:cNvSpPr>
            <a:spLocks noGrp="1"/>
          </p:cNvSpPr>
          <p:nvPr>
            <p:ph idx="1"/>
          </p:nvPr>
        </p:nvSpPr>
        <p:spPr>
          <a:xfrm>
            <a:off x="5364163" y="2636838"/>
            <a:ext cx="3683000" cy="3452812"/>
          </a:xfrm>
        </p:spPr>
        <p:txBody>
          <a:bodyPr/>
          <a:lstStyle/>
          <a:p>
            <a:pPr eaLnBrk="1" hangingPunct="1"/>
            <a:r>
              <a:rPr lang="ru-RU" smtClean="0"/>
              <a:t>Это надёжный способ избежать перегрева.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65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44450"/>
            <a:ext cx="8713787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В жару лучше отказаться от сладких напитков в пользу чистой воды.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172" name="Содержимое 1"/>
          <p:cNvSpPr>
            <a:spLocks noGrp="1"/>
          </p:cNvSpPr>
          <p:nvPr>
            <p:ph idx="1"/>
          </p:nvPr>
        </p:nvSpPr>
        <p:spPr>
          <a:xfrm>
            <a:off x="10668" y="1124744"/>
            <a:ext cx="9139237" cy="3787775"/>
          </a:xfrm>
        </p:spPr>
        <p:txBody>
          <a:bodyPr/>
          <a:lstStyle/>
          <a:p>
            <a:pPr eaLnBrk="1" hangingPunct="1"/>
            <a:r>
              <a:rPr lang="ru-RU" dirty="0" smtClean="0"/>
              <a:t>Перед выходом на улицу в жаркую погоду выпейте 1 или 2 стакана чистой воды.</a:t>
            </a:r>
          </a:p>
          <a:p>
            <a:r>
              <a:rPr lang="ru-RU" dirty="0" smtClean="0"/>
              <a:t>Не увлекайтесь питьём непосредственно на жаре</a:t>
            </a:r>
            <a:r>
              <a:rPr lang="en-US" dirty="0" smtClean="0"/>
              <a:t> </a:t>
            </a:r>
            <a:r>
              <a:rPr lang="ru-RU" dirty="0" smtClean="0"/>
              <a:t>– это может вызвать усиление потоотделения, что приведёт к обезвоживанию организма. 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1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36"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476375" y="-6350"/>
            <a:ext cx="8229600" cy="1066800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Утолите жажду! </a:t>
            </a:r>
          </a:p>
        </p:txBody>
      </p:sp>
      <p:sp>
        <p:nvSpPr>
          <p:cNvPr id="8196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4324350"/>
          </a:xfrm>
        </p:spPr>
        <p:txBody>
          <a:bodyPr/>
          <a:lstStyle/>
          <a:p>
            <a:r>
              <a:rPr lang="ru-RU" smtClean="0"/>
              <a:t>Регулярное поступление чистой воды в организм в достаточном количестве обеспечит вам выносливость и жизненный тонус, избавит от недомоганий.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755650" y="-100013"/>
            <a:ext cx="8229600" cy="1066801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Как избежать обезвоживания</a:t>
            </a:r>
          </a:p>
        </p:txBody>
      </p:sp>
      <p:sp>
        <p:nvSpPr>
          <p:cNvPr id="9220" name="Содержимое 2"/>
          <p:cNvSpPr>
            <a:spLocks noGrp="1"/>
          </p:cNvSpPr>
          <p:nvPr>
            <p:ph idx="1"/>
          </p:nvPr>
        </p:nvSpPr>
        <p:spPr>
          <a:xfrm>
            <a:off x="323850" y="836613"/>
            <a:ext cx="8569325" cy="4324350"/>
          </a:xfrm>
        </p:spPr>
        <p:txBody>
          <a:bodyPr/>
          <a:lstStyle/>
          <a:p>
            <a:r>
              <a:rPr lang="ru-RU" sz="2400" smtClean="0"/>
              <a:t>Пейте больше воды накануне поездки, в которой не будет возможности регулярно пить воду. Процесс привыкания к изменению солевого состава питьевой воды требует некоторого времени. Поэтому при резкой смене характеристик воды возможны нарушения деятельности желудочно-кишечного тракта. </a:t>
            </a:r>
          </a:p>
          <a:p>
            <a:endParaRPr lang="ru-RU" sz="240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334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2"/>
          <p:cNvSpPr>
            <a:spLocks noGrp="1"/>
          </p:cNvSpPr>
          <p:nvPr>
            <p:ph type="title"/>
          </p:nvPr>
        </p:nvSpPr>
        <p:spPr>
          <a:xfrm>
            <a:off x="-252413" y="404813"/>
            <a:ext cx="8229601" cy="10668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002060"/>
                </a:solidFill>
              </a:rPr>
              <a:t>Носите широкополые </a:t>
            </a:r>
            <a:r>
              <a:rPr lang="en-US" smtClean="0">
                <a:solidFill>
                  <a:srgbClr val="002060"/>
                </a:solidFill>
              </a:rPr>
              <a:t/>
            </a:r>
            <a:br>
              <a:rPr lang="en-US" smtClean="0">
                <a:solidFill>
                  <a:srgbClr val="002060"/>
                </a:solidFill>
              </a:rPr>
            </a:br>
            <a:r>
              <a:rPr lang="ru-RU" smtClean="0">
                <a:solidFill>
                  <a:srgbClr val="002060"/>
                </a:solidFill>
              </a:rPr>
              <a:t>шляпы</a:t>
            </a:r>
          </a:p>
        </p:txBody>
      </p:sp>
      <p:sp>
        <p:nvSpPr>
          <p:cNvPr id="10244" name="Содержимое 1"/>
          <p:cNvSpPr>
            <a:spLocks noGrp="1"/>
          </p:cNvSpPr>
          <p:nvPr>
            <p:ph idx="1"/>
          </p:nvPr>
        </p:nvSpPr>
        <p:spPr>
          <a:xfrm>
            <a:off x="5759450" y="1266825"/>
            <a:ext cx="3395663" cy="432435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mtClean="0"/>
              <a:t>	Закрывают голову от воздействия солнечных лучей. </a:t>
            </a:r>
          </a:p>
          <a:p>
            <a:pPr eaLnBrk="1" hangingPunct="1"/>
            <a:r>
              <a:rPr lang="ru-RU" smtClean="0"/>
              <a:t>Защищают от избытка ультрафиолета глаза и нежную кожу лица.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85"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3575" y="549275"/>
            <a:ext cx="5699125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помещении душно? Положите под язык леденец.</a:t>
            </a:r>
            <a:endParaRPr lang="ru-RU" dirty="0"/>
          </a:p>
        </p:txBody>
      </p:sp>
      <p:sp>
        <p:nvSpPr>
          <p:cNvPr id="11268" name="Содержимое 1"/>
          <p:cNvSpPr>
            <a:spLocks noGrp="1"/>
          </p:cNvSpPr>
          <p:nvPr>
            <p:ph idx="1"/>
          </p:nvPr>
        </p:nvSpPr>
        <p:spPr>
          <a:xfrm>
            <a:off x="3924300" y="2276475"/>
            <a:ext cx="4546600" cy="4324350"/>
          </a:xfrm>
        </p:spPr>
        <p:txBody>
          <a:bodyPr/>
          <a:lstStyle/>
          <a:p>
            <a:pPr eaLnBrk="1" hangingPunct="1"/>
            <a:r>
              <a:rPr lang="ru-RU" smtClean="0"/>
              <a:t>На нижней стороне языка находится точка, воздействие на котораю стимулирует работу дыхательной системы и тонизирует организм. Это поможет вам открыть второе дыхание.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26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6988"/>
            <a:ext cx="9467850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>
          <a:xfrm>
            <a:off x="914400" y="260350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002060"/>
                </a:solidFill>
              </a:rPr>
              <a:t>Зелёный чай вам</a:t>
            </a:r>
            <a:r>
              <a:rPr lang="en-US" smtClean="0">
                <a:solidFill>
                  <a:srgbClr val="002060"/>
                </a:solidFill>
              </a:rPr>
              <a:t/>
            </a:r>
            <a:br>
              <a:rPr lang="en-US" smtClean="0">
                <a:solidFill>
                  <a:srgbClr val="002060"/>
                </a:solidFill>
              </a:rPr>
            </a:br>
            <a:r>
              <a:rPr lang="ru-RU" smtClean="0">
                <a:solidFill>
                  <a:srgbClr val="002060"/>
                </a:solidFill>
              </a:rPr>
              <a:t> в помощь.</a:t>
            </a:r>
          </a:p>
        </p:txBody>
      </p:sp>
      <p:sp>
        <p:nvSpPr>
          <p:cNvPr id="12292" name="Содержимое 1"/>
          <p:cNvSpPr>
            <a:spLocks noGrp="1"/>
          </p:cNvSpPr>
          <p:nvPr>
            <p:ph idx="1"/>
          </p:nvPr>
        </p:nvSpPr>
        <p:spPr>
          <a:xfrm>
            <a:off x="-311150" y="1125538"/>
            <a:ext cx="4787900" cy="4324350"/>
          </a:xfrm>
        </p:spPr>
        <p:txBody>
          <a:bodyPr/>
          <a:lstStyle/>
          <a:p>
            <a:pPr eaLnBrk="1" hangingPunct="1"/>
            <a:r>
              <a:rPr lang="ru-RU" smtClean="0"/>
              <a:t>Древние китайские врачи утверждали, что лучший напиток в жару – горячий зелёный чай. Такой напиток способствует активному потоотделению. Влага испаряется с поверхности кожи, забирает тепло – организм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охлаждается.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613" y="908050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На даче вам стало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нестерпимо жарко?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 помощь придет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обычная мята.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6" name="Содержимое 1"/>
          <p:cNvSpPr>
            <a:spLocks noGrp="1"/>
          </p:cNvSpPr>
          <p:nvPr>
            <p:ph idx="1"/>
          </p:nvPr>
        </p:nvSpPr>
        <p:spPr>
          <a:xfrm>
            <a:off x="4572000" y="2555875"/>
            <a:ext cx="4775200" cy="4324350"/>
          </a:xfrm>
        </p:spPr>
        <p:txBody>
          <a:bodyPr/>
          <a:lstStyle/>
          <a:p>
            <a:pPr eaLnBrk="1" hangingPunct="1"/>
            <a:r>
              <a:rPr lang="ru-RU" smtClean="0"/>
              <a:t>Сорвите листочек, разомните в руках и в течение минуты натирайте виски её соком.</a:t>
            </a:r>
          </a:p>
          <a:p>
            <a:pPr eaLnBrk="1" hangingPunct="1"/>
            <a:r>
              <a:rPr lang="ru-RU" smtClean="0"/>
              <a:t> В мяте присутствует ментол, обладающий холодящим эффектом.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31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ак переносить жару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Как переносить жару</Template>
  <TotalTime>7</TotalTime>
  <Words>600</Words>
  <Application>Microsoft Office PowerPoint</Application>
  <PresentationFormat>Экран (4:3)</PresentationFormat>
  <Paragraphs>59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Как переносить жару</vt:lpstr>
      <vt:lpstr>    </vt:lpstr>
      <vt:lpstr>Врачи рекомендуют при первой возможности гулять босиком по траве.</vt:lpstr>
      <vt:lpstr>В жару лучше отказаться от сладких напитков в пользу чистой воды.</vt:lpstr>
      <vt:lpstr>Утолите жажду! </vt:lpstr>
      <vt:lpstr>Как избежать обезвоживания</vt:lpstr>
      <vt:lpstr>Носите широкополые  шляпы</vt:lpstr>
      <vt:lpstr>В помещении душно? Положите под язык леденец.</vt:lpstr>
      <vt:lpstr>Зелёный чай вам  в помощь.</vt:lpstr>
      <vt:lpstr>На даче вам стало  нестерпимо жарко?  На помощь придет  обычная мята. </vt:lpstr>
      <vt:lpstr>Почему нужно наносить сок мяты именно на виски?</vt:lpstr>
      <vt:lpstr>Жара не отступает даже ночью?</vt:lpstr>
      <vt:lpstr>Зелёный суп.</vt:lpstr>
      <vt:lpstr>Кондиционер</vt:lpstr>
      <vt:lpstr>Светлая одежда из натуральной ткани</vt:lpstr>
      <vt:lpstr>Фонтан в кармане.</vt:lpstr>
      <vt:lpstr>Горный хрусталь.</vt:lpstr>
      <vt:lpstr>Тёплый душ.</vt:lpstr>
      <vt:lpstr>Спите днём.</vt:lpstr>
      <vt:lpstr>Витамин С.</vt:lpstr>
      <vt:lpstr>Дышите глубже.</vt:lpstr>
      <vt:lpstr>Режим дня.</vt:lpstr>
      <vt:lpstr>Носите в жару свободную одежду.</vt:lpstr>
      <vt:lpstr>При любой возможности плескайтесь в воде.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  </dc:title>
  <dc:creator>User1</dc:creator>
  <cp:lastModifiedBy>User1</cp:lastModifiedBy>
  <cp:revision>2</cp:revision>
  <dcterms:created xsi:type="dcterms:W3CDTF">2021-06-15T08:41:46Z</dcterms:created>
  <dcterms:modified xsi:type="dcterms:W3CDTF">2021-06-15T08:49:11Z</dcterms:modified>
</cp:coreProperties>
</file>