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6" r:id="rId3"/>
    <p:sldId id="288" r:id="rId4"/>
    <p:sldId id="259" r:id="rId5"/>
    <p:sldId id="260" r:id="rId6"/>
    <p:sldId id="261" r:id="rId7"/>
    <p:sldId id="262" r:id="rId8"/>
    <p:sldId id="266" r:id="rId9"/>
    <p:sldId id="263" r:id="rId10"/>
    <p:sldId id="265" r:id="rId11"/>
    <p:sldId id="271" r:id="rId12"/>
    <p:sldId id="272" r:id="rId13"/>
    <p:sldId id="264" r:id="rId14"/>
    <p:sldId id="267" r:id="rId15"/>
    <p:sldId id="268" r:id="rId16"/>
    <p:sldId id="269" r:id="rId17"/>
    <p:sldId id="270" r:id="rId18"/>
    <p:sldId id="273" r:id="rId19"/>
    <p:sldId id="274" r:id="rId20"/>
    <p:sldId id="277" r:id="rId21"/>
    <p:sldId id="280" r:id="rId22"/>
    <p:sldId id="289" r:id="rId23"/>
    <p:sldId id="275" r:id="rId24"/>
    <p:sldId id="276" r:id="rId25"/>
    <p:sldId id="281" r:id="rId26"/>
    <p:sldId id="282" r:id="rId27"/>
    <p:sldId id="278" r:id="rId28"/>
    <p:sldId id="279" r:id="rId29"/>
    <p:sldId id="284" r:id="rId30"/>
    <p:sldId id="285" r:id="rId31"/>
    <p:sldId id="283" r:id="rId32"/>
  </p:sldIdLst>
  <p:sldSz cx="9144000" cy="6858000" type="screen4x3"/>
  <p:notesSz cx="6861175" cy="9991725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00"/>
    <a:srgbClr val="FF7D7D"/>
    <a:srgbClr val="8AF97B"/>
    <a:srgbClr val="14EDF8"/>
    <a:srgbClr val="FFFF66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pPr/>
              <a:t>14.06.2021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115508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pPr/>
              <a:t>14.06.2021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132913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pPr/>
              <a:t>14.06.2021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4126184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pPr/>
              <a:t>14.06.2021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1486000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pPr/>
              <a:t>14.06.2021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144350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pPr/>
              <a:t>14.06.2021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181113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pPr/>
              <a:t>14.06.2021</a:t>
            </a:fld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401763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pPr/>
              <a:t>14.06.2021</a:t>
            </a:fld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848314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pPr/>
              <a:t>14.06.2021</a:t>
            </a:fld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2672629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pPr/>
              <a:t>14.06.2021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252752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67E0-9BE5-4C9A-A4AE-6B2F0824FBFF}" type="datetimeFigureOut">
              <a:rPr lang="be-BY" smtClean="0"/>
              <a:pPr/>
              <a:t>14.06.2021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481EC-CA93-4DD7-920D-AF327E85FD8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157265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A67E0-9BE5-4C9A-A4AE-6B2F0824FBFF}" type="datetimeFigureOut">
              <a:rPr lang="be-BY" smtClean="0"/>
              <a:pPr/>
              <a:t>14.06.2021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481EC-CA93-4DD7-920D-AF327E85FD83}" type="slidenum">
              <a:rPr lang="be-BY" smtClean="0"/>
              <a:pPr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60787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6.wma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5.jpe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microsoft.com/office/2007/relationships/media" Target="../media/media7.wm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microsoft.com/office/2007/relationships/media" Target="../media/media8.wm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microsoft.com/office/2007/relationships/media" Target="../media/media9.wma"/><Relationship Id="rId3" Type="http://schemas.openxmlformats.org/officeDocument/2006/relationships/image" Target="../media/image5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.jpeg"/><Relationship Id="rId7" Type="http://schemas.openxmlformats.org/officeDocument/2006/relationships/image" Target="../media/image41.jpe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0.jpeg"/><Relationship Id="rId11" Type="http://schemas.microsoft.com/office/2007/relationships/media" Target="../media/media10.wma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0.pn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microsoft.com/office/2007/relationships/media" Target="../media/media11.wma"/><Relationship Id="rId3" Type="http://schemas.openxmlformats.org/officeDocument/2006/relationships/image" Target="../media/image5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30.png"/><Relationship Id="rId9" Type="http://schemas.openxmlformats.org/officeDocument/2006/relationships/image" Target="../media/image49.jpeg"/><Relationship Id="rId1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jpeg"/><Relationship Id="rId7" Type="http://schemas.microsoft.com/office/2007/relationships/hdphoto" Target="../media/hdphoto7.wdp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11" Type="http://schemas.microsoft.com/office/2007/relationships/media" Target="../media/media12.wma"/><Relationship Id="rId5" Type="http://schemas.openxmlformats.org/officeDocument/2006/relationships/image" Target="../media/image54.png"/><Relationship Id="rId10" Type="http://schemas.openxmlformats.org/officeDocument/2006/relationships/image" Target="../media/image57.png"/><Relationship Id="rId4" Type="http://schemas.openxmlformats.org/officeDocument/2006/relationships/image" Target="../media/image53.jpe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13.wma"/><Relationship Id="rId3" Type="http://schemas.openxmlformats.org/officeDocument/2006/relationships/image" Target="../media/image5.jpeg"/><Relationship Id="rId7" Type="http://schemas.microsoft.com/office/2007/relationships/hdphoto" Target="../media/hdphoto8.wdp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58.jpeg"/><Relationship Id="rId4" Type="http://schemas.openxmlformats.org/officeDocument/2006/relationships/image" Target="../media/image53.jpe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4.wma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microsoft.com/office/2007/relationships/media" Target="../media/media15.wm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6.wma"/><Relationship Id="rId5" Type="http://schemas.openxmlformats.org/officeDocument/2006/relationships/image" Target="../media/image63.jpe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microsoft.com/office/2007/relationships/media" Target="../media/media17.wm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18.wma"/><Relationship Id="rId5" Type="http://schemas.openxmlformats.org/officeDocument/2006/relationships/image" Target="../media/image66.jpe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microsoft.com/office/2007/relationships/media" Target="../media/media19.wm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hdphoto" Target="../media/hdphoto9.wdp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5.jpeg"/><Relationship Id="rId7" Type="http://schemas.openxmlformats.org/officeDocument/2006/relationships/image" Target="../media/image68.jpe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hdphoto" Target="../media/hdphoto9.wdp"/><Relationship Id="rId11" Type="http://schemas.microsoft.com/office/2007/relationships/media" Target="../media/media19.wma"/><Relationship Id="rId10" Type="http://schemas.microsoft.com/office/2007/relationships/hdphoto" Target="../media/hdphoto10.wdp"/><Relationship Id="rId4" Type="http://schemas.openxmlformats.org/officeDocument/2006/relationships/image" Target="../media/image67.png"/><Relationship Id="rId9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5.jpeg"/><Relationship Id="rId7" Type="http://schemas.openxmlformats.org/officeDocument/2006/relationships/image" Target="../media/image68.jpe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hdphoto" Target="../media/hdphoto9.wdp"/><Relationship Id="rId11" Type="http://schemas.microsoft.com/office/2007/relationships/media" Target="../media/media19.wma"/><Relationship Id="rId10" Type="http://schemas.microsoft.com/office/2007/relationships/hdphoto" Target="../media/hdphoto10.wdp"/><Relationship Id="rId4" Type="http://schemas.openxmlformats.org/officeDocument/2006/relationships/image" Target="../media/image67.png"/><Relationship Id="rId9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5.jpeg"/><Relationship Id="rId7" Type="http://schemas.openxmlformats.org/officeDocument/2006/relationships/image" Target="../media/image68.jpe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hdphoto" Target="../media/hdphoto9.wdp"/><Relationship Id="rId11" Type="http://schemas.microsoft.com/office/2007/relationships/media" Target="../media/media20.wma"/><Relationship Id="rId10" Type="http://schemas.microsoft.com/office/2007/relationships/hdphoto" Target="../media/hdphoto10.wdp"/><Relationship Id="rId4" Type="http://schemas.openxmlformats.org/officeDocument/2006/relationships/image" Target="../media/image67.png"/><Relationship Id="rId9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1.wma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5.jpeg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5.jpeg"/><Relationship Id="rId11" Type="http://schemas.openxmlformats.org/officeDocument/2006/relationships/image" Target="../media/image7.png"/><Relationship Id="rId5" Type="http://schemas.openxmlformats.org/officeDocument/2006/relationships/image" Target="../media/image74.jpeg"/><Relationship Id="rId10" Type="http://schemas.microsoft.com/office/2007/relationships/media" Target="../media/media22.wma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openxmlformats.org/officeDocument/2006/relationships/image" Target="../media/image81.jpeg"/><Relationship Id="rId12" Type="http://schemas.microsoft.com/office/2007/relationships/media" Target="../media/media23.wm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0.jpeg"/><Relationship Id="rId11" Type="http://schemas.openxmlformats.org/officeDocument/2006/relationships/image" Target="../media/image83.jpeg"/><Relationship Id="rId5" Type="http://schemas.openxmlformats.org/officeDocument/2006/relationships/image" Target="../media/image79.jpeg"/><Relationship Id="rId10" Type="http://schemas.microsoft.com/office/2007/relationships/hdphoto" Target="../media/hdphoto11.wdp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5.jpeg"/><Relationship Id="rId7" Type="http://schemas.openxmlformats.org/officeDocument/2006/relationships/image" Target="../media/image8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5.jpeg"/><Relationship Id="rId11" Type="http://schemas.openxmlformats.org/officeDocument/2006/relationships/image" Target="../media/image7.png"/><Relationship Id="rId5" Type="http://schemas.openxmlformats.org/officeDocument/2006/relationships/image" Target="../media/image84.jpeg"/><Relationship Id="rId10" Type="http://schemas.microsoft.com/office/2007/relationships/media" Target="../media/media24.wma"/><Relationship Id="rId4" Type="http://schemas.openxmlformats.org/officeDocument/2006/relationships/image" Target="../media/image73.jpeg"/><Relationship Id="rId9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25.wma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microsoft.com/office/2007/relationships/media" Target="../media/media1.wm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microsoft.com/office/2007/relationships/media" Target="../media/media2.wma"/><Relationship Id="rId3" Type="http://schemas.openxmlformats.org/officeDocument/2006/relationships/image" Target="../media/image5.jpe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openxmlformats.org/officeDocument/2006/relationships/image" Target="../media/image11.jpe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png"/><Relationship Id="rId3" Type="http://schemas.openxmlformats.org/officeDocument/2006/relationships/image" Target="../media/image5.jpeg"/><Relationship Id="rId7" Type="http://schemas.openxmlformats.org/officeDocument/2006/relationships/image" Target="../media/image15.jpeg"/><Relationship Id="rId12" Type="http://schemas.openxmlformats.org/officeDocument/2006/relationships/image" Target="../media/image19.pn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6" Type="http://schemas.microsoft.com/office/2007/relationships/media" Target="../media/media3.wma"/><Relationship Id="rId1" Type="http://schemas.openxmlformats.org/officeDocument/2006/relationships/video" Target="NULL" TargetMode="External"/><Relationship Id="rId6" Type="http://schemas.microsoft.com/office/2007/relationships/hdphoto" Target="../media/hdphoto4.wdp"/><Relationship Id="rId11" Type="http://schemas.microsoft.com/office/2007/relationships/hdphoto" Target="../media/hdphoto5.wdp"/><Relationship Id="rId15" Type="http://schemas.microsoft.com/office/2007/relationships/hdphoto" Target="../media/hdphoto6.wdp"/><Relationship Id="rId10" Type="http://schemas.openxmlformats.org/officeDocument/2006/relationships/image" Target="../media/image18.jpeg"/><Relationship Id="rId4" Type="http://schemas.openxmlformats.org/officeDocument/2006/relationships/image" Target="../media/image14.jpe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4.wma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25.gif"/><Relationship Id="rId10" Type="http://schemas.openxmlformats.org/officeDocument/2006/relationships/image" Target="../media/image7.png"/><Relationship Id="rId4" Type="http://schemas.openxmlformats.org/officeDocument/2006/relationships/image" Target="../media/image24.gif"/><Relationship Id="rId9" Type="http://schemas.microsoft.com/office/2007/relationships/media" Target="../media/media5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779912" y="2721694"/>
            <a:ext cx="4032448" cy="347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ИГРА-ВИКТОРИНА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59831" y="3246075"/>
            <a:ext cx="5472609" cy="16230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4800" b="1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Знаете ли вы?</a:t>
            </a:r>
            <a:endParaRPr lang="ru-RU" sz="4800" b="1" cap="none" spc="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244408" y="6093296"/>
            <a:ext cx="576064" cy="576064"/>
          </a:xfrm>
          <a:prstGeom prst="actionButtonForwardNext">
            <a:avLst/>
          </a:prstGeom>
          <a:ln>
            <a:solidFill>
              <a:srgbClr val="FF7D7D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345890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2" name="TextBox 1"/>
          <p:cNvSpPr txBox="1"/>
          <p:nvPr/>
        </p:nvSpPr>
        <p:spPr>
          <a:xfrm>
            <a:off x="683568" y="2564899"/>
            <a:ext cx="763284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A0000"/>
                </a:solidFill>
                <a:latin typeface="Arial Black" panose="020B0A04020102020204" pitchFamily="34" charset="0"/>
              </a:rPr>
              <a:t> Ливнем </a:t>
            </a:r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вымытые нивы,</a:t>
            </a:r>
            <a:endParaRPr lang="be-BY" sz="2800" dirty="0">
              <a:solidFill>
                <a:srgbClr val="7A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 </a:t>
            </a:r>
            <a:r>
              <a:rPr lang="ru-RU" sz="2800" dirty="0" smtClean="0">
                <a:solidFill>
                  <a:srgbClr val="7A0000"/>
                </a:solidFill>
                <a:latin typeface="Arial Black" panose="020B0A04020102020204" pitchFamily="34" charset="0"/>
              </a:rPr>
              <a:t>Осенённые </a:t>
            </a:r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рассветом,-</a:t>
            </a:r>
            <a:endParaRPr lang="be-BY" sz="2800" dirty="0">
              <a:solidFill>
                <a:srgbClr val="7A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 Сочетаются счастливо</a:t>
            </a:r>
            <a:endParaRPr lang="be-BY" sz="2800" dirty="0">
              <a:solidFill>
                <a:srgbClr val="7A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 Цвет зелёный с красным цветом.</a:t>
            </a:r>
            <a:endParaRPr lang="be-BY" sz="2800" dirty="0">
              <a:solidFill>
                <a:srgbClr val="7A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 Полыхание восхода,</a:t>
            </a:r>
            <a:endParaRPr lang="be-BY" sz="2800" dirty="0">
              <a:solidFill>
                <a:srgbClr val="7A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 Всходы – полосою узкой, -</a:t>
            </a:r>
            <a:endParaRPr lang="be-BY" sz="2800" dirty="0">
              <a:solidFill>
                <a:srgbClr val="7A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 Соткала сама природа</a:t>
            </a:r>
            <a:endParaRPr lang="be-BY" sz="2800" dirty="0">
              <a:solidFill>
                <a:srgbClr val="7A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7A0000"/>
                </a:solidFill>
                <a:latin typeface="Arial Black" panose="020B0A04020102020204" pitchFamily="34" charset="0"/>
              </a:rPr>
              <a:t> Флаг державы Белорусской.</a:t>
            </a:r>
            <a:endParaRPr lang="be-BY" sz="2800" dirty="0">
              <a:solidFill>
                <a:srgbClr val="7A0000"/>
              </a:solidFill>
              <a:latin typeface="Arial Black" panose="020B0A04020102020204" pitchFamily="34" charset="0"/>
            </a:endParaRPr>
          </a:p>
          <a:p>
            <a:endParaRPr lang="be-BY" dirty="0"/>
          </a:p>
        </p:txBody>
      </p:sp>
      <p:pic>
        <p:nvPicPr>
          <p:cNvPr id="15366" name="Picture 6" descr="http://sputnik.by/images/101371/80/10137180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195"/>
          <a:stretch/>
        </p:blipFill>
        <p:spPr bwMode="auto">
          <a:xfrm>
            <a:off x="4397030" y="567315"/>
            <a:ext cx="3199306" cy="1853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www.gifki.org/data/media/734/flag-belarusi-animatsionnaya-kartinka-001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61147"/>
            <a:ext cx="2592288" cy="196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Безымянный 6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452320" y="2708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598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6" name="Picture 5" descr="C:\Users\1968\Pictures\Новая папка\кук-а-в-бе-орусском-костюме-569984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60" b="92590" l="10000" r="100000">
                        <a14:foregroundMark x1="40846" y1="41727" x2="40846" y2="41727"/>
                        <a14:foregroundMark x1="39769" y1="44173" x2="39769" y2="44173"/>
                        <a14:foregroundMark x1="37154" y1="46978" x2="37154" y2="46978"/>
                        <a14:foregroundMark x1="39000" y1="45252" x2="39000" y2="45252"/>
                        <a14:foregroundMark x1="47615" y1="36187" x2="47615" y2="36187"/>
                        <a14:foregroundMark x1="47615" y1="34460" x2="47615" y2="34460"/>
                        <a14:foregroundMark x1="65077" y1="45971" x2="65077" y2="45971"/>
                        <a14:foregroundMark x1="62462" y1="40719" x2="62462" y2="40719"/>
                        <a14:foregroundMark x1="58769" y1="36547" x2="58769" y2="36547"/>
                        <a14:foregroundMark x1="58385" y1="37914" x2="58385" y2="37914"/>
                        <a14:foregroundMark x1="57231" y1="35180" x2="57231" y2="35180"/>
                        <a14:foregroundMark x1="62077" y1="44532" x2="62077" y2="44532"/>
                        <a14:foregroundMark x1="54615" y1="63309" x2="54615" y2="63309"/>
                        <a14:foregroundMark x1="48692" y1="62302" x2="48692" y2="62302"/>
                        <a14:foregroundMark x1="45692" y1="59856" x2="45692" y2="59856"/>
                        <a14:foregroundMark x1="40154" y1="62302" x2="41231" y2="61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34"/>
          <a:stretch/>
        </p:blipFill>
        <p:spPr bwMode="auto">
          <a:xfrm>
            <a:off x="-540568" y="2132856"/>
            <a:ext cx="4684299" cy="457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476672"/>
            <a:ext cx="73448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Гимн – торжественная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песня, восхваляющая и прославляющая кого-либо или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что-либо.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Гимн страны исполняется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 всех официальных случаях.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Наш белорусский гимн начинается словами «Мы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беларусы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м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рныя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людз</a:t>
            </a:r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…».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2060848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какими словами завершается?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Ответьте устно.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чтобы проверить правильность ответа, щелкните мышкой по нотам нашего гимна. </a:t>
            </a:r>
            <a:endParaRPr lang="be-BY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3861048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Вечна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жыві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квітней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Беларусь!</a:t>
            </a:r>
            <a:endParaRPr lang="be-BY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419872" y="3429000"/>
            <a:ext cx="4824536" cy="2088232"/>
            <a:chOff x="3419872" y="3429000"/>
            <a:chExt cx="4824536" cy="208823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419872" y="3429000"/>
              <a:ext cx="4824536" cy="2088232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51000">
                  <a:srgbClr val="00B050">
                    <a:alpha val="80000"/>
                  </a:srgbClr>
                </a:gs>
                <a:gs pos="85000">
                  <a:schemeClr val="bg1"/>
                </a:gs>
              </a:gsLst>
              <a:lin ang="16200000" scaled="1"/>
              <a:tileRect/>
            </a:gra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pic>
          <p:nvPicPr>
            <p:cNvPr id="2052" name="Picture 4" descr="https://upload.wikimedia.org/wikipedia/commons/thumb/a/ab/My_Belarusy_instr2.jpg/92px-My_Belarusy_instr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7060" y="3494332"/>
              <a:ext cx="2029316" cy="1832931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upload.wikimedia.org/wikipedia/commons/thumb/b/b1/My_Belarusy_instr.jpg/96px-My_Belarusy_instr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489701"/>
              <a:ext cx="2016222" cy="1832931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Безымянный 7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49188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565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6" name="Picture 5" descr="C:\Users\1968\Pictures\Новая папка\кук-а-в-бе-орусском-костюме-569984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60" b="92590" l="10000" r="100000">
                        <a14:foregroundMark x1="40846" y1="41727" x2="40846" y2="41727"/>
                        <a14:foregroundMark x1="39769" y1="44173" x2="39769" y2="44173"/>
                        <a14:foregroundMark x1="37154" y1="46978" x2="37154" y2="46978"/>
                        <a14:foregroundMark x1="39000" y1="45252" x2="39000" y2="45252"/>
                        <a14:foregroundMark x1="47615" y1="36187" x2="47615" y2="36187"/>
                        <a14:foregroundMark x1="47615" y1="34460" x2="47615" y2="34460"/>
                        <a14:foregroundMark x1="65077" y1="45971" x2="65077" y2="45971"/>
                        <a14:foregroundMark x1="62462" y1="40719" x2="62462" y2="40719"/>
                        <a14:foregroundMark x1="58769" y1="36547" x2="58769" y2="36547"/>
                        <a14:foregroundMark x1="58385" y1="37914" x2="58385" y2="37914"/>
                        <a14:foregroundMark x1="57231" y1="35180" x2="57231" y2="35180"/>
                        <a14:foregroundMark x1="62077" y1="44532" x2="62077" y2="44532"/>
                        <a14:foregroundMark x1="54615" y1="63309" x2="54615" y2="63309"/>
                        <a14:foregroundMark x1="48692" y1="62302" x2="48692" y2="62302"/>
                        <a14:foregroundMark x1="45692" y1="59856" x2="45692" y2="59856"/>
                        <a14:foregroundMark x1="40154" y1="62302" x2="41231" y2="61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34"/>
          <a:stretch/>
        </p:blipFill>
        <p:spPr bwMode="auto">
          <a:xfrm>
            <a:off x="-540568" y="2132856"/>
            <a:ext cx="4684299" cy="457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92696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теперь мои друзья, ответьте на такой вопрос: </a:t>
            </a:r>
          </a:p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 А когда отмечается День государственного  </a:t>
            </a:r>
          </a:p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Герба и Флага Республики Беларусь?»</a:t>
            </a:r>
          </a:p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 трёх вариантов ответов выберите правильный.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47864" y="2636912"/>
            <a:ext cx="2160240" cy="1080120"/>
          </a:xfrm>
          <a:prstGeom prst="roundRect">
            <a:avLst/>
          </a:prstGeom>
          <a:gradFill>
            <a:gsLst>
              <a:gs pos="0">
                <a:srgbClr val="FF0000"/>
              </a:gs>
              <a:gs pos="65000">
                <a:srgbClr val="00B050">
                  <a:alpha val="80000"/>
                </a:srgbClr>
              </a:gs>
              <a:gs pos="100000">
                <a:schemeClr val="bg1"/>
              </a:gs>
            </a:gsLst>
            <a:lin ang="18900000" scaled="1"/>
          </a:gra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 марта</a:t>
            </a:r>
            <a:endParaRPr lang="be-BY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940152" y="2636912"/>
            <a:ext cx="2160240" cy="1080120"/>
          </a:xfrm>
          <a:prstGeom prst="roundRect">
            <a:avLst/>
          </a:prstGeom>
          <a:gradFill>
            <a:gsLst>
              <a:gs pos="0">
                <a:srgbClr val="FF0000"/>
              </a:gs>
              <a:gs pos="65000">
                <a:srgbClr val="00B050">
                  <a:alpha val="80000"/>
                </a:srgbClr>
              </a:gs>
              <a:gs pos="100000">
                <a:schemeClr val="bg1"/>
              </a:gs>
            </a:gsLst>
            <a:lin ang="18900000" scaled="1"/>
          </a:gra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 июля</a:t>
            </a:r>
            <a:endParaRPr lang="be-BY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91880" y="4077072"/>
            <a:ext cx="4608512" cy="1080120"/>
          </a:xfrm>
          <a:prstGeom prst="roundRect">
            <a:avLst/>
          </a:prstGeom>
          <a:gradFill>
            <a:gsLst>
              <a:gs pos="0">
                <a:srgbClr val="FF0000"/>
              </a:gs>
              <a:gs pos="65000">
                <a:srgbClr val="00B050">
                  <a:alpha val="80000"/>
                </a:srgbClr>
              </a:gs>
              <a:gs pos="100000">
                <a:schemeClr val="bg1"/>
              </a:gs>
            </a:gsLst>
            <a:lin ang="18900000" scaled="1"/>
          </a:gra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Вторая неделя мая</a:t>
            </a:r>
            <a:endParaRPr lang="be-BY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Безымянный 8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275856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137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9220" name="Picture 4" descr="http://gencmevtoo.ucoz.net/img/daml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6672"/>
            <a:ext cx="1255368" cy="176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48680"/>
            <a:ext cx="612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 – Чистая Капелька. И всё знаю про реки и озёра нашей страны. А их в Беларуси очень много. Недаром нашу республику называют «синеокой».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что вы знаете о наших водоёмах?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Укажите самую длинную реку нашей страны.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755576" y="2708920"/>
            <a:ext cx="1512168" cy="1696254"/>
            <a:chOff x="755576" y="2708920"/>
            <a:chExt cx="1512168" cy="1696254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55576" y="2708920"/>
              <a:ext cx="1512168" cy="1296144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5576" y="4005064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Припять</a:t>
              </a:r>
              <a:endParaRPr lang="be-BY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627784" y="2708920"/>
            <a:ext cx="1513900" cy="1696254"/>
            <a:chOff x="2698060" y="2708920"/>
            <a:chExt cx="1513900" cy="169625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698060" y="2708920"/>
              <a:ext cx="1512168" cy="1296144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99792" y="4005064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Нёман</a:t>
              </a:r>
              <a:endParaRPr lang="be-BY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55576" y="4509120"/>
            <a:ext cx="1512168" cy="1696254"/>
            <a:chOff x="755576" y="4509120"/>
            <a:chExt cx="1512168" cy="169625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55576" y="4509120"/>
              <a:ext cx="1512168" cy="1296144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55576" y="5805264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Сож</a:t>
              </a:r>
              <a:endParaRPr lang="be-BY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627784" y="4509120"/>
            <a:ext cx="1513900" cy="1696254"/>
            <a:chOff x="2698060" y="4509120"/>
            <a:chExt cx="1513900" cy="169625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2698060" y="4509120"/>
              <a:ext cx="1512168" cy="1296144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99792" y="5805264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Березина</a:t>
              </a:r>
              <a:endParaRPr lang="be-BY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4514740" y="2708920"/>
            <a:ext cx="1512168" cy="1696254"/>
            <a:chOff x="4644008" y="2708920"/>
            <a:chExt cx="1512168" cy="169625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4644008" y="2708920"/>
              <a:ext cx="1512168" cy="1296144"/>
            </a:xfrm>
            <a:prstGeom prst="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644008" y="4005064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Днепр</a:t>
              </a:r>
              <a:endParaRPr lang="be-BY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514740" y="4509120"/>
            <a:ext cx="1512168" cy="1696254"/>
            <a:chOff x="4644008" y="4509120"/>
            <a:chExt cx="1512168" cy="1696254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4644008" y="4509120"/>
              <a:ext cx="1512168" cy="1296144"/>
            </a:xfrm>
            <a:prstGeom prst="rect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44008" y="5805264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Свислочь</a:t>
              </a:r>
              <a:endParaRPr lang="be-BY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17" name="Группа 9216"/>
          <p:cNvGrpSpPr/>
          <p:nvPr/>
        </p:nvGrpSpPr>
        <p:grpSpPr>
          <a:xfrm>
            <a:off x="6372200" y="2708920"/>
            <a:ext cx="1512168" cy="1696254"/>
            <a:chOff x="6588224" y="2708920"/>
            <a:chExt cx="1512168" cy="169625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6588224" y="2708920"/>
              <a:ext cx="1512168" cy="1296144"/>
            </a:xfrm>
            <a:prstGeom prst="rect">
              <a:avLst/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9216" name="TextBox 9215"/>
            <p:cNvSpPr txBox="1"/>
            <p:nvPr/>
          </p:nvSpPr>
          <p:spPr>
            <a:xfrm>
              <a:off x="6588224" y="4005064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Муховец</a:t>
              </a:r>
              <a:endParaRPr lang="be-BY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21" name="Группа 9220"/>
          <p:cNvGrpSpPr/>
          <p:nvPr/>
        </p:nvGrpSpPr>
        <p:grpSpPr>
          <a:xfrm>
            <a:off x="6372200" y="4509120"/>
            <a:ext cx="1512168" cy="1696254"/>
            <a:chOff x="6588224" y="4509120"/>
            <a:chExt cx="1512168" cy="1696254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6588224" y="4509120"/>
              <a:ext cx="1512168" cy="1296144"/>
            </a:xfrm>
            <a:prstGeom prst="rect">
              <a:avLst/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9219" name="TextBox 9218"/>
            <p:cNvSpPr txBox="1"/>
            <p:nvPr/>
          </p:nvSpPr>
          <p:spPr>
            <a:xfrm>
              <a:off x="6660232" y="5805264"/>
              <a:ext cx="144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Проня</a:t>
              </a:r>
              <a:endParaRPr lang="be-BY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Безымянный 9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8028384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280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4" descr="http://gencmevtoo.ucoz.net/img/daml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836712"/>
            <a:ext cx="153579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476672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знаете ли вы, самое крупнейшее озеро нашей страны? Найдите его.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275856" y="1556792"/>
            <a:ext cx="1728192" cy="1881500"/>
            <a:chOff x="3275856" y="1700808"/>
            <a:chExt cx="1728192" cy="188150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3275856" y="1700808"/>
              <a:ext cx="1728192" cy="1512168"/>
            </a:xfrm>
            <a:prstGeom prst="round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05352" y="3212976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Дрисвяты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580112" y="1556792"/>
            <a:ext cx="1728192" cy="1881500"/>
            <a:chOff x="5580112" y="1556792"/>
            <a:chExt cx="1728192" cy="188150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580112" y="1556792"/>
              <a:ext cx="1728192" cy="1512168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96136" y="3068960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Свирь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83568" y="3789040"/>
            <a:ext cx="1728192" cy="1881500"/>
            <a:chOff x="683568" y="3789040"/>
            <a:chExt cx="1728192" cy="1881500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683568" y="3789040"/>
              <a:ext cx="1728192" cy="1512168"/>
            </a:xfrm>
            <a:prstGeom prst="round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9592" y="530120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Долгое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846760" y="3789040"/>
            <a:ext cx="1728192" cy="1881500"/>
            <a:chOff x="6846760" y="3789040"/>
            <a:chExt cx="1728192" cy="188150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6846760" y="3789040"/>
              <a:ext cx="1728192" cy="1512168"/>
            </a:xfrm>
            <a:prstGeom prst="round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20272" y="530120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Ричи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788024" y="3789040"/>
            <a:ext cx="1728192" cy="1881500"/>
            <a:chOff x="4788024" y="3789040"/>
            <a:chExt cx="1728192" cy="188150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788024" y="3789040"/>
              <a:ext cx="1728192" cy="1512168"/>
            </a:xfrm>
            <a:prstGeom prst="round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04048" y="530120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Снудь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699792" y="3789040"/>
            <a:ext cx="1728192" cy="1881500"/>
            <a:chOff x="2699792" y="3789040"/>
            <a:chExt cx="1728192" cy="188150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2699792" y="3789040"/>
              <a:ext cx="1728192" cy="1512168"/>
            </a:xfrm>
            <a:prstGeom prst="roundRect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86320" y="5301208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Нарочь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Безымянный 10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907704" y="2852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3680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4" descr="http://gencmevtoo.ucoz.net/img/daml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476672"/>
            <a:ext cx="1255368" cy="176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548680"/>
            <a:ext cx="612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реках и озёрах нашей республики водится очень много разнообразной рыбы: лещ, угорь, щука, карась, сом, язь, жерех, ёрш и др.</a:t>
            </a:r>
          </a:p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Назовите самую крупную рыбу наших водоёмов. Найдите её и щёлкните по ней мышкой.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garpun.rv.ua/tinymce/upload-files/fish/thumbs/leshch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1812922" cy="181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martfarming.co.za/wp-content/uploads/2013/10/Eel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8"/>
            <a:ext cx="2072918" cy="209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pskovmir.edapskov.ru/pic/320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264" b="26068"/>
          <a:stretch/>
        </p:blipFill>
        <p:spPr bwMode="auto">
          <a:xfrm>
            <a:off x="5652120" y="2204864"/>
            <a:ext cx="3068022" cy="14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cs406729.vk.me/v406729305/5455/1TCLmhsKpjc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840" b="13242"/>
          <a:stretch/>
        </p:blipFill>
        <p:spPr bwMode="auto">
          <a:xfrm>
            <a:off x="6444208" y="4437112"/>
            <a:ext cx="2004011" cy="14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zateevo.ru/userfiles/image/Okazivaetsya/Zhivotnie_chislami/okaz3_4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04864"/>
            <a:ext cx="200025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suhodolskoe.ru/upload/iblock/b49/b49cd940b28a311859fc6995b4f5cb66.jp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441" b="25292"/>
          <a:stretch/>
        </p:blipFill>
        <p:spPr bwMode="auto">
          <a:xfrm rot="469085">
            <a:off x="2835391" y="5230000"/>
            <a:ext cx="2203380" cy="108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speaker05.ru/_bd/31/53275874.jpg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168" b="27445"/>
          <a:stretch/>
        </p:blipFill>
        <p:spPr bwMode="auto">
          <a:xfrm>
            <a:off x="5364088" y="3356992"/>
            <a:ext cx="2275064" cy="110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oldpak.ru/wp-content/uploads/2012/07/ryba-ersh-150x150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108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59232" y="4797152"/>
            <a:ext cx="4482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anose="020B0A04020102020204" pitchFamily="34" charset="0"/>
              </a:rPr>
              <a:t>Это – сом.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Безымянный 11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611560" y="2276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142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vide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122" name="Picture 2" descr="http://cs.pikabu.ru/images/big_size_comm/2013-09_5/137975586442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28"/>
          <a:stretch/>
        </p:blipFill>
        <p:spPr bwMode="auto">
          <a:xfrm>
            <a:off x="467544" y="404664"/>
            <a:ext cx="193795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476672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 – крот-землекоп. Я всё знаю о полезных ископаемых. Хочу проверить ваши знания и задать вам несколько вопросов.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2" y="1556792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Вопрос первый: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Какое полезное ископаемое особенно широко распространено в наше республике? 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755576" y="2708920"/>
            <a:ext cx="1728192" cy="2075139"/>
            <a:chOff x="755576" y="2708920"/>
            <a:chExt cx="1728192" cy="2075139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755576" y="2708920"/>
              <a:ext cx="1728192" cy="1728192"/>
              <a:chOff x="3707904" y="3717032"/>
              <a:chExt cx="1728192" cy="1728192"/>
            </a:xfrm>
          </p:grpSpPr>
          <p:sp>
            <p:nvSpPr>
              <p:cNvPr id="4" name="Овал 3"/>
              <p:cNvSpPr/>
              <p:nvPr/>
            </p:nvSpPr>
            <p:spPr>
              <a:xfrm>
                <a:off x="3707904" y="3717032"/>
                <a:ext cx="1728192" cy="1728192"/>
              </a:xfrm>
              <a:prstGeom prst="ellipse">
                <a:avLst/>
              </a:prstGeom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convex"/>
                <a:contourClr>
                  <a:srgbClr val="FFFFFF"/>
                </a:contourClr>
              </a:sp3d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e-BY"/>
              </a:p>
            </p:txBody>
          </p:sp>
          <p:pic>
            <p:nvPicPr>
              <p:cNvPr id="5124" name="Picture 4" descr="http://previews.123rf.com/images/tanais/tanais0802/tanais080200005/2589801-Illustration-of-oil-rig-Stock-Vector-oilfield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backgroundRemoval t="3462" b="99000" l="10000" r="9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172" y="3942329"/>
                <a:ext cx="1142855" cy="11428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1073104" y="4522213"/>
              <a:ext cx="1080120" cy="261846"/>
            </a:xfrm>
            <a:prstGeom prst="rect">
              <a:avLst/>
            </a:prstGeom>
            <a:noFill/>
          </p:spPr>
          <p:txBody>
            <a:bodyPr wrap="square" rtlCol="0">
              <a:prstTxWarp prst="textInflateBottom">
                <a:avLst/>
              </a:prstTxWarp>
              <a:spAutoFit/>
            </a:bodyPr>
            <a:lstStyle/>
            <a:p>
              <a:pPr algn="ctr"/>
              <a:r>
                <a:rPr lang="ru-RU" sz="1400" dirty="0" smtClean="0">
                  <a:latin typeface="Arial Black" panose="020B0A04020102020204" pitchFamily="34" charset="0"/>
                </a:rPr>
                <a:t>НЕФТЬ</a:t>
              </a:r>
              <a:endParaRPr lang="be-BY" sz="1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491880" y="2636912"/>
            <a:ext cx="1728192" cy="1993457"/>
            <a:chOff x="3491880" y="2636912"/>
            <a:chExt cx="1728192" cy="1993457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3491880" y="2636912"/>
              <a:ext cx="1728192" cy="1728192"/>
              <a:chOff x="4067944" y="3140968"/>
              <a:chExt cx="1728192" cy="1728192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4067944" y="3140968"/>
                <a:ext cx="1728192" cy="1728192"/>
              </a:xfrm>
              <a:prstGeom prst="ellipse">
                <a:avLst/>
              </a:prstGeom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convex"/>
                <a:contourClr>
                  <a:srgbClr val="FFFFFF"/>
                </a:contourClr>
              </a:sp3d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e-BY"/>
              </a:p>
            </p:txBody>
          </p:sp>
          <p:pic>
            <p:nvPicPr>
              <p:cNvPr id="5126" name="Picture 6" descr="http://findicons.com/files/icons/2610/flat_weather_icons/128/31_7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1228" y="3414252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3750416" y="4394600"/>
              <a:ext cx="1296144" cy="235769"/>
            </a:xfrm>
            <a:prstGeom prst="rect">
              <a:avLst/>
            </a:prstGeom>
            <a:noFill/>
          </p:spPr>
          <p:txBody>
            <a:bodyPr wrap="square" rtlCol="0">
              <a:prstTxWarp prst="textInflateBottom">
                <a:avLst/>
              </a:prstTxWarp>
              <a:spAutoFit/>
            </a:bodyPr>
            <a:lstStyle/>
            <a:p>
              <a:pPr algn="ctr"/>
              <a:r>
                <a:rPr lang="ru-RU" sz="1400" dirty="0" smtClean="0">
                  <a:latin typeface="Arial Black" panose="020B0A04020102020204" pitchFamily="34" charset="0"/>
                </a:rPr>
                <a:t>ЗОЛОТО</a:t>
              </a:r>
              <a:endParaRPr lang="be-BY" sz="1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444208" y="2564904"/>
            <a:ext cx="1728192" cy="2054561"/>
            <a:chOff x="6444208" y="2564904"/>
            <a:chExt cx="1728192" cy="2054561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6444208" y="2564904"/>
              <a:ext cx="1728192" cy="1728192"/>
              <a:chOff x="6084168" y="2708920"/>
              <a:chExt cx="1728192" cy="1728192"/>
            </a:xfrm>
          </p:grpSpPr>
          <p:sp>
            <p:nvSpPr>
              <p:cNvPr id="16" name="Овал 15"/>
              <p:cNvSpPr/>
              <p:nvPr/>
            </p:nvSpPr>
            <p:spPr>
              <a:xfrm>
                <a:off x="6084168" y="2708920"/>
                <a:ext cx="1728192" cy="1728192"/>
              </a:xfrm>
              <a:prstGeom prst="ellipse">
                <a:avLst/>
              </a:prstGeom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convex"/>
                <a:contourClr>
                  <a:srgbClr val="FFFFFF"/>
                </a:contourClr>
              </a:sp3d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e-BY"/>
              </a:p>
            </p:txBody>
          </p:sp>
          <p:pic>
            <p:nvPicPr>
              <p:cNvPr id="5130" name="Picture 10" descr="http://icon-icons.com/icons2/494/PNG/256/diamond_icon-icons.com_48315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2924944"/>
                <a:ext cx="1376413" cy="13764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6660232" y="4365104"/>
              <a:ext cx="1368747" cy="254361"/>
            </a:xfrm>
            <a:prstGeom prst="rect">
              <a:avLst/>
            </a:prstGeom>
            <a:noFill/>
          </p:spPr>
          <p:txBody>
            <a:bodyPr wrap="square" rtlCol="0">
              <a:prstTxWarp prst="textInflateBottom">
                <a:avLst/>
              </a:prstTxWarp>
              <a:spAutoFit/>
            </a:bodyPr>
            <a:lstStyle/>
            <a:p>
              <a:pPr algn="ctr"/>
              <a:r>
                <a:rPr lang="ru-RU" sz="1400" dirty="0" smtClean="0">
                  <a:latin typeface="Arial Black" panose="020B0A04020102020204" pitchFamily="34" charset="0"/>
                </a:rPr>
                <a:t>АЛМАЗЫ</a:t>
              </a:r>
              <a:endParaRPr lang="be-BY" sz="1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2051720" y="4437112"/>
            <a:ext cx="1728192" cy="1986728"/>
            <a:chOff x="2051720" y="4437112"/>
            <a:chExt cx="1728192" cy="1986728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2051720" y="4437112"/>
              <a:ext cx="1728192" cy="1728192"/>
              <a:chOff x="2267744" y="4581128"/>
              <a:chExt cx="1728192" cy="1728192"/>
            </a:xfrm>
          </p:grpSpPr>
          <p:sp>
            <p:nvSpPr>
              <p:cNvPr id="19" name="Овал 18"/>
              <p:cNvSpPr/>
              <p:nvPr/>
            </p:nvSpPr>
            <p:spPr>
              <a:xfrm>
                <a:off x="2267744" y="4581128"/>
                <a:ext cx="1728192" cy="1728192"/>
              </a:xfrm>
              <a:prstGeom prst="ellipse">
                <a:avLst/>
              </a:prstGeom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convex"/>
                <a:contourClr>
                  <a:srgbClr val="FFFFFF"/>
                </a:contourClr>
              </a:sp3d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e-BY"/>
              </a:p>
            </p:txBody>
          </p:sp>
          <p:pic>
            <p:nvPicPr>
              <p:cNvPr id="5132" name="Picture 12" descr="http://swift.enumclaw.wednet.edu/bde/noffice/images/coal_cart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2191" y="4854817"/>
                <a:ext cx="1168459" cy="11532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TextBox 39"/>
            <p:cNvSpPr txBox="1"/>
            <p:nvPr/>
          </p:nvSpPr>
          <p:spPr>
            <a:xfrm>
              <a:off x="2338020" y="6169479"/>
              <a:ext cx="1244315" cy="254361"/>
            </a:xfrm>
            <a:prstGeom prst="rect">
              <a:avLst/>
            </a:prstGeom>
            <a:noFill/>
          </p:spPr>
          <p:txBody>
            <a:bodyPr wrap="square" rtlCol="0">
              <a:prstTxWarp prst="textInflateBottom">
                <a:avLst/>
              </a:prstTxWarp>
              <a:spAutoFit/>
            </a:bodyPr>
            <a:lstStyle/>
            <a:p>
              <a:pPr algn="ctr"/>
              <a:r>
                <a:rPr lang="ru-RU" sz="1400" dirty="0" smtClean="0">
                  <a:latin typeface="Arial Black" panose="020B0A04020102020204" pitchFamily="34" charset="0"/>
                </a:rPr>
                <a:t>УГОЛЬ</a:t>
              </a:r>
              <a:endParaRPr lang="be-BY" sz="1400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004048" y="4365104"/>
            <a:ext cx="1728192" cy="2031437"/>
            <a:chOff x="5004048" y="4365104"/>
            <a:chExt cx="1728192" cy="2031437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5004048" y="4365104"/>
              <a:ext cx="1728192" cy="1728192"/>
              <a:chOff x="5076056" y="4509120"/>
              <a:chExt cx="1728192" cy="1728192"/>
            </a:xfrm>
          </p:grpSpPr>
          <p:sp>
            <p:nvSpPr>
              <p:cNvPr id="22" name="Овал 21"/>
              <p:cNvSpPr/>
              <p:nvPr/>
            </p:nvSpPr>
            <p:spPr>
              <a:xfrm>
                <a:off x="5076056" y="4509120"/>
                <a:ext cx="1728192" cy="1728192"/>
              </a:xfrm>
              <a:prstGeom prst="ellipse">
                <a:avLst/>
              </a:prstGeom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convex"/>
                <a:contourClr>
                  <a:srgbClr val="FFFFFF"/>
                </a:contourClr>
              </a:sp3d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e-BY"/>
              </a:p>
            </p:txBody>
          </p:sp>
          <p:sp>
            <p:nvSpPr>
              <p:cNvPr id="13" name="Кольцо 12"/>
              <p:cNvSpPr/>
              <p:nvPr/>
            </p:nvSpPr>
            <p:spPr>
              <a:xfrm>
                <a:off x="5550616" y="4928152"/>
                <a:ext cx="1008112" cy="936104"/>
              </a:xfrm>
              <a:prstGeom prst="donut">
                <a:avLst>
                  <a:gd name="adj" fmla="val 34389"/>
                </a:avLst>
              </a:prstGeom>
              <a:solidFill>
                <a:schemeClr val="tx1"/>
              </a:solidFill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scene3d>
                <a:camera prst="perspectiveFront" fov="3300000">
                  <a:rot lat="486000" lon="19530000" rev="174000"/>
                </a:camera>
                <a:lightRig rig="harsh" dir="t">
                  <a:rot lat="0" lon="0" rev="3000000"/>
                </a:lightRig>
              </a:scene3d>
              <a:sp3d extrusionH="254000" contourW="19050">
                <a:bevelT w="82550" h="44450" prst="slope"/>
                <a:bevelB w="82550" h="44450" prst="angle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be-BY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5466824" y="6165304"/>
              <a:ext cx="934872" cy="231237"/>
            </a:xfrm>
            <a:prstGeom prst="rect">
              <a:avLst/>
            </a:prstGeom>
            <a:noFill/>
          </p:spPr>
          <p:txBody>
            <a:bodyPr wrap="square" rtlCol="0">
              <a:prstTxWarp prst="textInflateBottom">
                <a:avLst/>
              </a:prstTxWarp>
              <a:spAutoFit/>
            </a:bodyPr>
            <a:lstStyle/>
            <a:p>
              <a:pPr algn="ctr"/>
              <a:r>
                <a:rPr lang="ru-RU" sz="1400" dirty="0" smtClean="0">
                  <a:latin typeface="Arial Black" panose="020B0A04020102020204" pitchFamily="34" charset="0"/>
                </a:rPr>
                <a:t>ТОРФ</a:t>
              </a:r>
              <a:endParaRPr lang="be-BY" sz="14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9" name="Безымянный 12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683568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400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2" descr="http://cs.pikabu.ru/images/big_size_comm/2013-09_5/13797558644201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28"/>
          <a:stretch/>
        </p:blipFill>
        <p:spPr bwMode="auto">
          <a:xfrm>
            <a:off x="467544" y="404664"/>
            <a:ext cx="193795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548680"/>
            <a:ext cx="52565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Вопрос второй:</a:t>
            </a: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Наша республика богата </a:t>
            </a:r>
            <a:r>
              <a:rPr lang="ru-RU" sz="2400" b="1" dirty="0">
                <a:solidFill>
                  <a:srgbClr val="7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сильвином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b="1" dirty="0">
                <a:solidFill>
                  <a:srgbClr val="7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карналлитом</a:t>
            </a:r>
            <a:r>
              <a:rPr lang="ru-RU" sz="2000" b="1" dirty="0">
                <a:solidFill>
                  <a:srgbClr val="7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Что получают из этих минералов? 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79451" y="2852936"/>
            <a:ext cx="2319923" cy="2857500"/>
            <a:chOff x="884902" y="2852936"/>
            <a:chExt cx="2109021" cy="2857500"/>
          </a:xfrm>
        </p:grpSpPr>
        <p:pic>
          <p:nvPicPr>
            <p:cNvPr id="6146" name="Picture 2" descr="http://optomsemena.ru/_ph/50/2/430040528.jpg?1449055561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127" r="9067"/>
            <a:stretch/>
          </p:blipFill>
          <p:spPr bwMode="auto">
            <a:xfrm>
              <a:off x="884902" y="2852936"/>
              <a:ext cx="2109021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1331640" y="3429000"/>
              <a:ext cx="1224136" cy="1656184"/>
            </a:xfrm>
            <a:prstGeom prst="rect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7A0000"/>
                  </a:solidFill>
                </a:rPr>
                <a:t>Калийные удобрения</a:t>
              </a:r>
              <a:endParaRPr lang="be-BY" b="1" dirty="0">
                <a:solidFill>
                  <a:srgbClr val="7A0000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234520" y="2852936"/>
            <a:ext cx="2455473" cy="2857500"/>
            <a:chOff x="884902" y="2852936"/>
            <a:chExt cx="2109021" cy="2857500"/>
          </a:xfrm>
        </p:grpSpPr>
        <p:pic>
          <p:nvPicPr>
            <p:cNvPr id="9" name="Picture 2" descr="http://optomsemena.ru/_ph/50/2/430040528.jpg?1449055561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127" r="9067"/>
            <a:stretch/>
          </p:blipFill>
          <p:spPr bwMode="auto">
            <a:xfrm>
              <a:off x="884902" y="2852936"/>
              <a:ext cx="2109021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331640" y="3429000"/>
              <a:ext cx="1224136" cy="1656184"/>
            </a:xfrm>
            <a:prstGeom prst="rect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7A0000"/>
                  </a:solidFill>
                </a:rPr>
                <a:t>Фосфорные удобрения</a:t>
              </a:r>
              <a:endParaRPr lang="be-BY" b="1" dirty="0">
                <a:solidFill>
                  <a:srgbClr val="7A0000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797868" y="2852936"/>
            <a:ext cx="2319923" cy="2857500"/>
            <a:chOff x="884902" y="2852936"/>
            <a:chExt cx="2109021" cy="2857500"/>
          </a:xfrm>
        </p:grpSpPr>
        <p:pic>
          <p:nvPicPr>
            <p:cNvPr id="13" name="Picture 2" descr="http://optomsemena.ru/_ph/50/2/430040528.jpg?1449055561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127" r="9067"/>
            <a:stretch/>
          </p:blipFill>
          <p:spPr bwMode="auto">
            <a:xfrm>
              <a:off x="884902" y="2852936"/>
              <a:ext cx="2109021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1331640" y="3429000"/>
              <a:ext cx="1224136" cy="1656184"/>
            </a:xfrm>
            <a:prstGeom prst="rect">
              <a:avLst/>
            </a:prstGeom>
            <a:gradFill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rgbClr val="7A0000"/>
                  </a:solidFill>
                </a:rPr>
                <a:t>Азотные удобрения</a:t>
              </a:r>
              <a:endParaRPr lang="be-BY" b="1" dirty="0">
                <a:solidFill>
                  <a:srgbClr val="7A0000"/>
                </a:solidFill>
              </a:endParaRPr>
            </a:p>
          </p:txBody>
        </p:sp>
      </p:grpSp>
      <p:pic>
        <p:nvPicPr>
          <p:cNvPr id="6" name="Безымянный 13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195736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019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22" descr="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288" y="468313"/>
            <a:ext cx="18002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548680"/>
            <a:ext cx="5760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be-BY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 – зубр, хозяин Беловежской пущи. Пуща – самый большой заповедник страны. Здесь звери, птицы, растения находятся под охраной государства. Про обитателей пущи я  хочу загадать вам загадки. А вы их отгадывайте и щёлкайте по слову «ОТВЕТ».</a:t>
            </a:r>
            <a:endParaRPr lang="be-BY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780928"/>
            <a:ext cx="2723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B050"/>
                    </a:gs>
                    <a:gs pos="9000">
                      <a:srgbClr val="FF0000"/>
                    </a:gs>
                    <a:gs pos="50000">
                      <a:srgbClr val="00B050"/>
                    </a:gs>
                    <a:gs pos="79000">
                      <a:srgbClr val="FF0000"/>
                    </a:gs>
                    <a:gs pos="100000">
                      <a:srgbClr val="00B050"/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Загадка 1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B050"/>
                  </a:gs>
                  <a:gs pos="9000">
                    <a:srgbClr val="FF0000"/>
                  </a:gs>
                  <a:gs pos="50000">
                    <a:srgbClr val="00B050"/>
                  </a:gs>
                  <a:gs pos="79000">
                    <a:srgbClr val="FF0000"/>
                  </a:gs>
                  <a:gs pos="100000">
                    <a:srgbClr val="00B050"/>
                  </a:gs>
                </a:gsLst>
                <a:lin ang="5400000"/>
              </a:gra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1504541"/>
              </p:ext>
            </p:extLst>
          </p:nvPr>
        </p:nvGraphicFramePr>
        <p:xfrm>
          <a:off x="899592" y="3501008"/>
          <a:ext cx="6984776" cy="2286000"/>
        </p:xfrm>
        <a:graphic>
          <a:graphicData uri="http://schemas.openxmlformats.org/drawingml/2006/table">
            <a:tbl>
              <a:tblPr/>
              <a:tblGrid>
                <a:gridCol w="6984776"/>
              </a:tblGrid>
              <a:tr h="1399013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Всё время стучит,</a:t>
                      </a:r>
                      <a:br>
                        <a:rPr lang="ru-RU" sz="2400" b="1" dirty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400" b="1" dirty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Деревья долбит.</a:t>
                      </a:r>
                      <a:br>
                        <a:rPr lang="ru-RU" sz="2400" b="1" dirty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400" b="1" dirty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Но их не калечит,</a:t>
                      </a:r>
                      <a:br>
                        <a:rPr lang="ru-RU" sz="2400" b="1" dirty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400" b="1" dirty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А только лечит</a:t>
                      </a:r>
                      <a:r>
                        <a:rPr lang="ru-RU" sz="2400" b="1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ru-RU" sz="240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У этой птицы самый длинный язык.   </a:t>
                      </a:r>
                      <a:endParaRPr lang="ru-RU" sz="2400" b="1" dirty="0">
                        <a:solidFill>
                          <a:srgbClr val="7A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29179">
                <a:tc>
                  <a:txBody>
                    <a:bodyPr/>
                    <a:lstStyle/>
                    <a:p>
                      <a:endParaRPr lang="be-BY" dirty="0">
                        <a:solidFill>
                          <a:srgbClr val="EE1199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 descr="http://janetta---92.narod.ru/str9/275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2160" y="2852936"/>
            <a:ext cx="1905000" cy="2095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75656" y="5517232"/>
            <a:ext cx="2048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08104" y="5445224"/>
            <a:ext cx="19612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Дятел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Безымянный 14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71600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594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620688"/>
            <a:ext cx="2723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B050"/>
                    </a:gs>
                    <a:gs pos="9000">
                      <a:srgbClr val="FF0000"/>
                    </a:gs>
                    <a:gs pos="50000">
                      <a:srgbClr val="00B050"/>
                    </a:gs>
                    <a:gs pos="79000">
                      <a:srgbClr val="FF0000"/>
                    </a:gs>
                    <a:gs pos="100000">
                      <a:srgbClr val="00B050"/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Загадка 2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B050"/>
                  </a:gs>
                  <a:gs pos="9000">
                    <a:srgbClr val="FF0000"/>
                  </a:gs>
                  <a:gs pos="50000">
                    <a:srgbClr val="00B050"/>
                  </a:gs>
                  <a:gs pos="79000">
                    <a:srgbClr val="FF0000"/>
                  </a:gs>
                  <a:gs pos="100000">
                    <a:srgbClr val="00B050"/>
                  </a:gs>
                </a:gsLst>
                <a:lin ang="5400000"/>
              </a:gradFill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22" descr="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288" y="468313"/>
            <a:ext cx="1985959" cy="137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5536678"/>
              </p:ext>
            </p:extLst>
          </p:nvPr>
        </p:nvGraphicFramePr>
        <p:xfrm>
          <a:off x="2483769" y="1340769"/>
          <a:ext cx="3672408" cy="1920240"/>
        </p:xfrm>
        <a:graphic>
          <a:graphicData uri="http://schemas.openxmlformats.org/drawingml/2006/table">
            <a:tbl>
              <a:tblPr/>
              <a:tblGrid>
                <a:gridCol w="3672408"/>
              </a:tblGrid>
              <a:tr h="1518713">
                <a:tc>
                  <a:txBody>
                    <a:bodyPr/>
                    <a:lstStyle/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Глазищи круглы,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Когтищи остры,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Носище кривой —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Разбойник лесной.</a:t>
                      </a:r>
                      <a:endParaRPr lang="ru-RU" sz="2400" b="1" dirty="0">
                        <a:solidFill>
                          <a:srgbClr val="7A0000"/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endParaRPr lang="be-BY" dirty="0">
                        <a:solidFill>
                          <a:srgbClr val="EE1199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75656" y="2793702"/>
            <a:ext cx="2048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89708" y="2721694"/>
            <a:ext cx="21980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Филин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 descr="http://www.kuzredbook.narod.ru/images/fil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36712"/>
            <a:ext cx="1820975" cy="1820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87623" y="3596991"/>
            <a:ext cx="2723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B050"/>
                    </a:gs>
                    <a:gs pos="9000">
                      <a:srgbClr val="FF0000"/>
                    </a:gs>
                    <a:gs pos="50000">
                      <a:srgbClr val="00B050"/>
                    </a:gs>
                    <a:gs pos="79000">
                      <a:srgbClr val="FF0000"/>
                    </a:gs>
                    <a:gs pos="100000">
                      <a:srgbClr val="00B050"/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Загадка 3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B050"/>
                  </a:gs>
                  <a:gs pos="9000">
                    <a:srgbClr val="FF0000"/>
                  </a:gs>
                  <a:gs pos="50000">
                    <a:srgbClr val="00B050"/>
                  </a:gs>
                  <a:gs pos="79000">
                    <a:srgbClr val="FF0000"/>
                  </a:gs>
                  <a:gs pos="100000">
                    <a:srgbClr val="00B050"/>
                  </a:gs>
                </a:gsLst>
                <a:lin ang="5400000"/>
              </a:gra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5972499"/>
              </p:ext>
            </p:extLst>
          </p:nvPr>
        </p:nvGraphicFramePr>
        <p:xfrm>
          <a:off x="899592" y="4245064"/>
          <a:ext cx="4680520" cy="1920240"/>
        </p:xfrm>
        <a:graphic>
          <a:graphicData uri="http://schemas.openxmlformats.org/drawingml/2006/table">
            <a:tbl>
              <a:tblPr/>
              <a:tblGrid>
                <a:gridCol w="4680520"/>
              </a:tblGrid>
              <a:tr h="1518713">
                <a:tc>
                  <a:txBody>
                    <a:bodyPr/>
                    <a:lstStyle/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Вот так птица - какова!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 не спутаешь с другой.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Может, это цифра два?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Шея выгнута дугой!</a:t>
                      </a:r>
                      <a:endParaRPr lang="ru-RU" sz="2400" b="0" i="0" kern="1200" dirty="0">
                        <a:solidFill>
                          <a:srgbClr val="7A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endParaRPr lang="be-BY" dirty="0">
                        <a:solidFill>
                          <a:srgbClr val="EE1199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628056" y="5602014"/>
            <a:ext cx="2048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5602014"/>
            <a:ext cx="24206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Лебедь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6" name="Picture 4" descr="http://zw.ciit.zp.ua/zwimg/thumb/4/40/%D0%A8%D0%B8%D0%BF%D1%83%D0%BD.jpg/375px-%D0%A8%D0%B8%D0%BF%D1%83%D0%B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05064"/>
            <a:ext cx="1832937" cy="1676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Безымянный 15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99592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867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908720"/>
            <a:ext cx="76328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 : 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расширить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знания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школьников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 Республике Беларусь.</a:t>
            </a:r>
            <a:endParaRPr lang="be-BY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endParaRPr lang="be-BY" sz="2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выявить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углубить знания учащихся об истории белорусского народа, географии страны, ее природе и культуре;</a:t>
            </a:r>
            <a:endParaRPr lang="be-BY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способствовать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развитию интереса к приобретению знаний о своей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Родине;</a:t>
            </a:r>
            <a:endParaRPr lang="be-BY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воспитывать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уважение и любовь к родному краю.</a:t>
            </a:r>
            <a:endParaRPr lang="be-BY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e-BY" dirty="0"/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388424" y="6021288"/>
            <a:ext cx="504056" cy="432048"/>
          </a:xfrm>
          <a:prstGeom prst="actionButtonForwardNext">
            <a:avLst/>
          </a:prstGeom>
          <a:solidFill>
            <a:srgbClr val="FF7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119070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620688"/>
            <a:ext cx="2723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B050"/>
                    </a:gs>
                    <a:gs pos="9000">
                      <a:srgbClr val="FF0000"/>
                    </a:gs>
                    <a:gs pos="50000">
                      <a:srgbClr val="00B050"/>
                    </a:gs>
                    <a:gs pos="79000">
                      <a:srgbClr val="FF0000"/>
                    </a:gs>
                    <a:gs pos="100000">
                      <a:srgbClr val="00B050"/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Загадка 4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B050"/>
                  </a:gs>
                  <a:gs pos="9000">
                    <a:srgbClr val="FF0000"/>
                  </a:gs>
                  <a:gs pos="50000">
                    <a:srgbClr val="00B050"/>
                  </a:gs>
                  <a:gs pos="79000">
                    <a:srgbClr val="FF0000"/>
                  </a:gs>
                  <a:gs pos="100000">
                    <a:srgbClr val="00B050"/>
                  </a:gs>
                </a:gsLst>
                <a:lin ang="5400000"/>
              </a:gradFill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22" descr="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288" y="468313"/>
            <a:ext cx="1985959" cy="137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8580723"/>
              </p:ext>
            </p:extLst>
          </p:nvPr>
        </p:nvGraphicFramePr>
        <p:xfrm>
          <a:off x="2483768" y="1340769"/>
          <a:ext cx="5472608" cy="1920240"/>
        </p:xfrm>
        <a:graphic>
          <a:graphicData uri="http://schemas.openxmlformats.org/drawingml/2006/table">
            <a:tbl>
              <a:tblPr/>
              <a:tblGrid>
                <a:gridCol w="5472608"/>
              </a:tblGrid>
              <a:tr h="1518713">
                <a:tc>
                  <a:txBody>
                    <a:bodyPr/>
                    <a:lstStyle/>
                    <a:p>
                      <a:r>
                        <a:rPr lang="ru-RU" sz="2400" b="1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Т</a:t>
                      </a:r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яжёлой поступью ступая,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Кору с деревьев обдирая,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Каштановая шерсть на нём,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И грива, борода при нём!</a:t>
                      </a:r>
                      <a:endParaRPr lang="ru-RU" sz="2400" b="0" i="0" kern="1200" dirty="0">
                        <a:solidFill>
                          <a:srgbClr val="7A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endParaRPr lang="be-BY" dirty="0">
                        <a:solidFill>
                          <a:srgbClr val="EE1199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59632" y="2793702"/>
            <a:ext cx="2048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68882" y="2852936"/>
            <a:ext cx="1587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Зубр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7623" y="3596991"/>
            <a:ext cx="2723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B050"/>
                    </a:gs>
                    <a:gs pos="9000">
                      <a:srgbClr val="FF0000"/>
                    </a:gs>
                    <a:gs pos="50000">
                      <a:srgbClr val="00B050"/>
                    </a:gs>
                    <a:gs pos="79000">
                      <a:srgbClr val="FF0000"/>
                    </a:gs>
                    <a:gs pos="100000">
                      <a:srgbClr val="00B050"/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Загадка 5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B050"/>
                  </a:gs>
                  <a:gs pos="9000">
                    <a:srgbClr val="FF0000"/>
                  </a:gs>
                  <a:gs pos="50000">
                    <a:srgbClr val="00B050"/>
                  </a:gs>
                  <a:gs pos="79000">
                    <a:srgbClr val="FF0000"/>
                  </a:gs>
                  <a:gs pos="100000">
                    <a:srgbClr val="00B050"/>
                  </a:gs>
                </a:gsLst>
                <a:lin ang="5400000"/>
              </a:gra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8098664"/>
              </p:ext>
            </p:extLst>
          </p:nvPr>
        </p:nvGraphicFramePr>
        <p:xfrm>
          <a:off x="1187624" y="4245064"/>
          <a:ext cx="5184576" cy="1920240"/>
        </p:xfrm>
        <a:graphic>
          <a:graphicData uri="http://schemas.openxmlformats.org/drawingml/2006/table">
            <a:tbl>
              <a:tblPr/>
              <a:tblGrid>
                <a:gridCol w="5184576"/>
              </a:tblGrid>
              <a:tr h="1518713">
                <a:tc>
                  <a:txBody>
                    <a:bodyPr/>
                    <a:lstStyle/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Чтобы выстроить плотину,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Запасет он древесину.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Зверь трудолюбив и добр,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Тащит бревна к речке... </a:t>
                      </a:r>
                      <a:endParaRPr lang="ru-RU" sz="2400" b="0" i="0" kern="1200" dirty="0">
                        <a:solidFill>
                          <a:srgbClr val="7A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09478">
                <a:tc>
                  <a:txBody>
                    <a:bodyPr/>
                    <a:lstStyle/>
                    <a:p>
                      <a:endParaRPr lang="be-BY" dirty="0">
                        <a:solidFill>
                          <a:srgbClr val="EE1199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12032" y="5602014"/>
            <a:ext cx="2048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16016" y="5602014"/>
            <a:ext cx="1681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Бобр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 descr="http://cdn1.bigcommerce.com/server3600/edd85/product_images/uploaded_images/beaver.jpg?t=13987257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61048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Безымянный 16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99592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753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620688"/>
            <a:ext cx="2723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B050"/>
                    </a:gs>
                    <a:gs pos="9000">
                      <a:srgbClr val="FF0000"/>
                    </a:gs>
                    <a:gs pos="50000">
                      <a:srgbClr val="00B050"/>
                    </a:gs>
                    <a:gs pos="79000">
                      <a:srgbClr val="FF0000"/>
                    </a:gs>
                    <a:gs pos="100000">
                      <a:srgbClr val="00B050"/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Загадка 6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B050"/>
                  </a:gs>
                  <a:gs pos="9000">
                    <a:srgbClr val="FF0000"/>
                  </a:gs>
                  <a:gs pos="50000">
                    <a:srgbClr val="00B050"/>
                  </a:gs>
                  <a:gs pos="79000">
                    <a:srgbClr val="FF0000"/>
                  </a:gs>
                  <a:gs pos="100000">
                    <a:srgbClr val="00B050"/>
                  </a:gs>
                </a:gsLst>
                <a:lin ang="5400000"/>
              </a:gradFill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22" descr="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288" y="468313"/>
            <a:ext cx="1985959" cy="137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27590519"/>
              </p:ext>
            </p:extLst>
          </p:nvPr>
        </p:nvGraphicFramePr>
        <p:xfrm>
          <a:off x="2483768" y="1268759"/>
          <a:ext cx="6192688" cy="1188720"/>
        </p:xfrm>
        <a:graphic>
          <a:graphicData uri="http://schemas.openxmlformats.org/drawingml/2006/table">
            <a:tbl>
              <a:tblPr/>
              <a:tblGrid>
                <a:gridCol w="6192688"/>
              </a:tblGrid>
              <a:tr h="648613">
                <a:tc>
                  <a:txBody>
                    <a:bodyPr/>
                    <a:lstStyle/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Топили, сушили, колотили, рвали,</a:t>
                      </a:r>
                      <a:r>
                        <a:rPr lang="ru-RU" sz="2400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</a:rPr>
                        <a:t/>
                      </a:r>
                      <a:br>
                        <a:rPr lang="ru-RU" sz="2400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</a:rPr>
                      </a:br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Крутили, ткали, на стол клали.</a:t>
                      </a:r>
                      <a:endParaRPr lang="ru-RU" sz="2400" b="0" i="0" kern="1200" dirty="0">
                        <a:solidFill>
                          <a:srgbClr val="7A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87492">
                <a:tc>
                  <a:txBody>
                    <a:bodyPr/>
                    <a:lstStyle/>
                    <a:p>
                      <a:endParaRPr lang="be-BY" dirty="0">
                        <a:solidFill>
                          <a:srgbClr val="EE1199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115616" y="2060848"/>
            <a:ext cx="2048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2132856"/>
            <a:ext cx="1346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Лён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11760" y="3429000"/>
            <a:ext cx="2723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B050"/>
                    </a:gs>
                    <a:gs pos="9000">
                      <a:srgbClr val="FF0000"/>
                    </a:gs>
                    <a:gs pos="50000">
                      <a:srgbClr val="00B050"/>
                    </a:gs>
                    <a:gs pos="79000">
                      <a:srgbClr val="FF0000"/>
                    </a:gs>
                    <a:gs pos="100000">
                      <a:srgbClr val="00B050"/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Загадка 7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B050"/>
                  </a:gs>
                  <a:gs pos="9000">
                    <a:srgbClr val="FF0000"/>
                  </a:gs>
                  <a:gs pos="50000">
                    <a:srgbClr val="00B050"/>
                  </a:gs>
                  <a:gs pos="79000">
                    <a:srgbClr val="FF0000"/>
                  </a:gs>
                  <a:gs pos="100000">
                    <a:srgbClr val="00B050"/>
                  </a:gs>
                </a:gsLst>
                <a:lin ang="5400000"/>
              </a:gradFill>
              <a:effectLst/>
              <a:latin typeface="Arial Black" panose="020B0A0402010202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645379"/>
              </p:ext>
            </p:extLst>
          </p:nvPr>
        </p:nvGraphicFramePr>
        <p:xfrm>
          <a:off x="3347864" y="4077072"/>
          <a:ext cx="3888432" cy="1920240"/>
        </p:xfrm>
        <a:graphic>
          <a:graphicData uri="http://schemas.openxmlformats.org/drawingml/2006/table">
            <a:tbl>
              <a:tblPr/>
              <a:tblGrid>
                <a:gridCol w="3888432"/>
              </a:tblGrid>
              <a:tr h="1263019">
                <a:tc>
                  <a:txBody>
                    <a:bodyPr/>
                    <a:lstStyle/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Красные комочки,</a:t>
                      </a:r>
                      <a:r>
                        <a:rPr lang="ru-RU" sz="2400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</a:rPr>
                        <a:t/>
                      </a:r>
                      <a:br>
                        <a:rPr lang="ru-RU" sz="2400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</a:rPr>
                      </a:br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Как кошачьи лапки.</a:t>
                      </a:r>
                      <a:r>
                        <a:rPr lang="ru-RU" sz="2400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</a:rPr>
                        <a:t/>
                      </a:r>
                      <a:br>
                        <a:rPr lang="ru-RU" sz="2400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</a:rPr>
                      </a:br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Шарики-цветочки,</a:t>
                      </a:r>
                    </a:p>
                    <a:p>
                      <a:r>
                        <a:rPr lang="ru-RU" sz="2400" b="0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Запах поля сладкий. </a:t>
                      </a:r>
                      <a:endParaRPr lang="ru-RU" sz="2400" b="0" i="0" kern="1200" dirty="0">
                        <a:solidFill>
                          <a:srgbClr val="7A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7181">
                <a:tc>
                  <a:txBody>
                    <a:bodyPr/>
                    <a:lstStyle/>
                    <a:p>
                      <a:endParaRPr lang="be-BY" dirty="0">
                        <a:solidFill>
                          <a:srgbClr val="EE1199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12032" y="5602014"/>
            <a:ext cx="2048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95936" y="5602014"/>
            <a:ext cx="2348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Клевер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 descr="http://www.imgion.com/images/01/Flower-Like-Flex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60848"/>
            <a:ext cx="2123745" cy="1698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plantlife.org.uk/images/uploads/redclover1%28c%29-Laurie-Campb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414" y="4059621"/>
            <a:ext cx="2336919" cy="1529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Безымянный 17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940152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082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620688"/>
            <a:ext cx="27238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rgbClr val="00B050"/>
                    </a:gs>
                    <a:gs pos="9000">
                      <a:srgbClr val="FF0000"/>
                    </a:gs>
                    <a:gs pos="50000">
                      <a:srgbClr val="00B050"/>
                    </a:gs>
                    <a:gs pos="79000">
                      <a:srgbClr val="FF0000"/>
                    </a:gs>
                    <a:gs pos="100000">
                      <a:srgbClr val="00B050"/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Загадка 8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rgbClr val="00B050"/>
                  </a:gs>
                  <a:gs pos="9000">
                    <a:srgbClr val="FF0000"/>
                  </a:gs>
                  <a:gs pos="50000">
                    <a:srgbClr val="00B050"/>
                  </a:gs>
                  <a:gs pos="79000">
                    <a:srgbClr val="FF0000"/>
                  </a:gs>
                  <a:gs pos="100000">
                    <a:srgbClr val="00B050"/>
                  </a:gs>
                </a:gsLst>
                <a:lin ang="5400000"/>
              </a:gradFill>
              <a:effectLst/>
              <a:latin typeface="Arial Black" panose="020B0A04020102020204" pitchFamily="34" charset="0"/>
            </a:endParaRPr>
          </a:p>
        </p:txBody>
      </p:sp>
      <p:pic>
        <p:nvPicPr>
          <p:cNvPr id="4" name="Picture 22" descr="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288" y="468313"/>
            <a:ext cx="1985959" cy="137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39435380"/>
              </p:ext>
            </p:extLst>
          </p:nvPr>
        </p:nvGraphicFramePr>
        <p:xfrm>
          <a:off x="2483768" y="1268759"/>
          <a:ext cx="6192688" cy="2651760"/>
        </p:xfrm>
        <a:graphic>
          <a:graphicData uri="http://schemas.openxmlformats.org/drawingml/2006/table">
            <a:tbl>
              <a:tblPr/>
              <a:tblGrid>
                <a:gridCol w="6192688"/>
              </a:tblGrid>
              <a:tr h="648613">
                <a:tc>
                  <a:txBody>
                    <a:bodyPr/>
                    <a:lstStyle/>
                    <a:p>
                      <a:r>
                        <a:rPr lang="ru-RU" sz="2400" b="1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Это старый наш знакомый:</a:t>
                      </a:r>
                      <a: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400" b="1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Он живет на крыше дома –</a:t>
                      </a:r>
                      <a: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400" b="1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Длинноногий, длинноносый,</a:t>
                      </a:r>
                      <a: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400" b="1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Длинношеий, безголосый.</a:t>
                      </a:r>
                      <a: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400" b="1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Он летает на охоту</a:t>
                      </a:r>
                      <a: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2400" b="1" dirty="0" smtClean="0">
                          <a:solidFill>
                            <a:srgbClr val="7A0000"/>
                          </a:solidFill>
                          <a:latin typeface="Arial Black" panose="020B0A040201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2400" b="1" i="0" kern="1200" dirty="0" smtClean="0">
                          <a:solidFill>
                            <a:srgbClr val="7A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Arial" panose="020B0604020202020204" pitchFamily="34" charset="0"/>
                        </a:rPr>
                        <a:t>За лягушками к болоту. </a:t>
                      </a:r>
                      <a:endParaRPr lang="ru-RU" sz="2400" b="1" i="0" kern="1200" dirty="0">
                        <a:solidFill>
                          <a:srgbClr val="7A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87492">
                <a:tc>
                  <a:txBody>
                    <a:bodyPr/>
                    <a:lstStyle/>
                    <a:p>
                      <a:endParaRPr lang="be-BY" dirty="0">
                        <a:solidFill>
                          <a:srgbClr val="EE1199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83779" y="3801814"/>
            <a:ext cx="2048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ОТВЕТ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25577" y="5097958"/>
            <a:ext cx="65948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Аист – символ Беларуси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1506" name="Picture 2" descr="http://www.oculus.ru/image/blogs/21/docs/7764_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0971" y="3573016"/>
            <a:ext cx="2639428" cy="1706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Безымянный 18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99592" y="2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887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11266" name="Picture 2" descr="http://4.bp.blogspot.com/-6v4oBLfbQZA/Vjp5KRR8Y8I/AAAAAAAAIDU/V9rrp_FZU38/s640/%25D0%25B1%25D0%25BB%25D0%25BE%25D0%25B3%2B%25D1%2581%25D0%25B0%25D0%25BC%25D0%25BE%25D0%25B5%2B%25D0%25B2%25D0%25B0%25D0%25B6%25D0%25BD%25D0%25BE%25D0%25B5%2B%25D0%259A%25D0%259E%25D0%25A1%25D0%25A2%25D0%25AE%25D0%259C%25D0%25AB%2B%25D0%259D%25D0%2590%25D0%25A0%25D0%259E%25D0%2594%25D0%259E%25D0%2592%2B%25D0%25A1%25D0%25A1%25D0%25A1%25D0%25A0%2B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4752" b="88017" l="3750" r="39688"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9596" b="10545"/>
          <a:stretch/>
        </p:blipFill>
        <p:spPr bwMode="auto">
          <a:xfrm>
            <a:off x="-252536" y="260648"/>
            <a:ext cx="3384376" cy="566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980728"/>
            <a:ext cx="55446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Привет! Меня зовут Алесь. Я очень люблю читать книги. Особенно на родном белорусском языке.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Знаю много стихов. А вы?</a:t>
            </a:r>
          </a:p>
          <a:p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Сейчас вы прочтёте отрывки из всем известных стихов наших знаменитых поэтов.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Чьи это стихи? Узнайте автора.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 вас будет несколько вариантов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ответов.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Сделайте правильный выбор.</a:t>
            </a:r>
          </a:p>
          <a:p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Безымянный (3)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>
                  <p14:trim end="45909.0384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355976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21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2" descr="http://4.bp.blogspot.com/-6v4oBLfbQZA/Vjp5KRR8Y8I/AAAAAAAAIDU/V9rrp_FZU38/s640/%25D0%25B1%25D0%25BB%25D0%25BE%25D0%25B3%2B%25D1%2581%25D0%25B0%25D0%25BC%25D0%25BE%25D0%25B5%2B%25D0%25B2%25D0%25B0%25D0%25B6%25D0%25BD%25D0%25BE%25D0%25B5%2B%25D0%259A%25D0%259E%25D0%25A1%25D0%25A2%25D0%25AE%25D0%259C%25D0%25AB%2B%25D0%259D%25D0%2590%25D0%25A0%25D0%259E%25D0%2594%25D0%259E%25D0%2592%2B%25D0%25A1%25D0%25A1%25D0%25A1%25D0%25A0%2B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4752" b="88017" l="3750" r="39688"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9596" b="10545"/>
          <a:stretch/>
        </p:blipFill>
        <p:spPr bwMode="auto">
          <a:xfrm>
            <a:off x="107504" y="332656"/>
            <a:ext cx="1736721" cy="290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836712"/>
            <a:ext cx="424847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Мой 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родны кут, </a:t>
            </a:r>
            <a:endParaRPr lang="ru-RU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як 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ты мне </a:t>
            </a:r>
            <a:r>
              <a:rPr lang="ru-RU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мілы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!..</a:t>
            </a:r>
            <a:endParaRPr lang="be-BY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2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Забыць</a:t>
            </a: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цябе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ru-RU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не </a:t>
            </a:r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маю </a:t>
            </a:r>
            <a:r>
              <a:rPr lang="ru-RU" sz="3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сілы</a:t>
            </a: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! </a:t>
            </a:r>
            <a:endParaRPr lang="be-BY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be-BY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755576" y="3573016"/>
            <a:ext cx="1584176" cy="2412048"/>
            <a:chOff x="755576" y="3573016"/>
            <a:chExt cx="1584176" cy="2412048"/>
          </a:xfrm>
        </p:grpSpPr>
        <p:sp>
          <p:nvSpPr>
            <p:cNvPr id="4" name="TextBox 3"/>
            <p:cNvSpPr txBox="1"/>
            <p:nvPr/>
          </p:nvSpPr>
          <p:spPr>
            <a:xfrm>
              <a:off x="755576" y="3573016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Якуб</a:t>
              </a:r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Колас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0" name="Picture 2" descr="http://cs613527.vk.me/v613527032/c5d/pYY8LbThIBY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4005064"/>
              <a:ext cx="1540855" cy="198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8" name="Группа 7"/>
          <p:cNvGrpSpPr/>
          <p:nvPr/>
        </p:nvGrpSpPr>
        <p:grpSpPr>
          <a:xfrm>
            <a:off x="3203848" y="3573016"/>
            <a:ext cx="1656184" cy="2448272"/>
            <a:chOff x="3203848" y="3573016"/>
            <a:chExt cx="1656184" cy="2448272"/>
          </a:xfrm>
        </p:grpSpPr>
        <p:sp>
          <p:nvSpPr>
            <p:cNvPr id="6" name="TextBox 5"/>
            <p:cNvSpPr txBox="1"/>
            <p:nvPr/>
          </p:nvSpPr>
          <p:spPr>
            <a:xfrm>
              <a:off x="3203848" y="3573016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Янка Купала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2" name="Picture 4" descr="http://img10.proshkolu.ru/content/media/pic/std/4000000/3316000/3315572-cb5eba5b9c44785e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520" y="4006305"/>
              <a:ext cx="1584000" cy="20149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9" name="Группа 8"/>
          <p:cNvGrpSpPr/>
          <p:nvPr/>
        </p:nvGrpSpPr>
        <p:grpSpPr>
          <a:xfrm>
            <a:off x="5220072" y="3573016"/>
            <a:ext cx="2808312" cy="2448272"/>
            <a:chOff x="5364088" y="3573016"/>
            <a:chExt cx="2808312" cy="2448272"/>
          </a:xfrm>
        </p:grpSpPr>
        <p:sp>
          <p:nvSpPr>
            <p:cNvPr id="7" name="TextBox 6"/>
            <p:cNvSpPr txBox="1"/>
            <p:nvPr/>
          </p:nvSpPr>
          <p:spPr>
            <a:xfrm>
              <a:off x="5364088" y="3573016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Максим Богданович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4" name="Picture 6" descr="http://urban.by/wp-content/uploads/2011/08/bogdanovich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3472" y="4005064"/>
              <a:ext cx="1662864" cy="20162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10" name="Безымянный (3)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>
                  <p14:trim st="31459.5808" end="35483.48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236296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5414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2" descr="http://4.bp.blogspot.com/-6v4oBLfbQZA/Vjp5KRR8Y8I/AAAAAAAAIDU/V9rrp_FZU38/s640/%25D0%25B1%25D0%25BB%25D0%25BE%25D0%25B3%2B%25D1%2581%25D0%25B0%25D0%25BC%25D0%25BE%25D0%25B5%2B%25D0%25B2%25D0%25B0%25D0%25B6%25D0%25BD%25D0%25BE%25D0%25B5%2B%25D0%259A%25D0%259E%25D0%25A1%25D0%25A2%25D0%25AE%25D0%259C%25D0%25AB%2B%25D0%259D%25D0%2590%25D0%25A0%25D0%259E%25D0%2594%25D0%259E%25D0%2592%2B%25D0%25A1%25D0%25A1%25D0%25A1%25D0%25A0%2B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4752" b="88017" l="3750" r="39688"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9596" b="10545"/>
          <a:stretch/>
        </p:blipFill>
        <p:spPr bwMode="auto">
          <a:xfrm>
            <a:off x="107504" y="332656"/>
            <a:ext cx="1736721" cy="290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836712"/>
            <a:ext cx="64807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Цямнее</a:t>
            </a:r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край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зубчаты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 бору...</a:t>
            </a:r>
            <a:endParaRPr lang="be-BY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і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тчэ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забыўшыся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, рука </a:t>
            </a:r>
            <a:endParaRPr lang="be-BY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Замест</a:t>
            </a:r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персідскага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ўзору</a:t>
            </a:r>
            <a:endParaRPr lang="be-BY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Цвяток</a:t>
            </a:r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радзімы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васілька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.</a:t>
            </a:r>
            <a:endParaRPr lang="be-BY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be-BY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755576" y="3573016"/>
            <a:ext cx="1584176" cy="2412048"/>
            <a:chOff x="755576" y="3573016"/>
            <a:chExt cx="1584176" cy="2412048"/>
          </a:xfrm>
        </p:grpSpPr>
        <p:sp>
          <p:nvSpPr>
            <p:cNvPr id="4" name="TextBox 3"/>
            <p:cNvSpPr txBox="1"/>
            <p:nvPr/>
          </p:nvSpPr>
          <p:spPr>
            <a:xfrm>
              <a:off x="755576" y="3573016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Якуб</a:t>
              </a:r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Колас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0" name="Picture 2" descr="http://cs613527.vk.me/v613527032/c5d/pYY8LbThIBY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4005064"/>
              <a:ext cx="1540855" cy="198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8" name="Группа 7"/>
          <p:cNvGrpSpPr/>
          <p:nvPr/>
        </p:nvGrpSpPr>
        <p:grpSpPr>
          <a:xfrm>
            <a:off x="3203848" y="3573016"/>
            <a:ext cx="1656184" cy="2448272"/>
            <a:chOff x="3203848" y="3573016"/>
            <a:chExt cx="1656184" cy="2448272"/>
          </a:xfrm>
        </p:grpSpPr>
        <p:sp>
          <p:nvSpPr>
            <p:cNvPr id="6" name="TextBox 5"/>
            <p:cNvSpPr txBox="1"/>
            <p:nvPr/>
          </p:nvSpPr>
          <p:spPr>
            <a:xfrm>
              <a:off x="3203848" y="3573016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Янка Купала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2" name="Picture 4" descr="http://img10.proshkolu.ru/content/media/pic/std/4000000/3316000/3315572-cb5eba5b9c44785e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520" y="4006305"/>
              <a:ext cx="1584000" cy="20149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9" name="Группа 8"/>
          <p:cNvGrpSpPr/>
          <p:nvPr/>
        </p:nvGrpSpPr>
        <p:grpSpPr>
          <a:xfrm>
            <a:off x="5220072" y="3573016"/>
            <a:ext cx="2808312" cy="2448272"/>
            <a:chOff x="5364088" y="3573016"/>
            <a:chExt cx="2808312" cy="2448272"/>
          </a:xfrm>
        </p:grpSpPr>
        <p:sp>
          <p:nvSpPr>
            <p:cNvPr id="7" name="TextBox 6"/>
            <p:cNvSpPr txBox="1"/>
            <p:nvPr/>
          </p:nvSpPr>
          <p:spPr>
            <a:xfrm>
              <a:off x="5364088" y="3573016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Максим Богданович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4" name="Picture 6" descr="http://urban.by/wp-content/uploads/2011/08/bogdanovich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3472" y="4005064"/>
              <a:ext cx="1662864" cy="20162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10" name="Безымянный (3)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>
                  <p14:trim st="44445.8016" end="18290.4528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644008" y="2852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927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2" descr="http://4.bp.blogspot.com/-6v4oBLfbQZA/Vjp5KRR8Y8I/AAAAAAAAIDU/V9rrp_FZU38/s640/%25D0%25B1%25D0%25BB%25D0%25BE%25D0%25B3%2B%25D1%2581%25D0%25B0%25D0%25BC%25D0%25BE%25D0%25B5%2B%25D0%25B2%25D0%25B0%25D0%25B6%25D0%25BD%25D0%25BE%25D0%25B5%2B%25D0%259A%25D0%259E%25D0%25A1%25D0%25A2%25D0%25AE%25D0%259C%25D0%25AB%2B%25D0%259D%25D0%2590%25D0%25A0%25D0%259E%25D0%2594%25D0%259E%25D0%2592%2B%25D0%25A1%25D0%25A1%25D0%25A1%25D0%25A0%2B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4752" b="88017" l="3750" r="39688"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9596" b="10545"/>
          <a:stretch/>
        </p:blipFill>
        <p:spPr bwMode="auto">
          <a:xfrm>
            <a:off x="107504" y="332656"/>
            <a:ext cx="1736721" cy="290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780961"/>
            <a:ext cx="65527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Ад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прадзедаў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спакон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вякоў</a:t>
            </a:r>
            <a:endParaRPr lang="be-BY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Мне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засталася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спадчына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- </a:t>
            </a:r>
            <a:endParaRPr lang="be-BY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Паміж</a:t>
            </a:r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сваіх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 і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чужакоў</a:t>
            </a:r>
            <a:endParaRPr lang="be-BY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Яна 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мне ласкай </a:t>
            </a:r>
            <a:r>
              <a:rPr lang="ru-RU" sz="30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матчынай</a:t>
            </a:r>
            <a:r>
              <a:rPr lang="ru-RU" sz="3000" dirty="0">
                <a:solidFill>
                  <a:srgbClr val="C00000"/>
                </a:solidFill>
                <a:latin typeface="Arial Black" panose="020B0A04020102020204" pitchFamily="34" charset="0"/>
              </a:rPr>
              <a:t>. </a:t>
            </a:r>
            <a:endParaRPr lang="be-BY" sz="30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endParaRPr lang="be-BY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755576" y="3573016"/>
            <a:ext cx="1584176" cy="2412048"/>
            <a:chOff x="755576" y="3573016"/>
            <a:chExt cx="1584176" cy="2412048"/>
          </a:xfrm>
        </p:grpSpPr>
        <p:sp>
          <p:nvSpPr>
            <p:cNvPr id="4" name="TextBox 3"/>
            <p:cNvSpPr txBox="1"/>
            <p:nvPr/>
          </p:nvSpPr>
          <p:spPr>
            <a:xfrm>
              <a:off x="755576" y="3573016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Якуб</a:t>
              </a:r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Колас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0" name="Picture 2" descr="http://cs613527.vk.me/v613527032/c5d/pYY8LbThIBY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4005064"/>
              <a:ext cx="1540855" cy="198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8" name="Группа 7"/>
          <p:cNvGrpSpPr/>
          <p:nvPr/>
        </p:nvGrpSpPr>
        <p:grpSpPr>
          <a:xfrm>
            <a:off x="3203848" y="3573016"/>
            <a:ext cx="1656184" cy="2448272"/>
            <a:chOff x="3203848" y="3573016"/>
            <a:chExt cx="1656184" cy="2448272"/>
          </a:xfrm>
        </p:grpSpPr>
        <p:sp>
          <p:nvSpPr>
            <p:cNvPr id="6" name="TextBox 5"/>
            <p:cNvSpPr txBox="1"/>
            <p:nvPr/>
          </p:nvSpPr>
          <p:spPr>
            <a:xfrm>
              <a:off x="3203848" y="3573016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Янка Купала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2" name="Picture 4" descr="http://img10.proshkolu.ru/content/media/pic/std/4000000/3316000/3315572-cb5eba5b9c44785e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520" y="4006305"/>
              <a:ext cx="1584000" cy="20149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9" name="Группа 8"/>
          <p:cNvGrpSpPr/>
          <p:nvPr/>
        </p:nvGrpSpPr>
        <p:grpSpPr>
          <a:xfrm>
            <a:off x="5220072" y="3573016"/>
            <a:ext cx="2808312" cy="2448272"/>
            <a:chOff x="5364088" y="3573016"/>
            <a:chExt cx="2808312" cy="2448272"/>
          </a:xfrm>
        </p:grpSpPr>
        <p:sp>
          <p:nvSpPr>
            <p:cNvPr id="7" name="TextBox 6"/>
            <p:cNvSpPr txBox="1"/>
            <p:nvPr/>
          </p:nvSpPr>
          <p:spPr>
            <a:xfrm>
              <a:off x="5364088" y="3573016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Максим Богданович</a:t>
              </a:r>
              <a:endParaRPr lang="be-BY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294" name="Picture 6" descr="http://urban.by/wp-content/uploads/2011/08/bogdanovich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3472" y="4005064"/>
              <a:ext cx="1662864" cy="20162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pic>
        <p:nvPicPr>
          <p:cNvPr id="12" name="Безымянный 34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979712" y="2708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81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13314" name="Picture 2" descr="http://galstonok.rusedu.net/gallery/3100/jujukkooss_(16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48680"/>
            <a:ext cx="328850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836712"/>
            <a:ext cx="57606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Добрый день!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 – Магистр.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Магистр в переводе означает учитель, наставник.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Это -  академическая, учёная степень.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 занимаюсь изучением архитектурных памятников нашей республики.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их в нашей стране не мало.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некоторыми памятниками вы могли познакомится во время экскурсий.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Или их вам показывали ваши родители.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365104"/>
            <a:ext cx="8280920" cy="216024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4" name="TextBox 3"/>
          <p:cNvSpPr txBox="1"/>
          <p:nvPr/>
        </p:nvSpPr>
        <p:spPr>
          <a:xfrm>
            <a:off x="755576" y="4725144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 приготовил вам следующие задания: к названию памятника архитектуры подберите картинку с его изображением.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Безымянный 35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652120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829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2" descr="http://galstonok.rusedu.net/gallery/3100/jujukkooss_(16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404664"/>
            <a:ext cx="2041905" cy="23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548680"/>
            <a:ext cx="595547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Мирский замок</a:t>
            </a:r>
            <a:endParaRPr lang="ru-RU" sz="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6386" name="Picture 2" descr="http://maxpark.com/static/u/photo/4295123400/100_33967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97272"/>
            <a:ext cx="1980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cs621824.vk.me/v621824227/10848/lbTXIHVoOr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3648" y="3897272"/>
            <a:ext cx="1980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nesvizh.net/uploads/posts/2011-02/1296859401_zamo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9912" y="3897272"/>
            <a:ext cx="1980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ua-travelling.com/uploads/gallery/d3f2d3eeke6w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93016"/>
            <a:ext cx="2079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povtoriashki.by/webroot/delivery/thumbnails/dostoprimechatelnosti/by/109x104_dvorec_pyslovskih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66" y="1593016"/>
            <a:ext cx="2075197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Безымянный 36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475656" y="2564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01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3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6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9" dur="1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  <p:vide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2" descr="http://galstonok.rusedu.net/gallery/3100/jujukkooss_(16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1124744"/>
            <a:ext cx="2041905" cy="23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548680"/>
            <a:ext cx="67906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Коссовский замок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7410" name="Picture 2" descr="http://www.kurier.lt/wp-content/uploads/2012/06/34nov_be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1980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ghorfe24.ir/images/products/600x600/b4c67753-d49c-487f-9c28-8bbb7ecb97a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05064"/>
            <a:ext cx="1980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im2-tub-by.yandex.net/i?id=0a5119d0068cf317884a9722193ac7b8&amp;n=33&amp;h=215&amp;w=2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1979999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im0-tub-by.yandex.net/i?id=c076bffb2a152e0ed337d89a2eb61a69&amp;n=33&amp;h=215&amp;w=19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3469" y="4005064"/>
            <a:ext cx="1930619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www.puzzleit.club/files/puzzles/1/1304/_thumb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05064"/>
            <a:ext cx="1980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Безымянный 37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7668344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8059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3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6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9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6"/>
                  </p:tgtEl>
                </p:cond>
              </p:nextCondLst>
            </p:seq>
            <p:vide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1196752"/>
            <a:ext cx="8136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Любовь к своей земле, своему народу – это понятное и естественное явление для разумного человека. Ведь он родился в этой стране, делал там первые шаги, начал познавать окружающий мир, впервые произнес слово «мама». В этой стране жили многие поколения его предков. Но эта любовь не возникает сама по себе, ее нужно деликатно и ненавязчиво прививать, причем с самого раннего детства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Первые уроки патриотизма ребенок получает в семье. Родители передают ему свое восприятие жизни: свою любовь к природе, к народной песне, к народным традициям, к людям, которые делают жизнь лучше и интереснее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 школа потом добавит и отшлифует качества, необходимые настоящему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человеку - патриоту.</a:t>
            </a:r>
          </a:p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Поэтому идея создать данную игру-викторину появилась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не случайно. </a:t>
            </a:r>
            <a:endParaRPr lang="be-BY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260648"/>
            <a:ext cx="4246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noFill/>
                  <a:prstDash val="solid"/>
                </a:ln>
                <a:solidFill>
                  <a:srgbClr val="7A0000"/>
                </a:solidFill>
                <a:effectLst/>
              </a:rPr>
              <a:t>Актуальность</a:t>
            </a:r>
            <a:endParaRPr lang="ru-RU" sz="5400" b="1" cap="none" spc="0" dirty="0">
              <a:ln w="10541" cmpd="sng">
                <a:noFill/>
                <a:prstDash val="solid"/>
              </a:ln>
              <a:solidFill>
                <a:srgbClr val="7A0000"/>
              </a:solidFill>
              <a:effectLst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388424" y="6021288"/>
            <a:ext cx="504056" cy="432048"/>
          </a:xfrm>
          <a:prstGeom prst="actionButtonForwardNext">
            <a:avLst/>
          </a:prstGeom>
          <a:solidFill>
            <a:srgbClr val="FF7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223077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3" name="Picture 2" descr="http://galstonok.rusedu.net/gallery/3100/jujukkooss_(16)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1124744"/>
            <a:ext cx="2041905" cy="23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68258" y="548680"/>
            <a:ext cx="7037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Несвижский</a:t>
            </a:r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замок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8436" name="Picture 4" descr="D:\ФОТО\Города - Пейзажи\Несвиж Мир Косово Ружаны Новогрудок Брест\Несвиж\DSC041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45" r="7963"/>
          <a:stretch/>
        </p:blipFill>
        <p:spPr bwMode="auto">
          <a:xfrm>
            <a:off x="5436096" y="1737032"/>
            <a:ext cx="1948067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D:\ФОТО\Города - Пейзажи\Несвиж Мир Косово Ружаны Новогрудок Брест\МИР\DSC0415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71" r="3729"/>
          <a:stretch/>
        </p:blipFill>
        <p:spPr bwMode="auto">
          <a:xfrm>
            <a:off x="5760352" y="4149320"/>
            <a:ext cx="1980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D:\ФОТО\Города - Пейзажи\Несвиж Мир Косово Ружаны Новогрудок Брест\Новогрудок Коссово Ружаны Каменец\_SCN021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75" r="10702"/>
          <a:stretch/>
        </p:blipFill>
        <p:spPr bwMode="auto">
          <a:xfrm>
            <a:off x="2639670" y="1737032"/>
            <a:ext cx="2004338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http://review-planet.ru/wp-content/uploads/2013/02/%D0%BC%D0%BE%D1%80%D0%B4%D0%B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3812" y="4149080"/>
            <a:ext cx="2016224" cy="1982019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 descr="http://cs628124.vk.me/v628124607/910d/BKt9PU-n2b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808" y="4149080"/>
            <a:ext cx="1980000" cy="198000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Безымянный 38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475656" y="3212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108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4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4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3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6" dur="2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9" dur="2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6"/>
                  </p:tgtEl>
                </p:cond>
              </p:nextCondLst>
            </p:seq>
            <p:vide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endshow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19458" name="Picture 2" descr="http://www.novostimira.com.ua/images/news/1363602759_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13132"/>
            <a:ext cx="6768752" cy="4792132"/>
          </a:xfrm>
          <a:prstGeom prst="rect">
            <a:avLst/>
          </a:prstGeom>
          <a:ln>
            <a:noFill/>
          </a:ln>
          <a:effectLst>
            <a:glow rad="723900">
              <a:srgbClr val="FFFF66">
                <a:alpha val="40000"/>
              </a:srgbClr>
            </a:glow>
            <a:softEdge rad="571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76672"/>
            <a:ext cx="78559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Путешествие подошло к концу.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89698" y="5517232"/>
            <a:ext cx="6062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 НОВЫХ ВСТРЕЧ!</a:t>
            </a:r>
            <a:endParaRPr lang="ru-RU" sz="5400" b="1" cap="none" spc="0" dirty="0">
              <a:ln w="1905">
                <a:solidFill>
                  <a:srgbClr val="009900"/>
                </a:solidFill>
              </a:ln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Безымянный 33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740352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2378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028384" y="5949280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xmlns="" val="409141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125" name="Picture 5" descr="C:\Users\1968\Pictures\Новая папка\кук-а-в-бе-орусском-костюме-569984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60" b="92590" l="10000" r="100000">
                        <a14:foregroundMark x1="40846" y1="41727" x2="40846" y2="41727"/>
                        <a14:foregroundMark x1="39769" y1="44173" x2="39769" y2="44173"/>
                        <a14:foregroundMark x1="37154" y1="46978" x2="37154" y2="46978"/>
                        <a14:foregroundMark x1="39000" y1="45252" x2="39000" y2="45252"/>
                        <a14:foregroundMark x1="47615" y1="36187" x2="47615" y2="36187"/>
                        <a14:foregroundMark x1="47615" y1="34460" x2="47615" y2="34460"/>
                        <a14:foregroundMark x1="65077" y1="45971" x2="65077" y2="45971"/>
                        <a14:foregroundMark x1="62462" y1="40719" x2="62462" y2="40719"/>
                        <a14:foregroundMark x1="58769" y1="36547" x2="58769" y2="36547"/>
                        <a14:foregroundMark x1="58385" y1="37914" x2="58385" y2="37914"/>
                        <a14:foregroundMark x1="57231" y1="35180" x2="57231" y2="35180"/>
                        <a14:foregroundMark x1="62077" y1="44532" x2="62077" y2="44532"/>
                        <a14:foregroundMark x1="54615" y1="63309" x2="54615" y2="63309"/>
                        <a14:foregroundMark x1="48692" y1="62302" x2="48692" y2="62302"/>
                        <a14:foregroundMark x1="45692" y1="59856" x2="45692" y2="59856"/>
                        <a14:foregroundMark x1="40154" y1="62302" x2="41231" y2="61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34"/>
          <a:stretch/>
        </p:blipFill>
        <p:spPr bwMode="auto">
          <a:xfrm>
            <a:off x="-324544" y="1844824"/>
            <a:ext cx="4350309" cy="42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548680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Дорогие друзья!</a:t>
            </a:r>
            <a:endParaRPr lang="be-BY" sz="2000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1196752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Меня зовут Алеся. И я приглашаю вас в путешествие по  нашей любимой стране, по Республике Беларусь.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9832" y="2060848"/>
            <a:ext cx="540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Наше путешествие будет проходит в виде игры-викторины.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 время путешествия вы повстречаете много хороших и добрых друзей.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Они будут задавать вам вопросы, а вы постарайтесь на них ответить.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Свои ответы вы можете проверить.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4581128"/>
            <a:ext cx="41200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так, в путь!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Безымянный 1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092280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6767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5" name="Picture 11" descr="C:\Users\1968\Pictures\Новая папка\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6084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125" name="Picture 5" descr="C:\Users\1968\Pictures\Новая папка\кук-а-в-бе-орусском-костюме-569984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360" b="92590" l="10000" r="100000">
                        <a14:foregroundMark x1="40846" y1="41727" x2="40846" y2="41727"/>
                        <a14:foregroundMark x1="39769" y1="44173" x2="39769" y2="44173"/>
                        <a14:foregroundMark x1="37154" y1="46978" x2="37154" y2="46978"/>
                        <a14:foregroundMark x1="39000" y1="45252" x2="39000" y2="45252"/>
                        <a14:foregroundMark x1="47615" y1="36187" x2="47615" y2="36187"/>
                        <a14:foregroundMark x1="47615" y1="34460" x2="47615" y2="34460"/>
                        <a14:foregroundMark x1="65077" y1="45971" x2="65077" y2="45971"/>
                        <a14:foregroundMark x1="62462" y1="40719" x2="62462" y2="40719"/>
                        <a14:foregroundMark x1="58769" y1="36547" x2="58769" y2="36547"/>
                        <a14:foregroundMark x1="58385" y1="37914" x2="58385" y2="37914"/>
                        <a14:foregroundMark x1="57231" y1="35180" x2="57231" y2="35180"/>
                        <a14:foregroundMark x1="62077" y1="44532" x2="62077" y2="44532"/>
                        <a14:foregroundMark x1="54615" y1="63309" x2="54615" y2="63309"/>
                        <a14:foregroundMark x1="48692" y1="62302" x2="48692" y2="62302"/>
                        <a14:foregroundMark x1="45692" y1="59856" x2="45692" y2="59856"/>
                        <a14:foregroundMark x1="40154" y1="62302" x2="41231" y2="61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34"/>
          <a:stretch/>
        </p:blipFill>
        <p:spPr bwMode="auto">
          <a:xfrm>
            <a:off x="-756592" y="2780928"/>
            <a:ext cx="3964219" cy="386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548680"/>
            <a:ext cx="7560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Наша республика расположена в самом центре Европы. На карте Европы очень много стран. У всех стран на карте своё очертание. А сможете ли вы по контуру найти нашу страну? Если нашли, то щёлкните по контуру мышкой.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0" name="Picture 6" descr="http://meinetapete.de/panthermedia/01081000/01081341_detail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17032"/>
            <a:ext cx="2003073" cy="184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vectorfree.com/media/vectors/european-countries-vectors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C6CED3"/>
              </a:clrFrom>
              <a:clrTo>
                <a:srgbClr val="C6CE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58" t="80595" r="83584" b="6607"/>
          <a:stretch/>
        </p:blipFill>
        <p:spPr bwMode="auto">
          <a:xfrm>
            <a:off x="2411760" y="2276872"/>
            <a:ext cx="1946506" cy="15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vectorfree.com/media/vectors/european-countries-vectors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CCD3D8"/>
              </a:clrFrom>
              <a:clrTo>
                <a:srgbClr val="CCD3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39" t="50112" r="83376" b="40162"/>
          <a:stretch/>
        </p:blipFill>
        <p:spPr bwMode="auto">
          <a:xfrm>
            <a:off x="5484738" y="2212367"/>
            <a:ext cx="2098230" cy="141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vectorfree.com/media/vectors/european-countries-vectors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85" t="3480" r="70720" b="84676"/>
          <a:stretch/>
        </p:blipFill>
        <p:spPr bwMode="auto">
          <a:xfrm>
            <a:off x="3995936" y="3429000"/>
            <a:ext cx="2120132" cy="176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www.vectorfree.com/media/vectors/european-countries-vectors.jpg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740" t="18724" r="19502" b="70734"/>
          <a:stretch/>
        </p:blipFill>
        <p:spPr bwMode="auto">
          <a:xfrm>
            <a:off x="2732523" y="4377962"/>
            <a:ext cx="2094778" cy="169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Безымянный 2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755576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727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2" name="TextBox 1"/>
          <p:cNvSpPr txBox="1"/>
          <p:nvPr/>
        </p:nvSpPr>
        <p:spPr>
          <a:xfrm>
            <a:off x="1691680" y="548680"/>
            <a:ext cx="6912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Каждая страна имеет свою символику: ГЕРБ, ФЛАГ и ГИМН.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вы знаете как выглядит герб нашей страны? Найдите его и щёлкните по нему мышкой.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8" name="Picture 10" descr="http://0lik.ru/uploads/posts/2008-08/1220009129_0lik.ru_4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5" t="49658" r="70367" b="4096"/>
          <a:stretch/>
        </p:blipFill>
        <p:spPr bwMode="auto">
          <a:xfrm>
            <a:off x="4716016" y="4293096"/>
            <a:ext cx="2089049" cy="21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1968\Pictures\Новая папка\95372531071a6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E7E7"/>
              </a:clrFrom>
              <a:clrTo>
                <a:srgbClr val="FFE7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37112"/>
            <a:ext cx="2427968" cy="18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http://www.coollady.ru/puc/6/MIR/44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842"/>
          <a:stretch/>
        </p:blipFill>
        <p:spPr bwMode="auto">
          <a:xfrm>
            <a:off x="6876256" y="3789040"/>
            <a:ext cx="1724879" cy="211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http://resimarama.net/wp-content/uploads/2013/03/1374-Banglades-devlet-armasi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0888"/>
            <a:ext cx="1778485" cy="177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5" name="Picture 17" descr="http://g.io.ua/img_aa/large/0381/63/0381632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365104"/>
            <a:ext cx="1615812" cy="20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19" descr="http://www.c82dx.com/images/govtemblem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04864"/>
            <a:ext cx="1704145" cy="174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9" name="Picture 21" descr="http://www.virtuousplanet.com/shops/userimages/00006/00000000074/section/00000000000000007464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88840"/>
            <a:ext cx="1983719" cy="198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1968\Pictures\Новая папка\кук-а-в-бе-орусском-костюме-56998480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360" b="92590" l="10000" r="100000">
                        <a14:foregroundMark x1="40846" y1="41727" x2="40846" y2="41727"/>
                        <a14:foregroundMark x1="39769" y1="44173" x2="39769" y2="44173"/>
                        <a14:foregroundMark x1="37154" y1="46978" x2="37154" y2="46978"/>
                        <a14:foregroundMark x1="39000" y1="45252" x2="39000" y2="45252"/>
                        <a14:foregroundMark x1="47615" y1="36187" x2="47615" y2="36187"/>
                        <a14:foregroundMark x1="47615" y1="34460" x2="47615" y2="34460"/>
                        <a14:foregroundMark x1="65077" y1="45971" x2="65077" y2="45971"/>
                        <a14:foregroundMark x1="62462" y1="40719" x2="62462" y2="40719"/>
                        <a14:foregroundMark x1="58769" y1="36547" x2="58769" y2="36547"/>
                        <a14:foregroundMark x1="58385" y1="37914" x2="58385" y2="37914"/>
                        <a14:foregroundMark x1="57231" y1="35180" x2="57231" y2="35180"/>
                        <a14:foregroundMark x1="62077" y1="44532" x2="62077" y2="44532"/>
                        <a14:foregroundMark x1="54615" y1="63309" x2="54615" y2="63309"/>
                        <a14:foregroundMark x1="48692" y1="62302" x2="48692" y2="62302"/>
                        <a14:foregroundMark x1="45692" y1="59856" x2="45692" y2="59856"/>
                        <a14:foregroundMark x1="40154" y1="62302" x2="41231" y2="61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34"/>
          <a:stretch/>
        </p:blipFill>
        <p:spPr bwMode="auto">
          <a:xfrm>
            <a:off x="-108520" y="476672"/>
            <a:ext cx="2461468" cy="240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Безымянный 3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683568" y="2924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699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1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-1.85185E-6 L 0.2441 -0.20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-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vide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2" name="TextBox 1"/>
          <p:cNvSpPr txBox="1"/>
          <p:nvPr/>
        </p:nvSpPr>
        <p:spPr>
          <a:xfrm>
            <a:off x="683568" y="2769890"/>
            <a:ext cx="7200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Излучает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он чудесный свет,</a:t>
            </a:r>
            <a:endParaRPr lang="be-BY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 У него – высокая судьба,</a:t>
            </a:r>
            <a:endParaRPr lang="be-BY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 И, пожалуй, в целом мире нет</a:t>
            </a:r>
            <a:endParaRPr lang="be-BY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 Благородней нашего герба.</a:t>
            </a:r>
            <a:endParaRPr lang="be-BY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В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ярких выразительных тонах</a:t>
            </a:r>
            <a:endParaRPr lang="be-BY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 Колоски, цветы родных полей.</a:t>
            </a:r>
            <a:endParaRPr lang="be-BY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 В толстых геральдических томах</a:t>
            </a:r>
            <a:endParaRPr lang="be-BY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 Нет герба красивей и светлей</a:t>
            </a:r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.</a:t>
            </a:r>
            <a:endParaRPr lang="be-BY" dirty="0"/>
          </a:p>
        </p:txBody>
      </p:sp>
      <p:pic>
        <p:nvPicPr>
          <p:cNvPr id="14338" name="Picture 2" descr="http://media.englishrussia.com/112012/belarfacts/belarfacts004-4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0688"/>
            <a:ext cx="1969688" cy="196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karaoke-festival.com/media/2015/06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3201" y="528178"/>
            <a:ext cx="3618184" cy="2035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Безымянный 4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596336" y="278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059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100392" y="5991792"/>
            <a:ext cx="864096" cy="720080"/>
          </a:xfrm>
          <a:prstGeom prst="actionButtonForwardNex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2" name="TextBox 1"/>
          <p:cNvSpPr txBox="1"/>
          <p:nvPr/>
        </p:nvSpPr>
        <p:spPr>
          <a:xfrm>
            <a:off x="827584" y="548680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Посмотрите внимательно на флаги стран мира и найдите флаг нашей Республики Беларусь. Щёлкните по нему мышкой.</a:t>
            </a:r>
            <a:endParaRPr lang="be-B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http://www.zagorye.ua/wp-content/uploads/2015/10/hungary_flag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5" r="6706"/>
          <a:stretch/>
        </p:blipFill>
        <p:spPr bwMode="auto">
          <a:xfrm>
            <a:off x="5796136" y="3068960"/>
            <a:ext cx="2160240" cy="12375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rushkolnik.ru/tw_files2/urls_1/518/d-517659/7z-docs/1_html_243d10e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28" t="28659" r="50085" b="57970"/>
          <a:stretch/>
        </p:blipFill>
        <p:spPr bwMode="auto">
          <a:xfrm>
            <a:off x="3275856" y="4653136"/>
            <a:ext cx="2176672" cy="12961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rushkolnik.ru/tw_files2/urls_1/518/d-517659/7z-docs/1_html_243d10e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376" t="28659" r="6860" b="57779"/>
          <a:stretch/>
        </p:blipFill>
        <p:spPr bwMode="auto">
          <a:xfrm>
            <a:off x="3292336" y="1556792"/>
            <a:ext cx="2160240" cy="130988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rushkolnik.ru/tw_files2/urls_1/518/d-517659/7z-docs/1_html_243d10e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78" t="69515" r="49912" b="16377"/>
          <a:stretch/>
        </p:blipFill>
        <p:spPr bwMode="auto">
          <a:xfrm>
            <a:off x="5796136" y="1556792"/>
            <a:ext cx="2146174" cy="12961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rushkolnik.ru/tw_files2/urls_1/518/d-517659/7z-docs/1_html_243d10e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75" t="69515" r="71768" b="16589"/>
          <a:stretch/>
        </p:blipFill>
        <p:spPr bwMode="auto">
          <a:xfrm>
            <a:off x="3275856" y="3140968"/>
            <a:ext cx="2160240" cy="12889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rushkolnik.ru/tw_files2/urls_1/518/d-517659/7z-docs/1_html_243d10e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605" t="70157" r="28298" b="16874"/>
          <a:stretch/>
        </p:blipFill>
        <p:spPr bwMode="auto">
          <a:xfrm>
            <a:off x="755576" y="1628800"/>
            <a:ext cx="2232248" cy="12693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rushkolnik.ru/tw_files2/urls_1/518/d-517659/7z-docs/1_html_243d10e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857" t="69515" r="6424" b="16444"/>
          <a:stretch/>
        </p:blipFill>
        <p:spPr bwMode="auto">
          <a:xfrm>
            <a:off x="5796136" y="4581128"/>
            <a:ext cx="2231287" cy="13253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1968\Pictures\Новая папка\кук-а-в-бе-орусском-костюме-569984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" b="92590" l="10000" r="100000">
                        <a14:foregroundMark x1="40846" y1="41727" x2="40846" y2="41727"/>
                        <a14:foregroundMark x1="39769" y1="44173" x2="39769" y2="44173"/>
                        <a14:foregroundMark x1="37154" y1="46978" x2="37154" y2="46978"/>
                        <a14:foregroundMark x1="39000" y1="45252" x2="39000" y2="45252"/>
                        <a14:foregroundMark x1="47615" y1="36187" x2="47615" y2="36187"/>
                        <a14:foregroundMark x1="47615" y1="34460" x2="47615" y2="34460"/>
                        <a14:foregroundMark x1="65077" y1="45971" x2="65077" y2="45971"/>
                        <a14:foregroundMark x1="62462" y1="40719" x2="62462" y2="40719"/>
                        <a14:foregroundMark x1="58769" y1="36547" x2="58769" y2="36547"/>
                        <a14:foregroundMark x1="58385" y1="37914" x2="58385" y2="37914"/>
                        <a14:foregroundMark x1="57231" y1="35180" x2="57231" y2="35180"/>
                        <a14:foregroundMark x1="62077" y1="44532" x2="62077" y2="44532"/>
                        <a14:foregroundMark x1="54615" y1="63309" x2="54615" y2="63309"/>
                        <a14:foregroundMark x1="48692" y1="62302" x2="48692" y2="62302"/>
                        <a14:foregroundMark x1="45692" y1="59856" x2="45692" y2="59856"/>
                        <a14:foregroundMark x1="40154" y1="62302" x2="41231" y2="61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34"/>
          <a:stretch/>
        </p:blipFill>
        <p:spPr bwMode="auto">
          <a:xfrm>
            <a:off x="-400331" y="2852936"/>
            <a:ext cx="3964219" cy="386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Безымянный 5.wm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411760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3143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2199 L 5E-6 0.228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1015</Words>
  <Application>Microsoft Office PowerPoint</Application>
  <PresentationFormat>Экран (4:3)</PresentationFormat>
  <Paragraphs>177</Paragraphs>
  <Slides>31</Slides>
  <Notes>0</Notes>
  <HiddenSlides>0</HiddenSlides>
  <MMClips>27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SPecialiST RePack &amp; SanBuild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1968</dc:creator>
  <cp:lastModifiedBy>User1</cp:lastModifiedBy>
  <cp:revision>79</cp:revision>
  <dcterms:created xsi:type="dcterms:W3CDTF">2016-02-19T14:24:28Z</dcterms:created>
  <dcterms:modified xsi:type="dcterms:W3CDTF">2021-06-14T13:30:04Z</dcterms:modified>
</cp:coreProperties>
</file>