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79" r:id="rId3"/>
    <p:sldId id="257" r:id="rId4"/>
    <p:sldId id="306" r:id="rId5"/>
    <p:sldId id="260" r:id="rId6"/>
    <p:sldId id="302" r:id="rId7"/>
    <p:sldId id="303" r:id="rId8"/>
    <p:sldId id="305" r:id="rId9"/>
    <p:sldId id="304" r:id="rId10"/>
    <p:sldId id="307" r:id="rId11"/>
    <p:sldId id="300" r:id="rId12"/>
    <p:sldId id="272" r:id="rId13"/>
    <p:sldId id="258" r:id="rId14"/>
    <p:sldId id="261" r:id="rId15"/>
    <p:sldId id="262" r:id="rId16"/>
    <p:sldId id="277" r:id="rId17"/>
    <p:sldId id="285" r:id="rId18"/>
    <p:sldId id="263" r:id="rId19"/>
    <p:sldId id="264" r:id="rId20"/>
    <p:sldId id="266" r:id="rId21"/>
    <p:sldId id="265" r:id="rId22"/>
    <p:sldId id="267" r:id="rId23"/>
    <p:sldId id="269" r:id="rId24"/>
    <p:sldId id="286" r:id="rId25"/>
    <p:sldId id="287" r:id="rId26"/>
    <p:sldId id="288" r:id="rId27"/>
    <p:sldId id="268" r:id="rId28"/>
    <p:sldId id="270" r:id="rId29"/>
    <p:sldId id="290" r:id="rId30"/>
    <p:sldId id="273" r:id="rId31"/>
    <p:sldId id="278" r:id="rId32"/>
    <p:sldId id="280" r:id="rId33"/>
    <p:sldId id="281" r:id="rId34"/>
    <p:sldId id="282" r:id="rId35"/>
    <p:sldId id="274" r:id="rId36"/>
    <p:sldId id="275" r:id="rId37"/>
    <p:sldId id="276" r:id="rId38"/>
    <p:sldId id="283" r:id="rId39"/>
    <p:sldId id="284" r:id="rId40"/>
    <p:sldId id="291" r:id="rId41"/>
    <p:sldId id="294" r:id="rId42"/>
    <p:sldId id="295" r:id="rId43"/>
    <p:sldId id="296" r:id="rId44"/>
    <p:sldId id="259" r:id="rId45"/>
    <p:sldId id="297" r:id="rId46"/>
    <p:sldId id="298" r:id="rId47"/>
    <p:sldId id="308" r:id="rId48"/>
    <p:sldId id="292" r:id="rId49"/>
    <p:sldId id="289" r:id="rId50"/>
    <p:sldId id="293"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aud fleurot" initials="rf"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p:restoredTop sz="38131" autoAdjust="0"/>
  </p:normalViewPr>
  <p:slideViewPr>
    <p:cSldViewPr snapToGrid="0" snapToObjects="1">
      <p:cViewPr varScale="1">
        <p:scale>
          <a:sx n="25" d="100"/>
          <a:sy n="25" d="100"/>
        </p:scale>
        <p:origin x="2400"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F7F35-3BE8-46A1-9387-2FEF02DC44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807FE4A-82C0-489C-B9E2-C980E4A954D3}">
      <dgm:prSet/>
      <dgm:spPr/>
      <dgm:t>
        <a:bodyPr/>
        <a:lstStyle/>
        <a:p>
          <a:r>
            <a:rPr lang="fr-FR"/>
            <a:t>LES OBJECTIFS  ET ANCRAGE THÉORIQUE</a:t>
          </a:r>
          <a:endParaRPr lang="en-US"/>
        </a:p>
      </dgm:t>
    </dgm:pt>
    <dgm:pt modelId="{66FA33FF-CBE5-46DE-9F6F-BB795FF42417}" type="parTrans" cxnId="{789E5C52-9D43-4CFC-B40E-D1DF714A0735}">
      <dgm:prSet/>
      <dgm:spPr/>
      <dgm:t>
        <a:bodyPr/>
        <a:lstStyle/>
        <a:p>
          <a:endParaRPr lang="en-US"/>
        </a:p>
      </dgm:t>
    </dgm:pt>
    <dgm:pt modelId="{D62372FF-2B3D-460D-AE44-8E62EE9913D2}" type="sibTrans" cxnId="{789E5C52-9D43-4CFC-B40E-D1DF714A0735}">
      <dgm:prSet/>
      <dgm:spPr/>
      <dgm:t>
        <a:bodyPr/>
        <a:lstStyle/>
        <a:p>
          <a:endParaRPr lang="en-US"/>
        </a:p>
      </dgm:t>
    </dgm:pt>
    <dgm:pt modelId="{A6D7B99B-0D06-4562-99A6-C088AAF29862}">
      <dgm:prSet/>
      <dgm:spPr/>
      <dgm:t>
        <a:bodyPr/>
        <a:lstStyle/>
        <a:p>
          <a:r>
            <a:rPr lang="fr-FR"/>
            <a:t>LE MATÉRIEL À UTILISER</a:t>
          </a:r>
          <a:endParaRPr lang="en-US"/>
        </a:p>
      </dgm:t>
    </dgm:pt>
    <dgm:pt modelId="{97B5921E-E610-43F2-A641-EA9F33A15CFA}" type="parTrans" cxnId="{D8EEBB11-A2EB-40F2-A5F3-51D1255AB843}">
      <dgm:prSet/>
      <dgm:spPr/>
      <dgm:t>
        <a:bodyPr/>
        <a:lstStyle/>
        <a:p>
          <a:endParaRPr lang="en-US"/>
        </a:p>
      </dgm:t>
    </dgm:pt>
    <dgm:pt modelId="{BE9E5ECF-0A7F-4E90-AC37-E889C974B8A5}" type="sibTrans" cxnId="{D8EEBB11-A2EB-40F2-A5F3-51D1255AB843}">
      <dgm:prSet/>
      <dgm:spPr/>
      <dgm:t>
        <a:bodyPr/>
        <a:lstStyle/>
        <a:p>
          <a:endParaRPr lang="en-US"/>
        </a:p>
      </dgm:t>
    </dgm:pt>
    <dgm:pt modelId="{A554CFFE-4674-4C7F-A524-FAFDF3314DAA}">
      <dgm:prSet/>
      <dgm:spPr/>
      <dgm:t>
        <a:bodyPr/>
        <a:lstStyle/>
        <a:p>
          <a:r>
            <a:rPr lang="fr-FR"/>
            <a:t>OUTILS LANGAGIERS</a:t>
          </a:r>
          <a:endParaRPr lang="en-US"/>
        </a:p>
      </dgm:t>
    </dgm:pt>
    <dgm:pt modelId="{0580221F-8E8E-4041-9A4A-B14FB33F0A91}" type="parTrans" cxnId="{B8D10FF4-103D-47DF-9A52-2AB9585CF451}">
      <dgm:prSet/>
      <dgm:spPr/>
      <dgm:t>
        <a:bodyPr/>
        <a:lstStyle/>
        <a:p>
          <a:endParaRPr lang="en-US"/>
        </a:p>
      </dgm:t>
    </dgm:pt>
    <dgm:pt modelId="{FB296492-1C4B-4A73-AF05-49E1002544C1}" type="sibTrans" cxnId="{B8D10FF4-103D-47DF-9A52-2AB9585CF451}">
      <dgm:prSet/>
      <dgm:spPr/>
      <dgm:t>
        <a:bodyPr/>
        <a:lstStyle/>
        <a:p>
          <a:endParaRPr lang="en-US"/>
        </a:p>
      </dgm:t>
    </dgm:pt>
    <dgm:pt modelId="{D64AB991-A093-4CB5-9EC7-1BAA65135A4C}">
      <dgm:prSet/>
      <dgm:spPr/>
      <dgm:t>
        <a:bodyPr/>
        <a:lstStyle/>
        <a:p>
          <a:r>
            <a:rPr lang="fr-FR"/>
            <a:t>UTILISATION DE LA MALLE</a:t>
          </a:r>
          <a:endParaRPr lang="en-US"/>
        </a:p>
      </dgm:t>
    </dgm:pt>
    <dgm:pt modelId="{6BAD90E0-1FDF-4899-ACFF-A84A9AA1C333}" type="parTrans" cxnId="{95BEF2B1-2C27-4DEB-9066-E7FFA3FAA3B7}">
      <dgm:prSet/>
      <dgm:spPr/>
      <dgm:t>
        <a:bodyPr/>
        <a:lstStyle/>
        <a:p>
          <a:endParaRPr lang="en-US"/>
        </a:p>
      </dgm:t>
    </dgm:pt>
    <dgm:pt modelId="{18788B7C-7D0F-47BC-ADCD-D1A935E3D238}" type="sibTrans" cxnId="{95BEF2B1-2C27-4DEB-9066-E7FFA3FAA3B7}">
      <dgm:prSet/>
      <dgm:spPr/>
      <dgm:t>
        <a:bodyPr/>
        <a:lstStyle/>
        <a:p>
          <a:endParaRPr lang="en-US"/>
        </a:p>
      </dgm:t>
    </dgm:pt>
    <dgm:pt modelId="{C4BB4529-742B-426C-95A2-1A0A99D5FF9A}" type="pres">
      <dgm:prSet presAssocID="{548F7F35-3BE8-46A1-9387-2FEF02DC44F5}" presName="root" presStyleCnt="0">
        <dgm:presLayoutVars>
          <dgm:dir/>
          <dgm:resizeHandles val="exact"/>
        </dgm:presLayoutVars>
      </dgm:prSet>
      <dgm:spPr/>
    </dgm:pt>
    <dgm:pt modelId="{687198B0-8F6F-4763-B72A-AB4118663309}" type="pres">
      <dgm:prSet presAssocID="{D807FE4A-82C0-489C-B9E2-C980E4A954D3}" presName="compNode" presStyleCnt="0"/>
      <dgm:spPr/>
    </dgm:pt>
    <dgm:pt modelId="{D55BD6A3-0216-4EC1-9D43-3482AEB8B438}" type="pres">
      <dgm:prSet presAssocID="{D807FE4A-82C0-489C-B9E2-C980E4A954D3}" presName="bgRect" presStyleLbl="bgShp" presStyleIdx="0" presStyleCnt="4"/>
      <dgm:spPr/>
    </dgm:pt>
    <dgm:pt modelId="{35551916-5802-4752-847F-D8C3FF579490}" type="pres">
      <dgm:prSet presAssocID="{D807FE4A-82C0-489C-B9E2-C980E4A954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chor"/>
        </a:ext>
      </dgm:extLst>
    </dgm:pt>
    <dgm:pt modelId="{B673A426-C6FC-4D5E-B272-3982043F4415}" type="pres">
      <dgm:prSet presAssocID="{D807FE4A-82C0-489C-B9E2-C980E4A954D3}" presName="spaceRect" presStyleCnt="0"/>
      <dgm:spPr/>
    </dgm:pt>
    <dgm:pt modelId="{95E0409F-AB5F-4980-A192-601D44A02375}" type="pres">
      <dgm:prSet presAssocID="{D807FE4A-82C0-489C-B9E2-C980E4A954D3}" presName="parTx" presStyleLbl="revTx" presStyleIdx="0" presStyleCnt="4">
        <dgm:presLayoutVars>
          <dgm:chMax val="0"/>
          <dgm:chPref val="0"/>
        </dgm:presLayoutVars>
      </dgm:prSet>
      <dgm:spPr/>
    </dgm:pt>
    <dgm:pt modelId="{87B4521F-FDB1-4590-A300-97CD4C8D4A1B}" type="pres">
      <dgm:prSet presAssocID="{D62372FF-2B3D-460D-AE44-8E62EE9913D2}" presName="sibTrans" presStyleCnt="0"/>
      <dgm:spPr/>
    </dgm:pt>
    <dgm:pt modelId="{A8FBCA58-421D-4B78-875D-BF31456C3CBB}" type="pres">
      <dgm:prSet presAssocID="{A6D7B99B-0D06-4562-99A6-C088AAF29862}" presName="compNode" presStyleCnt="0"/>
      <dgm:spPr/>
    </dgm:pt>
    <dgm:pt modelId="{A58FAF49-3F0F-4612-8413-DA6690EB810E}" type="pres">
      <dgm:prSet presAssocID="{A6D7B99B-0D06-4562-99A6-C088AAF29862}" presName="bgRect" presStyleLbl="bgShp" presStyleIdx="1" presStyleCnt="4"/>
      <dgm:spPr/>
    </dgm:pt>
    <dgm:pt modelId="{B6A24F24-8E85-4C9C-8344-212A7C8EBA53}" type="pres">
      <dgm:prSet presAssocID="{A6D7B99B-0D06-4562-99A6-C088AAF298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E6AC7A6E-8EB6-464D-B4CB-5DC7CEAF814A}" type="pres">
      <dgm:prSet presAssocID="{A6D7B99B-0D06-4562-99A6-C088AAF29862}" presName="spaceRect" presStyleCnt="0"/>
      <dgm:spPr/>
    </dgm:pt>
    <dgm:pt modelId="{7F834E78-82D9-47F7-98E8-259B7584F09D}" type="pres">
      <dgm:prSet presAssocID="{A6D7B99B-0D06-4562-99A6-C088AAF29862}" presName="parTx" presStyleLbl="revTx" presStyleIdx="1" presStyleCnt="4">
        <dgm:presLayoutVars>
          <dgm:chMax val="0"/>
          <dgm:chPref val="0"/>
        </dgm:presLayoutVars>
      </dgm:prSet>
      <dgm:spPr/>
    </dgm:pt>
    <dgm:pt modelId="{054EFD35-9B38-4931-AAF4-50499344584B}" type="pres">
      <dgm:prSet presAssocID="{BE9E5ECF-0A7F-4E90-AC37-E889C974B8A5}" presName="sibTrans" presStyleCnt="0"/>
      <dgm:spPr/>
    </dgm:pt>
    <dgm:pt modelId="{6FA8A7F1-121E-4BC5-A8D7-0C40CDC1DBE7}" type="pres">
      <dgm:prSet presAssocID="{A554CFFE-4674-4C7F-A524-FAFDF3314DAA}" presName="compNode" presStyleCnt="0"/>
      <dgm:spPr/>
    </dgm:pt>
    <dgm:pt modelId="{34153BD3-8E37-488A-BBBF-F908A11C238C}" type="pres">
      <dgm:prSet presAssocID="{A554CFFE-4674-4C7F-A524-FAFDF3314DAA}" presName="bgRect" presStyleLbl="bgShp" presStyleIdx="2" presStyleCnt="4"/>
      <dgm:spPr/>
    </dgm:pt>
    <dgm:pt modelId="{6348D97B-0AF6-4308-A7F3-2B1ED9F6C856}" type="pres">
      <dgm:prSet presAssocID="{A554CFFE-4674-4C7F-A524-FAFDF3314D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B26EB656-D731-4A77-87EF-B8AC0F1A62F8}" type="pres">
      <dgm:prSet presAssocID="{A554CFFE-4674-4C7F-A524-FAFDF3314DAA}" presName="spaceRect" presStyleCnt="0"/>
      <dgm:spPr/>
    </dgm:pt>
    <dgm:pt modelId="{B47EB3AE-074F-41C4-8CC1-DA49F098BBE9}" type="pres">
      <dgm:prSet presAssocID="{A554CFFE-4674-4C7F-A524-FAFDF3314DAA}" presName="parTx" presStyleLbl="revTx" presStyleIdx="2" presStyleCnt="4">
        <dgm:presLayoutVars>
          <dgm:chMax val="0"/>
          <dgm:chPref val="0"/>
        </dgm:presLayoutVars>
      </dgm:prSet>
      <dgm:spPr/>
    </dgm:pt>
    <dgm:pt modelId="{4A4F800C-17E6-4E88-90BA-528C8900631A}" type="pres">
      <dgm:prSet presAssocID="{FB296492-1C4B-4A73-AF05-49E1002544C1}" presName="sibTrans" presStyleCnt="0"/>
      <dgm:spPr/>
    </dgm:pt>
    <dgm:pt modelId="{7D4766C6-5581-4FAC-87A1-CB009E7FB31D}" type="pres">
      <dgm:prSet presAssocID="{D64AB991-A093-4CB5-9EC7-1BAA65135A4C}" presName="compNode" presStyleCnt="0"/>
      <dgm:spPr/>
    </dgm:pt>
    <dgm:pt modelId="{AB82CD7E-FFE3-4419-B2E1-3DDF30CC6B68}" type="pres">
      <dgm:prSet presAssocID="{D64AB991-A093-4CB5-9EC7-1BAA65135A4C}" presName="bgRect" presStyleLbl="bgShp" presStyleIdx="3" presStyleCnt="4"/>
      <dgm:spPr/>
    </dgm:pt>
    <dgm:pt modelId="{99CFDFD4-1473-450C-AD67-7DEA81D37B20}" type="pres">
      <dgm:prSet presAssocID="{D64AB991-A093-4CB5-9EC7-1BAA65135A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yroll"/>
        </a:ext>
      </dgm:extLst>
    </dgm:pt>
    <dgm:pt modelId="{540FD191-7E74-448B-AA3C-B92E82FCF186}" type="pres">
      <dgm:prSet presAssocID="{D64AB991-A093-4CB5-9EC7-1BAA65135A4C}" presName="spaceRect" presStyleCnt="0"/>
      <dgm:spPr/>
    </dgm:pt>
    <dgm:pt modelId="{6FCB068F-357E-4D7D-A129-AAE24A8DB61F}" type="pres">
      <dgm:prSet presAssocID="{D64AB991-A093-4CB5-9EC7-1BAA65135A4C}" presName="parTx" presStyleLbl="revTx" presStyleIdx="3" presStyleCnt="4">
        <dgm:presLayoutVars>
          <dgm:chMax val="0"/>
          <dgm:chPref val="0"/>
        </dgm:presLayoutVars>
      </dgm:prSet>
      <dgm:spPr/>
    </dgm:pt>
  </dgm:ptLst>
  <dgm:cxnLst>
    <dgm:cxn modelId="{9CCE6607-6717-4A33-A455-470E11782267}" type="presOf" srcId="{A554CFFE-4674-4C7F-A524-FAFDF3314DAA}" destId="{B47EB3AE-074F-41C4-8CC1-DA49F098BBE9}" srcOrd="0" destOrd="0" presId="urn:microsoft.com/office/officeart/2018/2/layout/IconVerticalSolidList"/>
    <dgm:cxn modelId="{D8EEBB11-A2EB-40F2-A5F3-51D1255AB843}" srcId="{548F7F35-3BE8-46A1-9387-2FEF02DC44F5}" destId="{A6D7B99B-0D06-4562-99A6-C088AAF29862}" srcOrd="1" destOrd="0" parTransId="{97B5921E-E610-43F2-A641-EA9F33A15CFA}" sibTransId="{BE9E5ECF-0A7F-4E90-AC37-E889C974B8A5}"/>
    <dgm:cxn modelId="{68B5BB27-C2FE-4E73-887E-A889F61222CB}" type="presOf" srcId="{D807FE4A-82C0-489C-B9E2-C980E4A954D3}" destId="{95E0409F-AB5F-4980-A192-601D44A02375}" srcOrd="0" destOrd="0" presId="urn:microsoft.com/office/officeart/2018/2/layout/IconVerticalSolidList"/>
    <dgm:cxn modelId="{789E5C52-9D43-4CFC-B40E-D1DF714A0735}" srcId="{548F7F35-3BE8-46A1-9387-2FEF02DC44F5}" destId="{D807FE4A-82C0-489C-B9E2-C980E4A954D3}" srcOrd="0" destOrd="0" parTransId="{66FA33FF-CBE5-46DE-9F6F-BB795FF42417}" sibTransId="{D62372FF-2B3D-460D-AE44-8E62EE9913D2}"/>
    <dgm:cxn modelId="{FF500358-9937-4575-BDA4-74B5021F1AA4}" type="presOf" srcId="{A6D7B99B-0D06-4562-99A6-C088AAF29862}" destId="{7F834E78-82D9-47F7-98E8-259B7584F09D}" srcOrd="0" destOrd="0" presId="urn:microsoft.com/office/officeart/2018/2/layout/IconVerticalSolidList"/>
    <dgm:cxn modelId="{1C10467B-EB80-45FB-BD19-B58F9281BD31}" type="presOf" srcId="{548F7F35-3BE8-46A1-9387-2FEF02DC44F5}" destId="{C4BB4529-742B-426C-95A2-1A0A99D5FF9A}" srcOrd="0" destOrd="0" presId="urn:microsoft.com/office/officeart/2018/2/layout/IconVerticalSolidList"/>
    <dgm:cxn modelId="{1AABCA7B-59BC-4652-8151-C252A3786735}" type="presOf" srcId="{D64AB991-A093-4CB5-9EC7-1BAA65135A4C}" destId="{6FCB068F-357E-4D7D-A129-AAE24A8DB61F}" srcOrd="0" destOrd="0" presId="urn:microsoft.com/office/officeart/2018/2/layout/IconVerticalSolidList"/>
    <dgm:cxn modelId="{95BEF2B1-2C27-4DEB-9066-E7FFA3FAA3B7}" srcId="{548F7F35-3BE8-46A1-9387-2FEF02DC44F5}" destId="{D64AB991-A093-4CB5-9EC7-1BAA65135A4C}" srcOrd="3" destOrd="0" parTransId="{6BAD90E0-1FDF-4899-ACFF-A84A9AA1C333}" sibTransId="{18788B7C-7D0F-47BC-ADCD-D1A935E3D238}"/>
    <dgm:cxn modelId="{B8D10FF4-103D-47DF-9A52-2AB9585CF451}" srcId="{548F7F35-3BE8-46A1-9387-2FEF02DC44F5}" destId="{A554CFFE-4674-4C7F-A524-FAFDF3314DAA}" srcOrd="2" destOrd="0" parTransId="{0580221F-8E8E-4041-9A4A-B14FB33F0A91}" sibTransId="{FB296492-1C4B-4A73-AF05-49E1002544C1}"/>
    <dgm:cxn modelId="{EC16E0ED-BDF1-448E-BFEA-A52D76859ED8}" type="presParOf" srcId="{C4BB4529-742B-426C-95A2-1A0A99D5FF9A}" destId="{687198B0-8F6F-4763-B72A-AB4118663309}" srcOrd="0" destOrd="0" presId="urn:microsoft.com/office/officeart/2018/2/layout/IconVerticalSolidList"/>
    <dgm:cxn modelId="{0BFBEDDF-2917-4832-A3DE-CAE26F0E5556}" type="presParOf" srcId="{687198B0-8F6F-4763-B72A-AB4118663309}" destId="{D55BD6A3-0216-4EC1-9D43-3482AEB8B438}" srcOrd="0" destOrd="0" presId="urn:microsoft.com/office/officeart/2018/2/layout/IconVerticalSolidList"/>
    <dgm:cxn modelId="{29EF58E8-88F2-442D-8D4A-0987A24F07B8}" type="presParOf" srcId="{687198B0-8F6F-4763-B72A-AB4118663309}" destId="{35551916-5802-4752-847F-D8C3FF579490}" srcOrd="1" destOrd="0" presId="urn:microsoft.com/office/officeart/2018/2/layout/IconVerticalSolidList"/>
    <dgm:cxn modelId="{D2B154CB-6599-49C1-8B8F-46AF493FCD30}" type="presParOf" srcId="{687198B0-8F6F-4763-B72A-AB4118663309}" destId="{B673A426-C6FC-4D5E-B272-3982043F4415}" srcOrd="2" destOrd="0" presId="urn:microsoft.com/office/officeart/2018/2/layout/IconVerticalSolidList"/>
    <dgm:cxn modelId="{A44ADF53-806F-49A4-ABAB-FB8E8E167BB1}" type="presParOf" srcId="{687198B0-8F6F-4763-B72A-AB4118663309}" destId="{95E0409F-AB5F-4980-A192-601D44A02375}" srcOrd="3" destOrd="0" presId="urn:microsoft.com/office/officeart/2018/2/layout/IconVerticalSolidList"/>
    <dgm:cxn modelId="{AC79AC05-C13B-4439-9040-0235D5513C53}" type="presParOf" srcId="{C4BB4529-742B-426C-95A2-1A0A99D5FF9A}" destId="{87B4521F-FDB1-4590-A300-97CD4C8D4A1B}" srcOrd="1" destOrd="0" presId="urn:microsoft.com/office/officeart/2018/2/layout/IconVerticalSolidList"/>
    <dgm:cxn modelId="{DDA5CD5D-E654-4B79-ADB7-18F363CD49DE}" type="presParOf" srcId="{C4BB4529-742B-426C-95A2-1A0A99D5FF9A}" destId="{A8FBCA58-421D-4B78-875D-BF31456C3CBB}" srcOrd="2" destOrd="0" presId="urn:microsoft.com/office/officeart/2018/2/layout/IconVerticalSolidList"/>
    <dgm:cxn modelId="{69028AA9-8349-47EB-B34D-563BD4F2207D}" type="presParOf" srcId="{A8FBCA58-421D-4B78-875D-BF31456C3CBB}" destId="{A58FAF49-3F0F-4612-8413-DA6690EB810E}" srcOrd="0" destOrd="0" presId="urn:microsoft.com/office/officeart/2018/2/layout/IconVerticalSolidList"/>
    <dgm:cxn modelId="{220E4635-C42D-434C-898E-F3C9372D9A90}" type="presParOf" srcId="{A8FBCA58-421D-4B78-875D-BF31456C3CBB}" destId="{B6A24F24-8E85-4C9C-8344-212A7C8EBA53}" srcOrd="1" destOrd="0" presId="urn:microsoft.com/office/officeart/2018/2/layout/IconVerticalSolidList"/>
    <dgm:cxn modelId="{1C6BE0F9-1FE0-45A2-AC13-56A77290E722}" type="presParOf" srcId="{A8FBCA58-421D-4B78-875D-BF31456C3CBB}" destId="{E6AC7A6E-8EB6-464D-B4CB-5DC7CEAF814A}" srcOrd="2" destOrd="0" presId="urn:microsoft.com/office/officeart/2018/2/layout/IconVerticalSolidList"/>
    <dgm:cxn modelId="{E7EA6EB1-62A5-4C1A-878C-23633E074614}" type="presParOf" srcId="{A8FBCA58-421D-4B78-875D-BF31456C3CBB}" destId="{7F834E78-82D9-47F7-98E8-259B7584F09D}" srcOrd="3" destOrd="0" presId="urn:microsoft.com/office/officeart/2018/2/layout/IconVerticalSolidList"/>
    <dgm:cxn modelId="{05853B78-41CB-427F-9209-DBCA17AA77C8}" type="presParOf" srcId="{C4BB4529-742B-426C-95A2-1A0A99D5FF9A}" destId="{054EFD35-9B38-4931-AAF4-50499344584B}" srcOrd="3" destOrd="0" presId="urn:microsoft.com/office/officeart/2018/2/layout/IconVerticalSolidList"/>
    <dgm:cxn modelId="{DCE654AE-9617-47D5-878B-D7CD4EA2C093}" type="presParOf" srcId="{C4BB4529-742B-426C-95A2-1A0A99D5FF9A}" destId="{6FA8A7F1-121E-4BC5-A8D7-0C40CDC1DBE7}" srcOrd="4" destOrd="0" presId="urn:microsoft.com/office/officeart/2018/2/layout/IconVerticalSolidList"/>
    <dgm:cxn modelId="{CFA19D64-D20D-4B30-841E-BFBCF4762540}" type="presParOf" srcId="{6FA8A7F1-121E-4BC5-A8D7-0C40CDC1DBE7}" destId="{34153BD3-8E37-488A-BBBF-F908A11C238C}" srcOrd="0" destOrd="0" presId="urn:microsoft.com/office/officeart/2018/2/layout/IconVerticalSolidList"/>
    <dgm:cxn modelId="{F1F4BA97-7CFE-4A1E-9F52-6136BF1262F5}" type="presParOf" srcId="{6FA8A7F1-121E-4BC5-A8D7-0C40CDC1DBE7}" destId="{6348D97B-0AF6-4308-A7F3-2B1ED9F6C856}" srcOrd="1" destOrd="0" presId="urn:microsoft.com/office/officeart/2018/2/layout/IconVerticalSolidList"/>
    <dgm:cxn modelId="{3A8F2AAA-64AF-4170-86B1-3C96E911286F}" type="presParOf" srcId="{6FA8A7F1-121E-4BC5-A8D7-0C40CDC1DBE7}" destId="{B26EB656-D731-4A77-87EF-B8AC0F1A62F8}" srcOrd="2" destOrd="0" presId="urn:microsoft.com/office/officeart/2018/2/layout/IconVerticalSolidList"/>
    <dgm:cxn modelId="{C4444864-7E9E-4CF4-8CAC-7EEDB5434259}" type="presParOf" srcId="{6FA8A7F1-121E-4BC5-A8D7-0C40CDC1DBE7}" destId="{B47EB3AE-074F-41C4-8CC1-DA49F098BBE9}" srcOrd="3" destOrd="0" presId="urn:microsoft.com/office/officeart/2018/2/layout/IconVerticalSolidList"/>
    <dgm:cxn modelId="{4C92840A-2C8E-4398-A6A7-466801D27E86}" type="presParOf" srcId="{C4BB4529-742B-426C-95A2-1A0A99D5FF9A}" destId="{4A4F800C-17E6-4E88-90BA-528C8900631A}" srcOrd="5" destOrd="0" presId="urn:microsoft.com/office/officeart/2018/2/layout/IconVerticalSolidList"/>
    <dgm:cxn modelId="{62230BA1-37B2-4655-850C-98DA8AECC0E5}" type="presParOf" srcId="{C4BB4529-742B-426C-95A2-1A0A99D5FF9A}" destId="{7D4766C6-5581-4FAC-87A1-CB009E7FB31D}" srcOrd="6" destOrd="0" presId="urn:microsoft.com/office/officeart/2018/2/layout/IconVerticalSolidList"/>
    <dgm:cxn modelId="{E7C4FD8E-67AA-4915-A57E-321C33024FBE}" type="presParOf" srcId="{7D4766C6-5581-4FAC-87A1-CB009E7FB31D}" destId="{AB82CD7E-FFE3-4419-B2E1-3DDF30CC6B68}" srcOrd="0" destOrd="0" presId="urn:microsoft.com/office/officeart/2018/2/layout/IconVerticalSolidList"/>
    <dgm:cxn modelId="{ED46B70A-4C1B-4F78-ADE2-0D2DDE2A5F77}" type="presParOf" srcId="{7D4766C6-5581-4FAC-87A1-CB009E7FB31D}" destId="{99CFDFD4-1473-450C-AD67-7DEA81D37B20}" srcOrd="1" destOrd="0" presId="urn:microsoft.com/office/officeart/2018/2/layout/IconVerticalSolidList"/>
    <dgm:cxn modelId="{D4605CA9-67FD-4F75-8ED8-29CD58B80D68}" type="presParOf" srcId="{7D4766C6-5581-4FAC-87A1-CB009E7FB31D}" destId="{540FD191-7E74-448B-AA3C-B92E82FCF186}" srcOrd="2" destOrd="0" presId="urn:microsoft.com/office/officeart/2018/2/layout/IconVerticalSolidList"/>
    <dgm:cxn modelId="{8D321C85-00E0-4B48-AF14-DDA564910F61}" type="presParOf" srcId="{7D4766C6-5581-4FAC-87A1-CB009E7FB31D}" destId="{6FCB068F-357E-4D7D-A129-AAE24A8DB61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0CC89D-5AFF-174C-8E9E-247F79D6EDA6}" type="doc">
      <dgm:prSet loTypeId="urn:microsoft.com/office/officeart/2005/8/layout/process2" loCatId="" qsTypeId="urn:microsoft.com/office/officeart/2005/8/quickstyle/simple1" qsCatId="simple" csTypeId="urn:microsoft.com/office/officeart/2005/8/colors/accent1_2" csCatId="accent1" phldr="1"/>
      <dgm:spPr/>
    </dgm:pt>
    <dgm:pt modelId="{F6DFB229-0440-F149-A47A-B19C0B1F9D6A}">
      <dgm:prSet phldrT="[Texte]"/>
      <dgm:spPr/>
      <dgm:t>
        <a:bodyPr/>
        <a:lstStyle/>
        <a:p>
          <a:r>
            <a:rPr lang="fr-FR" dirty="0"/>
            <a:t>Stimulus (sens)</a:t>
          </a:r>
        </a:p>
      </dgm:t>
    </dgm:pt>
    <dgm:pt modelId="{0DF30BF3-2F00-5449-9547-F7660CF09811}" type="parTrans" cxnId="{379478AE-D6A2-414B-9125-0066820792CF}">
      <dgm:prSet/>
      <dgm:spPr/>
      <dgm:t>
        <a:bodyPr/>
        <a:lstStyle/>
        <a:p>
          <a:endParaRPr lang="fr-FR"/>
        </a:p>
      </dgm:t>
    </dgm:pt>
    <dgm:pt modelId="{B88B802F-AF89-B744-8B08-95AD8018DB1E}" type="sibTrans" cxnId="{379478AE-D6A2-414B-9125-0066820792CF}">
      <dgm:prSet/>
      <dgm:spPr/>
      <dgm:t>
        <a:bodyPr/>
        <a:lstStyle/>
        <a:p>
          <a:endParaRPr lang="fr-FR"/>
        </a:p>
      </dgm:t>
    </dgm:pt>
    <dgm:pt modelId="{CA662505-6A81-7541-A6C3-F740428B8E51}">
      <dgm:prSet phldrT="[Texte]"/>
      <dgm:spPr/>
      <dgm:t>
        <a:bodyPr/>
        <a:lstStyle/>
        <a:p>
          <a:r>
            <a:rPr lang="fr-FR" dirty="0"/>
            <a:t>Sens cerveau</a:t>
          </a:r>
        </a:p>
      </dgm:t>
    </dgm:pt>
    <dgm:pt modelId="{2FF71C45-B780-7048-888B-89DBE9D6DBF8}" type="parTrans" cxnId="{53C60DB9-6235-164F-B165-3BA7787DC425}">
      <dgm:prSet/>
      <dgm:spPr/>
      <dgm:t>
        <a:bodyPr/>
        <a:lstStyle/>
        <a:p>
          <a:endParaRPr lang="fr-FR"/>
        </a:p>
      </dgm:t>
    </dgm:pt>
    <dgm:pt modelId="{0891CF60-DB47-DD4C-BCE1-C6FDA7058042}" type="sibTrans" cxnId="{53C60DB9-6235-164F-B165-3BA7787DC425}">
      <dgm:prSet/>
      <dgm:spPr/>
      <dgm:t>
        <a:bodyPr/>
        <a:lstStyle/>
        <a:p>
          <a:endParaRPr lang="fr-FR"/>
        </a:p>
      </dgm:t>
    </dgm:pt>
    <dgm:pt modelId="{0CD71F13-4FBC-DB4E-B53F-5CFDBEC03B71}">
      <dgm:prSet phldrT="[Texte]"/>
      <dgm:spPr/>
      <dgm:t>
        <a:bodyPr/>
        <a:lstStyle/>
        <a:p>
          <a:r>
            <a:rPr lang="fr-FR" dirty="0"/>
            <a:t>Adrénaline et cortisol</a:t>
          </a:r>
        </a:p>
      </dgm:t>
    </dgm:pt>
    <dgm:pt modelId="{5080833B-3763-0C4F-B50B-226A5B334145}" type="parTrans" cxnId="{B244B791-E784-0242-9ABD-463A61212B74}">
      <dgm:prSet/>
      <dgm:spPr/>
      <dgm:t>
        <a:bodyPr/>
        <a:lstStyle/>
        <a:p>
          <a:endParaRPr lang="fr-FR"/>
        </a:p>
      </dgm:t>
    </dgm:pt>
    <dgm:pt modelId="{1DD9E48E-93C2-BD47-98A8-D3754B45E30E}" type="sibTrans" cxnId="{B244B791-E784-0242-9ABD-463A61212B74}">
      <dgm:prSet/>
      <dgm:spPr/>
      <dgm:t>
        <a:bodyPr/>
        <a:lstStyle/>
        <a:p>
          <a:endParaRPr lang="fr-FR"/>
        </a:p>
      </dgm:t>
    </dgm:pt>
    <dgm:pt modelId="{B98374D0-A525-8C4F-AD73-D608D20AF417}">
      <dgm:prSet phldrT="[Texte]"/>
      <dgm:spPr/>
      <dgm:t>
        <a:bodyPr/>
        <a:lstStyle/>
        <a:p>
          <a:r>
            <a:rPr lang="fr-FR" dirty="0"/>
            <a:t>Stress</a:t>
          </a:r>
        </a:p>
      </dgm:t>
    </dgm:pt>
    <dgm:pt modelId="{976FD2BC-FE05-5442-87C6-A88CE3554942}" type="parTrans" cxnId="{D0EB3784-A798-B941-AA12-956AF2E89617}">
      <dgm:prSet/>
      <dgm:spPr/>
      <dgm:t>
        <a:bodyPr/>
        <a:lstStyle/>
        <a:p>
          <a:endParaRPr lang="fr-FR"/>
        </a:p>
      </dgm:t>
    </dgm:pt>
    <dgm:pt modelId="{85282319-F6C2-D147-863A-32B9078FD4C0}" type="sibTrans" cxnId="{D0EB3784-A798-B941-AA12-956AF2E89617}">
      <dgm:prSet/>
      <dgm:spPr/>
      <dgm:t>
        <a:bodyPr/>
        <a:lstStyle/>
        <a:p>
          <a:endParaRPr lang="fr-FR"/>
        </a:p>
      </dgm:t>
    </dgm:pt>
    <dgm:pt modelId="{CE1E2F0D-B3C1-7B46-ABB6-AF0F6DF5CD98}" type="pres">
      <dgm:prSet presAssocID="{D80CC89D-5AFF-174C-8E9E-247F79D6EDA6}" presName="linearFlow" presStyleCnt="0">
        <dgm:presLayoutVars>
          <dgm:resizeHandles val="exact"/>
        </dgm:presLayoutVars>
      </dgm:prSet>
      <dgm:spPr/>
    </dgm:pt>
    <dgm:pt modelId="{E8D2FEBF-A2E4-1348-9F36-FFBD8FB2025E}" type="pres">
      <dgm:prSet presAssocID="{F6DFB229-0440-F149-A47A-B19C0B1F9D6A}" presName="node" presStyleLbl="node1" presStyleIdx="0" presStyleCnt="4">
        <dgm:presLayoutVars>
          <dgm:bulletEnabled val="1"/>
        </dgm:presLayoutVars>
      </dgm:prSet>
      <dgm:spPr/>
    </dgm:pt>
    <dgm:pt modelId="{7048F474-5BD0-964E-B975-174D790F2ED1}" type="pres">
      <dgm:prSet presAssocID="{B88B802F-AF89-B744-8B08-95AD8018DB1E}" presName="sibTrans" presStyleLbl="sibTrans2D1" presStyleIdx="0" presStyleCnt="3"/>
      <dgm:spPr/>
    </dgm:pt>
    <dgm:pt modelId="{B5C45E9E-C2B3-CC4B-BCEF-DCAA36436225}" type="pres">
      <dgm:prSet presAssocID="{B88B802F-AF89-B744-8B08-95AD8018DB1E}" presName="connectorText" presStyleLbl="sibTrans2D1" presStyleIdx="0" presStyleCnt="3"/>
      <dgm:spPr/>
    </dgm:pt>
    <dgm:pt modelId="{541C2B87-ACBD-A142-B12A-E47A2548D09B}" type="pres">
      <dgm:prSet presAssocID="{CA662505-6A81-7541-A6C3-F740428B8E51}" presName="node" presStyleLbl="node1" presStyleIdx="1" presStyleCnt="4">
        <dgm:presLayoutVars>
          <dgm:bulletEnabled val="1"/>
        </dgm:presLayoutVars>
      </dgm:prSet>
      <dgm:spPr/>
    </dgm:pt>
    <dgm:pt modelId="{5FAF902D-1F40-E240-8987-9342997234BF}" type="pres">
      <dgm:prSet presAssocID="{0891CF60-DB47-DD4C-BCE1-C6FDA7058042}" presName="sibTrans" presStyleLbl="sibTrans2D1" presStyleIdx="1" presStyleCnt="3"/>
      <dgm:spPr/>
    </dgm:pt>
    <dgm:pt modelId="{A375D49D-EEB3-5045-9178-B2706CDC90C2}" type="pres">
      <dgm:prSet presAssocID="{0891CF60-DB47-DD4C-BCE1-C6FDA7058042}" presName="connectorText" presStyleLbl="sibTrans2D1" presStyleIdx="1" presStyleCnt="3"/>
      <dgm:spPr/>
    </dgm:pt>
    <dgm:pt modelId="{DAFDA583-DE1C-0F4D-A8AD-F906CE66F242}" type="pres">
      <dgm:prSet presAssocID="{0CD71F13-4FBC-DB4E-B53F-5CFDBEC03B71}" presName="node" presStyleLbl="node1" presStyleIdx="2" presStyleCnt="4">
        <dgm:presLayoutVars>
          <dgm:bulletEnabled val="1"/>
        </dgm:presLayoutVars>
      </dgm:prSet>
      <dgm:spPr/>
    </dgm:pt>
    <dgm:pt modelId="{89B0AF51-7CD1-ED43-B3CC-984CA70B2514}" type="pres">
      <dgm:prSet presAssocID="{1DD9E48E-93C2-BD47-98A8-D3754B45E30E}" presName="sibTrans" presStyleLbl="sibTrans2D1" presStyleIdx="2" presStyleCnt="3"/>
      <dgm:spPr/>
    </dgm:pt>
    <dgm:pt modelId="{0192157D-B428-CC49-9E2F-0E4C57001F6F}" type="pres">
      <dgm:prSet presAssocID="{1DD9E48E-93C2-BD47-98A8-D3754B45E30E}" presName="connectorText" presStyleLbl="sibTrans2D1" presStyleIdx="2" presStyleCnt="3"/>
      <dgm:spPr/>
    </dgm:pt>
    <dgm:pt modelId="{1A2FA3BB-D8C6-0645-BB9D-00BFE07207BF}" type="pres">
      <dgm:prSet presAssocID="{B98374D0-A525-8C4F-AD73-D608D20AF417}" presName="node" presStyleLbl="node1" presStyleIdx="3" presStyleCnt="4">
        <dgm:presLayoutVars>
          <dgm:bulletEnabled val="1"/>
        </dgm:presLayoutVars>
      </dgm:prSet>
      <dgm:spPr/>
    </dgm:pt>
  </dgm:ptLst>
  <dgm:cxnLst>
    <dgm:cxn modelId="{D5C67916-F22E-0B47-ADDF-5C25992917BF}" type="presOf" srcId="{0891CF60-DB47-DD4C-BCE1-C6FDA7058042}" destId="{A375D49D-EEB3-5045-9178-B2706CDC90C2}" srcOrd="1" destOrd="0" presId="urn:microsoft.com/office/officeart/2005/8/layout/process2"/>
    <dgm:cxn modelId="{8B927629-ED31-5C44-B874-4B696D31C363}" type="presOf" srcId="{1DD9E48E-93C2-BD47-98A8-D3754B45E30E}" destId="{0192157D-B428-CC49-9E2F-0E4C57001F6F}" srcOrd="1" destOrd="0" presId="urn:microsoft.com/office/officeart/2005/8/layout/process2"/>
    <dgm:cxn modelId="{07A42534-7D23-B748-8AEA-52BF7EF2C7DB}" type="presOf" srcId="{1DD9E48E-93C2-BD47-98A8-D3754B45E30E}" destId="{89B0AF51-7CD1-ED43-B3CC-984CA70B2514}" srcOrd="0" destOrd="0" presId="urn:microsoft.com/office/officeart/2005/8/layout/process2"/>
    <dgm:cxn modelId="{3E539B38-C41F-7E4F-B9D6-30D1C34A4906}" type="presOf" srcId="{F6DFB229-0440-F149-A47A-B19C0B1F9D6A}" destId="{E8D2FEBF-A2E4-1348-9F36-FFBD8FB2025E}" srcOrd="0" destOrd="0" presId="urn:microsoft.com/office/officeart/2005/8/layout/process2"/>
    <dgm:cxn modelId="{0911BF5C-847C-494F-AD85-D01CA31C751D}" type="presOf" srcId="{CA662505-6A81-7541-A6C3-F740428B8E51}" destId="{541C2B87-ACBD-A142-B12A-E47A2548D09B}" srcOrd="0" destOrd="0" presId="urn:microsoft.com/office/officeart/2005/8/layout/process2"/>
    <dgm:cxn modelId="{8988F87B-89C3-8949-8D6A-4921F76B1C52}" type="presOf" srcId="{0CD71F13-4FBC-DB4E-B53F-5CFDBEC03B71}" destId="{DAFDA583-DE1C-0F4D-A8AD-F906CE66F242}" srcOrd="0" destOrd="0" presId="urn:microsoft.com/office/officeart/2005/8/layout/process2"/>
    <dgm:cxn modelId="{D0EB3784-A798-B941-AA12-956AF2E89617}" srcId="{D80CC89D-5AFF-174C-8E9E-247F79D6EDA6}" destId="{B98374D0-A525-8C4F-AD73-D608D20AF417}" srcOrd="3" destOrd="0" parTransId="{976FD2BC-FE05-5442-87C6-A88CE3554942}" sibTransId="{85282319-F6C2-D147-863A-32B9078FD4C0}"/>
    <dgm:cxn modelId="{B244B791-E784-0242-9ABD-463A61212B74}" srcId="{D80CC89D-5AFF-174C-8E9E-247F79D6EDA6}" destId="{0CD71F13-4FBC-DB4E-B53F-5CFDBEC03B71}" srcOrd="2" destOrd="0" parTransId="{5080833B-3763-0C4F-B50B-226A5B334145}" sibTransId="{1DD9E48E-93C2-BD47-98A8-D3754B45E30E}"/>
    <dgm:cxn modelId="{76048695-50D6-2F46-9B27-87574F3160F0}" type="presOf" srcId="{B88B802F-AF89-B744-8B08-95AD8018DB1E}" destId="{B5C45E9E-C2B3-CC4B-BCEF-DCAA36436225}" srcOrd="1" destOrd="0" presId="urn:microsoft.com/office/officeart/2005/8/layout/process2"/>
    <dgm:cxn modelId="{C3F888A2-7A6A-9949-9A55-DACABB83A8AD}" type="presOf" srcId="{0891CF60-DB47-DD4C-BCE1-C6FDA7058042}" destId="{5FAF902D-1F40-E240-8987-9342997234BF}" srcOrd="0" destOrd="0" presId="urn:microsoft.com/office/officeart/2005/8/layout/process2"/>
    <dgm:cxn modelId="{379478AE-D6A2-414B-9125-0066820792CF}" srcId="{D80CC89D-5AFF-174C-8E9E-247F79D6EDA6}" destId="{F6DFB229-0440-F149-A47A-B19C0B1F9D6A}" srcOrd="0" destOrd="0" parTransId="{0DF30BF3-2F00-5449-9547-F7660CF09811}" sibTransId="{B88B802F-AF89-B744-8B08-95AD8018DB1E}"/>
    <dgm:cxn modelId="{BBE364B7-B724-5742-BEEA-4D0CAD5C94D4}" type="presOf" srcId="{D80CC89D-5AFF-174C-8E9E-247F79D6EDA6}" destId="{CE1E2F0D-B3C1-7B46-ABB6-AF0F6DF5CD98}" srcOrd="0" destOrd="0" presId="urn:microsoft.com/office/officeart/2005/8/layout/process2"/>
    <dgm:cxn modelId="{53C60DB9-6235-164F-B165-3BA7787DC425}" srcId="{D80CC89D-5AFF-174C-8E9E-247F79D6EDA6}" destId="{CA662505-6A81-7541-A6C3-F740428B8E51}" srcOrd="1" destOrd="0" parTransId="{2FF71C45-B780-7048-888B-89DBE9D6DBF8}" sibTransId="{0891CF60-DB47-DD4C-BCE1-C6FDA7058042}"/>
    <dgm:cxn modelId="{4A0F4CDD-1F15-9740-AB4B-BDE07AACDCB5}" type="presOf" srcId="{B88B802F-AF89-B744-8B08-95AD8018DB1E}" destId="{7048F474-5BD0-964E-B975-174D790F2ED1}" srcOrd="0" destOrd="0" presId="urn:microsoft.com/office/officeart/2005/8/layout/process2"/>
    <dgm:cxn modelId="{915C3FE5-A1EA-3042-A909-EE7BD552EEFA}" type="presOf" srcId="{B98374D0-A525-8C4F-AD73-D608D20AF417}" destId="{1A2FA3BB-D8C6-0645-BB9D-00BFE07207BF}" srcOrd="0" destOrd="0" presId="urn:microsoft.com/office/officeart/2005/8/layout/process2"/>
    <dgm:cxn modelId="{CF45D5BE-149E-7949-B31E-A31C817AC259}" type="presParOf" srcId="{CE1E2F0D-B3C1-7B46-ABB6-AF0F6DF5CD98}" destId="{E8D2FEBF-A2E4-1348-9F36-FFBD8FB2025E}" srcOrd="0" destOrd="0" presId="urn:microsoft.com/office/officeart/2005/8/layout/process2"/>
    <dgm:cxn modelId="{4E40F718-E518-F141-8A07-D5527164E8A1}" type="presParOf" srcId="{CE1E2F0D-B3C1-7B46-ABB6-AF0F6DF5CD98}" destId="{7048F474-5BD0-964E-B975-174D790F2ED1}" srcOrd="1" destOrd="0" presId="urn:microsoft.com/office/officeart/2005/8/layout/process2"/>
    <dgm:cxn modelId="{B0EF5ED7-DADF-954E-A0F2-26FFB1669EC4}" type="presParOf" srcId="{7048F474-5BD0-964E-B975-174D790F2ED1}" destId="{B5C45E9E-C2B3-CC4B-BCEF-DCAA36436225}" srcOrd="0" destOrd="0" presId="urn:microsoft.com/office/officeart/2005/8/layout/process2"/>
    <dgm:cxn modelId="{85627279-8F08-DD48-8907-FB6B033DAE98}" type="presParOf" srcId="{CE1E2F0D-B3C1-7B46-ABB6-AF0F6DF5CD98}" destId="{541C2B87-ACBD-A142-B12A-E47A2548D09B}" srcOrd="2" destOrd="0" presId="urn:microsoft.com/office/officeart/2005/8/layout/process2"/>
    <dgm:cxn modelId="{7C4AAF11-E54F-014C-A0AF-04BB2F1F3CB7}" type="presParOf" srcId="{CE1E2F0D-B3C1-7B46-ABB6-AF0F6DF5CD98}" destId="{5FAF902D-1F40-E240-8987-9342997234BF}" srcOrd="3" destOrd="0" presId="urn:microsoft.com/office/officeart/2005/8/layout/process2"/>
    <dgm:cxn modelId="{9E74818F-A57A-2F47-92AD-1A3908CBB47D}" type="presParOf" srcId="{5FAF902D-1F40-E240-8987-9342997234BF}" destId="{A375D49D-EEB3-5045-9178-B2706CDC90C2}" srcOrd="0" destOrd="0" presId="urn:microsoft.com/office/officeart/2005/8/layout/process2"/>
    <dgm:cxn modelId="{1D53CEA6-7A79-4E4E-B6D9-7B0FB2E10AEE}" type="presParOf" srcId="{CE1E2F0D-B3C1-7B46-ABB6-AF0F6DF5CD98}" destId="{DAFDA583-DE1C-0F4D-A8AD-F906CE66F242}" srcOrd="4" destOrd="0" presId="urn:microsoft.com/office/officeart/2005/8/layout/process2"/>
    <dgm:cxn modelId="{C802AD86-3661-434A-AEA2-4E73BC9236B2}" type="presParOf" srcId="{CE1E2F0D-B3C1-7B46-ABB6-AF0F6DF5CD98}" destId="{89B0AF51-7CD1-ED43-B3CC-984CA70B2514}" srcOrd="5" destOrd="0" presId="urn:microsoft.com/office/officeart/2005/8/layout/process2"/>
    <dgm:cxn modelId="{06AEA528-5390-6240-8265-E29D911F4991}" type="presParOf" srcId="{89B0AF51-7CD1-ED43-B3CC-984CA70B2514}" destId="{0192157D-B428-CC49-9E2F-0E4C57001F6F}" srcOrd="0" destOrd="0" presId="urn:microsoft.com/office/officeart/2005/8/layout/process2"/>
    <dgm:cxn modelId="{ED6C4872-CC56-554B-85ED-09E170233E18}" type="presParOf" srcId="{CE1E2F0D-B3C1-7B46-ABB6-AF0F6DF5CD98}" destId="{1A2FA3BB-D8C6-0645-BB9D-00BFE07207BF}"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D6A3-0216-4EC1-9D43-3482AEB8B438}">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51916-5802-4752-847F-D8C3FF57949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E0409F-AB5F-4980-A192-601D44A02375}">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fr-FR" sz="2200" kern="1200"/>
            <a:t>LES OBJECTIFS  ET ANCRAGE THÉORIQUE</a:t>
          </a:r>
          <a:endParaRPr lang="en-US" sz="2200" kern="1200"/>
        </a:p>
      </dsp:txBody>
      <dsp:txXfrm>
        <a:off x="1429899" y="2442"/>
        <a:ext cx="5083704" cy="1238008"/>
      </dsp:txXfrm>
    </dsp:sp>
    <dsp:sp modelId="{A58FAF49-3F0F-4612-8413-DA6690EB810E}">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24F24-8E85-4C9C-8344-212A7C8EBA5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834E78-82D9-47F7-98E8-259B7584F09D}">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fr-FR" sz="2200" kern="1200"/>
            <a:t>LE MATÉRIEL À UTILISER</a:t>
          </a:r>
          <a:endParaRPr lang="en-US" sz="2200" kern="1200"/>
        </a:p>
      </dsp:txBody>
      <dsp:txXfrm>
        <a:off x="1429899" y="1549953"/>
        <a:ext cx="5083704" cy="1238008"/>
      </dsp:txXfrm>
    </dsp:sp>
    <dsp:sp modelId="{34153BD3-8E37-488A-BBBF-F908A11C238C}">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48D97B-0AF6-4308-A7F3-2B1ED9F6C856}">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EB3AE-074F-41C4-8CC1-DA49F098BBE9}">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fr-FR" sz="2200" kern="1200"/>
            <a:t>OUTILS LANGAGIERS</a:t>
          </a:r>
          <a:endParaRPr lang="en-US" sz="2200" kern="1200"/>
        </a:p>
      </dsp:txBody>
      <dsp:txXfrm>
        <a:off x="1429899" y="3097464"/>
        <a:ext cx="5083704" cy="1238008"/>
      </dsp:txXfrm>
    </dsp:sp>
    <dsp:sp modelId="{AB82CD7E-FFE3-4419-B2E1-3DDF30CC6B68}">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FDFD4-1473-450C-AD67-7DEA81D37B20}">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CB068F-357E-4D7D-A129-AAE24A8DB61F}">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fr-FR" sz="2200" kern="1200"/>
            <a:t>UTILISATION DE LA MALLE</a:t>
          </a:r>
          <a:endParaRPr lang="en-US" sz="2200" kern="1200"/>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2FEBF-A2E4-1348-9F36-FFBD8FB2025E}">
      <dsp:nvSpPr>
        <dsp:cNvPr id="0" name=""/>
        <dsp:cNvSpPr/>
      </dsp:nvSpPr>
      <dsp:spPr>
        <a:xfrm>
          <a:off x="3178174" y="2645"/>
          <a:ext cx="1771650"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Stimulus (sens)</a:t>
          </a:r>
        </a:p>
      </dsp:txBody>
      <dsp:txXfrm>
        <a:off x="3207002" y="31473"/>
        <a:ext cx="1713994" cy="926594"/>
      </dsp:txXfrm>
    </dsp:sp>
    <dsp:sp modelId="{7048F474-5BD0-964E-B975-174D790F2ED1}">
      <dsp:nvSpPr>
        <dsp:cNvPr id="0" name=""/>
        <dsp:cNvSpPr/>
      </dsp:nvSpPr>
      <dsp:spPr>
        <a:xfrm rot="5400000">
          <a:off x="3879453" y="101150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rot="-5400000">
        <a:off x="3931126" y="1048411"/>
        <a:ext cx="265748" cy="258365"/>
      </dsp:txXfrm>
    </dsp:sp>
    <dsp:sp modelId="{541C2B87-ACBD-A142-B12A-E47A2548D09B}">
      <dsp:nvSpPr>
        <dsp:cNvPr id="0" name=""/>
        <dsp:cNvSpPr/>
      </dsp:nvSpPr>
      <dsp:spPr>
        <a:xfrm>
          <a:off x="3178174" y="1479020"/>
          <a:ext cx="1771650"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Sens cerveau</a:t>
          </a:r>
        </a:p>
      </dsp:txBody>
      <dsp:txXfrm>
        <a:off x="3207002" y="1507848"/>
        <a:ext cx="1713994" cy="926594"/>
      </dsp:txXfrm>
    </dsp:sp>
    <dsp:sp modelId="{5FAF902D-1F40-E240-8987-9342997234BF}">
      <dsp:nvSpPr>
        <dsp:cNvPr id="0" name=""/>
        <dsp:cNvSpPr/>
      </dsp:nvSpPr>
      <dsp:spPr>
        <a:xfrm rot="5400000">
          <a:off x="3879453" y="2487877"/>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rot="-5400000">
        <a:off x="3931126" y="2524786"/>
        <a:ext cx="265748" cy="258365"/>
      </dsp:txXfrm>
    </dsp:sp>
    <dsp:sp modelId="{DAFDA583-DE1C-0F4D-A8AD-F906CE66F242}">
      <dsp:nvSpPr>
        <dsp:cNvPr id="0" name=""/>
        <dsp:cNvSpPr/>
      </dsp:nvSpPr>
      <dsp:spPr>
        <a:xfrm>
          <a:off x="3178174" y="2955396"/>
          <a:ext cx="1771650"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Adrénaline et cortisol</a:t>
          </a:r>
        </a:p>
      </dsp:txBody>
      <dsp:txXfrm>
        <a:off x="3207002" y="2984224"/>
        <a:ext cx="1713994" cy="926594"/>
      </dsp:txXfrm>
    </dsp:sp>
    <dsp:sp modelId="{89B0AF51-7CD1-ED43-B3CC-984CA70B2514}">
      <dsp:nvSpPr>
        <dsp:cNvPr id="0" name=""/>
        <dsp:cNvSpPr/>
      </dsp:nvSpPr>
      <dsp:spPr>
        <a:xfrm rot="5400000">
          <a:off x="3879453" y="396425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rot="-5400000">
        <a:off x="3931126" y="4001161"/>
        <a:ext cx="265748" cy="258365"/>
      </dsp:txXfrm>
    </dsp:sp>
    <dsp:sp modelId="{1A2FA3BB-D8C6-0645-BB9D-00BFE07207BF}">
      <dsp:nvSpPr>
        <dsp:cNvPr id="0" name=""/>
        <dsp:cNvSpPr/>
      </dsp:nvSpPr>
      <dsp:spPr>
        <a:xfrm>
          <a:off x="3178174" y="4431771"/>
          <a:ext cx="1771650"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Stress</a:t>
          </a:r>
        </a:p>
      </dsp:txBody>
      <dsp:txXfrm>
        <a:off x="3207002" y="4460599"/>
        <a:ext cx="1713994" cy="9265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image" Target="../media/image1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70DE0-5AE2-AF4E-BAF5-B8516FB97389}" type="datetimeFigureOut">
              <a:rPr lang="fr-FR" smtClean="0"/>
              <a:pPr/>
              <a:t>13/01/2025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C1BE2-7F48-F343-B8B7-F798CF9B9B50}" type="slidenum">
              <a:rPr lang="fr-FR" smtClean="0"/>
              <a:pPr/>
              <a:t>‹N°›</a:t>
            </a:fld>
            <a:endParaRPr lang="fr-FR"/>
          </a:p>
        </p:txBody>
      </p:sp>
    </p:spTree>
    <p:extLst>
      <p:ext uri="{BB962C8B-B14F-4D97-AF65-F5344CB8AC3E}">
        <p14:creationId xmlns:p14="http://schemas.microsoft.com/office/powerpoint/2010/main" val="98552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pprendreaeduquer.fr/6-alternatives-au-coin-et-lisolement-des-enfan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prendreaeduquer.fr/memo-accueillir-utiliser-les-emotion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apprendreaeduquer.fr/jeux-sur-les-emotions-jeunes-enfants/" TargetMode="External"/><Relationship Id="rId5" Type="http://schemas.openxmlformats.org/officeDocument/2006/relationships/hyperlink" Target="https://apprendreaeduquer.fr/roue-des-synonymes-des-emotions-enfants/" TargetMode="External"/><Relationship Id="rId4" Type="http://schemas.openxmlformats.org/officeDocument/2006/relationships/hyperlink" Target="https://apprendreaeduquer.fr/jeux-enfants-intensite-des-emotions-vocabulaire-emotion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fr.wikipedia.org/w/index.php?title=Grand_lobe_limbique&amp;action=edit&amp;redlink=1" TargetMode="External"/><Relationship Id="rId13" Type="http://schemas.openxmlformats.org/officeDocument/2006/relationships/hyperlink" Target="https://fr.wikipedia.org/wiki/Lobe_temporal" TargetMode="External"/><Relationship Id="rId18" Type="http://schemas.openxmlformats.org/officeDocument/2006/relationships/hyperlink" Target="https://fr.wikipedia.org/w/index.php?title=Aire_septale&amp;action=edit&amp;redlink=1" TargetMode="External"/><Relationship Id="rId3" Type="http://schemas.openxmlformats.org/officeDocument/2006/relationships/hyperlink" Target="https://fr.wikipedia.org/wiki/Syst%C3%A8me_nerveux" TargetMode="External"/><Relationship Id="rId7" Type="http://schemas.openxmlformats.org/officeDocument/2006/relationships/hyperlink" Target="https://fr.wikipedia.org/wiki/Paul_D._MacLean" TargetMode="External"/><Relationship Id="rId12" Type="http://schemas.openxmlformats.org/officeDocument/2006/relationships/hyperlink" Target="https://fr.wikipedia.org/wiki/Cortex_pr%C3%A9frontal" TargetMode="External"/><Relationship Id="rId17" Type="http://schemas.openxmlformats.org/officeDocument/2006/relationships/hyperlink" Target="https://fr.wikipedia.org/wiki/Thalamus" TargetMode="External"/><Relationship Id="rId2" Type="http://schemas.openxmlformats.org/officeDocument/2006/relationships/slide" Target="../slides/slide7.xml"/><Relationship Id="rId16" Type="http://schemas.openxmlformats.org/officeDocument/2006/relationships/hyperlink" Target="https://fr.wikipedia.org/wiki/Sous-corticaux" TargetMode="External"/><Relationship Id="rId1" Type="http://schemas.openxmlformats.org/officeDocument/2006/relationships/notesMaster" Target="../notesMasters/notesMaster1.xml"/><Relationship Id="rId6" Type="http://schemas.openxmlformats.org/officeDocument/2006/relationships/hyperlink" Target="https://fr.wikipedia.org/wiki/James_Papez" TargetMode="External"/><Relationship Id="rId11" Type="http://schemas.openxmlformats.org/officeDocument/2006/relationships/hyperlink" Target="https://fr.wikipedia.org/wiki/Cortex_orbitofrontal" TargetMode="External"/><Relationship Id="rId5" Type="http://schemas.openxmlformats.org/officeDocument/2006/relationships/hyperlink" Target="https://fr.wikipedia.org/wiki/%C3%89motion" TargetMode="External"/><Relationship Id="rId15" Type="http://schemas.openxmlformats.org/officeDocument/2006/relationships/hyperlink" Target="https://fr.wikipedia.org/wiki/Complexe_amygdalien" TargetMode="External"/><Relationship Id="rId10" Type="http://schemas.openxmlformats.org/officeDocument/2006/relationships/hyperlink" Target="https://fr.wikipedia.org/wiki/Syst%C3%A8me_limbique" TargetMode="External"/><Relationship Id="rId4" Type="http://schemas.openxmlformats.org/officeDocument/2006/relationships/hyperlink" Target="https://fr.wikipedia.org/wiki/Cerveau" TargetMode="External"/><Relationship Id="rId9" Type="http://schemas.openxmlformats.org/officeDocument/2006/relationships/hyperlink" Target="https://fr.wikipedia.org/wiki/Paul_Broca" TargetMode="External"/><Relationship Id="rId14" Type="http://schemas.openxmlformats.org/officeDocument/2006/relationships/hyperlink" Target="https://fr.wikipedia.org/wiki/Gyrus_parahippocampiqu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Pour</a:t>
            </a:r>
            <a:r>
              <a:rPr lang="fr-FR" baseline="0" dirty="0"/>
              <a:t> répondre aux besoins de gestion des comportements difficiles</a:t>
            </a:r>
          </a:p>
          <a:p>
            <a:endParaRPr lang="fr-FR" baseline="0" dirty="0"/>
          </a:p>
          <a:p>
            <a:r>
              <a:rPr lang="fr-FR" baseline="0" dirty="0"/>
              <a:t>Pour les élèves ordinaires et extraordinaires </a:t>
            </a:r>
          </a:p>
          <a:p>
            <a:r>
              <a:rPr lang="fr-FR" baseline="0" dirty="0"/>
              <a:t>Pour tous les jours ordinaires et extraordinaires </a:t>
            </a:r>
          </a:p>
          <a:p>
            <a:endParaRPr lang="fr-FR" dirty="0"/>
          </a:p>
          <a:p>
            <a:endParaRPr lang="fr-FR" dirty="0"/>
          </a:p>
          <a:p>
            <a:r>
              <a:rPr lang="fr-FR" dirty="0"/>
              <a:t>Pourquoi ce diaporama ? Pour donner des ancrages théoriques sur un outil pratique. </a:t>
            </a:r>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a:r>
              <a:rPr lang="fr-FR" sz="1200" b="1" i="0" u="none" strike="noStrike" kern="1200" dirty="0">
                <a:solidFill>
                  <a:schemeClr val="tx1"/>
                </a:solidFill>
                <a:effectLst/>
                <a:latin typeface="+mn-lt"/>
                <a:ea typeface="+mn-ea"/>
                <a:cs typeface="+mn-cs"/>
              </a:rPr>
              <a:t>Le cerveau reptilien</a:t>
            </a:r>
            <a:r>
              <a:rPr lang="fr-FR" sz="1200" b="0" i="0" u="none" strike="noStrike" kern="1200" dirty="0">
                <a:solidFill>
                  <a:schemeClr val="tx1"/>
                </a:solidFill>
                <a:effectLst/>
                <a:latin typeface="+mn-lt"/>
                <a:ea typeface="+mn-ea"/>
                <a:cs typeface="+mn-cs"/>
              </a:rPr>
              <a:t> : ce cerveau est le cerveau des automatismes et de la survie. Hérité de nos plus lointains ancêtres, il est le siège des grandes fonctions vitales, le centre stratégique de nos instincts de survie en quelque sorte, véritable déclencheur de la fuite et de la peur. Il est de taille restreinte et se situe à l’arrière de la tête au-dessus</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de la nuque. S’il identifie un danger, il déclenche de façon quasi instantanée l’alarme en libérant de l’adrénaline, ce qui provoque ainsi le fameux « stress » permettant de répondre au danger et à la menace imminente. C’est lui qui nous fera freiner en catastrophe devant un enfant traversant la route. Ce territoire primaire a besoin de repères, il est rapide et n’aime pas le changement. Il relève du « chacun pour soi » et est individualiste. Il peut générer des comportements agressifs et possessifs plus ou moins contrôlables. En schématisant, le cerveau reptilien dans sa lutte pour la survie ne connaît que trois réactions : l’attaque, la fuite ou la paralysie.</a:t>
            </a:r>
          </a:p>
          <a:p>
            <a:pPr algn="just" fontAlgn="base"/>
            <a:r>
              <a:rPr lang="fr-FR" sz="1200" b="1" i="0" u="none" strike="noStrike" kern="1200" dirty="0">
                <a:solidFill>
                  <a:schemeClr val="tx1"/>
                </a:solidFill>
                <a:effectLst/>
                <a:latin typeface="+mn-lt"/>
                <a:ea typeface="+mn-ea"/>
                <a:cs typeface="+mn-cs"/>
              </a:rPr>
              <a:t>Le cerveau limbique</a:t>
            </a:r>
            <a:r>
              <a:rPr lang="fr-FR" sz="1200" b="0" i="0" u="none" strike="noStrike" kern="1200" dirty="0">
                <a:solidFill>
                  <a:schemeClr val="tx1"/>
                </a:solidFill>
                <a:effectLst/>
                <a:latin typeface="+mn-lt"/>
                <a:ea typeface="+mn-ea"/>
                <a:cs typeface="+mn-cs"/>
              </a:rPr>
              <a:t> : ce cerveau est le siège de nos émotions, de nos relations, de nos intuitions, de notre mémoire, de nos premiers apprentissages d’acquisition, de notre motivation. Il possède 4 grandes compétences : il exprime nos émotions,</a:t>
            </a:r>
            <a:r>
              <a:rPr lang="fr-FR" sz="1200" b="0" i="0" u="none" strike="noStrike" kern="1200" baseline="0" dirty="0">
                <a:solidFill>
                  <a:schemeClr val="tx1"/>
                </a:solidFill>
                <a:effectLst/>
                <a:latin typeface="+mn-lt"/>
                <a:ea typeface="+mn-ea"/>
                <a:cs typeface="+mn-cs"/>
              </a:rPr>
              <a:t> les </a:t>
            </a:r>
            <a:r>
              <a:rPr lang="fr-FR" sz="1200" b="0" i="0" u="none" strike="noStrike" kern="1200" dirty="0">
                <a:solidFill>
                  <a:schemeClr val="tx1"/>
                </a:solidFill>
                <a:effectLst/>
                <a:latin typeface="+mn-lt"/>
                <a:ea typeface="+mn-ea"/>
                <a:cs typeface="+mn-cs"/>
              </a:rPr>
              <a:t>perçoit </a:t>
            </a:r>
            <a:r>
              <a:rPr lang="fr-FR" sz="1200" b="1" i="0" u="none" strike="noStrike" kern="1200" dirty="0">
                <a:solidFill>
                  <a:schemeClr val="tx1"/>
                </a:solidFill>
                <a:effectLst/>
                <a:latin typeface="+mn-lt"/>
                <a:ea typeface="+mn-ea"/>
                <a:cs typeface="+mn-cs"/>
              </a:rPr>
              <a:t>(les nôtres</a:t>
            </a:r>
            <a:r>
              <a:rPr lang="fr-FR" sz="1200" b="1" i="0" u="none" strike="noStrike" kern="1200" baseline="0" dirty="0">
                <a:solidFill>
                  <a:schemeClr val="tx1"/>
                </a:solidFill>
                <a:effectLst/>
                <a:latin typeface="+mn-lt"/>
                <a:ea typeface="+mn-ea"/>
                <a:cs typeface="+mn-cs"/>
              </a:rPr>
              <a:t> et </a:t>
            </a:r>
            <a:r>
              <a:rPr lang="fr-FR" sz="1200" b="1" i="0" u="none" strike="noStrike" kern="1200" dirty="0">
                <a:solidFill>
                  <a:schemeClr val="tx1"/>
                </a:solidFill>
                <a:effectLst/>
                <a:latin typeface="+mn-lt"/>
                <a:ea typeface="+mn-ea"/>
                <a:cs typeface="+mn-cs"/>
              </a:rPr>
              <a:t>celle des autres)</a:t>
            </a:r>
            <a:r>
              <a:rPr lang="fr-FR" sz="1200" b="0" i="0" u="none" strike="noStrike" kern="1200" baseline="0" dirty="0">
                <a:solidFill>
                  <a:schemeClr val="tx1"/>
                </a:solidFill>
                <a:effectLst/>
                <a:latin typeface="+mn-lt"/>
                <a:ea typeface="+mn-ea"/>
                <a:cs typeface="+mn-cs"/>
              </a:rPr>
              <a:t> </a:t>
            </a:r>
            <a:r>
              <a:rPr lang="fr-FR" sz="1200" b="1" i="0" u="none" strike="noStrike" kern="1200" baseline="0" dirty="0">
                <a:solidFill>
                  <a:schemeClr val="tx1"/>
                </a:solidFill>
                <a:effectLst/>
                <a:latin typeface="+mn-lt"/>
                <a:ea typeface="+mn-ea"/>
                <a:cs typeface="+mn-cs"/>
              </a:rPr>
              <a:t>et les prend en compte</a:t>
            </a:r>
            <a:r>
              <a:rPr lang="fr-FR" sz="1200" b="1" i="0" u="none" strike="noStrike" kern="1200" dirty="0">
                <a:solidFill>
                  <a:schemeClr val="tx1"/>
                </a:solidFill>
                <a:effectLst/>
                <a:latin typeface="+mn-lt"/>
                <a:ea typeface="+mn-ea"/>
                <a:cs typeface="+mn-cs"/>
              </a:rPr>
              <a:t> (ce que nous appelons l’empathie) [</a:t>
            </a:r>
            <a:r>
              <a:rPr lang="fr-FR" sz="1200" b="0" i="0" u="none" strike="noStrike" kern="1200" dirty="0">
                <a:solidFill>
                  <a:schemeClr val="tx1"/>
                </a:solidFill>
                <a:effectLst/>
                <a:latin typeface="+mn-lt"/>
                <a:ea typeface="+mn-ea"/>
                <a:cs typeface="+mn-cs"/>
              </a:rPr>
              <a:t>il exprime nos émotions, il perçoit les émotions des autres et il prend en compte les émotions des autres (ce que nous appelons l’empathie). Ce cerveau de l’intelligence émotionnelle qui est vraisemblablement le lieu où se situe notre véritable personnalité nous permet d’interagir avec le monde et fait de nous des êtres humains. Il se situe au centre de la boîte crânienne. Grâce à lui, nous tranchons la question du « j’aime ou j’aime pas », du « j’ai envie ou pas envie », du « c’est bien ou mal ». Autant dire que notre qualité de vie et notre bien-être dépendent fortement de lui et qu’il influence nombre de nos motivations et actions !</a:t>
            </a:r>
          </a:p>
          <a:p>
            <a:pPr algn="just" fontAlgn="base"/>
            <a:r>
              <a:rPr lang="fr-FR" sz="1200" b="1" i="0" u="none" strike="noStrike" kern="1200" dirty="0">
                <a:solidFill>
                  <a:schemeClr val="tx1"/>
                </a:solidFill>
                <a:effectLst/>
                <a:latin typeface="+mn-lt"/>
                <a:ea typeface="+mn-ea"/>
                <a:cs typeface="+mn-cs"/>
              </a:rPr>
              <a:t>Le cortex cérébral</a:t>
            </a:r>
            <a:r>
              <a:rPr lang="fr-FR" sz="1200" b="0" i="0" u="none" strike="noStrike" kern="1200" dirty="0">
                <a:solidFill>
                  <a:schemeClr val="tx1"/>
                </a:solidFill>
                <a:effectLst/>
                <a:latin typeface="+mn-lt"/>
                <a:ea typeface="+mn-ea"/>
                <a:cs typeface="+mn-cs"/>
              </a:rPr>
              <a:t> : ce cerveau est le centre de contrôle de l’intelligence globale, celui de l’intelligence supérieure. Il est le siège du raisonnement, de l’analyse, du vocabulaire, mais aussi de la pensée abstraite et de la créativité. Situé au niveau du front, il aime le changement, la nouveauté, la complexité, les apprentissages en nous permettant de nous adapter à toute situation inédite de façon réfléchie, positive et constructive. Le cortex prend son temps (temps de réaction de 3 à 4 secondes) et a besoin d’être nourri en permanence de connaissances. Il se développe et se transforme en permanence grâce aux nouveaux apprentissages qui sollicitent la création de nouvelles connexions neuronales (concept de neuroplasticité cérébrale). Le cortex abrite 80% des cellules neuronales totales du cerveau et a des besoins énergétiques très importants.</a:t>
            </a:r>
          </a:p>
          <a:p>
            <a:pPr algn="just"/>
            <a:br>
              <a:rPr lang="fr-FR" dirty="0"/>
            </a:br>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12</a:t>
            </a:fld>
            <a:endParaRPr lang="fr-FR"/>
          </a:p>
        </p:txBody>
      </p:sp>
    </p:spTree>
    <p:extLst>
      <p:ext uri="{BB962C8B-B14F-4D97-AF65-F5344CB8AC3E}">
        <p14:creationId xmlns:p14="http://schemas.microsoft.com/office/powerpoint/2010/main" val="8126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L’intégration neurosensorielle constitue la base de la pyramide des apprentissages de l’enfant (« </a:t>
            </a:r>
            <a:r>
              <a:rPr lang="fr-FR" sz="1200" b="0" kern="1200" dirty="0" err="1">
                <a:solidFill>
                  <a:schemeClr val="tx1"/>
                </a:solidFill>
                <a:effectLst/>
                <a:latin typeface="+mn-lt"/>
                <a:ea typeface="+mn-ea"/>
                <a:cs typeface="+mn-cs"/>
              </a:rPr>
              <a:t>Pyramid</a:t>
            </a:r>
            <a:r>
              <a:rPr lang="fr-FR" sz="1200" b="0" kern="1200" dirty="0">
                <a:solidFill>
                  <a:schemeClr val="tx1"/>
                </a:solidFill>
                <a:effectLst/>
                <a:latin typeface="+mn-lt"/>
                <a:ea typeface="+mn-ea"/>
                <a:cs typeface="+mn-cs"/>
              </a:rPr>
              <a:t> of </a:t>
            </a:r>
            <a:r>
              <a:rPr lang="fr-FR" sz="1200" b="0" kern="1200" dirty="0" err="1">
                <a:solidFill>
                  <a:schemeClr val="tx1"/>
                </a:solidFill>
                <a:effectLst/>
                <a:latin typeface="+mn-lt"/>
                <a:ea typeface="+mn-ea"/>
                <a:cs typeface="+mn-cs"/>
              </a:rPr>
              <a:t>learning</a:t>
            </a:r>
            <a:r>
              <a:rPr lang="fr-FR" sz="1200" b="0" kern="1200" dirty="0">
                <a:solidFill>
                  <a:schemeClr val="tx1"/>
                </a:solidFill>
                <a:effectLst/>
                <a:latin typeface="+mn-lt"/>
                <a:ea typeface="+mn-ea"/>
                <a:cs typeface="+mn-cs"/>
              </a:rPr>
              <a:t> » de William &amp; </a:t>
            </a:r>
            <a:r>
              <a:rPr lang="fr-FR" sz="1200" b="0" kern="1200" dirty="0" err="1">
                <a:solidFill>
                  <a:schemeClr val="tx1"/>
                </a:solidFill>
                <a:effectLst/>
                <a:latin typeface="+mn-lt"/>
                <a:ea typeface="+mn-ea"/>
                <a:cs typeface="+mn-cs"/>
              </a:rPr>
              <a:t>Schellenberger</a:t>
            </a:r>
            <a:r>
              <a:rPr lang="fr-FR" sz="1200" b="0" kern="1200" dirty="0">
                <a:solidFill>
                  <a:schemeClr val="tx1"/>
                </a:solidFill>
                <a:effectLst/>
                <a:latin typeface="+mn-lt"/>
                <a:ea typeface="+mn-ea"/>
                <a:cs typeface="+mn-cs"/>
              </a:rPr>
              <a:t>). Elle permet le développement du sensori-moteur jusqu’au développement comportemental et cognitif. </a:t>
            </a: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L’intégration sensorielle est un processus neurologique qui organise les stimuli sensoriels issus de l’organisme et de l’environnement, pour permettre d’utiliser</a:t>
            </a:r>
            <a:br>
              <a:rPr lang="fr-FR" sz="1200" i="1" kern="1200" dirty="0">
                <a:solidFill>
                  <a:schemeClr val="tx1"/>
                </a:solidFill>
                <a:effectLst/>
                <a:latin typeface="+mn-lt"/>
                <a:ea typeface="+mn-ea"/>
                <a:cs typeface="+mn-cs"/>
              </a:rPr>
            </a:br>
            <a:r>
              <a:rPr lang="fr-FR" sz="1200" i="1" kern="1200" dirty="0">
                <a:solidFill>
                  <a:schemeClr val="tx1"/>
                </a:solidFill>
                <a:effectLst/>
                <a:latin typeface="+mn-lt"/>
                <a:ea typeface="+mn-ea"/>
                <a:cs typeface="+mn-cs"/>
              </a:rPr>
              <a:t>le corps efficacement dans le contexte. Elle est à la base de l’apprentissage. Un dysfonctionnement dans l’intégration</a:t>
            </a:r>
            <a:r>
              <a:rPr lang="fr-FR" sz="1200" i="1" kern="1200" baseline="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sensorielle peut impacter la personne dans des domaines variés.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Tous les sens sont concernés par l’intégration sensorielle. Certains des sept sens sont moins connus, mais tous sont aussi importants. </a:t>
            </a:r>
            <a:endParaRPr lang="fr-FR" dirty="0">
              <a:effectLst/>
            </a:endParaRPr>
          </a:p>
          <a:p>
            <a:pPr algn="just"/>
            <a:r>
              <a:rPr lang="fr-FR" dirty="0"/>
              <a:t>1970 AYRES ergo formation en neuro </a:t>
            </a:r>
          </a:p>
          <a:p>
            <a:pPr algn="just"/>
            <a:r>
              <a:rPr lang="fr-FR" dirty="0"/>
              <a:t>PROBLÈMES D’INTÉGRATION DES RÉFLEXES ARCHAIQUES :  (MORO, marche, succion, fouissement…)</a:t>
            </a:r>
          </a:p>
          <a:p>
            <a:pPr marL="171450" indent="-171450" algn="just">
              <a:buFontTx/>
              <a:buChar char="-"/>
            </a:pPr>
            <a:r>
              <a:rPr lang="fr-FR" dirty="0"/>
              <a:t>de la sphère motrice et posturale: coordination, énurésie, maladresse, équilibre, agitation.</a:t>
            </a:r>
          </a:p>
          <a:p>
            <a:pPr marL="171450" indent="-171450" algn="just">
              <a:buFontTx/>
              <a:buChar char="-"/>
            </a:pPr>
            <a:r>
              <a:rPr lang="fr-FR" dirty="0"/>
              <a:t>de la sphère sensorielle: hypersensibilité aux bruits, odeurs…</a:t>
            </a:r>
          </a:p>
          <a:p>
            <a:pPr marL="171450" indent="-171450" algn="just">
              <a:buFontTx/>
              <a:buChar char="-"/>
            </a:pPr>
            <a:r>
              <a:rPr lang="fr-FR" dirty="0"/>
              <a:t>de la sphère émotionnelle: gestion du stress, confiance en soi, centrage, joie, timidité, peur </a:t>
            </a:r>
          </a:p>
          <a:p>
            <a:pPr marL="171450" indent="-171450" algn="just">
              <a:buFontTx/>
              <a:buChar char="-"/>
            </a:pPr>
            <a:r>
              <a:rPr lang="fr-FR" dirty="0"/>
              <a:t>La sphère cognitive : retard de langage, déficit d’attention</a:t>
            </a:r>
          </a:p>
          <a:p>
            <a:pPr algn="just"/>
            <a:r>
              <a:rPr lang="fr-FR" sz="1200" b="0" i="0" u="none" strike="noStrike" kern="1200" dirty="0">
                <a:solidFill>
                  <a:schemeClr val="tx1"/>
                </a:solidFill>
                <a:effectLst/>
                <a:latin typeface="+mn-lt"/>
                <a:ea typeface="+mn-ea"/>
                <a:cs typeface="+mn-cs"/>
              </a:rPr>
              <a:t>Leur évolution connaît 3 stades : une phase d’émergence, une phase d’activation et une phase d’intégration. Si cette évolution est entravée, vont s’ensuivre des déficits posturaux, des troubles d’apprentissage et comportementaux.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13</a:t>
            </a:fld>
            <a:endParaRPr lang="fr-FR"/>
          </a:p>
        </p:txBody>
      </p:sp>
    </p:spTree>
    <p:extLst>
      <p:ext uri="{BB962C8B-B14F-4D97-AF65-F5344CB8AC3E}">
        <p14:creationId xmlns:p14="http://schemas.microsoft.com/office/powerpoint/2010/main" val="4146572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 vestibule est un organe sensoriel caché dans l’oreille interne qui détecte les mouvements de la tête et sa position quand le corps bouge. Il nous permet de savoir où se situe notre corps dans l’espace, si c’est nous </a:t>
            </a:r>
            <a:r>
              <a:rPr lang="fr-FR" dirty="0">
                <a:solidFill>
                  <a:srgbClr val="FF0000"/>
                </a:solidFill>
              </a:rPr>
              <a:t>qui</a:t>
            </a:r>
            <a:r>
              <a:rPr lang="fr-FR" dirty="0"/>
              <a:t> bougeons, ou bien notre entourage. Il nous renseigne sur la direction du déplacement de notre corps et sur sa vitesse. </a:t>
            </a:r>
            <a:r>
              <a:rPr lang="fr-FR" b="1" dirty="0"/>
              <a:t>Le système vestibulaire </a:t>
            </a:r>
            <a:r>
              <a:rPr lang="fr-FR" dirty="0"/>
              <a:t>permet donc de stabiliser la scène visuelle pendant un mouvement et/ou </a:t>
            </a:r>
            <a:r>
              <a:rPr lang="fr-FR" b="0" dirty="0"/>
              <a:t>un</a:t>
            </a:r>
            <a:r>
              <a:rPr lang="fr-FR" dirty="0"/>
              <a:t> déplacement de la tête et/ou du corps. Il commande aux yeux de se fixer sur une cible, et aux muscles de la colonne vertébrale de s’activer afin de stabiliser la posture et d’éviter les chutes.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dirty="0"/>
              <a:t>Le système vestibulaire </a:t>
            </a:r>
            <a:r>
              <a:rPr lang="fr-FR" dirty="0"/>
              <a:t>permet par son activité́ sur l’œil de conserver une image stable sur la rétine. Cette stabilité́ du regard est une clé́ de l’équilibre. De plus, ce système permet l’orientation anticipatrice du regard. Le regard est dirigé dans la direction de notre déplacement avant que le reste du corps s’oriente </a:t>
            </a:r>
            <a:r>
              <a:rPr lang="fr-FR" sz="1200" dirty="0"/>
              <a:t>HOP TOYS </a:t>
            </a:r>
            <a:r>
              <a:rPr lang="fr-FR" sz="1200" i="1" dirty="0"/>
              <a:t>Livre blanc 2019</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i="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La proprioception</a:t>
            </a:r>
            <a:endParaRPr lang="fr-FR" sz="1200" dirty="0"/>
          </a:p>
          <a:p>
            <a:pPr algn="just"/>
            <a:r>
              <a:rPr lang="fr-FR" b="1" dirty="0">
                <a:effectLst/>
              </a:rPr>
              <a:t>Il</a:t>
            </a:r>
            <a:r>
              <a:rPr lang="fr-FR" dirty="0"/>
              <a:t> renseigne notre cerveau sur l’emplacement des différentes parties de notre corps et sur ce qu’elles sont en train de faire. Ainsi, notre corps s’adapte constamment à notre environnement sans que nous en soyons pleinement conscients. Les récepteurs se situent dans nos muscles, tendons, ligaments... qui nous font sentir la position de chacune des parties de notre corps. </a:t>
            </a:r>
          </a:p>
          <a:p>
            <a:pPr algn="just"/>
            <a:r>
              <a:rPr lang="fr-FR" dirty="0"/>
              <a:t>La proprioception agit un peu comme un GPS corporel, c’est-à-dire qu’il nous informe sur les déplacements dans l’espace : de haut en bas, d’avant en arrière, d’inclinaison et de rotation. </a:t>
            </a:r>
          </a:p>
          <a:p>
            <a:endParaRPr lang="fr-FR" dirty="0"/>
          </a:p>
          <a:p>
            <a:r>
              <a:rPr lang="fr-FR" dirty="0"/>
              <a:t>L’</a:t>
            </a:r>
            <a:r>
              <a:rPr lang="fr-FR" dirty="0" err="1"/>
              <a:t>équilibrioception</a:t>
            </a:r>
            <a:r>
              <a:rPr lang="fr-FR" dirty="0"/>
              <a:t> c’est l’ensemble des deux. </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14</a:t>
            </a:fld>
            <a:endParaRPr lang="fr-FR"/>
          </a:p>
        </p:txBody>
      </p:sp>
    </p:spTree>
    <p:extLst>
      <p:ext uri="{BB962C8B-B14F-4D97-AF65-F5344CB8AC3E}">
        <p14:creationId xmlns:p14="http://schemas.microsoft.com/office/powerpoint/2010/main" val="354841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catalogue blanc HOP TOYS pour en savoir plus </a:t>
            </a:r>
          </a:p>
          <a:p>
            <a:endParaRPr lang="fr-FR" dirty="0"/>
          </a:p>
          <a:p>
            <a:r>
              <a:rPr lang="fr-FR" dirty="0"/>
              <a:t>La modulation est essentiel au fonctionnement , elle influe sur l’interaction de l’individu, elle contribue à la stabilité émotionnelle et comportementale et au maintien de niveaux adéquats d’attention et d’</a:t>
            </a:r>
            <a:r>
              <a:rPr lang="fr-FR" dirty="0" err="1"/>
              <a:t>excitabilté</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15</a:t>
            </a:fld>
            <a:endParaRPr lang="fr-FR"/>
          </a:p>
        </p:txBody>
      </p:sp>
    </p:spTree>
    <p:extLst>
      <p:ext uri="{BB962C8B-B14F-4D97-AF65-F5344CB8AC3E}">
        <p14:creationId xmlns:p14="http://schemas.microsoft.com/office/powerpoint/2010/main" val="185176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0" i="0" u="none" strike="noStrike" kern="1200" dirty="0">
                <a:solidFill>
                  <a:schemeClr val="tx1"/>
                </a:solidFill>
                <a:effectLst/>
                <a:latin typeface="+mn-lt"/>
                <a:ea typeface="+mn-ea"/>
                <a:cs typeface="+mn-cs"/>
              </a:rPr>
              <a:t>Daniel Siegel est un neuroscientifique spécialisé dans le cerveau des enfants. Il a conçu le modèle des étages du cerveau pour expliquer comment fonctionne le cerveau des enfants et permettre aux adultes de mieux les comprendre et les accompagner. Ce modèle peut être utile pour mieux comprendre les réactions émotionnelles des enfants à la maison ou en classe.</a:t>
            </a:r>
          </a:p>
          <a:p>
            <a:pPr algn="just"/>
            <a:r>
              <a:rPr lang="fr-FR" sz="1200" b="0" i="0" u="none" strike="noStrike" kern="1200" dirty="0">
                <a:solidFill>
                  <a:schemeClr val="tx1"/>
                </a:solidFill>
                <a:effectLst/>
                <a:latin typeface="+mn-lt"/>
                <a:ea typeface="+mn-ea"/>
                <a:cs typeface="+mn-cs"/>
              </a:rPr>
              <a:t>Ce modèle utilise une métaphore : le cerveau est comme une maison à 3 étages.</a:t>
            </a:r>
          </a:p>
          <a:p>
            <a:pPr algn="just"/>
            <a:r>
              <a:rPr lang="fr-FR" sz="1200" b="0" i="0" u="none" strike="noStrike" kern="1200" dirty="0">
                <a:solidFill>
                  <a:schemeClr val="tx1"/>
                </a:solidFill>
                <a:effectLst/>
                <a:latin typeface="+mn-lt"/>
                <a:ea typeface="+mn-ea"/>
                <a:cs typeface="+mn-cs"/>
              </a:rPr>
              <a:t>Le premier étage est la cave qui correspond au cerveau des réflexes ou cerveau dit reptilien (qui contrôle par exemple la pression artérielle, les battements du cœur ou encore la respiration). C’est cette partie du cerveau qui s’active quand on touche quelque chose de brûlant et qui nous commande le retrait de la main de la plaque chauffante.</a:t>
            </a:r>
          </a:p>
          <a:p>
            <a:pPr algn="just"/>
            <a:r>
              <a:rPr lang="fr-FR" sz="1200" b="0" i="0" u="none" strike="noStrike" kern="1200" dirty="0">
                <a:solidFill>
                  <a:schemeClr val="tx1"/>
                </a:solidFill>
                <a:effectLst/>
                <a:latin typeface="+mn-lt"/>
                <a:ea typeface="+mn-ea"/>
                <a:cs typeface="+mn-cs"/>
              </a:rPr>
              <a:t>Le deuxième étage est celui du rez-de-chaussée dans lequel est logé l’amygdale, centre des émotions. L’amygdale est en permanence en train de scanner l’environnement extérieur à la recherche de dangers et menaces potentielles. Quand l’amygdale repère un danger (létal comme un lion affamé ou non comme un contrôle de maths ou un conflit avec un camarade à la récré), alors l’amygdale provoque une réaction de stress : attaque, fuite ou paralysie.</a:t>
            </a:r>
          </a:p>
          <a:p>
            <a:pPr algn="just"/>
            <a:r>
              <a:rPr lang="fr-FR" sz="1200" b="0" i="0" u="none" strike="noStrike" kern="1200" dirty="0">
                <a:solidFill>
                  <a:schemeClr val="tx1"/>
                </a:solidFill>
                <a:effectLst/>
                <a:latin typeface="+mn-lt"/>
                <a:ea typeface="+mn-ea"/>
                <a:cs typeface="+mn-cs"/>
              </a:rPr>
              <a:t>Le troisième étage est l’étage du cerveau rationnel, celui qui réfléchit, prend des décisions, analyse, met en perspective, anticipe et fait preuve de logique.</a:t>
            </a:r>
          </a:p>
          <a:p>
            <a:pPr algn="just"/>
            <a:r>
              <a:rPr lang="fr-FR" sz="1200" b="0" i="0" u="none" strike="noStrike" kern="1200" dirty="0">
                <a:solidFill>
                  <a:schemeClr val="tx1"/>
                </a:solidFill>
                <a:effectLst/>
                <a:latin typeface="+mn-lt"/>
                <a:ea typeface="+mn-ea"/>
                <a:cs typeface="+mn-cs"/>
              </a:rPr>
              <a:t>Ce modèle permet de comprendre certaines réactions qui semblent irrationnelles (et à juste titre) des enfants. Quand ceux-ci sont sous stress, ils n’ont plus accès à leur cerveau rationnel. Tout se passe comme si leur réflexion était débranchée parce que l’escalier pour passer du rez-de-chaussée à l’étage est bloqué. Pour débloquer l’escalier, il faut reconnecter toutes les parties du cerveau, en commençant par le bas.</a:t>
            </a:r>
          </a:p>
          <a:p>
            <a:pPr algn="just"/>
            <a:r>
              <a:rPr lang="fr-FR" sz="1200" b="0" i="0" u="none" strike="noStrike" kern="1200" dirty="0">
                <a:solidFill>
                  <a:schemeClr val="tx1"/>
                </a:solidFill>
                <a:effectLst/>
                <a:latin typeface="+mn-lt"/>
                <a:ea typeface="+mn-ea"/>
                <a:cs typeface="+mn-cs"/>
              </a:rPr>
              <a:t>Le premier pas, face à un enfant désorganisé par le stress, est de redescendre à la cave en l’invitant à se concentrer sur sa respiration ou à bouger.</a:t>
            </a:r>
          </a:p>
          <a:p>
            <a:pPr algn="just"/>
            <a:r>
              <a:rPr lang="fr-FR" sz="1200" b="0" i="0" u="none" strike="noStrike" kern="1200" dirty="0">
                <a:solidFill>
                  <a:schemeClr val="tx1"/>
                </a:solidFill>
                <a:effectLst/>
                <a:latin typeface="+mn-lt"/>
                <a:ea typeface="+mn-ea"/>
                <a:cs typeface="+mn-cs"/>
              </a:rPr>
              <a:t>Le deuxième pas est de se connecter émotionnellement avec lui pour accéder au rez-de-chaussée. Cela passe par des mots qui valident les émotions (“tu as eu peur…”, “c’est vrai que c’est difficile de…” “tu as l’impression que…”), des gestes tendres, des regards chaleureux.</a:t>
            </a:r>
          </a:p>
          <a:p>
            <a:pPr algn="just"/>
            <a:r>
              <a:rPr lang="fr-FR" sz="1200" b="0" i="0" u="none" strike="noStrike" kern="1200" dirty="0">
                <a:solidFill>
                  <a:schemeClr val="tx1"/>
                </a:solidFill>
                <a:effectLst/>
                <a:latin typeface="+mn-lt"/>
                <a:ea typeface="+mn-ea"/>
                <a:cs typeface="+mn-cs"/>
              </a:rPr>
              <a:t>C’est seulement dans un troisième temps que l’enfant pourra à nouveau accéder à l’étage du cerveau rationnel. C’est à ce moment-là (et pas avant) qu’il est capable de répondre à des questions telles que “qu’est-ce qui s’est passé ?” ou “comment réparer ?”.</a:t>
            </a:r>
          </a:p>
          <a:p>
            <a:pPr algn="just"/>
            <a:r>
              <a:rPr lang="fr-FR" sz="1200" b="0" i="0" u="none" strike="noStrike" kern="1200" dirty="0">
                <a:solidFill>
                  <a:schemeClr val="tx1"/>
                </a:solidFill>
                <a:effectLst/>
                <a:latin typeface="+mn-lt"/>
                <a:ea typeface="+mn-ea"/>
                <a:cs typeface="+mn-cs"/>
              </a:rPr>
              <a:t>Pas de redirection des comportements sans connexion émotionnelle d’abord !</a:t>
            </a:r>
          </a:p>
          <a:p>
            <a:pPr algn="just"/>
            <a:r>
              <a:rPr lang="fr-FR" sz="1200" b="0" i="0" u="none" strike="noStrike" kern="1200" dirty="0">
                <a:solidFill>
                  <a:schemeClr val="tx1"/>
                </a:solidFill>
                <a:effectLst/>
                <a:latin typeface="+mn-lt"/>
                <a:ea typeface="+mn-ea"/>
                <a:cs typeface="+mn-cs"/>
              </a:rPr>
              <a:t>En prévention, il est possible de présenter le modèle des étages du cerveau aux enfants afin qu’ils comprennent comment leur cerveau fonctionne et comment se réguler. Aménager un espace de </a:t>
            </a:r>
            <a:r>
              <a:rPr lang="fr-FR" sz="1200" b="0" i="0" u="none" strike="noStrike" kern="1200" dirty="0">
                <a:solidFill>
                  <a:schemeClr val="tx1"/>
                </a:solidFill>
                <a:effectLst/>
                <a:latin typeface="+mn-lt"/>
                <a:ea typeface="+mn-ea"/>
                <a:cs typeface="+mn-cs"/>
                <a:hlinkClick r:id="rId3"/>
              </a:rPr>
              <a:t>retour au calme</a:t>
            </a:r>
            <a:r>
              <a:rPr lang="fr-FR" sz="1200" b="0" i="0" u="none" strike="noStrike" kern="1200" dirty="0">
                <a:solidFill>
                  <a:schemeClr val="tx1"/>
                </a:solidFill>
                <a:effectLst/>
                <a:latin typeface="+mn-lt"/>
                <a:ea typeface="+mn-ea"/>
                <a:cs typeface="+mn-cs"/>
              </a:rPr>
              <a:t> à la maison ou en classe peut permettre aux enfants d’aller au bout de la démarche d’auto régulation.</a:t>
            </a:r>
          </a:p>
          <a:p>
            <a:pPr algn="just"/>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16</a:t>
            </a:fld>
            <a:endParaRPr lang="fr-FR"/>
          </a:p>
        </p:txBody>
      </p:sp>
    </p:spTree>
    <p:extLst>
      <p:ext uri="{BB962C8B-B14F-4D97-AF65-F5344CB8AC3E}">
        <p14:creationId xmlns:p14="http://schemas.microsoft.com/office/powerpoint/2010/main" val="3402009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Ou utiliser la représentation du « cerveau dans la main » selon Daniel Spiegel et Tina Payne </a:t>
            </a:r>
            <a:r>
              <a:rPr lang="fr-FR" sz="1200" b="1" kern="1200" dirty="0" err="1">
                <a:solidFill>
                  <a:schemeClr val="tx1"/>
                </a:solidFill>
                <a:latin typeface="+mn-lt"/>
                <a:ea typeface="+mn-ea"/>
                <a:cs typeface="+mn-cs"/>
              </a:rPr>
              <a:t>Bryson</a:t>
            </a:r>
            <a:r>
              <a:rPr lang="fr-FR" sz="1200" b="0" kern="1200" baseline="0" dirty="0">
                <a:solidFill>
                  <a:schemeClr val="tx1"/>
                </a:solidFill>
                <a:latin typeface="+mn-lt"/>
                <a:ea typeface="+mn-ea"/>
                <a:cs typeface="+mn-cs"/>
              </a:rPr>
              <a:t> </a:t>
            </a:r>
            <a:r>
              <a:rPr lang="fr-FR" sz="1200" i="1" kern="1200" dirty="0">
                <a:solidFill>
                  <a:schemeClr val="tx1"/>
                </a:solidFill>
                <a:latin typeface="+mn-lt"/>
                <a:ea typeface="+mn-ea"/>
                <a:cs typeface="+mn-cs"/>
              </a:rPr>
              <a:t>(Le cerveau de votre enfant</a:t>
            </a:r>
            <a:r>
              <a:rPr lang="fr-FR" sz="1200" kern="1200" dirty="0">
                <a:solidFill>
                  <a:schemeClr val="tx1"/>
                </a:solidFill>
                <a:latin typeface="+mn-lt"/>
                <a:ea typeface="+mn-ea"/>
                <a:cs typeface="+mn-cs"/>
              </a:rPr>
              <a:t> aux éditions Les Arènes)</a:t>
            </a:r>
          </a:p>
          <a:p>
            <a:endParaRPr lang="fr-FR" sz="1200" kern="1200" dirty="0">
              <a:solidFill>
                <a:schemeClr val="tx1"/>
              </a:solidFill>
              <a:latin typeface="+mn-lt"/>
              <a:ea typeface="+mn-ea"/>
              <a:cs typeface="+mn-cs"/>
            </a:endParaRPr>
          </a:p>
          <a:p>
            <a:r>
              <a:rPr lang="fr-FR" dirty="0"/>
              <a:t>(la</a:t>
            </a:r>
            <a:r>
              <a:rPr lang="fr-FR" baseline="0" dirty="0"/>
              <a:t> vidéo démarre automatiquement au lancement du diaporama)</a:t>
            </a:r>
            <a:endParaRPr lang="fr-FR" dirty="0"/>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18</a:t>
            </a:fld>
            <a:endParaRPr lang="fr-FR"/>
          </a:p>
        </p:txBody>
      </p:sp>
    </p:spTree>
    <p:extLst>
      <p:ext uri="{BB962C8B-B14F-4D97-AF65-F5344CB8AC3E}">
        <p14:creationId xmlns:p14="http://schemas.microsoft.com/office/powerpoint/2010/main" val="1618604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21</a:t>
            </a:fld>
            <a:endParaRPr lang="fr-FR"/>
          </a:p>
        </p:txBody>
      </p:sp>
    </p:spTree>
    <p:extLst>
      <p:ext uri="{BB962C8B-B14F-4D97-AF65-F5344CB8AC3E}">
        <p14:creationId xmlns:p14="http://schemas.microsoft.com/office/powerpoint/2010/main" val="3839595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22</a:t>
            </a:fld>
            <a:endParaRPr lang="fr-FR"/>
          </a:p>
        </p:txBody>
      </p:sp>
    </p:spTree>
    <p:extLst>
      <p:ext uri="{BB962C8B-B14F-4D97-AF65-F5344CB8AC3E}">
        <p14:creationId xmlns:p14="http://schemas.microsoft.com/office/powerpoint/2010/main" val="12223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23</a:t>
            </a:fld>
            <a:endParaRPr lang="fr-FR"/>
          </a:p>
        </p:txBody>
      </p:sp>
    </p:spTree>
    <p:extLst>
      <p:ext uri="{BB962C8B-B14F-4D97-AF65-F5344CB8AC3E}">
        <p14:creationId xmlns:p14="http://schemas.microsoft.com/office/powerpoint/2010/main" val="179745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Document qui accompagne les écoles, disponible sur le site de l’IEN des Mureaux et ASH 2. </a:t>
            </a:r>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a:t>
            </a:fld>
            <a:endParaRPr lang="fr-FR"/>
          </a:p>
        </p:txBody>
      </p:sp>
    </p:spTree>
    <p:extLst>
      <p:ext uri="{BB962C8B-B14F-4D97-AF65-F5344CB8AC3E}">
        <p14:creationId xmlns:p14="http://schemas.microsoft.com/office/powerpoint/2010/main" val="47540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24</a:t>
            </a:fld>
            <a:endParaRPr lang="fr-FR"/>
          </a:p>
        </p:txBody>
      </p:sp>
    </p:spTree>
    <p:extLst>
      <p:ext uri="{BB962C8B-B14F-4D97-AF65-F5344CB8AC3E}">
        <p14:creationId xmlns:p14="http://schemas.microsoft.com/office/powerpoint/2010/main" val="1550692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25</a:t>
            </a:fld>
            <a:endParaRPr lang="fr-FR"/>
          </a:p>
        </p:txBody>
      </p:sp>
    </p:spTree>
    <p:extLst>
      <p:ext uri="{BB962C8B-B14F-4D97-AF65-F5344CB8AC3E}">
        <p14:creationId xmlns:p14="http://schemas.microsoft.com/office/powerpoint/2010/main" val="124718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27</a:t>
            </a:fld>
            <a:endParaRPr lang="fr-FR"/>
          </a:p>
        </p:txBody>
      </p:sp>
    </p:spTree>
    <p:extLst>
      <p:ext uri="{BB962C8B-B14F-4D97-AF65-F5344CB8AC3E}">
        <p14:creationId xmlns:p14="http://schemas.microsoft.com/office/powerpoint/2010/main" val="1123555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28</a:t>
            </a:fld>
            <a:endParaRPr lang="fr-FR"/>
          </a:p>
        </p:txBody>
      </p:sp>
    </p:spTree>
    <p:extLst>
      <p:ext uri="{BB962C8B-B14F-4D97-AF65-F5344CB8AC3E}">
        <p14:creationId xmlns:p14="http://schemas.microsoft.com/office/powerpoint/2010/main" val="2594167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espaces pour se calmer en classe </a:t>
            </a:r>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29</a:t>
            </a:fld>
            <a:endParaRPr lang="fr-FR"/>
          </a:p>
        </p:txBody>
      </p:sp>
    </p:spTree>
    <p:extLst>
      <p:ext uri="{BB962C8B-B14F-4D97-AF65-F5344CB8AC3E}">
        <p14:creationId xmlns:p14="http://schemas.microsoft.com/office/powerpoint/2010/main" val="3965576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0" i="0" u="none" strike="noStrike" kern="1200" dirty="0">
                <a:solidFill>
                  <a:schemeClr val="tx1"/>
                </a:solidFill>
                <a:effectLst/>
                <a:latin typeface="+mn-lt"/>
                <a:ea typeface="+mn-ea"/>
                <a:cs typeface="+mn-cs"/>
              </a:rPr>
              <a:t>Haïm </a:t>
            </a:r>
            <a:r>
              <a:rPr lang="fr-FR" sz="1200" b="0" i="0" u="none" strike="noStrike" kern="1200" dirty="0" err="1">
                <a:solidFill>
                  <a:schemeClr val="tx1"/>
                </a:solidFill>
                <a:effectLst/>
                <a:latin typeface="+mn-lt"/>
                <a:ea typeface="+mn-ea"/>
                <a:cs typeface="+mn-cs"/>
              </a:rPr>
              <a:t>Ginott</a:t>
            </a:r>
            <a:r>
              <a:rPr lang="fr-FR" sz="1200" b="0" i="0" u="none" strike="noStrike" kern="1200" dirty="0">
                <a:solidFill>
                  <a:schemeClr val="tx1"/>
                </a:solidFill>
                <a:effectLst/>
                <a:latin typeface="+mn-lt"/>
                <a:ea typeface="+mn-ea"/>
                <a:cs typeface="+mn-cs"/>
              </a:rPr>
              <a:t> nous invite à ne pas priver les enfants de leur déception, de leur chagrin ou de leur douleur. Selon lui, les émotions anoblissent le caractère. Plus un enfant ressent des émotions profondes, plus il devient humain.</a:t>
            </a:r>
          </a:p>
          <a:p>
            <a:pPr algn="just"/>
            <a:r>
              <a:rPr lang="fr-FR" sz="1200" b="0" i="0" u="none" strike="noStrike" kern="1200" dirty="0">
                <a:solidFill>
                  <a:schemeClr val="tx1"/>
                </a:solidFill>
                <a:effectLst/>
                <a:latin typeface="+mn-lt"/>
                <a:ea typeface="+mn-ea"/>
                <a:cs typeface="+mn-cs"/>
              </a:rPr>
              <a:t>Il ne s’agit pas pour autant de rechercher le malheur des enfants (en les frustrant ou en les laissant pleurer sans les réconforter) mais, quand les problèmes surviennent, nous pouvons accompagner les émotions sans les censurer ou faire honte aux enfants.</a:t>
            </a:r>
          </a:p>
          <a:p>
            <a:pPr algn="just"/>
            <a:r>
              <a:rPr lang="fr-FR" sz="1200" b="0" i="0" u="none" strike="noStrike" kern="1200" dirty="0">
                <a:solidFill>
                  <a:schemeClr val="tx1"/>
                </a:solidFill>
                <a:effectLst/>
                <a:latin typeface="+mn-lt"/>
                <a:ea typeface="+mn-ea"/>
                <a:cs typeface="+mn-cs"/>
              </a:rPr>
              <a:t>Ainsi, notre mission de parent/</a:t>
            </a:r>
            <a:r>
              <a:rPr lang="fr-FR" sz="1200" b="1" i="0" u="none" strike="noStrike" kern="1200" dirty="0">
                <a:solidFill>
                  <a:srgbClr val="FF0000"/>
                </a:solidFill>
                <a:effectLst/>
                <a:latin typeface="+mn-lt"/>
                <a:ea typeface="+mn-ea"/>
                <a:cs typeface="+mn-cs"/>
              </a:rPr>
              <a:t>enseignant </a:t>
            </a:r>
            <a:r>
              <a:rPr lang="fr-FR" sz="1200" b="0" i="0" u="none" strike="noStrike" kern="1200" dirty="0">
                <a:solidFill>
                  <a:schemeClr val="tx1"/>
                </a:solidFill>
                <a:effectLst/>
                <a:latin typeface="+mn-lt"/>
                <a:ea typeface="+mn-ea"/>
                <a:cs typeface="+mn-cs"/>
              </a:rPr>
              <a:t>ne consiste pas à rendre nos enfants/</a:t>
            </a:r>
            <a:r>
              <a:rPr lang="fr-FR" sz="1200" b="1" i="0" u="none" strike="noStrike" kern="1200" dirty="0">
                <a:solidFill>
                  <a:schemeClr val="tx1"/>
                </a:solidFill>
                <a:effectLst/>
                <a:latin typeface="+mn-lt"/>
                <a:ea typeface="+mn-ea"/>
                <a:cs typeface="+mn-cs"/>
              </a:rPr>
              <a:t>élèves</a:t>
            </a:r>
            <a:r>
              <a:rPr lang="fr-FR" sz="1200" b="0" i="0" u="none" strike="noStrike" kern="1200" dirty="0">
                <a:solidFill>
                  <a:schemeClr val="tx1"/>
                </a:solidFill>
                <a:effectLst/>
                <a:latin typeface="+mn-lt"/>
                <a:ea typeface="+mn-ea"/>
                <a:cs typeface="+mn-cs"/>
              </a:rPr>
              <a:t> heureux, mais plutôt à les aider à devenir plus humains en les autorisant à vivre toute la palette des émotions humaines. Cela passe par une nouvelle vision des émotions difficiles manifestées par les enfants. Souvent, nous ne savons pas quoi faire des émotions intenses de nos enfants</a:t>
            </a:r>
            <a:r>
              <a:rPr lang="fr-FR" sz="1200" b="1" i="0" u="none" strike="noStrike" kern="1200" dirty="0">
                <a:solidFill>
                  <a:schemeClr val="tx1"/>
                </a:solidFill>
                <a:effectLst/>
                <a:latin typeface="+mn-lt"/>
                <a:ea typeface="+mn-ea"/>
                <a:cs typeface="+mn-cs"/>
              </a:rPr>
              <a:t>/élèves</a:t>
            </a:r>
            <a:r>
              <a:rPr lang="fr-FR" sz="1200" b="0" i="0" u="none" strike="noStrike" kern="1200" dirty="0">
                <a:solidFill>
                  <a:schemeClr val="tx1"/>
                </a:solidFill>
                <a:effectLst/>
                <a:latin typeface="+mn-lt"/>
                <a:ea typeface="+mn-ea"/>
                <a:cs typeface="+mn-cs"/>
              </a:rPr>
              <a:t>. Nous pensons qu’il faut à tout prix atténuer leurs émotions ou bien leur enseigner à ressentir autre chose. Certaines expressions qui sortent toute</a:t>
            </a:r>
            <a:r>
              <a:rPr lang="fr-FR" sz="1200" b="0" i="0" u="none" strike="noStrike" kern="1200" dirty="0">
                <a:solidFill>
                  <a:srgbClr val="FF0000"/>
                </a:solidFill>
                <a:effectLst/>
                <a:latin typeface="+mn-lt"/>
                <a:ea typeface="+mn-ea"/>
                <a:cs typeface="+mn-cs"/>
              </a:rPr>
              <a:t>s</a:t>
            </a:r>
            <a:r>
              <a:rPr lang="fr-FR" sz="1200" b="0" i="0" u="none" strike="noStrike" kern="1200" dirty="0">
                <a:solidFill>
                  <a:schemeClr val="tx1"/>
                </a:solidFill>
                <a:effectLst/>
                <a:latin typeface="+mn-lt"/>
                <a:ea typeface="+mn-ea"/>
                <a:cs typeface="+mn-cs"/>
              </a:rPr>
              <a:t> seules censurent les émotions des enfants/</a:t>
            </a:r>
            <a:r>
              <a:rPr lang="fr-FR" sz="1200" b="1" i="0" u="none" strike="noStrike" kern="1200" dirty="0">
                <a:solidFill>
                  <a:schemeClr val="tx1"/>
                </a:solidFill>
                <a:effectLst/>
                <a:latin typeface="+mn-lt"/>
                <a:ea typeface="+mn-ea"/>
                <a:cs typeface="+mn-cs"/>
              </a:rPr>
              <a:t>élèves</a:t>
            </a:r>
            <a:r>
              <a:rPr lang="fr-FR" sz="1200" b="0" i="0" u="none" strike="noStrike" kern="1200" dirty="0">
                <a:solidFill>
                  <a:schemeClr val="tx1"/>
                </a:solidFill>
                <a:effectLst/>
                <a:latin typeface="+mn-lt"/>
                <a:ea typeface="+mn-ea"/>
                <a:cs typeface="+mn-cs"/>
              </a:rPr>
              <a:t> et nous pouvons nous entraîner à les remplacer par une validation de l’émotion ressentie :</a:t>
            </a:r>
          </a:p>
          <a:p>
            <a:br>
              <a:rPr lang="fr-FR" sz="1200" b="0" i="0" u="none" strike="noStrike" kern="1200" dirty="0">
                <a:solidFill>
                  <a:schemeClr val="tx1"/>
                </a:solidFill>
                <a:effectLst/>
                <a:latin typeface="+mn-lt"/>
                <a:ea typeface="+mn-ea"/>
                <a:cs typeface="+mn-cs"/>
              </a:rPr>
            </a:b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30</a:t>
            </a:fld>
            <a:endParaRPr lang="fr-FR"/>
          </a:p>
        </p:txBody>
      </p:sp>
    </p:spTree>
    <p:extLst>
      <p:ext uri="{BB962C8B-B14F-4D97-AF65-F5344CB8AC3E}">
        <p14:creationId xmlns:p14="http://schemas.microsoft.com/office/powerpoint/2010/main" val="2227980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en savoir plus: communication non violente: CNV</a:t>
            </a:r>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33</a:t>
            </a:fld>
            <a:endParaRPr lang="fr-FR"/>
          </a:p>
        </p:txBody>
      </p:sp>
    </p:spTree>
    <p:extLst>
      <p:ext uri="{BB962C8B-B14F-4D97-AF65-F5344CB8AC3E}">
        <p14:creationId xmlns:p14="http://schemas.microsoft.com/office/powerpoint/2010/main" val="3022480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positionnement grégaire , déterminé par le paléo limbique. (inconscient) </a:t>
            </a:r>
            <a:r>
              <a:rPr lang="fr-FR" b="0" strike="noStrike" dirty="0"/>
              <a:t>C’est</a:t>
            </a:r>
            <a:r>
              <a:rPr lang="fr-FR" dirty="0"/>
              <a:t> un positionnement stable qui permet une cohérence </a:t>
            </a:r>
            <a:r>
              <a:rPr lang="fr-FR" b="0" dirty="0">
                <a:solidFill>
                  <a:srgbClr val="FF0000"/>
                </a:solidFill>
              </a:rPr>
              <a:t>soit</a:t>
            </a:r>
            <a:r>
              <a:rPr lang="fr-FR" dirty="0"/>
              <a:t> dans le groupe, soit dans son positionnem</a:t>
            </a:r>
            <a:r>
              <a:rPr lang="fr-FR" b="1" dirty="0">
                <a:solidFill>
                  <a:srgbClr val="FF0000"/>
                </a:solidFill>
              </a:rPr>
              <a:t>e</a:t>
            </a:r>
            <a:r>
              <a:rPr lang="fr-FR" dirty="0"/>
              <a:t>nt social. </a:t>
            </a:r>
          </a:p>
          <a:p>
            <a:endParaRPr lang="fr-FR" dirty="0"/>
          </a:p>
          <a:p>
            <a:r>
              <a:rPr lang="fr-FR" dirty="0"/>
              <a:t>Dominant, marginal, axial, soumis, point de consigne, effet rebond </a:t>
            </a:r>
          </a:p>
          <a:p>
            <a:endParaRPr lang="fr-FR" dirty="0"/>
          </a:p>
          <a:p>
            <a:r>
              <a:rPr lang="fr-FR" dirty="0"/>
              <a:t>Éveiller la curiosité, rationnalis</a:t>
            </a:r>
            <a:r>
              <a:rPr lang="fr-FR" b="1" dirty="0"/>
              <a:t>e</a:t>
            </a:r>
            <a:r>
              <a:rPr lang="fr-FR" dirty="0"/>
              <a:t>r, s’assouplir, nuancer, relativiser,</a:t>
            </a:r>
            <a:r>
              <a:rPr lang="fr-FR" baseline="0" dirty="0"/>
              <a:t> </a:t>
            </a:r>
            <a:r>
              <a:rPr lang="fr-FR" dirty="0"/>
              <a:t>se faire opinion </a:t>
            </a:r>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34</a:t>
            </a:fld>
            <a:endParaRPr lang="fr-FR"/>
          </a:p>
        </p:txBody>
      </p:sp>
    </p:spTree>
    <p:extLst>
      <p:ext uri="{BB962C8B-B14F-4D97-AF65-F5344CB8AC3E}">
        <p14:creationId xmlns:p14="http://schemas.microsoft.com/office/powerpoint/2010/main" val="48380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i="0" u="none" strike="noStrike" kern="1200" dirty="0">
                <a:solidFill>
                  <a:srgbClr val="FF0000"/>
                </a:solidFill>
                <a:effectLst/>
                <a:latin typeface="+mn-lt"/>
                <a:ea typeface="+mn-ea"/>
                <a:cs typeface="+mn-cs"/>
              </a:rPr>
              <a:t>L</a:t>
            </a:r>
            <a:r>
              <a:rPr lang="fr-FR" sz="1200" b="0" i="0" u="none" strike="noStrike" kern="1200" dirty="0">
                <a:solidFill>
                  <a:schemeClr val="tx1"/>
                </a:solidFill>
                <a:effectLst/>
                <a:latin typeface="+mn-lt"/>
                <a:ea typeface="+mn-ea"/>
                <a:cs typeface="+mn-cs"/>
              </a:rPr>
              <a:t>es enfants pourront </a:t>
            </a:r>
            <a:r>
              <a:rPr lang="fr-FR" sz="1200" b="1" i="0" u="none" strike="noStrike" kern="1200" dirty="0">
                <a:solidFill>
                  <a:schemeClr val="tx1"/>
                </a:solidFill>
                <a:effectLst/>
                <a:latin typeface="+mn-lt"/>
                <a:ea typeface="+mn-ea"/>
                <a:cs typeface="+mn-cs"/>
              </a:rPr>
              <a:t>les</a:t>
            </a:r>
            <a:r>
              <a:rPr lang="fr-FR" sz="1200" b="0" i="0" u="none" strike="noStrike" kern="1200" dirty="0">
                <a:solidFill>
                  <a:schemeClr val="tx1"/>
                </a:solidFill>
                <a:effectLst/>
                <a:latin typeface="+mn-lt"/>
                <a:ea typeface="+mn-ea"/>
                <a:cs typeface="+mn-cs"/>
              </a:rPr>
              <a:t> consulter et </a:t>
            </a:r>
            <a:r>
              <a:rPr lang="fr-FR" sz="1200" b="1" i="0" u="none" strike="noStrike" kern="1200" dirty="0">
                <a:solidFill>
                  <a:schemeClr val="tx1"/>
                </a:solidFill>
                <a:effectLst/>
                <a:latin typeface="+mn-lt"/>
                <a:ea typeface="+mn-ea"/>
                <a:cs typeface="+mn-cs"/>
              </a:rPr>
              <a:t>les</a:t>
            </a:r>
            <a:r>
              <a:rPr lang="fr-FR" sz="1200" b="0" i="0" u="none" strike="noStrike" kern="1200" dirty="0">
                <a:solidFill>
                  <a:schemeClr val="tx1"/>
                </a:solidFill>
                <a:effectLst/>
                <a:latin typeface="+mn-lt"/>
                <a:ea typeface="+mn-ea"/>
                <a:cs typeface="+mn-cs"/>
              </a:rPr>
              <a:t> utiliser quand ils sont en proie à des émotions douloureuses ou désagréables.</a:t>
            </a:r>
          </a:p>
          <a:p>
            <a:pPr algn="just"/>
            <a:r>
              <a:rPr lang="fr-FR" sz="1200" b="0" i="0" u="none" strike="noStrike" kern="1200" dirty="0">
                <a:solidFill>
                  <a:schemeClr val="tx1"/>
                </a:solidFill>
                <a:effectLst/>
                <a:latin typeface="+mn-lt"/>
                <a:ea typeface="+mn-ea"/>
                <a:cs typeface="+mn-cs"/>
              </a:rPr>
              <a:t>L’idée est de permettre aux enfants de trouver des solutions et des ressources pour vivre leurs émotions douloureuses (colère, tristesse, peur, honte…) sans les brider mais sans se laisser déborder non plus.</a:t>
            </a:r>
          </a:p>
          <a:p>
            <a:pPr algn="just"/>
            <a:r>
              <a:rPr lang="fr-FR" sz="1200" b="0" i="0" u="none" strike="noStrike" kern="1200" dirty="0">
                <a:solidFill>
                  <a:schemeClr val="tx1"/>
                </a:solidFill>
                <a:effectLst/>
                <a:latin typeface="+mn-lt"/>
                <a:ea typeface="+mn-ea"/>
                <a:cs typeface="+mn-cs"/>
              </a:rPr>
              <a:t>Une stratégie pour réguler les émotions est adéquate si elle permet de maîtriser ou diminuer l’impact de l’agression sur le bien-être général, </a:t>
            </a:r>
            <a:r>
              <a:rPr lang="fr-FR" sz="1200" b="1" i="0" u="none" strike="noStrike" kern="1200" dirty="0">
                <a:solidFill>
                  <a:schemeClr val="tx1"/>
                </a:solidFill>
                <a:effectLst/>
                <a:latin typeface="+mn-lt"/>
                <a:ea typeface="+mn-ea"/>
                <a:cs typeface="+mn-cs"/>
              </a:rPr>
              <a:t>et</a:t>
            </a:r>
            <a:r>
              <a:rPr lang="fr-FR" sz="1200" b="0" i="0" u="none" strike="noStrike" kern="1200" dirty="0">
                <a:solidFill>
                  <a:schemeClr val="tx1"/>
                </a:solidFill>
                <a:effectLst/>
                <a:latin typeface="+mn-lt"/>
                <a:ea typeface="+mn-ea"/>
                <a:cs typeface="+mn-cs"/>
              </a:rPr>
              <a:t> si </a:t>
            </a:r>
            <a:r>
              <a:rPr lang="fr-FR" sz="1200" b="1" i="0" u="none" strike="noStrike" kern="1200" dirty="0">
                <a:solidFill>
                  <a:schemeClr val="tx1"/>
                </a:solidFill>
                <a:effectLst/>
                <a:latin typeface="+mn-lt"/>
                <a:ea typeface="+mn-ea"/>
                <a:cs typeface="+mn-cs"/>
              </a:rPr>
              <a:t>elle </a:t>
            </a:r>
            <a:r>
              <a:rPr lang="fr-FR" sz="1200" b="0" i="0" u="none" strike="noStrike" kern="1200" dirty="0">
                <a:solidFill>
                  <a:schemeClr val="tx1"/>
                </a:solidFill>
                <a:effectLst/>
                <a:latin typeface="+mn-lt"/>
                <a:ea typeface="+mn-ea"/>
                <a:cs typeface="+mn-cs"/>
              </a:rPr>
              <a:t>permet aux enfants de se sentir durablement bien physiquement et psychologiquement.</a:t>
            </a:r>
          </a:p>
          <a:p>
            <a:pPr algn="just"/>
            <a:r>
              <a:rPr lang="fr-FR" sz="1200" b="0" i="0" u="none" strike="noStrike" kern="1200" dirty="0">
                <a:solidFill>
                  <a:schemeClr val="tx1"/>
                </a:solidFill>
                <a:effectLst/>
                <a:latin typeface="+mn-lt"/>
                <a:ea typeface="+mn-ea"/>
                <a:cs typeface="+mn-cs"/>
              </a:rPr>
              <a:t>L’avantage de ces cartes est de permettre aux enfants de choisir la stratégie qui leur convient le mieux pour à la fois vivre leurs émotions et les canaliser</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peut-être que certains auront besoin d’abord de choisir une solution d’expression (parler, écrire, dessiner..) ou de libération (crier, pleurer, sauter..) puis, seulement ensuite, de se réconforter (penser aux qualités, penser à un endroit agréable…). Ces cartes ne sont donc pas exclusives mais plutôt complémentaires et certaines stratégies sont adaptées à certaines situations mais pas à d’autres.</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35</a:t>
            </a:fld>
            <a:endParaRPr lang="fr-FR"/>
          </a:p>
        </p:txBody>
      </p:sp>
    </p:spTree>
    <p:extLst>
      <p:ext uri="{BB962C8B-B14F-4D97-AF65-F5344CB8AC3E}">
        <p14:creationId xmlns:p14="http://schemas.microsoft.com/office/powerpoint/2010/main" val="208328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36</a:t>
            </a:fld>
            <a:endParaRPr lang="fr-FR"/>
          </a:p>
        </p:txBody>
      </p:sp>
    </p:spTree>
    <p:extLst>
      <p:ext uri="{BB962C8B-B14F-4D97-AF65-F5344CB8AC3E}">
        <p14:creationId xmlns:p14="http://schemas.microsoft.com/office/powerpoint/2010/main" val="338023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a:t>
            </a:fld>
            <a:endParaRPr lang="fr-FR"/>
          </a:p>
        </p:txBody>
      </p:sp>
    </p:spTree>
    <p:extLst>
      <p:ext uri="{BB962C8B-B14F-4D97-AF65-F5344CB8AC3E}">
        <p14:creationId xmlns:p14="http://schemas.microsoft.com/office/powerpoint/2010/main" val="2970974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0" i="0" u="none" strike="noStrike" kern="1200" dirty="0">
                <a:solidFill>
                  <a:schemeClr val="tx1"/>
                </a:solidFill>
                <a:effectLst/>
                <a:latin typeface="+mn-lt"/>
                <a:ea typeface="+mn-ea"/>
                <a:cs typeface="+mn-cs"/>
              </a:rPr>
              <a:t>Cette </a:t>
            </a:r>
            <a:r>
              <a:rPr lang="fr-FR" sz="1200" b="1" i="0" u="none" strike="noStrike" kern="1200" dirty="0">
                <a:solidFill>
                  <a:schemeClr val="tx1"/>
                </a:solidFill>
                <a:effectLst/>
                <a:latin typeface="+mn-lt"/>
                <a:ea typeface="+mn-ea"/>
                <a:cs typeface="+mn-cs"/>
              </a:rPr>
              <a:t>roue des besoins</a:t>
            </a:r>
            <a:r>
              <a:rPr lang="fr-FR" sz="1200" b="0" i="0" u="none" strike="noStrike" kern="1200" dirty="0">
                <a:solidFill>
                  <a:schemeClr val="tx1"/>
                </a:solidFill>
                <a:effectLst/>
                <a:latin typeface="+mn-lt"/>
                <a:ea typeface="+mn-ea"/>
                <a:cs typeface="+mn-cs"/>
              </a:rPr>
              <a:t> peut permettre aux enfants de clarifier ce dont ils ont besoin quand ils se sentent submergés par leurs émotions ou au bord de la violence.</a:t>
            </a:r>
          </a:p>
          <a:p>
            <a:pPr algn="just"/>
            <a:r>
              <a:rPr lang="fr-FR" sz="1200" b="0" i="0" u="none" strike="noStrike" kern="1200" dirty="0">
                <a:solidFill>
                  <a:schemeClr val="tx1"/>
                </a:solidFill>
                <a:effectLst/>
                <a:latin typeface="+mn-lt"/>
                <a:ea typeface="+mn-ea"/>
                <a:cs typeface="+mn-cs"/>
              </a:rPr>
              <a:t>Marshall Rosenberg, concepteur du processus de Communication Non Violente, estime que</a:t>
            </a:r>
            <a:r>
              <a:rPr lang="fr-FR" sz="1200" b="1" i="0" u="none" strike="noStrike" kern="1200" dirty="0">
                <a:solidFill>
                  <a:schemeClr val="tx1"/>
                </a:solidFill>
                <a:effectLst/>
                <a:latin typeface="+mn-lt"/>
                <a:ea typeface="+mn-ea"/>
                <a:cs typeface="+mn-cs"/>
              </a:rPr>
              <a:t> notre manque de « connaissance du langage des besoins » est un obstacle à la résolution pacifique des conflits</a:t>
            </a:r>
            <a:r>
              <a:rPr lang="fr-FR" sz="1200" b="0" i="0" u="none" strike="noStrike" kern="1200" dirty="0">
                <a:solidFill>
                  <a:schemeClr val="tx1"/>
                </a:solidFill>
                <a:effectLst/>
                <a:latin typeface="+mn-lt"/>
                <a:ea typeface="+mn-ea"/>
                <a:cs typeface="+mn-cs"/>
              </a:rPr>
              <a:t>. Selon Rosenberg, chaque message, quel que soit son contenu ou sa forme, est l’expression d’un besoin. Face à un message négatif (critique, attaque, jugement, moquerie, humiliation…), nous pouvons réagir de 4 façons :</a:t>
            </a:r>
          </a:p>
          <a:p>
            <a:pPr algn="just"/>
            <a:r>
              <a:rPr lang="fr-FR" sz="1200" b="0" i="0" u="none" strike="noStrike" kern="1200" dirty="0">
                <a:solidFill>
                  <a:schemeClr val="tx1"/>
                </a:solidFill>
                <a:effectLst/>
                <a:latin typeface="+mn-lt"/>
                <a:ea typeface="+mn-ea"/>
                <a:cs typeface="+mn-cs"/>
              </a:rPr>
              <a:t>nous juger fautif (auto dénigrement, auto critique)</a:t>
            </a:r>
          </a:p>
          <a:p>
            <a:pPr algn="just"/>
            <a:r>
              <a:rPr lang="fr-FR" sz="1200" b="0" i="0" u="none" strike="noStrike" kern="1200" dirty="0">
                <a:solidFill>
                  <a:schemeClr val="tx1"/>
                </a:solidFill>
                <a:effectLst/>
                <a:latin typeface="+mn-lt"/>
                <a:ea typeface="+mn-ea"/>
                <a:cs typeface="+mn-cs"/>
              </a:rPr>
              <a:t>rejeter la faute sur les autres (dénigrement et critique des autres)</a:t>
            </a:r>
          </a:p>
          <a:p>
            <a:pPr algn="just"/>
            <a:r>
              <a:rPr lang="fr-FR" sz="1200" b="0" i="0" u="none" strike="noStrike" kern="1200" dirty="0">
                <a:solidFill>
                  <a:schemeClr val="tx1"/>
                </a:solidFill>
                <a:effectLst/>
                <a:latin typeface="+mn-lt"/>
                <a:ea typeface="+mn-ea"/>
                <a:cs typeface="+mn-cs"/>
              </a:rPr>
              <a:t>identifier nos propres émotions et besoins (auto empathie, intelligence émotionnelle)</a:t>
            </a:r>
          </a:p>
          <a:p>
            <a:pPr algn="just"/>
            <a:r>
              <a:rPr lang="fr-FR" sz="1200" b="0" i="0" u="none" strike="noStrike" kern="1200" dirty="0">
                <a:solidFill>
                  <a:schemeClr val="tx1"/>
                </a:solidFill>
                <a:effectLst/>
                <a:latin typeface="+mn-lt"/>
                <a:ea typeface="+mn-ea"/>
                <a:cs typeface="+mn-cs"/>
              </a:rPr>
              <a:t>identifier les émotions et les besoins qui se cachent derrière le message négatif de l’autre (empathie pour l’autre, intelligence relationnelle)</a:t>
            </a:r>
          </a:p>
          <a:p>
            <a:pPr algn="just"/>
            <a:r>
              <a:rPr lang="fr-FR" sz="1200" b="0" i="0" u="none" strike="noStrike" kern="1200" dirty="0">
                <a:solidFill>
                  <a:schemeClr val="tx1"/>
                </a:solidFill>
                <a:effectLst/>
                <a:latin typeface="+mn-lt"/>
                <a:ea typeface="+mn-ea"/>
                <a:cs typeface="+mn-cs"/>
              </a:rPr>
              <a:t>Ainsi, </a:t>
            </a:r>
            <a:r>
              <a:rPr lang="fr-FR" sz="1200" b="1" i="0" u="none" strike="noStrike" kern="1200" dirty="0">
                <a:solidFill>
                  <a:schemeClr val="tx1"/>
                </a:solidFill>
                <a:effectLst/>
                <a:latin typeface="+mn-lt"/>
                <a:ea typeface="+mn-ea"/>
                <a:cs typeface="+mn-cs"/>
              </a:rPr>
              <a:t>apprendre aux enfants à raisonner en termes de besoins </a:t>
            </a:r>
            <a:r>
              <a:rPr lang="fr-FR" sz="1200" b="0" i="0" u="none" strike="noStrike" kern="1200" dirty="0">
                <a:solidFill>
                  <a:schemeClr val="tx1"/>
                </a:solidFill>
                <a:effectLst/>
                <a:latin typeface="+mn-lt"/>
                <a:ea typeface="+mn-ea"/>
                <a:cs typeface="+mn-cs"/>
              </a:rPr>
              <a:t>(discerner leurs propres besoins à l’origine de leurs émotions et les besoins des autres) est capitale dans l’apprentissage de la résolution non violente des conflits.</a:t>
            </a:r>
          </a:p>
          <a:p>
            <a:pPr algn="just"/>
            <a:r>
              <a:rPr lang="fr-FR" sz="1200" b="0" i="0" u="none" strike="noStrike" kern="1200" dirty="0">
                <a:solidFill>
                  <a:schemeClr val="tx1"/>
                </a:solidFill>
                <a:effectLst/>
                <a:latin typeface="+mn-lt"/>
                <a:ea typeface="+mn-ea"/>
                <a:cs typeface="+mn-cs"/>
              </a:rPr>
              <a:t>Les enfants peuvent bien sûr éprouver plusieurs émotions en même temps et donc avoir plusieurs besoins dans une même situation.</a:t>
            </a:r>
          </a:p>
          <a:p>
            <a:pPr algn="just"/>
            <a:r>
              <a:rPr lang="fr-FR" sz="1200" b="0" i="0" u="none" strike="noStrike" kern="1200" dirty="0">
                <a:solidFill>
                  <a:schemeClr val="tx1"/>
                </a:solidFill>
                <a:effectLst/>
                <a:latin typeface="+mn-lt"/>
                <a:ea typeface="+mn-ea"/>
                <a:cs typeface="+mn-cs"/>
              </a:rPr>
              <a:t>Cette roue des besoins peut être utilisée au cours de petites </a:t>
            </a:r>
            <a:r>
              <a:rPr lang="fr-FR" sz="1200" b="1" i="0" u="none" strike="noStrike" kern="1200" dirty="0">
                <a:solidFill>
                  <a:schemeClr val="tx1"/>
                </a:solidFill>
                <a:effectLst/>
                <a:latin typeface="+mn-lt"/>
                <a:ea typeface="+mn-ea"/>
                <a:cs typeface="+mn-cs"/>
              </a:rPr>
              <a:t>mises en scène ou de scénarios sociaux</a:t>
            </a:r>
            <a:r>
              <a:rPr lang="fr-FR" sz="1200" b="0" i="0" u="none" strike="noStrike" kern="1200" dirty="0">
                <a:solidFill>
                  <a:schemeClr val="tx1"/>
                </a:solidFill>
                <a:effectLst/>
                <a:latin typeface="+mn-lt"/>
                <a:ea typeface="+mn-ea"/>
                <a:cs typeface="+mn-cs"/>
              </a:rPr>
              <a:t> qui vont permettre aux enfants d’apprendre à raisonner en termes de besoins. Par exemple, les enfants pourront s’exercer à des scénarios du type :</a:t>
            </a:r>
          </a:p>
          <a:p>
            <a:pPr algn="just"/>
            <a:r>
              <a:rPr lang="fr-FR" sz="1200" b="0" i="1" u="none" strike="noStrike" kern="1200" dirty="0">
                <a:solidFill>
                  <a:schemeClr val="tx1"/>
                </a:solidFill>
                <a:effectLst/>
                <a:latin typeface="+mn-lt"/>
                <a:ea typeface="+mn-ea"/>
                <a:cs typeface="+mn-cs"/>
              </a:rPr>
              <a:t>Mon frère a triché et j’ai perdu à cause de cela.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Je n’aime pas les épinards et j’ai été obligée d’en manger à la cantine.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Des camarades de classe ont jeté des cailloux sur une voiture et ont accusé des passants.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J’ai aidé ma sœur à faire sa corvée de vaisselle et elle ne m’a pas remercié.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Ma cousine m’a bousculée et elle ne s’est pas excusée.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J’ai eu une mauvaise note à mon contrôle.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La maîtresse a déchiré ma feuille parce qu’elle a dit que je n’avais pas assez bien travaillé.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Maman m’a crié dessus.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Je suis tombée et je me suis fait mal.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Max a pris le ballon alors que j’étais en train de jouer avec.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J’ai invité une amie à jouer à la maison et elle ne veut rien faire de ce que je propose. </a:t>
            </a:r>
            <a:endParaRPr lang="fr-FR" sz="1200" b="0" i="0" u="none" strike="noStrike" kern="1200" dirty="0">
              <a:solidFill>
                <a:schemeClr val="tx1"/>
              </a:solidFill>
              <a:effectLst/>
              <a:latin typeface="+mn-lt"/>
              <a:ea typeface="+mn-ea"/>
              <a:cs typeface="+mn-cs"/>
            </a:endParaRPr>
          </a:p>
          <a:p>
            <a:pPr algn="just"/>
            <a:r>
              <a:rPr lang="fr-FR" sz="1200" b="0" i="0" u="none" strike="noStrike" kern="1200" dirty="0">
                <a:solidFill>
                  <a:schemeClr val="tx1"/>
                </a:solidFill>
                <a:effectLst/>
                <a:latin typeface="+mn-lt"/>
                <a:ea typeface="+mn-ea"/>
                <a:cs typeface="+mn-cs"/>
              </a:rPr>
              <a:t>Les scénarios peuvent s’inspirer de petits ou gros conflits rencontrés par les enfants à l’école ou à la maison.</a:t>
            </a:r>
          </a:p>
          <a:p>
            <a:pPr algn="just"/>
            <a:r>
              <a:rPr lang="fr-FR" sz="1200" b="0" i="0" u="none" strike="noStrike" kern="1200" dirty="0">
                <a:solidFill>
                  <a:schemeClr val="tx1"/>
                </a:solidFill>
                <a:effectLst/>
                <a:latin typeface="+mn-lt"/>
                <a:ea typeface="+mn-ea"/>
                <a:cs typeface="+mn-cs"/>
              </a:rPr>
              <a:t>Ces situations peuvent s’appliquer à eux-mêmes (auto empathie) et/ou aux autres (empathie pour les autres) :</a:t>
            </a:r>
          </a:p>
          <a:p>
            <a:pPr algn="just"/>
            <a:r>
              <a:rPr lang="fr-FR" sz="1200" b="0" i="1" u="none" strike="noStrike" kern="1200" dirty="0">
                <a:solidFill>
                  <a:schemeClr val="tx1"/>
                </a:solidFill>
                <a:effectLst/>
                <a:latin typeface="+mn-lt"/>
                <a:ea typeface="+mn-ea"/>
                <a:cs typeface="+mn-cs"/>
              </a:rPr>
              <a:t>« J’ai/ j’aurais eu besoin de…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 Quand il dit cela, il a besoin de… ou peut-être de…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 J’ai vraiment besoin de sentir que… et aussi que… »</a:t>
            </a:r>
            <a:endParaRPr lang="fr-FR" sz="1200" b="0" i="0" u="none" strike="noStrike" kern="1200" dirty="0">
              <a:solidFill>
                <a:schemeClr val="tx1"/>
              </a:solidFill>
              <a:effectLst/>
              <a:latin typeface="+mn-lt"/>
              <a:ea typeface="+mn-ea"/>
              <a:cs typeface="+mn-cs"/>
            </a:endParaRPr>
          </a:p>
          <a:p>
            <a:pPr algn="just"/>
            <a:r>
              <a:rPr lang="fr-FR" sz="1200" b="0" i="1" u="none" strike="noStrike" kern="1200" dirty="0">
                <a:solidFill>
                  <a:schemeClr val="tx1"/>
                </a:solidFill>
                <a:effectLst/>
                <a:latin typeface="+mn-lt"/>
                <a:ea typeface="+mn-ea"/>
                <a:cs typeface="+mn-cs"/>
              </a:rPr>
              <a:t>« Elle a fait ça parce qu’elle avait besoin de… et de… »</a:t>
            </a:r>
            <a:endParaRPr lang="fr-FR" sz="1200" b="0" i="0" u="none" strike="noStrike" kern="1200" dirty="0">
              <a:solidFill>
                <a:schemeClr val="tx1"/>
              </a:solidFill>
              <a:effectLst/>
              <a:latin typeface="+mn-lt"/>
              <a:ea typeface="+mn-ea"/>
              <a:cs typeface="+mn-cs"/>
            </a:endParaRPr>
          </a:p>
          <a:p>
            <a:pPr algn="just"/>
            <a:r>
              <a:rPr lang="fr-FR" sz="1200" b="0" i="0" u="none" strike="noStrike" kern="1200" dirty="0">
                <a:solidFill>
                  <a:schemeClr val="tx1"/>
                </a:solidFill>
                <a:effectLst/>
                <a:latin typeface="+mn-lt"/>
                <a:ea typeface="+mn-ea"/>
                <a:cs typeface="+mn-cs"/>
              </a:rPr>
              <a:t>Nos émotions et nos besoins sont liés. Ces exercices sur les besoins doivent venir après un travail sur les émotions (reconnaître les émotions et toutes leurs </a:t>
            </a:r>
            <a:r>
              <a:rPr lang="fr-FR" sz="1200" b="0" i="0" u="none" strike="noStrike" kern="1200" dirty="0">
                <a:solidFill>
                  <a:schemeClr val="tx1"/>
                </a:solidFill>
                <a:effectLst/>
                <a:latin typeface="+mn-lt"/>
                <a:ea typeface="+mn-ea"/>
                <a:cs typeface="+mn-cs"/>
                <a:hlinkClick r:id="rId3"/>
              </a:rPr>
              <a:t>dimensions</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4"/>
              </a:rPr>
              <a:t>mimer</a:t>
            </a:r>
            <a:r>
              <a:rPr lang="fr-FR" sz="1200" b="0" i="0" u="none" strike="noStrike" kern="1200" dirty="0">
                <a:solidFill>
                  <a:schemeClr val="tx1"/>
                </a:solidFill>
                <a:effectLst/>
                <a:latin typeface="+mn-lt"/>
                <a:ea typeface="+mn-ea"/>
                <a:cs typeface="+mn-cs"/>
              </a:rPr>
              <a:t> les émotions, connaître le </a:t>
            </a:r>
            <a:r>
              <a:rPr lang="fr-FR" sz="1200" b="0" i="0" u="none" strike="noStrike" kern="1200" dirty="0">
                <a:solidFill>
                  <a:schemeClr val="tx1"/>
                </a:solidFill>
                <a:effectLst/>
                <a:latin typeface="+mn-lt"/>
                <a:ea typeface="+mn-ea"/>
                <a:cs typeface="+mn-cs"/>
                <a:hlinkClick r:id="rId5"/>
              </a:rPr>
              <a:t>vocabulaire</a:t>
            </a:r>
            <a:r>
              <a:rPr lang="fr-FR" sz="1200" b="0" i="0" u="none" strike="noStrike" kern="1200" dirty="0">
                <a:solidFill>
                  <a:schemeClr val="tx1"/>
                </a:solidFill>
                <a:effectLst/>
                <a:latin typeface="+mn-lt"/>
                <a:ea typeface="+mn-ea"/>
                <a:cs typeface="+mn-cs"/>
              </a:rPr>
              <a:t> des émotions, exprimer avec </a:t>
            </a:r>
            <a:r>
              <a:rPr lang="fr-FR" sz="1200" b="0" i="0" u="none" strike="noStrike" kern="1200" dirty="0">
                <a:solidFill>
                  <a:schemeClr val="tx1"/>
                </a:solidFill>
                <a:effectLst/>
                <a:latin typeface="+mn-lt"/>
                <a:ea typeface="+mn-ea"/>
                <a:cs typeface="+mn-cs"/>
                <a:hlinkClick r:id="rId6"/>
              </a:rPr>
              <a:t>précision</a:t>
            </a:r>
            <a:r>
              <a:rPr lang="fr-FR" sz="1200" b="0" i="0" u="none" strike="noStrike" kern="1200" dirty="0">
                <a:solidFill>
                  <a:schemeClr val="tx1"/>
                </a:solidFill>
                <a:effectLst/>
                <a:latin typeface="+mn-lt"/>
                <a:ea typeface="+mn-ea"/>
                <a:cs typeface="+mn-cs"/>
              </a:rPr>
              <a:t> les émotions…). Nos émotions sont liées à nos besoins et celles-ci nous préviennent quand nos besoins ne sont plus nourris. Ces émotions doivent être prises comme des signaux d’alarme. Il peut donc être utile de proposer une liste des émotions aux enfants pour les aider à lier les émotions aux besoins.</a:t>
            </a:r>
          </a:p>
          <a:p>
            <a:endParaRPr lang="fr-FR" dirty="0"/>
          </a:p>
          <a:p>
            <a:r>
              <a:rPr lang="fr-FR" dirty="0"/>
              <a:t>(site: apprendre à </a:t>
            </a:r>
            <a:r>
              <a:rPr lang="fr-FR" dirty="0" err="1"/>
              <a:t>éduquer.fr</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37</a:t>
            </a:fld>
            <a:endParaRPr lang="fr-FR"/>
          </a:p>
        </p:txBody>
      </p:sp>
    </p:spTree>
    <p:extLst>
      <p:ext uri="{BB962C8B-B14F-4D97-AF65-F5344CB8AC3E}">
        <p14:creationId xmlns:p14="http://schemas.microsoft.com/office/powerpoint/2010/main" val="1850288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38</a:t>
            </a:fld>
            <a:endParaRPr lang="fr-FR"/>
          </a:p>
        </p:txBody>
      </p:sp>
    </p:spTree>
    <p:extLst>
      <p:ext uri="{BB962C8B-B14F-4D97-AF65-F5344CB8AC3E}">
        <p14:creationId xmlns:p14="http://schemas.microsoft.com/office/powerpoint/2010/main" val="3734306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charset="0"/>
              <a:buChar char="•"/>
            </a:pPr>
            <a:endParaRPr lang="fr-FR" dirty="0">
              <a:solidFill>
                <a:srgbClr val="FF0000"/>
              </a:solidFill>
            </a:endParaRPr>
          </a:p>
          <a:p>
            <a:pPr>
              <a:buFont typeface="Arial" charset="0"/>
              <a:buNone/>
            </a:pPr>
            <a:r>
              <a:rPr lang="fr-FR" dirty="0">
                <a:solidFill>
                  <a:srgbClr val="FF0000"/>
                </a:solidFill>
              </a:rPr>
              <a:t>Bibliographie travailler les émotions</a:t>
            </a:r>
            <a:r>
              <a:rPr lang="fr-FR" baseline="0" dirty="0">
                <a:solidFill>
                  <a:srgbClr val="FF0000"/>
                </a:solidFill>
              </a:rPr>
              <a:t> à travers les albums de jeunesse cycle 1 à 3</a:t>
            </a:r>
          </a:p>
          <a:p>
            <a:pPr>
              <a:buFont typeface="Arial" charset="0"/>
              <a:buNone/>
            </a:pPr>
            <a:endParaRPr lang="fr-FR" baseline="0" dirty="0">
              <a:solidFill>
                <a:srgbClr val="FF0000"/>
              </a:solidFill>
            </a:endParaRPr>
          </a:p>
          <a:p>
            <a:r>
              <a:rPr lang="fr-FR" dirty="0"/>
              <a:t>Elle doit être introduite après un travail sur les </a:t>
            </a:r>
            <a:r>
              <a:rPr lang="fr-FR" dirty="0">
                <a:solidFill>
                  <a:srgbClr val="FF0000"/>
                </a:solidFill>
              </a:rPr>
              <a:t>émotions* </a:t>
            </a:r>
            <a:r>
              <a:rPr lang="fr-FR" dirty="0"/>
              <a:t> en classe, voire sur le cerveau</a:t>
            </a:r>
          </a:p>
          <a:p>
            <a:r>
              <a:rPr lang="fr-FR" dirty="0"/>
              <a:t>Elle doit être présentée aux élèves comme une source de plaisir, et ne doit pas être montrée pour la première fois lors d’une situation de crise ou de mal-être. </a:t>
            </a:r>
          </a:p>
          <a:p>
            <a:r>
              <a:rPr lang="fr-FR" dirty="0"/>
              <a:t>Présenter les objets un a un, expliciter les effets, chacun s’exprime</a:t>
            </a:r>
            <a:r>
              <a:rPr lang="fr-FR" b="1" dirty="0"/>
              <a:t>.</a:t>
            </a:r>
            <a:r>
              <a:rPr lang="fr-FR" dirty="0"/>
              <a:t> </a:t>
            </a:r>
          </a:p>
          <a:p>
            <a:r>
              <a:rPr lang="fr-FR" dirty="0"/>
              <a:t>Elle doit être accompagnée par le RASED pour les apports théoriques</a:t>
            </a:r>
            <a:r>
              <a:rPr lang="fr-FR" b="1" dirty="0"/>
              <a:t>.</a:t>
            </a:r>
          </a:p>
          <a:p>
            <a:r>
              <a:rPr lang="fr-FR" dirty="0"/>
              <a:t>Elle doit faire l’objet d’échange de pratique</a:t>
            </a:r>
            <a:r>
              <a:rPr lang="fr-FR" b="1" dirty="0"/>
              <a:t>. </a:t>
            </a:r>
          </a:p>
          <a:p>
            <a:pPr>
              <a:buFont typeface="Arial" charset="0"/>
              <a:buNone/>
            </a:pPr>
            <a:endParaRPr lang="fr-FR" dirty="0">
              <a:solidFill>
                <a:srgbClr val="FF0000"/>
              </a:solidFill>
            </a:endParaRPr>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39</a:t>
            </a:fld>
            <a:endParaRPr lang="fr-FR"/>
          </a:p>
        </p:txBody>
      </p:sp>
    </p:spTree>
    <p:extLst>
      <p:ext uri="{BB962C8B-B14F-4D97-AF65-F5344CB8AC3E}">
        <p14:creationId xmlns:p14="http://schemas.microsoft.com/office/powerpoint/2010/main" val="2688095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(la</a:t>
            </a:r>
            <a:r>
              <a:rPr lang="fr-FR" baseline="0" dirty="0"/>
              <a:t> vidéo démarre automatiquement au lancement du diaporama)</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40</a:t>
            </a:fld>
            <a:endParaRPr lang="fr-FR"/>
          </a:p>
        </p:txBody>
      </p:sp>
    </p:spTree>
    <p:extLst>
      <p:ext uri="{BB962C8B-B14F-4D97-AF65-F5344CB8AC3E}">
        <p14:creationId xmlns:p14="http://schemas.microsoft.com/office/powerpoint/2010/main" val="691232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Un coin spécifique  dans la classe (</a:t>
            </a:r>
            <a:r>
              <a:rPr lang="fr-FR" sz="1200" i="1" kern="1200" dirty="0">
                <a:solidFill>
                  <a:schemeClr val="tx1"/>
                </a:solidFill>
                <a:latin typeface="+mn-lt"/>
                <a:ea typeface="+mn-ea"/>
                <a:cs typeface="+mn-cs"/>
              </a:rPr>
              <a:t>coin zen, espace détente, espace des émotions</a:t>
            </a:r>
            <a:r>
              <a:rPr lang="fr-FR" sz="1200" kern="1200" dirty="0">
                <a:solidFill>
                  <a:schemeClr val="tx1"/>
                </a:solidFill>
                <a:latin typeface="+mn-lt"/>
                <a:ea typeface="+mn-ea"/>
                <a:cs typeface="+mn-cs"/>
              </a:rPr>
              <a:t>,…) aménagé avec la présence d’une tente ou d’un tipi dans lesquels les élèves peuvent un temps s’isoler du groupe  et choisir l’objet qui sera adapté au mieux à son état émotif du moment et en accompagnement de l’enseignant. Les enseignants laissent également la possibilité aux élèves à deux ou seul de pouvoir y lire ou regarder un livre.</a:t>
            </a:r>
          </a:p>
          <a:p>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41</a:t>
            </a:fld>
            <a:endParaRPr lang="fr-FR"/>
          </a:p>
        </p:txBody>
      </p:sp>
    </p:spTree>
    <p:extLst>
      <p:ext uri="{BB962C8B-B14F-4D97-AF65-F5344CB8AC3E}">
        <p14:creationId xmlns:p14="http://schemas.microsoft.com/office/powerpoint/2010/main" val="3095592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Les objets peuvent</a:t>
            </a:r>
            <a:r>
              <a:rPr lang="fr-FR" sz="1200" kern="1200" baseline="0" dirty="0">
                <a:solidFill>
                  <a:schemeClr val="tx1"/>
                </a:solidFill>
                <a:latin typeface="+mn-lt"/>
                <a:ea typeface="+mn-ea"/>
                <a:cs typeface="+mn-cs"/>
              </a:rPr>
              <a:t> être</a:t>
            </a:r>
            <a:r>
              <a:rPr lang="fr-FR" sz="1200" kern="1200" dirty="0">
                <a:solidFill>
                  <a:schemeClr val="tx1"/>
                </a:solidFill>
                <a:latin typeface="+mn-lt"/>
                <a:ea typeface="+mn-ea"/>
                <a:cs typeface="+mn-cs"/>
              </a:rPr>
              <a:t> introduits un à un avec un atelier de manipulation, d’observation et de perception des différents sens et ressentis. Les</a:t>
            </a:r>
            <a:r>
              <a:rPr lang="fr-FR" sz="1200" kern="1200" baseline="0" dirty="0">
                <a:solidFill>
                  <a:schemeClr val="tx1"/>
                </a:solidFill>
                <a:latin typeface="+mn-lt"/>
                <a:ea typeface="+mn-ea"/>
                <a:cs typeface="+mn-cs"/>
              </a:rPr>
              <a:t> élèves complètent le tableau pour chaque objet utilisé à l’aide d’émoticônes afin d’exprimer au mieux leur ressenti après utilisation.</a:t>
            </a: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42</a:t>
            </a:fld>
            <a:endParaRPr lang="fr-FR"/>
          </a:p>
        </p:txBody>
      </p:sp>
    </p:spTree>
    <p:extLst>
      <p:ext uri="{BB962C8B-B14F-4D97-AF65-F5344CB8AC3E}">
        <p14:creationId xmlns:p14="http://schemas.microsoft.com/office/powerpoint/2010/main" val="3390568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quelques élèves dont le comportement en classe que ce soit dans le groupe ou dans la relation à  l’adulte et aux autres élèves, le recours à cette malle peut</a:t>
            </a:r>
            <a:r>
              <a:rPr lang="fr-FR" sz="1200" kern="1200" baseline="0" dirty="0">
                <a:solidFill>
                  <a:schemeClr val="tx1"/>
                </a:solidFill>
                <a:latin typeface="+mn-lt"/>
                <a:ea typeface="+mn-ea"/>
                <a:cs typeface="+mn-cs"/>
              </a:rPr>
              <a:t> permettre</a:t>
            </a:r>
            <a:r>
              <a:rPr lang="fr-FR" sz="1200" kern="1200" dirty="0">
                <a:solidFill>
                  <a:schemeClr val="tx1"/>
                </a:solidFill>
                <a:latin typeface="+mn-lt"/>
                <a:ea typeface="+mn-ea"/>
                <a:cs typeface="+mn-cs"/>
              </a:rPr>
              <a:t> de mieux désamorcer</a:t>
            </a:r>
            <a:r>
              <a:rPr lang="fr-FR" sz="1200" kern="1200" baseline="0" dirty="0">
                <a:solidFill>
                  <a:schemeClr val="tx1"/>
                </a:solidFill>
                <a:latin typeface="+mn-lt"/>
                <a:ea typeface="+mn-ea"/>
                <a:cs typeface="+mn-cs"/>
              </a:rPr>
              <a:t> </a:t>
            </a:r>
            <a:r>
              <a:rPr lang="fr-FR" sz="1200" kern="1200" dirty="0">
                <a:solidFill>
                  <a:schemeClr val="tx1"/>
                </a:solidFill>
                <a:latin typeface="+mn-lt"/>
                <a:ea typeface="+mn-ea"/>
                <a:cs typeface="+mn-cs"/>
              </a:rPr>
              <a:t>quelques crises . L’explicitation des ressentis après utilisation des objets est parfois difficile à exprimer pour ces élèves. </a:t>
            </a:r>
          </a:p>
          <a:p>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43</a:t>
            </a:fld>
            <a:endParaRPr lang="fr-FR"/>
          </a:p>
        </p:txBody>
      </p:sp>
    </p:spTree>
    <p:extLst>
      <p:ext uri="{BB962C8B-B14F-4D97-AF65-F5344CB8AC3E}">
        <p14:creationId xmlns:p14="http://schemas.microsoft.com/office/powerpoint/2010/main" val="1929676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Des élèves ont proposé d’eux mêmes un objet à un autre élève du groupe classe qui éprouvait des difficultés à apaiser sa colère après une dispute au retour de récréation</a:t>
            </a:r>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44</a:t>
            </a:fld>
            <a:endParaRPr lang="fr-FR"/>
          </a:p>
        </p:txBody>
      </p:sp>
    </p:spTree>
    <p:extLst>
      <p:ext uri="{BB962C8B-B14F-4D97-AF65-F5344CB8AC3E}">
        <p14:creationId xmlns:p14="http://schemas.microsoft.com/office/powerpoint/2010/main" val="4283305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Ces objets doivent être introduits après avoir mené un travail avec la classe sur les émotions, la méditation, l’empathie, le débat philo… en prévention et dans le cadre d’un projet, voire même dans le cadre d’activités au quotidien ou de rituels.</a:t>
            </a:r>
          </a:p>
          <a:p>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45</a:t>
            </a:fld>
            <a:endParaRPr lang="fr-FR"/>
          </a:p>
        </p:txBody>
      </p:sp>
    </p:spTree>
    <p:extLst>
      <p:ext uri="{BB962C8B-B14F-4D97-AF65-F5344CB8AC3E}">
        <p14:creationId xmlns:p14="http://schemas.microsoft.com/office/powerpoint/2010/main" val="536006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malles peuvent être</a:t>
            </a:r>
            <a:r>
              <a:rPr lang="fr-FR" baseline="0" dirty="0"/>
              <a:t> constituées en fonction d’une problématique précise, avec </a:t>
            </a:r>
            <a:r>
              <a:rPr lang="fr-FR" baseline="0"/>
              <a:t>un budget à </a:t>
            </a:r>
            <a:r>
              <a:rPr lang="fr-FR" baseline="0" dirty="0"/>
              <a:t>moindre coût (</a:t>
            </a:r>
            <a:r>
              <a:rPr lang="fr-FR" baseline="0" dirty="0" err="1"/>
              <a:t>Gifi</a:t>
            </a:r>
            <a:r>
              <a:rPr lang="fr-FR" baseline="0" dirty="0"/>
              <a:t>, Action,…)</a:t>
            </a:r>
            <a:endParaRPr lang="fr-FR" dirty="0"/>
          </a:p>
        </p:txBody>
      </p:sp>
      <p:sp>
        <p:nvSpPr>
          <p:cNvPr id="4" name="Espace réservé du numéro de diapositive 3"/>
          <p:cNvSpPr>
            <a:spLocks noGrp="1"/>
          </p:cNvSpPr>
          <p:nvPr>
            <p:ph type="sldNum" sz="quarter" idx="10"/>
          </p:nvPr>
        </p:nvSpPr>
        <p:spPr/>
        <p:txBody>
          <a:bodyPr/>
          <a:lstStyle/>
          <a:p>
            <a:fld id="{5A2DD88A-9D87-47D5-B220-A43B7B3DD0BE}" type="slidenum">
              <a:rPr lang="fr-FR" smtClean="0"/>
              <a:pPr/>
              <a:t>46</a:t>
            </a:fld>
            <a:endParaRPr lang="fr-FR"/>
          </a:p>
        </p:txBody>
      </p:sp>
    </p:spTree>
    <p:extLst>
      <p:ext uri="{BB962C8B-B14F-4D97-AF65-F5344CB8AC3E}">
        <p14:creationId xmlns:p14="http://schemas.microsoft.com/office/powerpoint/2010/main" val="8463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4</a:t>
            </a:fld>
            <a:endParaRPr lang="fr-FR"/>
          </a:p>
        </p:txBody>
      </p:sp>
    </p:spTree>
    <p:extLst>
      <p:ext uri="{BB962C8B-B14F-4D97-AF65-F5344CB8AC3E}">
        <p14:creationId xmlns:p14="http://schemas.microsoft.com/office/powerpoint/2010/main" val="2906430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47</a:t>
            </a:fld>
            <a:endParaRPr lang="fr-FR"/>
          </a:p>
        </p:txBody>
      </p:sp>
    </p:spTree>
    <p:extLst>
      <p:ext uri="{BB962C8B-B14F-4D97-AF65-F5344CB8AC3E}">
        <p14:creationId xmlns:p14="http://schemas.microsoft.com/office/powerpoint/2010/main" val="2447328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48</a:t>
            </a:fld>
            <a:endParaRPr lang="fr-FR"/>
          </a:p>
        </p:txBody>
      </p:sp>
    </p:spTree>
    <p:extLst>
      <p:ext uri="{BB962C8B-B14F-4D97-AF65-F5344CB8AC3E}">
        <p14:creationId xmlns:p14="http://schemas.microsoft.com/office/powerpoint/2010/main" val="3843120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EC1BE2-7F48-F343-B8B7-F798CF9B9B50}" type="slidenum">
              <a:rPr lang="fr-FR" smtClean="0"/>
              <a:pPr/>
              <a:t>49</a:t>
            </a:fld>
            <a:endParaRPr lang="fr-FR"/>
          </a:p>
        </p:txBody>
      </p:sp>
    </p:spTree>
    <p:extLst>
      <p:ext uri="{BB962C8B-B14F-4D97-AF65-F5344CB8AC3E}">
        <p14:creationId xmlns:p14="http://schemas.microsoft.com/office/powerpoint/2010/main" val="54947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50</a:t>
            </a:fld>
            <a:endParaRPr lang="fr-FR"/>
          </a:p>
        </p:txBody>
      </p:sp>
    </p:spTree>
    <p:extLst>
      <p:ext uri="{BB962C8B-B14F-4D97-AF65-F5344CB8AC3E}">
        <p14:creationId xmlns:p14="http://schemas.microsoft.com/office/powerpoint/2010/main" val="175829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0" i="0" u="none" strike="noStrike" kern="1200" noProof="0" dirty="0">
                <a:solidFill>
                  <a:srgbClr val="FF0000"/>
                </a:solidFill>
                <a:effectLst/>
                <a:latin typeface="+mn-lt"/>
                <a:ea typeface="+mn-ea"/>
                <a:cs typeface="+mn-cs"/>
              </a:rPr>
              <a:t>LES EMOTIONS </a:t>
            </a:r>
          </a:p>
          <a:p>
            <a:pPr algn="just"/>
            <a:endParaRPr lang="fr-FR" sz="1200" b="0" i="0" u="none" strike="noStrike" kern="1200" noProof="0" dirty="0">
              <a:solidFill>
                <a:srgbClr val="FF0000"/>
              </a:solidFill>
              <a:effectLst/>
              <a:latin typeface="+mn-lt"/>
              <a:ea typeface="+mn-ea"/>
              <a:cs typeface="+mn-cs"/>
            </a:endParaRPr>
          </a:p>
          <a:p>
            <a:pPr algn="just"/>
            <a:endParaRPr lang="fr-FR" sz="1200" b="0" i="0" u="none" strike="noStrike" kern="1200" noProof="0" dirty="0">
              <a:solidFill>
                <a:srgbClr val="FF0000"/>
              </a:solidFill>
              <a:effectLst/>
              <a:latin typeface="+mn-lt"/>
              <a:ea typeface="+mn-ea"/>
              <a:cs typeface="+mn-cs"/>
            </a:endParaRPr>
          </a:p>
          <a:p>
            <a:pPr algn="just"/>
            <a:r>
              <a:rPr lang="fr-FR" sz="1200" b="0" i="0" u="none" strike="noStrike" kern="1200" dirty="0">
                <a:solidFill>
                  <a:schemeClr val="tx1"/>
                </a:solidFill>
                <a:effectLst/>
                <a:latin typeface="+mn-lt"/>
                <a:ea typeface="+mn-ea"/>
                <a:cs typeface="+mn-cs"/>
              </a:rPr>
              <a:t>Il n'y a pas UNE partie du cerveau qui contrôle les sentiments, mais il y a plutôt toute une série d'aires corticales préfrontales (dans la partie devant du cerveau, au dessus des yeux) qui sont impliquées dans le contrôle des sentiments et dans la régulation des émotions. Ces aires préfrontales accomplissent cette tâche en allant inhiber, c'est à dire freiner, les zones du cerveau qui par contre </a:t>
            </a:r>
            <a:r>
              <a:rPr lang="fr-FR" sz="1200" b="0" i="0" u="none" strike="noStrike" kern="1200" dirty="0" err="1">
                <a:solidFill>
                  <a:schemeClr val="tx1"/>
                </a:solidFill>
                <a:effectLst/>
                <a:latin typeface="+mn-lt"/>
                <a:ea typeface="+mn-ea"/>
                <a:cs typeface="+mn-cs"/>
              </a:rPr>
              <a:t>genèrent</a:t>
            </a:r>
            <a:r>
              <a:rPr lang="fr-FR" sz="1200" b="0" i="0" u="none" strike="noStrike" kern="1200" dirty="0">
                <a:solidFill>
                  <a:schemeClr val="tx1"/>
                </a:solidFill>
                <a:effectLst/>
                <a:latin typeface="+mn-lt"/>
                <a:ea typeface="+mn-ea"/>
                <a:cs typeface="+mn-cs"/>
              </a:rPr>
              <a:t> les émotions, et qui se trouvent plus au milieu et dans la partie basse du cerveau. Il est intéressant de retenir, que le cortex préfrontal est la partie la plus </a:t>
            </a:r>
            <a:r>
              <a:rPr lang="fr-FR" sz="1200" b="0" i="0" u="none" strike="noStrike" kern="1200" dirty="0" err="1">
                <a:solidFill>
                  <a:schemeClr val="tx1"/>
                </a:solidFill>
                <a:effectLst/>
                <a:latin typeface="+mn-lt"/>
                <a:ea typeface="+mn-ea"/>
                <a:cs typeface="+mn-cs"/>
              </a:rPr>
              <a:t>developpé</a:t>
            </a:r>
            <a:r>
              <a:rPr lang="fr-FR" sz="1200" b="0" i="0" u="none" strike="noStrike" kern="1200" dirty="0">
                <a:solidFill>
                  <a:schemeClr val="tx1"/>
                </a:solidFill>
                <a:effectLst/>
                <a:latin typeface="+mn-lt"/>
                <a:ea typeface="+mn-ea"/>
                <a:cs typeface="+mn-cs"/>
              </a:rPr>
              <a:t> chez l'humain en comparaison avec d'autres primates et mammifères, et que c'est aussi le dernier à terminer son développement dans l'ontogenèse (c'est-à-dire dans le développement de chacun de nous de l'enfance jusqu'au stade adulte).</a:t>
            </a:r>
            <a:endParaRPr lang="fr-FR" sz="1200" b="0" i="0" u="none" strike="noStrike" kern="1200" noProof="0" dirty="0">
              <a:solidFill>
                <a:srgbClr val="FF0000"/>
              </a:solidFill>
              <a:effectLst/>
              <a:latin typeface="+mn-lt"/>
              <a:ea typeface="+mn-ea"/>
              <a:cs typeface="+mn-cs"/>
            </a:endParaRPr>
          </a:p>
          <a:p>
            <a:pPr algn="just"/>
            <a:endParaRPr lang="fr-FR" sz="1200" b="0" i="0" u="none" strike="noStrike" kern="1200" noProof="0" dirty="0">
              <a:solidFill>
                <a:srgbClr val="FF0000"/>
              </a:solidFill>
              <a:effectLst/>
              <a:latin typeface="+mn-lt"/>
              <a:ea typeface="+mn-ea"/>
              <a:cs typeface="+mn-cs"/>
            </a:endParaRPr>
          </a:p>
          <a:p>
            <a:pPr algn="just"/>
            <a:r>
              <a:rPr lang="fr-FR" sz="1200" b="0" i="0" u="none" strike="noStrike" kern="1200" noProof="0" dirty="0">
                <a:solidFill>
                  <a:srgbClr val="FF0000"/>
                </a:solidFill>
                <a:effectLst/>
                <a:latin typeface="+mn-lt"/>
                <a:ea typeface="+mn-ea"/>
                <a:cs typeface="+mn-cs"/>
              </a:rPr>
              <a:t>LES SENSATIONS</a:t>
            </a:r>
          </a:p>
          <a:p>
            <a:pPr algn="just"/>
            <a:r>
              <a:rPr lang="fr-FR" sz="1200" b="1" i="0" u="none" strike="noStrike" kern="1200" noProof="0" dirty="0">
                <a:solidFill>
                  <a:srgbClr val="FF0000"/>
                </a:solidFill>
                <a:effectLst/>
                <a:latin typeface="+mn-lt"/>
                <a:ea typeface="+mn-ea"/>
                <a:cs typeface="+mn-cs"/>
              </a:rPr>
              <a:t>Le concept est né dans les années 70 aux Pays-Bas. Au </a:t>
            </a:r>
            <a:r>
              <a:rPr lang="fr-FR" sz="1200" b="0" i="0" u="none" strike="noStrike" kern="1200" noProof="0" dirty="0">
                <a:solidFill>
                  <a:schemeClr val="tx1"/>
                </a:solidFill>
                <a:effectLst/>
                <a:latin typeface="+mn-lt"/>
                <a:ea typeface="+mn-ea"/>
                <a:cs typeface="+mn-cs"/>
              </a:rPr>
              <a:t>départ, ces espaces ont été développé</a:t>
            </a:r>
            <a:r>
              <a:rPr lang="fr-FR" sz="1200" b="0" i="0" u="none" strike="noStrike" kern="1200" noProof="0" dirty="0">
                <a:solidFill>
                  <a:srgbClr val="FF0000"/>
                </a:solidFill>
                <a:effectLst/>
                <a:latin typeface="+mn-lt"/>
                <a:ea typeface="+mn-ea"/>
                <a:cs typeface="+mn-cs"/>
              </a:rPr>
              <a:t>s</a:t>
            </a:r>
            <a:r>
              <a:rPr lang="fr-FR" sz="1200" b="0" i="0" u="none" strike="noStrike" kern="1200" noProof="0" dirty="0">
                <a:solidFill>
                  <a:schemeClr val="tx1"/>
                </a:solidFill>
                <a:effectLst/>
                <a:latin typeface="+mn-lt"/>
                <a:ea typeface="+mn-ea"/>
                <a:cs typeface="+mn-cs"/>
              </a:rPr>
              <a:t> pour les adultes porteurs de handicap et par la suite cela s’est</a:t>
            </a:r>
            <a:r>
              <a:rPr lang="fr-FR" sz="1200" b="0" i="0" u="none" strike="noStrike" kern="1200" baseline="0" noProof="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démocratisé pour un public plus large. La démarche sensorielle notamment « Snoezelen » a pour but de favoriser l’expérimentation, la perception corporelle et sensorielle, ainsi que la relation et le bien-être. Cet espace agit comme un outil médiateur centré sur la construction d’une sécurité psycho corporelle où la rêverie et l’imagination sont à l’honneur.</a:t>
            </a:r>
          </a:p>
          <a:p>
            <a:pPr algn="just"/>
            <a:r>
              <a:rPr lang="fr-FR" sz="1200" b="0" i="0" u="none" strike="noStrike" kern="1200" noProof="0" dirty="0">
                <a:solidFill>
                  <a:schemeClr val="tx1"/>
                </a:solidFill>
                <a:effectLst/>
                <a:latin typeface="+mn-lt"/>
                <a:ea typeface="+mn-ea"/>
                <a:cs typeface="+mn-cs"/>
              </a:rPr>
              <a:t>Quels sont les bienfaits des espaces multi-sensoriels?</a:t>
            </a:r>
          </a:p>
          <a:p>
            <a:pPr algn="just"/>
            <a:r>
              <a:rPr lang="fr-FR" sz="1200" b="0" i="0" u="none" strike="noStrike" kern="1200" noProof="0" dirty="0">
                <a:solidFill>
                  <a:schemeClr val="tx1"/>
                </a:solidFill>
                <a:effectLst/>
                <a:latin typeface="+mn-lt"/>
                <a:ea typeface="+mn-ea"/>
                <a:cs typeface="+mn-cs"/>
              </a:rPr>
              <a:t>Installer un espace sensoriel dans une structure d’accueil petite enfance :</a:t>
            </a:r>
          </a:p>
          <a:p>
            <a:pPr algn="just"/>
            <a:r>
              <a:rPr lang="fr-FR" sz="1200" b="0" i="0" u="none" strike="noStrike" kern="1200" noProof="0" dirty="0">
                <a:solidFill>
                  <a:schemeClr val="tx1"/>
                </a:solidFill>
                <a:effectLst/>
                <a:latin typeface="+mn-lt"/>
                <a:ea typeface="+mn-ea"/>
                <a:cs typeface="+mn-cs"/>
              </a:rPr>
              <a:t>-propose un environnement propice au développement global de l’enfant et répond</a:t>
            </a:r>
            <a:r>
              <a:rPr lang="fr-FR" sz="1200" b="0" i="0" u="none" strike="sngStrike" kern="1200" noProof="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au mode de développement sensori-moteur initial de l’enfant</a:t>
            </a:r>
          </a:p>
          <a:p>
            <a:pPr algn="just"/>
            <a:r>
              <a:rPr lang="fr-FR" sz="1200" b="0" i="0" u="none" strike="noStrike" kern="1200" noProof="0" dirty="0">
                <a:solidFill>
                  <a:schemeClr val="tx1"/>
                </a:solidFill>
                <a:effectLst/>
                <a:latin typeface="+mn-lt"/>
                <a:ea typeface="+mn-ea"/>
                <a:cs typeface="+mn-cs"/>
              </a:rPr>
              <a:t>-encourage l’épanouissement physique, affectif, cognitif et social des enfants en respectant leurs besoins, leurs rythmes et leurs envies</a:t>
            </a:r>
            <a:r>
              <a:rPr lang="fr-FR" sz="1200" b="1" i="0" u="none" strike="noStrike" kern="1200" noProof="0" dirty="0">
                <a:solidFill>
                  <a:srgbClr val="00B0F0"/>
                </a:solidFill>
                <a:effectLst/>
                <a:latin typeface="+mn-lt"/>
                <a:ea typeface="+mn-ea"/>
                <a:cs typeface="+mn-cs"/>
              </a:rPr>
              <a:t>,</a:t>
            </a:r>
          </a:p>
          <a:p>
            <a:pPr algn="just"/>
            <a:r>
              <a:rPr lang="fr-FR" sz="1200" b="0" i="0" u="none" strike="noStrike" kern="1200" noProof="0" dirty="0">
                <a:solidFill>
                  <a:schemeClr val="tx1"/>
                </a:solidFill>
                <a:effectLst/>
                <a:latin typeface="+mn-lt"/>
                <a:ea typeface="+mn-ea"/>
                <a:cs typeface="+mn-cs"/>
              </a:rPr>
              <a:t>-favorise la relation entre l’adulte et l’enfant, permet</a:t>
            </a:r>
            <a:r>
              <a:rPr lang="fr-FR" sz="1200" b="0" i="0" u="none" strike="noStrike" kern="1200" baseline="0" noProof="0" dirty="0">
                <a:solidFill>
                  <a:schemeClr val="tx1"/>
                </a:solidFill>
                <a:effectLst/>
                <a:latin typeface="+mn-lt"/>
                <a:ea typeface="+mn-ea"/>
                <a:cs typeface="+mn-cs"/>
              </a:rPr>
              <a:t> d’établir </a:t>
            </a:r>
            <a:r>
              <a:rPr lang="fr-FR" sz="1200" b="0" i="0" u="none" strike="noStrike" kern="1200" noProof="0" dirty="0">
                <a:solidFill>
                  <a:schemeClr val="tx1"/>
                </a:solidFill>
                <a:effectLst/>
                <a:latin typeface="+mn-lt"/>
                <a:ea typeface="+mn-ea"/>
                <a:cs typeface="+mn-cs"/>
              </a:rPr>
              <a:t>des liens d’attachement nécessaires pour grandir</a:t>
            </a:r>
            <a:r>
              <a:rPr lang="fr-FR" sz="1200" b="1" i="0" u="none" strike="noStrike" kern="1200" noProof="0" dirty="0">
                <a:solidFill>
                  <a:schemeClr val="tx1"/>
                </a:solidFill>
                <a:effectLst/>
                <a:latin typeface="+mn-lt"/>
                <a:ea typeface="+mn-ea"/>
                <a:cs typeface="+mn-cs"/>
              </a:rPr>
              <a:t>,</a:t>
            </a:r>
          </a:p>
          <a:p>
            <a:pPr algn="just"/>
            <a:r>
              <a:rPr lang="fr-FR" sz="1200" b="0" i="0" u="none" strike="noStrike" kern="1200" noProof="0" dirty="0">
                <a:solidFill>
                  <a:schemeClr val="tx1"/>
                </a:solidFill>
                <a:effectLst/>
                <a:latin typeface="+mn-lt"/>
                <a:ea typeface="+mn-ea"/>
                <a:cs typeface="+mn-cs"/>
              </a:rPr>
              <a:t>-offre un espace-temps de bien-être pour les enfants, les familles et les professionnels</a:t>
            </a:r>
          </a:p>
          <a:p>
            <a:pPr algn="just"/>
            <a:endParaRPr lang="fr-FR" sz="1200" b="0" i="0" u="none" strike="sngStrike" kern="1200" noProof="0" dirty="0">
              <a:solidFill>
                <a:schemeClr val="tx1"/>
              </a:solidFill>
              <a:effectLst/>
              <a:latin typeface="+mn-lt"/>
              <a:ea typeface="+mn-ea"/>
              <a:cs typeface="+mn-cs"/>
            </a:endParaRPr>
          </a:p>
          <a:p>
            <a:pPr algn="just"/>
            <a:r>
              <a:rPr lang="fr-FR" sz="1200" b="0" i="0" u="none" strike="noStrike" kern="1200" noProof="0" dirty="0">
                <a:solidFill>
                  <a:schemeClr val="tx1"/>
                </a:solidFill>
                <a:effectLst/>
                <a:latin typeface="+mn-lt"/>
                <a:ea typeface="+mn-ea"/>
                <a:cs typeface="+mn-cs"/>
              </a:rPr>
              <a:t>Plus qu’un espace, une démarche</a:t>
            </a:r>
          </a:p>
          <a:p>
            <a:pPr algn="just"/>
            <a:r>
              <a:rPr lang="fr-FR" sz="1200" b="0" i="0" u="none" strike="noStrike" kern="1200" noProof="0" dirty="0">
                <a:solidFill>
                  <a:schemeClr val="tx1"/>
                </a:solidFill>
                <a:effectLst/>
                <a:latin typeface="+mn-lt"/>
                <a:ea typeface="+mn-ea"/>
                <a:cs typeface="+mn-cs"/>
              </a:rPr>
              <a:t>Au-delà du lieu, de l’aménagement et du matériel, il est question avant tout d’une démarche d’accompagnement en résonance avec les valeurs du projet éducatif de la structure. Il ne s’agit pas là d’appliquer une méthode ou de suivre une technique mais plutôt de développer un certain savoir- être, une posture professionnelle bienveillante.</a:t>
            </a:r>
          </a:p>
          <a:p>
            <a:pPr algn="just"/>
            <a:r>
              <a:rPr lang="fr-FR" sz="1200" b="0" i="0" u="none" strike="noStrike" kern="1200" noProof="0" dirty="0">
                <a:solidFill>
                  <a:schemeClr val="tx1"/>
                </a:solidFill>
                <a:effectLst/>
                <a:latin typeface="+mn-lt"/>
                <a:ea typeface="+mn-ea"/>
                <a:cs typeface="+mn-cs"/>
              </a:rPr>
              <a:t>Une approche adaptée à l’enfant </a:t>
            </a:r>
            <a:r>
              <a:rPr lang="fr-FR" sz="1200" b="1" i="0" u="none" strike="noStrike" kern="1200" noProof="0" dirty="0">
                <a:solidFill>
                  <a:schemeClr val="tx1"/>
                </a:solidFill>
                <a:effectLst/>
                <a:latin typeface="+mn-lt"/>
                <a:ea typeface="+mn-ea"/>
                <a:cs typeface="+mn-cs"/>
              </a:rPr>
              <a:t>:</a:t>
            </a:r>
          </a:p>
          <a:p>
            <a:pPr algn="just"/>
            <a:r>
              <a:rPr lang="fr-FR" sz="1200" b="0" i="0" u="none" strike="noStrike" kern="1200" noProof="0" dirty="0">
                <a:solidFill>
                  <a:schemeClr val="tx1"/>
                </a:solidFill>
                <a:effectLst/>
                <a:latin typeface="+mn-lt"/>
                <a:ea typeface="+mn-ea"/>
                <a:cs typeface="+mn-cs"/>
              </a:rPr>
              <a:t>L’enfant est pensé comme un être sensoriel, émotionnel et relationnel. C’est à partir de ses sens qu’il découvre et comprend le monde qui l’entoure. Les stimulations sensorielles qu’il reçoit lui procure des sensations source de plaisir ou déplaisir et d’un panel d’émotions associées variées ! Plus il est porté par une relation à l’adulte stable, durable et bienveillante, plus l’enfant est engagé dans son élan de découverte, ses expérimentations et le plaisir de les partager !</a:t>
            </a:r>
          </a:p>
          <a:p>
            <a:pPr algn="just"/>
            <a:r>
              <a:rPr lang="fr-FR" sz="1200" b="0" kern="1200" noProof="0" dirty="0">
                <a:solidFill>
                  <a:schemeClr val="tx1"/>
                </a:solidFill>
                <a:effectLst/>
                <a:latin typeface="+mn-lt"/>
                <a:ea typeface="+mn-ea"/>
                <a:cs typeface="+mn-cs"/>
              </a:rPr>
              <a:t>Nos sept sens envoient en continu des informations à notre cerveau qui les reçoit, les traite et y répond de manière adaptée par des gestes, des comportements, des émotions. </a:t>
            </a:r>
            <a:r>
              <a:rPr lang="fr-FR" sz="1200" b="1" kern="1200" noProof="0" dirty="0">
                <a:solidFill>
                  <a:schemeClr val="tx1"/>
                </a:solidFill>
                <a:effectLst/>
                <a:latin typeface="+mn-lt"/>
                <a:ea typeface="+mn-ea"/>
                <a:cs typeface="+mn-cs"/>
              </a:rPr>
              <a:t>Ce processus s’appelle l’intégration sensorielle. Il correspond à la capacité́ de sentir, de comprendre et d’organiser les informations sensorielles provenant de notre corps </a:t>
            </a:r>
            <a:r>
              <a:rPr lang="fr-FR" sz="1200" b="0" kern="1200" noProof="0" dirty="0">
                <a:solidFill>
                  <a:schemeClr val="tx1"/>
                </a:solidFill>
                <a:effectLst/>
                <a:latin typeface="+mn-lt"/>
                <a:ea typeface="+mn-ea"/>
                <a:cs typeface="+mn-cs"/>
              </a:rPr>
              <a:t>et de notre environnement. Une bonne réception modulation et intégration des informations sensorielles sont nécessaires pour qu’un enfant se développe harmonieusement. </a:t>
            </a:r>
            <a:endParaRPr lang="fr-FR" noProof="0" dirty="0"/>
          </a:p>
          <a:p>
            <a:pPr algn="just"/>
            <a:r>
              <a:rPr lang="fr-FR" sz="1200" b="0" kern="1200" noProof="0" dirty="0">
                <a:solidFill>
                  <a:schemeClr val="tx1"/>
                </a:solidFill>
                <a:effectLst/>
                <a:latin typeface="+mn-lt"/>
                <a:ea typeface="+mn-ea"/>
                <a:cs typeface="+mn-cs"/>
              </a:rPr>
              <a:t>L’information sensorielle transmise par les sens doit donc être traitée et analysée par le cerveau qui va ensuite permettre à la personne d’y apporter une réponse appropriée (un geste, une parole, une émotion...). </a:t>
            </a:r>
            <a:endParaRPr lang="fr-FR" noProof="0" dirty="0"/>
          </a:p>
          <a:p>
            <a:pPr algn="just"/>
            <a:r>
              <a:rPr lang="fr-FR" sz="1200" b="0" kern="1200" noProof="0" dirty="0">
                <a:solidFill>
                  <a:schemeClr val="tx1"/>
                </a:solidFill>
                <a:effectLst/>
                <a:latin typeface="+mn-lt"/>
                <a:ea typeface="+mn-ea"/>
                <a:cs typeface="+mn-cs"/>
              </a:rPr>
              <a:t>Lorsque l’intégration sensorielle fonctionne bien, l’enfant apprend à agir de manière appropriée face à son environnement et comment interagir avec les autres. </a:t>
            </a:r>
            <a:endParaRPr lang="fr-FR" noProof="0" dirty="0"/>
          </a:p>
          <a:p>
            <a:pPr algn="just"/>
            <a:r>
              <a:rPr lang="fr-FR" sz="1200" b="0" i="0" u="none" strike="noStrike" kern="1200" noProof="0" dirty="0">
                <a:solidFill>
                  <a:schemeClr val="tx1"/>
                </a:solidFill>
                <a:effectLst/>
                <a:latin typeface="+mn-lt"/>
                <a:ea typeface="+mn-ea"/>
                <a:cs typeface="+mn-cs"/>
              </a:rPr>
              <a:t>Un espace sensoriel, un espace pensé comme un cocon</a:t>
            </a:r>
          </a:p>
          <a:p>
            <a:pPr algn="just"/>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5</a:t>
            </a:fld>
            <a:endParaRPr lang="fr-FR"/>
          </a:p>
        </p:txBody>
      </p:sp>
    </p:spTree>
    <p:extLst>
      <p:ext uri="{BB962C8B-B14F-4D97-AF65-F5344CB8AC3E}">
        <p14:creationId xmlns:p14="http://schemas.microsoft.com/office/powerpoint/2010/main" val="75153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Circuit de </a:t>
            </a:r>
            <a:r>
              <a:rPr lang="fr-FR" sz="1200" b="0" i="0" u="none" strike="noStrike" kern="1200" dirty="0" err="1">
                <a:solidFill>
                  <a:schemeClr val="tx1"/>
                </a:solidFill>
                <a:effectLst/>
                <a:latin typeface="+mn-lt"/>
                <a:ea typeface="+mn-ea"/>
                <a:cs typeface="+mn-cs"/>
              </a:rPr>
              <a:t>Papez</a:t>
            </a:r>
            <a:r>
              <a:rPr lang="fr-FR" sz="1200" b="0" i="0" u="none" strike="noStrike" kern="1200" dirty="0">
                <a:solidFill>
                  <a:schemeClr val="tx1"/>
                </a:solidFill>
                <a:effectLst/>
                <a:latin typeface="+mn-lt"/>
                <a:ea typeface="+mn-ea"/>
                <a:cs typeface="+mn-cs"/>
              </a:rPr>
              <a:t>-Jakob (ou cerveau viscéral).1937</a:t>
            </a:r>
          </a:p>
          <a:p>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circuit de </a:t>
            </a:r>
            <a:r>
              <a:rPr lang="fr-FR" sz="1200" b="1" i="0" u="none" strike="noStrike" kern="1200" dirty="0" err="1">
                <a:solidFill>
                  <a:schemeClr val="tx1"/>
                </a:solidFill>
                <a:effectLst/>
                <a:latin typeface="+mn-lt"/>
                <a:ea typeface="+mn-ea"/>
                <a:cs typeface="+mn-cs"/>
              </a:rPr>
              <a:t>Papez</a:t>
            </a:r>
            <a:r>
              <a:rPr lang="fr-FR" sz="1200" b="0" i="0" u="none" strike="noStrike" kern="1200" dirty="0">
                <a:solidFill>
                  <a:schemeClr val="tx1"/>
                </a:solidFill>
                <a:effectLst/>
                <a:latin typeface="+mn-lt"/>
                <a:ea typeface="+mn-ea"/>
                <a:cs typeface="+mn-cs"/>
              </a:rPr>
              <a:t> est un ensemble de structures </a:t>
            </a:r>
            <a:r>
              <a:rPr lang="fr-FR" sz="1200" b="0" i="0" u="none" strike="noStrike" kern="1200" dirty="0">
                <a:solidFill>
                  <a:schemeClr val="tx1"/>
                </a:solidFill>
                <a:effectLst/>
                <a:latin typeface="+mn-lt"/>
                <a:ea typeface="+mn-ea"/>
                <a:cs typeface="+mn-cs"/>
                <a:hlinkClick r:id="rId3" tooltip="Système nerveux"/>
              </a:rPr>
              <a:t>nerveuses</a:t>
            </a:r>
            <a:r>
              <a:rPr lang="fr-FR" sz="1200" b="0" i="0" u="none" strike="noStrike" kern="1200" dirty="0">
                <a:solidFill>
                  <a:schemeClr val="tx1"/>
                </a:solidFill>
                <a:effectLst/>
                <a:latin typeface="+mn-lt"/>
                <a:ea typeface="+mn-ea"/>
                <a:cs typeface="+mn-cs"/>
              </a:rPr>
              <a:t> du </a:t>
            </a:r>
            <a:r>
              <a:rPr lang="fr-FR" sz="1200" b="0" i="0" u="none" strike="noStrike" kern="1200" dirty="0" err="1">
                <a:solidFill>
                  <a:schemeClr val="tx1"/>
                </a:solidFill>
                <a:effectLst/>
                <a:latin typeface="+mn-lt"/>
                <a:ea typeface="+mn-ea"/>
                <a:cs typeface="+mn-cs"/>
                <a:hlinkClick r:id="rId4" tooltip="Cerveau"/>
              </a:rPr>
              <a:t>cerveau</a:t>
            </a:r>
            <a:r>
              <a:rPr lang="fr-FR" sz="1200" b="0" i="0" u="none" strike="noStrike" kern="1200" dirty="0" err="1">
                <a:solidFill>
                  <a:schemeClr val="tx1"/>
                </a:solidFill>
                <a:effectLst/>
                <a:latin typeface="+mn-lt"/>
                <a:ea typeface="+mn-ea"/>
                <a:cs typeface="+mn-cs"/>
              </a:rPr>
              <a:t>impliquées</a:t>
            </a:r>
            <a:r>
              <a:rPr lang="fr-FR" sz="1200" b="0" i="0" u="none" strike="noStrike" kern="1200" dirty="0">
                <a:solidFill>
                  <a:schemeClr val="tx1"/>
                </a:solidFill>
                <a:effectLst/>
                <a:latin typeface="+mn-lt"/>
                <a:ea typeface="+mn-ea"/>
                <a:cs typeface="+mn-cs"/>
              </a:rPr>
              <a:t> dans le contrôle des </a:t>
            </a:r>
            <a:r>
              <a:rPr lang="fr-FR" sz="1200" b="0" i="0" u="none" strike="noStrike" kern="1200" dirty="0">
                <a:solidFill>
                  <a:schemeClr val="tx1"/>
                </a:solidFill>
                <a:effectLst/>
                <a:latin typeface="+mn-lt"/>
                <a:ea typeface="+mn-ea"/>
                <a:cs typeface="+mn-cs"/>
                <a:hlinkClick r:id="rId5" tooltip="Émotion"/>
              </a:rPr>
              <a:t>émotions</a:t>
            </a:r>
            <a:r>
              <a:rPr lang="fr-FR" sz="1200" b="0" i="0" u="none" strike="noStrike" kern="1200" dirty="0">
                <a:solidFill>
                  <a:schemeClr val="tx1"/>
                </a:solidFill>
                <a:effectLst/>
                <a:latin typeface="+mn-lt"/>
                <a:ea typeface="+mn-ea"/>
                <a:cs typeface="+mn-cs"/>
              </a:rPr>
              <a:t>. Il a reçu le nom du neuroanatomiste américain </a:t>
            </a:r>
            <a:r>
              <a:rPr lang="fr-FR" sz="1200" b="0" i="0" u="none" strike="noStrike" kern="1200" dirty="0">
                <a:solidFill>
                  <a:schemeClr val="tx1"/>
                </a:solidFill>
                <a:effectLst/>
                <a:latin typeface="+mn-lt"/>
                <a:ea typeface="+mn-ea"/>
                <a:cs typeface="+mn-cs"/>
                <a:hlinkClick r:id="rId6" tooltip="James Papez"/>
              </a:rPr>
              <a:t>James Papez</a:t>
            </a:r>
            <a:r>
              <a:rPr lang="fr-FR" sz="1200" b="0" i="0" u="none" strike="noStrike" kern="1200" dirty="0">
                <a:solidFill>
                  <a:schemeClr val="tx1"/>
                </a:solidFill>
                <a:effectLst/>
                <a:latin typeface="+mn-lt"/>
                <a:ea typeface="+mn-ea"/>
                <a:cs typeface="+mn-cs"/>
              </a:rPr>
              <a:t> qui théorisa le rôle de ce circuit dans l'expérience émotionnelle. On le dénomme aussi </a:t>
            </a:r>
            <a:r>
              <a:rPr lang="fr-FR" sz="1200" b="0" i="1" u="none" strike="noStrike" kern="1200" dirty="0">
                <a:solidFill>
                  <a:schemeClr val="tx1"/>
                </a:solidFill>
                <a:effectLst/>
                <a:latin typeface="+mn-lt"/>
                <a:ea typeface="+mn-ea"/>
                <a:cs typeface="+mn-cs"/>
              </a:rPr>
              <a:t>circuit de </a:t>
            </a:r>
            <a:r>
              <a:rPr lang="fr-FR" sz="1200" b="0" i="1" u="none" strike="noStrike" kern="1200" dirty="0" err="1">
                <a:solidFill>
                  <a:schemeClr val="tx1"/>
                </a:solidFill>
                <a:effectLst/>
                <a:latin typeface="+mn-lt"/>
                <a:ea typeface="+mn-ea"/>
                <a:cs typeface="+mn-cs"/>
              </a:rPr>
              <a:t>Papez</a:t>
            </a:r>
            <a:r>
              <a:rPr lang="fr-FR" sz="1200" b="0" i="1" u="none" strike="noStrike" kern="1200" dirty="0">
                <a:solidFill>
                  <a:schemeClr val="tx1"/>
                </a:solidFill>
                <a:effectLst/>
                <a:latin typeface="+mn-lt"/>
                <a:ea typeface="+mn-ea"/>
                <a:cs typeface="+mn-cs"/>
              </a:rPr>
              <a:t>-Jakob</a:t>
            </a:r>
          </a:p>
          <a:p>
            <a:r>
              <a:rPr lang="fr-FR" sz="1200" b="0" i="0" u="none" strike="noStrike" kern="1200" dirty="0">
                <a:solidFill>
                  <a:schemeClr val="tx1"/>
                </a:solidFill>
                <a:effectLst/>
                <a:latin typeface="+mn-lt"/>
                <a:ea typeface="+mn-ea"/>
                <a:cs typeface="+mn-cs"/>
              </a:rPr>
              <a:t>Quelques années plus tard, en 1949, </a:t>
            </a:r>
            <a:r>
              <a:rPr lang="fr-FR" sz="1200" b="0" i="0" u="none" strike="noStrike" kern="1200" dirty="0">
                <a:solidFill>
                  <a:schemeClr val="tx1"/>
                </a:solidFill>
                <a:effectLst/>
                <a:latin typeface="+mn-lt"/>
                <a:ea typeface="+mn-ea"/>
                <a:cs typeface="+mn-cs"/>
                <a:hlinkClick r:id="rId7" tooltip="Paul D. MacLean"/>
              </a:rPr>
              <a:t>Paul D. MacLean</a:t>
            </a:r>
            <a:r>
              <a:rPr lang="fr-FR" sz="1200" b="0" i="0" u="none" strike="noStrike" kern="1200" dirty="0">
                <a:solidFill>
                  <a:schemeClr val="tx1"/>
                </a:solidFill>
                <a:effectLst/>
                <a:latin typeface="+mn-lt"/>
                <a:ea typeface="+mn-ea"/>
                <a:cs typeface="+mn-cs"/>
              </a:rPr>
              <a:t> reprend les idées de </a:t>
            </a:r>
            <a:r>
              <a:rPr lang="fr-FR" sz="1200" b="0" i="0" u="none" strike="noStrike" kern="1200" dirty="0" err="1">
                <a:solidFill>
                  <a:schemeClr val="tx1"/>
                </a:solidFill>
                <a:effectLst/>
                <a:latin typeface="+mn-lt"/>
                <a:ea typeface="+mn-ea"/>
                <a:cs typeface="+mn-cs"/>
              </a:rPr>
              <a:t>Papez</a:t>
            </a:r>
            <a:r>
              <a:rPr lang="fr-FR" sz="1200" b="0" i="0" u="none" strike="noStrike" kern="1200" dirty="0">
                <a:solidFill>
                  <a:schemeClr val="tx1"/>
                </a:solidFill>
                <a:effectLst/>
                <a:latin typeface="+mn-lt"/>
                <a:ea typeface="+mn-ea"/>
                <a:cs typeface="+mn-cs"/>
              </a:rPr>
              <a:t> et les intègre avec le concept du « </a:t>
            </a:r>
            <a:r>
              <a:rPr lang="fr-FR" sz="1200" b="0" i="0" u="none" strike="noStrike" kern="1200" dirty="0">
                <a:solidFill>
                  <a:schemeClr val="tx1"/>
                </a:solidFill>
                <a:effectLst/>
                <a:latin typeface="+mn-lt"/>
                <a:ea typeface="+mn-ea"/>
                <a:cs typeface="+mn-cs"/>
                <a:hlinkClick r:id="rId8" tooltip="Grand lobe limbique (page inexistante)"/>
              </a:rPr>
              <a:t>grand lobe limbique</a:t>
            </a:r>
            <a:r>
              <a:rPr lang="fr-FR" sz="1200" b="0" i="0" u="none" strike="noStrike" kern="1200" dirty="0">
                <a:solidFill>
                  <a:schemeClr val="tx1"/>
                </a:solidFill>
                <a:effectLst/>
                <a:latin typeface="+mn-lt"/>
                <a:ea typeface="+mn-ea"/>
                <a:cs typeface="+mn-cs"/>
              </a:rPr>
              <a:t> » proposé par </a:t>
            </a:r>
            <a:r>
              <a:rPr lang="fr-FR" sz="1200" b="0" i="0" u="none" strike="noStrike" kern="1200" dirty="0">
                <a:solidFill>
                  <a:schemeClr val="tx1"/>
                </a:solidFill>
                <a:effectLst/>
                <a:latin typeface="+mn-lt"/>
                <a:ea typeface="+mn-ea"/>
                <a:cs typeface="+mn-cs"/>
                <a:hlinkClick r:id="rId9" tooltip="Paul Broca"/>
              </a:rPr>
              <a:t>Paul Broca</a:t>
            </a:r>
            <a:r>
              <a:rPr lang="fr-FR" sz="1200" b="0" i="0" u="none" strike="noStrike" kern="1200" dirty="0">
                <a:solidFill>
                  <a:schemeClr val="tx1"/>
                </a:solidFill>
                <a:effectLst/>
                <a:latin typeface="+mn-lt"/>
                <a:ea typeface="+mn-ea"/>
                <a:cs typeface="+mn-cs"/>
              </a:rPr>
              <a:t> en 1878, pour aboutir à la notion d'un </a:t>
            </a:r>
            <a:r>
              <a:rPr lang="fr-FR" sz="1200" b="0" i="0" u="none" strike="noStrike" kern="1200" dirty="0">
                <a:solidFill>
                  <a:schemeClr val="tx1"/>
                </a:solidFill>
                <a:effectLst/>
                <a:latin typeface="+mn-lt"/>
                <a:ea typeface="+mn-ea"/>
                <a:cs typeface="+mn-cs"/>
                <a:hlinkClick r:id="rId10" tooltip="Système limbique"/>
              </a:rPr>
              <a:t>système limbique</a:t>
            </a:r>
            <a:r>
              <a:rPr lang="fr-FR" sz="1200" b="0" i="0" u="none" strike="noStrike" kern="1200" dirty="0">
                <a:solidFill>
                  <a:schemeClr val="tx1"/>
                </a:solidFill>
                <a:effectLst/>
                <a:latin typeface="+mn-lt"/>
                <a:ea typeface="+mn-ea"/>
                <a:cs typeface="+mn-cs"/>
              </a:rPr>
              <a:t> qui comporte donc, en plus des structures citées, le </a:t>
            </a:r>
            <a:r>
              <a:rPr lang="fr-FR" sz="1200" b="0" i="0" u="none" strike="noStrike" kern="1200" dirty="0">
                <a:solidFill>
                  <a:schemeClr val="tx1"/>
                </a:solidFill>
                <a:effectLst/>
                <a:latin typeface="+mn-lt"/>
                <a:ea typeface="+mn-ea"/>
                <a:cs typeface="+mn-cs"/>
                <a:hlinkClick r:id="rId11" tooltip="Cortex orbitofrontal"/>
              </a:rPr>
              <a:t>cortex orbitofrontal</a:t>
            </a:r>
            <a:r>
              <a:rPr lang="fr-FR" sz="1200" b="0" i="0" u="none" strike="noStrike" kern="1200" dirty="0">
                <a:solidFill>
                  <a:schemeClr val="tx1"/>
                </a:solidFill>
                <a:effectLst/>
                <a:latin typeface="+mn-lt"/>
                <a:ea typeface="+mn-ea"/>
                <a:cs typeface="+mn-cs"/>
              </a:rPr>
              <a:t>, le </a:t>
            </a:r>
            <a:r>
              <a:rPr lang="fr-FR" sz="1200" b="0" i="0" u="none" strike="noStrike" kern="1200" dirty="0">
                <a:solidFill>
                  <a:schemeClr val="tx1"/>
                </a:solidFill>
                <a:effectLst/>
                <a:latin typeface="+mn-lt"/>
                <a:ea typeface="+mn-ea"/>
                <a:cs typeface="+mn-cs"/>
                <a:hlinkClick r:id="rId12" tooltip="Cortex préfrontal"/>
              </a:rPr>
              <a:t>cortex préfrontal</a:t>
            </a:r>
            <a:r>
              <a:rPr lang="fr-FR" sz="1200" b="0" i="0" u="none" strike="noStrike" kern="1200" dirty="0">
                <a:solidFill>
                  <a:schemeClr val="tx1"/>
                </a:solidFill>
                <a:effectLst/>
                <a:latin typeface="+mn-lt"/>
                <a:ea typeface="+mn-ea"/>
                <a:cs typeface="+mn-cs"/>
              </a:rPr>
              <a:t> médian, diverses structures du </a:t>
            </a:r>
            <a:r>
              <a:rPr lang="fr-FR" sz="1200" b="0" i="0" u="none" strike="noStrike" kern="1200" dirty="0">
                <a:solidFill>
                  <a:schemeClr val="tx1"/>
                </a:solidFill>
                <a:effectLst/>
                <a:latin typeface="+mn-lt"/>
                <a:ea typeface="+mn-ea"/>
                <a:cs typeface="+mn-cs"/>
                <a:hlinkClick r:id="rId13" tooltip="Lobe temporal"/>
              </a:rPr>
              <a:t>lobe temporal</a:t>
            </a:r>
            <a:r>
              <a:rPr lang="fr-FR" sz="1200" b="0" i="0" u="none" strike="noStrike" kern="1200" dirty="0">
                <a:solidFill>
                  <a:schemeClr val="tx1"/>
                </a:solidFill>
                <a:effectLst/>
                <a:latin typeface="+mn-lt"/>
                <a:ea typeface="+mn-ea"/>
                <a:cs typeface="+mn-cs"/>
              </a:rPr>
              <a:t> (comme le </a:t>
            </a:r>
            <a:r>
              <a:rPr lang="fr-FR" sz="1200" b="0" i="0" u="none" strike="noStrike" kern="1200" dirty="0">
                <a:solidFill>
                  <a:schemeClr val="tx1"/>
                </a:solidFill>
                <a:effectLst/>
                <a:latin typeface="+mn-lt"/>
                <a:ea typeface="+mn-ea"/>
                <a:cs typeface="+mn-cs"/>
                <a:hlinkClick r:id="rId14" tooltip="Gyrus parahippocampique"/>
              </a:rPr>
              <a:t>gyrus parahippocampique</a:t>
            </a:r>
            <a:r>
              <a:rPr lang="fr-FR" sz="1200" b="0" i="0" u="none" strike="noStrike" kern="1200" dirty="0">
                <a:solidFill>
                  <a:schemeClr val="tx1"/>
                </a:solidFill>
                <a:effectLst/>
                <a:latin typeface="+mn-lt"/>
                <a:ea typeface="+mn-ea"/>
                <a:cs typeface="+mn-cs"/>
              </a:rPr>
              <a:t> ou le </a:t>
            </a:r>
            <a:r>
              <a:rPr lang="fr-FR" sz="1200" b="0" i="0" u="none" strike="noStrike" kern="1200" dirty="0">
                <a:solidFill>
                  <a:schemeClr val="tx1"/>
                </a:solidFill>
                <a:effectLst/>
                <a:latin typeface="+mn-lt"/>
                <a:ea typeface="+mn-ea"/>
                <a:cs typeface="+mn-cs"/>
                <a:hlinkClick r:id="rId15" tooltip="Complexe amygdalien"/>
              </a:rPr>
              <a:t>complexe amygdalien</a:t>
            </a:r>
            <a:r>
              <a:rPr lang="fr-FR" sz="1200" b="0" i="0" u="none" strike="noStrike" kern="1200" dirty="0">
                <a:solidFill>
                  <a:schemeClr val="tx1"/>
                </a:solidFill>
                <a:effectLst/>
                <a:latin typeface="+mn-lt"/>
                <a:ea typeface="+mn-ea"/>
                <a:cs typeface="+mn-cs"/>
              </a:rPr>
              <a:t>) et des noyaux </a:t>
            </a:r>
            <a:r>
              <a:rPr lang="fr-FR" sz="1200" b="0" i="0" u="none" strike="noStrike" kern="1200" dirty="0">
                <a:solidFill>
                  <a:schemeClr val="tx1"/>
                </a:solidFill>
                <a:effectLst/>
                <a:latin typeface="+mn-lt"/>
                <a:ea typeface="+mn-ea"/>
                <a:cs typeface="+mn-cs"/>
                <a:hlinkClick r:id="rId16" tooltip="Sous-corticaux"/>
              </a:rPr>
              <a:t>sous-corticaux</a:t>
            </a:r>
            <a:r>
              <a:rPr lang="fr-FR" sz="1200" b="0" i="0" u="none" strike="noStrike" kern="1200" dirty="0">
                <a:solidFill>
                  <a:schemeClr val="tx1"/>
                </a:solidFill>
                <a:effectLst/>
                <a:latin typeface="+mn-lt"/>
                <a:ea typeface="+mn-ea"/>
                <a:cs typeface="+mn-cs"/>
              </a:rPr>
              <a:t> (noyau médian du </a:t>
            </a:r>
            <a:r>
              <a:rPr lang="fr-FR" sz="1200" b="0" i="0" u="none" strike="noStrike" kern="1200" dirty="0">
                <a:solidFill>
                  <a:schemeClr val="tx1"/>
                </a:solidFill>
                <a:effectLst/>
                <a:latin typeface="+mn-lt"/>
                <a:ea typeface="+mn-ea"/>
                <a:cs typeface="+mn-cs"/>
                <a:hlinkClick r:id="rId17" tooltip="Thalamus"/>
              </a:rPr>
              <a:t>thalamus</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8" tooltip="Aire septale (page inexistante)"/>
              </a:rPr>
              <a:t>aire septale</a:t>
            </a:r>
            <a:r>
              <a:rPr lang="fr-FR" sz="1200" b="0" i="0" u="none" strike="noStrike" kern="1200" dirty="0">
                <a:solidFill>
                  <a:schemeClr val="tx1"/>
                </a:solidFill>
                <a:effectLst/>
                <a:latin typeface="+mn-lt"/>
                <a:ea typeface="+mn-ea"/>
                <a:cs typeface="+mn-cs"/>
              </a:rPr>
              <a:t>, etc.). </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7</a:t>
            </a:fld>
            <a:endParaRPr lang="fr-FR"/>
          </a:p>
        </p:txBody>
      </p:sp>
    </p:spTree>
    <p:extLst>
      <p:ext uri="{BB962C8B-B14F-4D97-AF65-F5344CB8AC3E}">
        <p14:creationId xmlns:p14="http://schemas.microsoft.com/office/powerpoint/2010/main" val="245721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sz="1200" b="1" i="0" u="none" strike="noStrike" kern="1200" dirty="0">
                <a:solidFill>
                  <a:schemeClr val="tx1"/>
                </a:solidFill>
                <a:effectLst/>
                <a:latin typeface="+mn-lt"/>
                <a:ea typeface="+mn-ea"/>
                <a:cs typeface="+mn-cs"/>
              </a:rPr>
              <a:t>	Notre cerveau est isolé du reste de notre corps par une barrière </a:t>
            </a:r>
            <a:r>
              <a:rPr lang="fr-FR" sz="1200" b="1" i="0" u="none" strike="noStrike" kern="1200" dirty="0" err="1">
                <a:solidFill>
                  <a:schemeClr val="tx1"/>
                </a:solidFill>
                <a:effectLst/>
                <a:latin typeface="+mn-lt"/>
                <a:ea typeface="+mn-ea"/>
                <a:cs typeface="+mn-cs"/>
              </a:rPr>
              <a:t>hémo</a:t>
            </a:r>
            <a:r>
              <a:rPr lang="fr-FR" sz="1200" b="1" i="0" u="none" strike="noStrike" kern="1200" dirty="0">
                <a:solidFill>
                  <a:schemeClr val="tx1"/>
                </a:solidFill>
                <a:effectLst/>
                <a:latin typeface="+mn-lt"/>
                <a:ea typeface="+mn-ea"/>
                <a:cs typeface="+mn-cs"/>
              </a:rPr>
              <a:t>-méningée. Elle joue pleinement son rôle en bloquant l’accès à certaines substances.</a:t>
            </a:r>
          </a:p>
          <a:p>
            <a:pPr fontAlgn="base"/>
            <a:r>
              <a:rPr lang="fr-FR" sz="1200" b="1" i="0" u="none" strike="noStrike" kern="1200" dirty="0">
                <a:solidFill>
                  <a:schemeClr val="tx1"/>
                </a:solidFill>
                <a:effectLst/>
                <a:latin typeface="+mn-lt"/>
                <a:ea typeface="+mn-ea"/>
                <a:cs typeface="+mn-cs"/>
              </a:rPr>
              <a:t>Le cerveau est constitué de cent milliards de cellules nerveuses appelées neurones. Ceux-ci sont parcourus par des décharges électriques à tout moment qui  transmettent l’information. Le neurone est conçu pour détecter de petits courants électriques et les transmettre à d’autres </a:t>
            </a:r>
            <a:r>
              <a:rPr lang="fr-FR" sz="1200" b="1" i="0" u="none" strike="noStrike" kern="1200" dirty="0" err="1">
                <a:solidFill>
                  <a:schemeClr val="tx1"/>
                </a:solidFill>
                <a:effectLst/>
                <a:latin typeface="+mn-lt"/>
                <a:ea typeface="+mn-ea"/>
                <a:cs typeface="+mn-cs"/>
              </a:rPr>
              <a:t>cellules.Et</a:t>
            </a:r>
            <a:r>
              <a:rPr lang="fr-FR" sz="1200" b="1" i="0" u="none" strike="noStrike" kern="1200" dirty="0">
                <a:solidFill>
                  <a:schemeClr val="tx1"/>
                </a:solidFill>
                <a:effectLst/>
                <a:latin typeface="+mn-lt"/>
                <a:ea typeface="+mn-ea"/>
                <a:cs typeface="+mn-cs"/>
              </a:rPr>
              <a:t> c’est ce flux qui détermine le processus de la pensée.</a:t>
            </a:r>
          </a:p>
          <a:p>
            <a:pPr fontAlgn="base"/>
            <a:r>
              <a:rPr lang="fr-FR" sz="1200" b="1" i="0" u="none" strike="noStrike" kern="1200" dirty="0">
                <a:solidFill>
                  <a:schemeClr val="tx1"/>
                </a:solidFill>
                <a:effectLst/>
                <a:latin typeface="+mn-lt"/>
                <a:ea typeface="+mn-ea"/>
                <a:cs typeface="+mn-cs"/>
              </a:rPr>
              <a:t>Le neurone comme les autres cellules comportent une membrane et un noyau. Mais contrairement aux autres cellules, il est prolongé par des filaments que l’on a appelés dendrites et axones ( souvent plusieurs dendrites et un seul axone). Ce sont les dendrites qui reçoivent les signaux qui transmet à la cellule  et se déclenche un signal relais qui passe le long de l’axone jusqu’au dendrites des autres neurones.</a:t>
            </a:r>
          </a:p>
          <a:p>
            <a:pPr fontAlgn="base"/>
            <a:r>
              <a:rPr lang="fr-FR" sz="1200" b="1" i="0" u="none" strike="noStrike" kern="1200" dirty="0">
                <a:solidFill>
                  <a:schemeClr val="tx1"/>
                </a:solidFill>
                <a:effectLst/>
                <a:latin typeface="+mn-lt"/>
                <a:ea typeface="+mn-ea"/>
                <a:cs typeface="+mn-cs"/>
              </a:rPr>
              <a:t>La longueur d’un axone peut dépasser le </a:t>
            </a:r>
            <a:r>
              <a:rPr lang="fr-FR" sz="1200" b="1" i="0" u="none" strike="noStrike" kern="1200" dirty="0" err="1">
                <a:solidFill>
                  <a:schemeClr val="tx1"/>
                </a:solidFill>
                <a:effectLst/>
                <a:latin typeface="+mn-lt"/>
                <a:ea typeface="+mn-ea"/>
                <a:cs typeface="+mn-cs"/>
              </a:rPr>
              <a:t>mètre.Ainsi</a:t>
            </a:r>
            <a:r>
              <a:rPr lang="fr-FR" sz="1200" b="1" i="0" u="none" strike="noStrike" kern="1200" dirty="0">
                <a:solidFill>
                  <a:schemeClr val="tx1"/>
                </a:solidFill>
                <a:effectLst/>
                <a:latin typeface="+mn-lt"/>
                <a:ea typeface="+mn-ea"/>
                <a:cs typeface="+mn-cs"/>
              </a:rPr>
              <a:t> nous avons au niveau des pieds des cellules nerveuses destinées à transmettre des informations au centre d’équilibre du </a:t>
            </a:r>
            <a:r>
              <a:rPr lang="fr-FR" sz="1200" b="1" i="0" u="none" strike="noStrike" kern="1200" dirty="0" err="1">
                <a:solidFill>
                  <a:schemeClr val="tx1"/>
                </a:solidFill>
                <a:effectLst/>
                <a:latin typeface="+mn-lt"/>
                <a:ea typeface="+mn-ea"/>
                <a:cs typeface="+mn-cs"/>
              </a:rPr>
              <a:t>cerveau.Ces</a:t>
            </a:r>
            <a:r>
              <a:rPr lang="fr-FR" sz="1200" b="1" i="0" u="none" strike="noStrike" kern="1200" dirty="0">
                <a:solidFill>
                  <a:schemeClr val="tx1"/>
                </a:solidFill>
                <a:effectLst/>
                <a:latin typeface="+mn-lt"/>
                <a:ea typeface="+mn-ea"/>
                <a:cs typeface="+mn-cs"/>
              </a:rPr>
              <a:t> cellules nerveuses sont prolongées par de très longs axones. L’information doit être acheminée au cerveau  le plus rapidement possible pour éviter un déséquilibre susceptible de provoquer la chute.</a:t>
            </a:r>
          </a:p>
          <a:p>
            <a:pPr fontAlgn="base"/>
            <a:r>
              <a:rPr lang="fr-FR" sz="1200" b="1" i="0" u="none" strike="noStrike" kern="1200" dirty="0">
                <a:solidFill>
                  <a:schemeClr val="tx1"/>
                </a:solidFill>
                <a:effectLst/>
                <a:latin typeface="+mn-lt"/>
                <a:ea typeface="+mn-ea"/>
                <a:cs typeface="+mn-cs"/>
              </a:rPr>
              <a:t>LES 6 PRINCIPAUX NEUROTRANSMETTEURS  :</a:t>
            </a:r>
          </a:p>
          <a:p>
            <a:pPr fontAlgn="base"/>
            <a:r>
              <a:rPr lang="fr-FR" sz="1200" b="1" i="0" u="none" strike="noStrike" kern="1200" dirty="0">
                <a:solidFill>
                  <a:schemeClr val="tx1"/>
                </a:solidFill>
                <a:effectLst/>
                <a:latin typeface="+mn-lt"/>
                <a:ea typeface="+mn-ea"/>
                <a:cs typeface="+mn-cs"/>
              </a:rPr>
              <a:t>Il est bon de savoir comment les neurones transmettent l’information.</a:t>
            </a:r>
          </a:p>
          <a:p>
            <a:pPr fontAlgn="base"/>
            <a:r>
              <a:rPr lang="fr-FR" sz="1200" b="1" i="0" u="none" strike="noStrike" kern="1200" dirty="0" err="1">
                <a:solidFill>
                  <a:schemeClr val="tx1"/>
                </a:solidFill>
                <a:effectLst/>
                <a:latin typeface="+mn-lt"/>
                <a:ea typeface="+mn-ea"/>
                <a:cs typeface="+mn-cs"/>
              </a:rPr>
              <a:t>Aui</a:t>
            </a:r>
            <a:r>
              <a:rPr lang="fr-FR" sz="1200" b="1" i="0" u="none" strike="noStrike" kern="1200" dirty="0">
                <a:solidFill>
                  <a:schemeClr val="tx1"/>
                </a:solidFill>
                <a:effectLst/>
                <a:latin typeface="+mn-lt"/>
                <a:ea typeface="+mn-ea"/>
                <a:cs typeface="+mn-cs"/>
              </a:rPr>
              <a:t> bout des axones, il y a des des protubérances appelées terminaux synaptiques. Ces terminaux sont reliés aux dendrites d’autres neurones. les terminaux synaptiques ne sont pas directement en contact avec les dendrites.</a:t>
            </a:r>
          </a:p>
          <a:p>
            <a:pPr fontAlgn="base"/>
            <a:r>
              <a:rPr lang="fr-FR" sz="1200" b="1" i="0" u="none" strike="noStrike" kern="1200" dirty="0">
                <a:solidFill>
                  <a:schemeClr val="tx1"/>
                </a:solidFill>
                <a:effectLst/>
                <a:latin typeface="+mn-lt"/>
                <a:ea typeface="+mn-ea"/>
                <a:cs typeface="+mn-cs"/>
              </a:rPr>
              <a:t>Entre eux , on trouve un espace infime que l’on appelle la synapse. Il s’agit de l’endroit précis où le signal passe d’une cellule à l’autre. Pour acheminer ce signal, le terminal synaptique d’un neurone utilise une substance stockée dans de petites vésicules et la libère dans l’espace qui le sépare des dendrites du neurone </a:t>
            </a:r>
            <a:r>
              <a:rPr lang="fr-FR" sz="1200" b="1" i="0" u="none" strike="noStrike" kern="1200" dirty="0" err="1">
                <a:solidFill>
                  <a:schemeClr val="tx1"/>
                </a:solidFill>
                <a:effectLst/>
                <a:latin typeface="+mn-lt"/>
                <a:ea typeface="+mn-ea"/>
                <a:cs typeface="+mn-cs"/>
              </a:rPr>
              <a:t>voisin.Cette</a:t>
            </a:r>
            <a:r>
              <a:rPr lang="fr-FR" sz="1200" b="1" i="0" u="none" strike="noStrike" kern="1200" dirty="0">
                <a:solidFill>
                  <a:schemeClr val="tx1"/>
                </a:solidFill>
                <a:effectLst/>
                <a:latin typeface="+mn-lt"/>
                <a:ea typeface="+mn-ea"/>
                <a:cs typeface="+mn-cs"/>
              </a:rPr>
              <a:t> substance s’appelle un NEUROTRANSMETTEUR. Le neurotransmetteur n’est rien d’autre qu’un message chimique. L’arrivée du neurotransmetteur déclenche une série de réactions biochimiques  qui donne naissance à un signal électrique.</a:t>
            </a:r>
          </a:p>
          <a:p>
            <a:pPr fontAlgn="base"/>
            <a:r>
              <a:rPr lang="fr-FR" sz="1200" b="1" i="0" u="none" strike="noStrike" kern="1200" dirty="0">
                <a:solidFill>
                  <a:schemeClr val="tx1"/>
                </a:solidFill>
                <a:effectLst/>
                <a:latin typeface="+mn-lt"/>
                <a:ea typeface="+mn-ea"/>
                <a:cs typeface="+mn-cs"/>
              </a:rPr>
              <a:t>LES 6 PRINCIPAUX NEUROTRANSMETTEURS</a:t>
            </a:r>
          </a:p>
          <a:p>
            <a:pPr fontAlgn="base"/>
            <a:r>
              <a:rPr lang="fr-FR" sz="1200" b="0" i="0" u="none" strike="noStrike" kern="1200" dirty="0">
                <a:solidFill>
                  <a:schemeClr val="tx1"/>
                </a:solidFill>
                <a:effectLst/>
                <a:latin typeface="+mn-lt"/>
                <a:ea typeface="+mn-ea"/>
                <a:cs typeface="+mn-cs"/>
              </a:rPr>
              <a:t>LA BIOLOGIE DES NEUROTRANSMETTEURS</a:t>
            </a:r>
          </a:p>
          <a:p>
            <a:pPr fontAlgn="base"/>
            <a:r>
              <a:rPr lang="fr-FR" sz="1200" b="1" i="0" u="none" strike="noStrike" kern="1200" dirty="0">
                <a:solidFill>
                  <a:schemeClr val="tx1"/>
                </a:solidFill>
                <a:effectLst/>
                <a:latin typeface="+mn-lt"/>
                <a:ea typeface="+mn-ea"/>
                <a:cs typeface="+mn-cs"/>
              </a:rPr>
              <a:t>Ils sont indispensables à notre bien-être car ce sont eux qui permettent au cerveau de communiquer avec le reste du corps. Aussi sans eux , il n’y a pas de contraction musculaire involontaire ou volontaire. Il n’y a pas de respiration et les hormones ne seront pas délivrées. Sans eux , nous serions incapables de penser, de comprendre , de voir , de nous souvenir, d’éprouver joies et peines.</a:t>
            </a:r>
          </a:p>
          <a:p>
            <a:pPr fontAlgn="base"/>
            <a:r>
              <a:rPr lang="fr-FR" sz="1200" b="1" i="0" u="none" strike="noStrike" kern="1200" dirty="0">
                <a:solidFill>
                  <a:schemeClr val="tx1"/>
                </a:solidFill>
                <a:effectLst/>
                <a:latin typeface="+mn-lt"/>
                <a:ea typeface="+mn-ea"/>
                <a:cs typeface="+mn-cs"/>
              </a:rPr>
              <a:t>LES 6 PRINCIPAUX NEUROTRANSMETTEURS :</a:t>
            </a:r>
          </a:p>
          <a:p>
            <a:pPr fontAlgn="base"/>
            <a:r>
              <a:rPr lang="fr-FR" sz="1200" b="1" i="0" u="none" strike="noStrike" kern="1200" dirty="0">
                <a:solidFill>
                  <a:schemeClr val="tx1"/>
                </a:solidFill>
                <a:effectLst/>
                <a:latin typeface="+mn-lt"/>
                <a:ea typeface="+mn-ea"/>
                <a:cs typeface="+mn-cs"/>
              </a:rPr>
              <a:t>De nombreuses substances jouet un rôle de neurotransmetteurs dans le cerveau. Certaines sont utilisées à partir de l’alimentation quotidienne. Elles franchissent la fameuse barrière </a:t>
            </a:r>
            <a:r>
              <a:rPr lang="fr-FR" sz="1200" b="1" i="0" u="none" strike="noStrike" kern="1200" dirty="0" err="1">
                <a:solidFill>
                  <a:schemeClr val="tx1"/>
                </a:solidFill>
                <a:effectLst/>
                <a:latin typeface="+mn-lt"/>
                <a:ea typeface="+mn-ea"/>
                <a:cs typeface="+mn-cs"/>
              </a:rPr>
              <a:t>hémo</a:t>
            </a:r>
            <a:r>
              <a:rPr lang="fr-FR" sz="1200" b="1" i="0" u="none" strike="noStrike" kern="1200" dirty="0">
                <a:solidFill>
                  <a:schemeClr val="tx1"/>
                </a:solidFill>
                <a:effectLst/>
                <a:latin typeface="+mn-lt"/>
                <a:ea typeface="+mn-ea"/>
                <a:cs typeface="+mn-cs"/>
              </a:rPr>
              <a:t>-méningée puis sont captées par les neurones. Il arrive que le cerveau soit obligé de combiner plusieurs substances pour les éléments les plus complexes. Il peut faire intervenir des minéraux ou des vitamines pour obtenir des réactions chimiques nécessaires à leur fabrication.</a:t>
            </a:r>
          </a:p>
          <a:p>
            <a:pPr fontAlgn="base"/>
            <a:r>
              <a:rPr lang="fr-FR" sz="1200" b="1" i="0" u="none" strike="noStrike" kern="1200" dirty="0">
                <a:solidFill>
                  <a:schemeClr val="tx1"/>
                </a:solidFill>
                <a:effectLst/>
                <a:latin typeface="+mn-lt"/>
                <a:ea typeface="+mn-ea"/>
                <a:cs typeface="+mn-cs"/>
              </a:rPr>
              <a:t>Les neurotransmetteurs ont de multiples fonctions et il n’est pas facile de donner un rôle très précis sur tel ou tel aspect de notre comportement. Mais on s’aperçoit d’une chose : lorsque le rôle des neurotransmetteurs est perturbé, on voit apparaître des troubles du comportement comme l’anxiété, la dépression, le stress, l’agressivité….Aujourd’hui, il est possible de faire un dosage  dans les urines et le sangles produits de dégradation des neurotransmetteurs. On peut alors déterminer le rôle des relations entre neurotransmetteur et aspect du comportement.</a:t>
            </a:r>
          </a:p>
          <a:p>
            <a:pPr fontAlgn="base"/>
            <a:r>
              <a:rPr lang="fr-FR" sz="1200" b="1" i="0" u="sng" strike="noStrike" kern="1200" dirty="0">
                <a:solidFill>
                  <a:schemeClr val="accent1"/>
                </a:solidFill>
                <a:effectLst/>
                <a:latin typeface="+mn-lt"/>
                <a:ea typeface="+mn-ea"/>
                <a:cs typeface="+mn-cs"/>
              </a:rPr>
              <a:t>LA DOPAMINE</a:t>
            </a:r>
            <a:r>
              <a:rPr lang="fr-FR" sz="1200" b="1" i="0" u="sng" strike="noStrike" kern="1200" dirty="0">
                <a:solidFill>
                  <a:srgbClr val="FF0000"/>
                </a:solidFill>
                <a:effectLst/>
                <a:latin typeface="+mn-lt"/>
                <a:ea typeface="+mn-ea"/>
                <a:cs typeface="+mn-cs"/>
              </a:rPr>
              <a:t> </a:t>
            </a:r>
            <a:r>
              <a:rPr lang="fr-FR" sz="1200" b="1" i="0" u="none" strike="noStrike" kern="1200" dirty="0">
                <a:solidFill>
                  <a:schemeClr val="tx1"/>
                </a:solidFill>
                <a:effectLst/>
                <a:latin typeface="+mn-lt"/>
                <a:ea typeface="+mn-ea"/>
                <a:cs typeface="+mn-cs"/>
              </a:rPr>
              <a:t>: le moteur. elle est synthétisée par certaines cellules nerveuses à partir de la tyrosine ( acide animé composant les protéines de l’alimentation). Elle peut affecter la croissance des tissus, le fonctionnement du système immunitaire, les mouvements musculaires. Elle intervient dans la sécrétion de l’hormone de croissance. Elle est étroitement associée aux comportements d’exploration, de vigilance , la recherche du plaisir, la fuite de la punition, du combat. La diminution de l’activité des neurones dopaminergiques d’une certaine région du cerveau  entraîne une diminution du mouvement spontané, une rigidité musculaire et des tremblements. C’est la maladie de Parkinson. On trouve une baisse de l’activité dopaminergique dans les dépressions mélancoliques, la baisse de motivation.</a:t>
            </a:r>
          </a:p>
          <a:p>
            <a:pPr fontAlgn="base"/>
            <a:r>
              <a:rPr lang="fr-FR" sz="1200" b="1" i="0" u="none" strike="noStrike" kern="1200" dirty="0">
                <a:solidFill>
                  <a:schemeClr val="tx1"/>
                </a:solidFill>
                <a:effectLst/>
                <a:latin typeface="+mn-lt"/>
                <a:ea typeface="+mn-ea"/>
                <a:cs typeface="+mn-cs"/>
              </a:rPr>
              <a:t>Les produits  et les activités qui procurent du plaisir comme notamment le sexe activent certains systèmes dopaminergiques. Les médicaments qui augmentent la dopamine  (comme le L. dopa ou les amphétamines) augmentent aussi l’agressivité, l’activité sexuelle mais aussi l’esprit d’initiative.</a:t>
            </a:r>
          </a:p>
          <a:p>
            <a:pPr fontAlgn="base"/>
            <a:r>
              <a:rPr lang="fr-FR" sz="1200" b="1" i="0" u="none" strike="noStrike" kern="1200" dirty="0">
                <a:solidFill>
                  <a:schemeClr val="tx1"/>
                </a:solidFill>
                <a:effectLst/>
                <a:latin typeface="+mn-lt"/>
                <a:ea typeface="+mn-ea"/>
                <a:cs typeface="+mn-cs"/>
              </a:rPr>
              <a:t>Les plus de la dopamine : recherche du plaisir et des émotions, le désir sexuel.</a:t>
            </a:r>
          </a:p>
          <a:p>
            <a:pPr fontAlgn="base"/>
            <a:r>
              <a:rPr lang="fr-FR" sz="1200" b="1" i="0" u="none" strike="noStrike" kern="1200" dirty="0">
                <a:solidFill>
                  <a:schemeClr val="tx1"/>
                </a:solidFill>
                <a:effectLst/>
                <a:latin typeface="+mn-lt"/>
                <a:ea typeface="+mn-ea"/>
                <a:cs typeface="+mn-cs"/>
              </a:rPr>
              <a:t>Les moins de la dopamine (niveau bas) : les perturbations entraînent démotivation voire dépression.</a:t>
            </a:r>
          </a:p>
          <a:p>
            <a:pPr fontAlgn="base"/>
            <a:r>
              <a:rPr lang="fr-FR" sz="1200" b="1" i="0" u="sng" strike="noStrike" kern="1200" dirty="0">
                <a:solidFill>
                  <a:schemeClr val="tx1"/>
                </a:solidFill>
                <a:effectLst/>
                <a:latin typeface="+mn-lt"/>
                <a:ea typeface="+mn-ea"/>
                <a:cs typeface="+mn-cs"/>
              </a:rPr>
              <a:t>LA NORADRENALIN</a:t>
            </a:r>
            <a:r>
              <a:rPr lang="fr-FR" sz="1200" b="1" i="0" u="none" strike="noStrike" kern="1200" dirty="0">
                <a:solidFill>
                  <a:schemeClr val="tx1"/>
                </a:solidFill>
                <a:effectLst/>
                <a:latin typeface="+mn-lt"/>
                <a:ea typeface="+mn-ea"/>
                <a:cs typeface="+mn-cs"/>
              </a:rPr>
              <a:t>E : la carotte et le bâton. Elle est synthétisée par certains neurones à partir du même acide qui sert à fabriquer la dopamine.</a:t>
            </a:r>
          </a:p>
          <a:p>
            <a:pPr fontAlgn="base"/>
            <a:r>
              <a:rPr lang="fr-FR" sz="1200" b="1" i="0" u="none" strike="noStrike" kern="1200" dirty="0">
                <a:solidFill>
                  <a:schemeClr val="tx1"/>
                </a:solidFill>
                <a:effectLst/>
                <a:latin typeface="+mn-lt"/>
                <a:ea typeface="+mn-ea"/>
                <a:cs typeface="+mn-cs"/>
              </a:rPr>
              <a:t>La noradrénaline stimule la libération de la graisse mise en réserve et contrôle la la libération des hormones qui régulent la fertilité, la libido, l’appétit, le métabolisme. Elle module l’apprentissage , l’attention et facilite la réponse aux signaux de récompense.</a:t>
            </a:r>
          </a:p>
          <a:p>
            <a:pPr fontAlgn="base"/>
            <a:r>
              <a:rPr lang="fr-FR" sz="1200" b="1" i="0" u="none" strike="noStrike" kern="1200" dirty="0">
                <a:solidFill>
                  <a:schemeClr val="tx1"/>
                </a:solidFill>
                <a:effectLst/>
                <a:latin typeface="+mn-lt"/>
                <a:ea typeface="+mn-ea"/>
                <a:cs typeface="+mn-cs"/>
              </a:rPr>
              <a:t>La diminution  de la noradrénaline  affecte l’acquisition des connaissances des connaissances et d’acquisitions nouvelles. La caféine augmente la noradrénaline du cerveau et améliore la capacité à réaliser des tâches répétitives, ennuyeuses et qui ne provoquent pas de récompenses. De même , des études ont montré que des enfants devenus criminel dans la suite de leur vie avaient des taux de noradrénaline bas.</a:t>
            </a:r>
          </a:p>
          <a:p>
            <a:pPr fontAlgn="base"/>
            <a:r>
              <a:rPr lang="fr-FR" sz="1200" b="1" i="0" u="none" strike="noStrike" kern="1200" dirty="0">
                <a:solidFill>
                  <a:schemeClr val="tx1"/>
                </a:solidFill>
                <a:effectLst/>
                <a:latin typeface="+mn-lt"/>
                <a:ea typeface="+mn-ea"/>
                <a:cs typeface="+mn-cs"/>
              </a:rPr>
              <a:t>Il a été aussi démontré qu’il existait un lien entre une sensibilité noradrénergique et la recherche de comportements socialement acceptables.</a:t>
            </a:r>
          </a:p>
          <a:p>
            <a:pPr fontAlgn="base"/>
            <a:r>
              <a:rPr lang="fr-FR" sz="1200" b="1" i="0" u="none" strike="noStrike" kern="1200" dirty="0">
                <a:solidFill>
                  <a:schemeClr val="tx1"/>
                </a:solidFill>
                <a:effectLst/>
                <a:latin typeface="+mn-lt"/>
                <a:ea typeface="+mn-ea"/>
                <a:cs typeface="+mn-cs"/>
              </a:rPr>
              <a:t>Les plus de la noradrénaline : éveil, apprentissage, sociabilité, sensibilité aux signaux émotionnels, désir sexuel.</a:t>
            </a:r>
          </a:p>
          <a:p>
            <a:pPr fontAlgn="base"/>
            <a:r>
              <a:rPr lang="fr-FR" sz="1200" b="1" i="0" u="none" strike="noStrike" kern="1200" dirty="0">
                <a:solidFill>
                  <a:schemeClr val="tx1"/>
                </a:solidFill>
                <a:effectLst/>
                <a:latin typeface="+mn-lt"/>
                <a:ea typeface="+mn-ea"/>
                <a:cs typeface="+mn-cs"/>
              </a:rPr>
              <a:t>Les moins de la noradrénaline (niveau bas) : repli sur soi, détachement, démotivation, dépression, baisse de la libido.</a:t>
            </a:r>
          </a:p>
          <a:p>
            <a:pPr fontAlgn="base"/>
            <a:r>
              <a:rPr lang="fr-FR" sz="1200" b="1" i="0" u="sng" strike="noStrike" kern="1200" dirty="0">
                <a:solidFill>
                  <a:schemeClr val="tx1"/>
                </a:solidFill>
                <a:effectLst/>
                <a:latin typeface="+mn-lt"/>
                <a:ea typeface="+mn-ea"/>
                <a:cs typeface="+mn-cs"/>
              </a:rPr>
              <a:t>LA SEROTONINE </a:t>
            </a:r>
            <a:r>
              <a:rPr lang="fr-FR" sz="1200" b="1" i="0" u="none" strike="noStrike" kern="1200" dirty="0">
                <a:solidFill>
                  <a:schemeClr val="tx1"/>
                </a:solidFill>
                <a:effectLst/>
                <a:latin typeface="+mn-lt"/>
                <a:ea typeface="+mn-ea"/>
                <a:cs typeface="+mn-cs"/>
              </a:rPr>
              <a:t>: le grand inhibiteur. Elle est synthétisé à partir d’un acide animé ,le tryptophane qui en entre en petite partie dans la composition des protéines alimentaires. Elle joue un rôle majeur dans la coagulation sanguine, la venue du sommeil, la sensibilité aux migraines. Elle est utilisée par le cerveau pour fabriquer une hormone bien connue : la mélatonine.</a:t>
            </a:r>
          </a:p>
          <a:p>
            <a:pPr fontAlgn="base"/>
            <a:r>
              <a:rPr lang="fr-FR" sz="1200" b="1" i="0" u="none" strike="noStrike" kern="1200" dirty="0">
                <a:solidFill>
                  <a:schemeClr val="tx1"/>
                </a:solidFill>
                <a:effectLst/>
                <a:latin typeface="+mn-lt"/>
                <a:ea typeface="+mn-ea"/>
                <a:cs typeface="+mn-cs"/>
              </a:rPr>
              <a:t>Chez l’homme, le taux anormalement bas de sérotonine sont associés à des comportements impulsifs voire violents. Cela apparaît dans les cas violents de suicide. On a constaté des taux de sérotonine bas chez les criminels qui assassinent leur famille avant de mettre fin à leur jour. Il a aussi été démontré que chez l’enfant un taux bas de sérotonine était le facteur qui prédisait le mieux un comportement suicidaire ou criminel.</a:t>
            </a:r>
          </a:p>
          <a:p>
            <a:pPr fontAlgn="base"/>
            <a:r>
              <a:rPr lang="fr-FR" sz="1200" b="1" i="0" u="none" strike="noStrike" kern="1200" dirty="0">
                <a:solidFill>
                  <a:schemeClr val="tx1"/>
                </a:solidFill>
                <a:effectLst/>
                <a:latin typeface="+mn-lt"/>
                <a:ea typeface="+mn-ea"/>
                <a:cs typeface="+mn-cs"/>
              </a:rPr>
              <a:t>Les plus de la sérotonine : comportements réfléchis, prudents calmes voire inhibés.</a:t>
            </a:r>
          </a:p>
          <a:p>
            <a:pPr fontAlgn="base"/>
            <a:r>
              <a:rPr lang="fr-FR" sz="1200" b="1" i="0" u="none" strike="noStrike" kern="1200" dirty="0">
                <a:solidFill>
                  <a:schemeClr val="tx1"/>
                </a:solidFill>
                <a:effectLst/>
                <a:latin typeface="+mn-lt"/>
                <a:ea typeface="+mn-ea"/>
                <a:cs typeface="+mn-cs"/>
              </a:rPr>
              <a:t>Les moins de la sérotonine (niveau bas) :  impulsivité, agressivité et voire dans des cas extrêmes  : tendances suicidaires.</a:t>
            </a:r>
          </a:p>
          <a:p>
            <a:pPr fontAlgn="base"/>
            <a:endParaRPr lang="fr-FR" sz="1200" b="1"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8</a:t>
            </a:fld>
            <a:endParaRPr lang="fr-FR"/>
          </a:p>
        </p:txBody>
      </p:sp>
    </p:spTree>
    <p:extLst>
      <p:ext uri="{BB962C8B-B14F-4D97-AF65-F5344CB8AC3E}">
        <p14:creationId xmlns:p14="http://schemas.microsoft.com/office/powerpoint/2010/main" val="216488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sz="1200" b="1" i="0" u="sng" strike="noStrike" kern="1200" dirty="0">
                <a:solidFill>
                  <a:schemeClr val="tx1"/>
                </a:solidFill>
                <a:effectLst/>
                <a:latin typeface="+mn-lt"/>
                <a:ea typeface="+mn-ea"/>
                <a:cs typeface="+mn-cs"/>
              </a:rPr>
              <a:t>L’ACETYLCHOLINE</a:t>
            </a:r>
            <a:r>
              <a:rPr lang="fr-FR" sz="1200" b="1" i="0" u="none" strike="noStrike" kern="1200" dirty="0">
                <a:solidFill>
                  <a:schemeClr val="tx1"/>
                </a:solidFill>
                <a:effectLst/>
                <a:latin typeface="+mn-lt"/>
                <a:ea typeface="+mn-ea"/>
                <a:cs typeface="+mn-cs"/>
              </a:rPr>
              <a:t> : Il s’agit du seul neurotransmetteur  qui ne soit pas fabriqué à partir d’un acide animé. Il provient de la synthèse d’une substance de l’alimentation , la choline et de la vitamine B5.</a:t>
            </a:r>
          </a:p>
          <a:p>
            <a:pPr fontAlgn="base"/>
            <a:r>
              <a:rPr lang="fr-FR" sz="1200" b="1" i="0" u="none" strike="noStrike" kern="1200" dirty="0">
                <a:solidFill>
                  <a:schemeClr val="tx1"/>
                </a:solidFill>
                <a:effectLst/>
                <a:latin typeface="+mn-lt"/>
                <a:ea typeface="+mn-ea"/>
                <a:cs typeface="+mn-cs"/>
              </a:rPr>
              <a:t>Il intervient  dans le contrôle des mouvements notamment du pouls ainsi que d’une multitude de fonctions physiologiques. C’est le messager de la MEMOIRE. Il est à observer que les parties du cerveau  qui dégénèrent dans la maladie d’Alzheimer sont celles  qui disposent de la plus grande densité de neurones qui traitent la choline. Avec l’âge , le cerveau fabrique moins d’acétylcholine et cela explique les troubles de mémoire qui accompagnent la </a:t>
            </a:r>
            <a:r>
              <a:rPr lang="fr-FR" sz="1200" b="1" i="0" u="none" strike="noStrike" kern="1200" dirty="0" err="1">
                <a:solidFill>
                  <a:schemeClr val="tx1"/>
                </a:solidFill>
                <a:effectLst/>
                <a:latin typeface="+mn-lt"/>
                <a:ea typeface="+mn-ea"/>
                <a:cs typeface="+mn-cs"/>
              </a:rPr>
              <a:t>vieillesse.Ce</a:t>
            </a:r>
            <a:r>
              <a:rPr lang="fr-FR" sz="1200" b="1" i="0" u="none" strike="noStrike" kern="1200" dirty="0">
                <a:solidFill>
                  <a:schemeClr val="tx1"/>
                </a:solidFill>
                <a:effectLst/>
                <a:latin typeface="+mn-lt"/>
                <a:ea typeface="+mn-ea"/>
                <a:cs typeface="+mn-cs"/>
              </a:rPr>
              <a:t> neurotransmetteur commande notre capacité à retenir une information, à la stocker et à la restituer au moment opportun.</a:t>
            </a:r>
          </a:p>
          <a:p>
            <a:pPr fontAlgn="base"/>
            <a:r>
              <a:rPr lang="fr-FR" sz="1200" b="1" i="0" u="none" strike="noStrike" kern="1200" dirty="0">
                <a:solidFill>
                  <a:schemeClr val="tx1"/>
                </a:solidFill>
                <a:effectLst/>
                <a:latin typeface="+mn-lt"/>
                <a:ea typeface="+mn-ea"/>
                <a:cs typeface="+mn-cs"/>
              </a:rPr>
              <a:t>Les plus de l’acétylcholine :  capacité  à retenir une </a:t>
            </a:r>
            <a:r>
              <a:rPr lang="fr-FR" sz="1200" b="1" i="0" u="none" strike="noStrike" kern="1200" dirty="0" err="1">
                <a:solidFill>
                  <a:schemeClr val="tx1"/>
                </a:solidFill>
                <a:effectLst/>
                <a:latin typeface="+mn-lt"/>
                <a:ea typeface="+mn-ea"/>
                <a:cs typeface="+mn-cs"/>
              </a:rPr>
              <a:t>information,la</a:t>
            </a:r>
            <a:r>
              <a:rPr lang="fr-FR" sz="1200" b="1" i="0" u="none" strike="noStrike" kern="1200" dirty="0">
                <a:solidFill>
                  <a:schemeClr val="tx1"/>
                </a:solidFill>
                <a:effectLst/>
                <a:latin typeface="+mn-lt"/>
                <a:ea typeface="+mn-ea"/>
                <a:cs typeface="+mn-cs"/>
              </a:rPr>
              <a:t> stocker et à la restituer</a:t>
            </a:r>
          </a:p>
          <a:p>
            <a:pPr fontAlgn="base"/>
            <a:r>
              <a:rPr lang="fr-FR" sz="1200" b="1" i="0" u="none" strike="noStrike" kern="1200" dirty="0">
                <a:solidFill>
                  <a:schemeClr val="tx1"/>
                </a:solidFill>
                <a:effectLst/>
                <a:latin typeface="+mn-lt"/>
                <a:ea typeface="+mn-ea"/>
                <a:cs typeface="+mn-cs"/>
              </a:rPr>
              <a:t>Le moins de l’acétylcholine (niveau bas) :  troubles de mémoire et dans des cas extrêmes : démence sénile.</a:t>
            </a:r>
          </a:p>
          <a:p>
            <a:pPr fontAlgn="base"/>
            <a:endParaRPr lang="fr-FR" sz="1200" b="1" i="0" u="none" strike="noStrike" kern="1200" dirty="0">
              <a:solidFill>
                <a:schemeClr val="tx1"/>
              </a:solidFill>
              <a:effectLst/>
              <a:latin typeface="+mn-lt"/>
              <a:ea typeface="+mn-ea"/>
              <a:cs typeface="+mn-cs"/>
            </a:endParaRPr>
          </a:p>
          <a:p>
            <a:pPr fontAlgn="base"/>
            <a:endParaRPr lang="fr-FR" sz="1200" b="1" i="0" u="none" strike="noStrike" kern="1200" dirty="0">
              <a:solidFill>
                <a:schemeClr val="tx1"/>
              </a:solidFill>
              <a:effectLst/>
              <a:latin typeface="+mn-lt"/>
              <a:ea typeface="+mn-ea"/>
              <a:cs typeface="+mn-cs"/>
            </a:endParaRPr>
          </a:p>
          <a:p>
            <a:pPr fontAlgn="base"/>
            <a:r>
              <a:rPr lang="fr-FR" sz="1200" b="1" i="0" u="sng" strike="noStrike" kern="1200" dirty="0">
                <a:solidFill>
                  <a:schemeClr val="tx1"/>
                </a:solidFill>
                <a:effectLst/>
                <a:latin typeface="+mn-lt"/>
                <a:ea typeface="+mn-ea"/>
                <a:cs typeface="+mn-cs"/>
              </a:rPr>
              <a:t>LE GABA</a:t>
            </a:r>
            <a:r>
              <a:rPr lang="fr-FR" sz="1200" b="1" i="0" u="none" strike="noStrike" kern="1200" dirty="0">
                <a:solidFill>
                  <a:schemeClr val="tx1"/>
                </a:solidFill>
                <a:effectLst/>
                <a:latin typeface="+mn-lt"/>
                <a:ea typeface="+mn-ea"/>
                <a:cs typeface="+mn-cs"/>
              </a:rPr>
              <a:t> : </a:t>
            </a:r>
            <a:r>
              <a:rPr lang="fr-FR" sz="1200" b="0" i="0" u="none" strike="noStrike" kern="1200" dirty="0">
                <a:solidFill>
                  <a:schemeClr val="tx1"/>
                </a:solidFill>
                <a:effectLst/>
                <a:latin typeface="+mn-lt"/>
                <a:ea typeface="+mn-ea"/>
                <a:cs typeface="+mn-cs"/>
              </a:rPr>
              <a:t>le relaxant. Il s’agit de l’acide gamma-</a:t>
            </a:r>
            <a:r>
              <a:rPr lang="fr-FR" sz="1200" b="0" i="0" u="none" strike="noStrike" kern="1200" dirty="0" err="1">
                <a:solidFill>
                  <a:schemeClr val="tx1"/>
                </a:solidFill>
                <a:effectLst/>
                <a:latin typeface="+mn-lt"/>
                <a:ea typeface="+mn-ea"/>
                <a:cs typeface="+mn-cs"/>
              </a:rPr>
              <a:t>aminobutyrique</a:t>
            </a:r>
            <a:r>
              <a:rPr lang="fr-FR" sz="1200" b="0" i="0" u="none" strike="noStrike" kern="1200" dirty="0">
                <a:solidFill>
                  <a:schemeClr val="tx1"/>
                </a:solidFill>
                <a:effectLst/>
                <a:latin typeface="+mn-lt"/>
                <a:ea typeface="+mn-ea"/>
                <a:cs typeface="+mn-cs"/>
              </a:rPr>
              <a:t>. Il est synthétisé à partir de l’acide glutamique. C’est le neurotransmetteur le plus répandu dans le cerveau. Il intervient dans certaines étapes de la mémorisation. Il a un rôle inhibiteur qui empêche les neurones de s’emballer en freinant la transmission des signaux nerveux.</a:t>
            </a:r>
          </a:p>
          <a:p>
            <a:pPr fontAlgn="base"/>
            <a:r>
              <a:rPr lang="fr-FR" sz="1200" b="0" i="0" u="none" strike="noStrike" kern="1200" dirty="0">
                <a:solidFill>
                  <a:schemeClr val="tx1"/>
                </a:solidFill>
                <a:effectLst/>
                <a:latin typeface="+mn-lt"/>
                <a:ea typeface="+mn-ea"/>
                <a:cs typeface="+mn-cs"/>
              </a:rPr>
              <a:t>Le GABA favorise calme et relaxation et diminue la tonicité musculaire. Il ralentit le rythme cardiaque, réduit les convulsion de l’épilepsie, de même que les spasmes musculaires. Il joue un grand rôle dans le contrôle de l’anxiété.</a:t>
            </a:r>
          </a:p>
          <a:p>
            <a:pPr fontAlgn="base"/>
            <a:r>
              <a:rPr lang="fr-FR" sz="1200" b="0" i="0" u="none" strike="noStrike" kern="1200" dirty="0">
                <a:solidFill>
                  <a:schemeClr val="tx1"/>
                </a:solidFill>
                <a:effectLst/>
                <a:latin typeface="+mn-lt"/>
                <a:ea typeface="+mn-ea"/>
                <a:cs typeface="+mn-cs"/>
              </a:rPr>
              <a:t>Le plus du GABA : la relaxation.</a:t>
            </a:r>
          </a:p>
          <a:p>
            <a:pPr fontAlgn="base"/>
            <a:r>
              <a:rPr lang="fr-FR" sz="1200" b="0" i="0" u="none" strike="noStrike" kern="1200" dirty="0">
                <a:solidFill>
                  <a:schemeClr val="tx1"/>
                </a:solidFill>
                <a:effectLst/>
                <a:latin typeface="+mn-lt"/>
                <a:ea typeface="+mn-ea"/>
                <a:cs typeface="+mn-cs"/>
              </a:rPr>
              <a:t>Les moins du GABA (niveau bas) : difficultés dans le sommeil et anxiété.</a:t>
            </a:r>
          </a:p>
          <a:p>
            <a:pPr fontAlgn="base"/>
            <a:r>
              <a:rPr lang="fr-FR" sz="1200" b="1" i="0" u="sng" strike="noStrike" kern="1200" dirty="0">
                <a:solidFill>
                  <a:schemeClr val="tx1"/>
                </a:solidFill>
                <a:effectLst/>
                <a:latin typeface="+mn-lt"/>
                <a:ea typeface="+mn-ea"/>
                <a:cs typeface="+mn-cs"/>
              </a:rPr>
              <a:t>L’ADRENALINE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stress or not stress. L’adrénaline répond à un stimuli qui est souvent le STRESS. Elle agit sur le système parasympathique et elle peut augmenter notre pouls, notre pression sanguine. Elle peut également améliorer notre mémoire, augmenter notre force musculaire, accroitre le flux sanguin, notre capacité respiratoire, dilater nos pupilles et faire dresser poils et cheveux. Elle nous conduit soit à fuir soit à faire face.</a:t>
            </a:r>
          </a:p>
          <a:p>
            <a:pPr fontAlgn="base"/>
            <a:r>
              <a:rPr lang="fr-FR" sz="1200" b="0" i="0" u="none" strike="noStrike" kern="1200" dirty="0">
                <a:solidFill>
                  <a:schemeClr val="tx1"/>
                </a:solidFill>
                <a:effectLst/>
                <a:latin typeface="+mn-lt"/>
                <a:ea typeface="+mn-ea"/>
                <a:cs typeface="+mn-cs"/>
              </a:rPr>
              <a:t>Le système nerveux est composé de 2grandes entités : le système alpha-adrénergique (vigilance et éveil)  et le système béta-adrénergique (le pouls, la respiration, le flux sanguin). Chacun contrôle donc des fonctions différentes</a:t>
            </a:r>
          </a:p>
          <a:p>
            <a:pPr fontAlgn="base"/>
            <a:r>
              <a:rPr lang="fr-FR" sz="1200" b="0" i="0" u="none" strike="noStrike" kern="1200" dirty="0">
                <a:solidFill>
                  <a:schemeClr val="tx1"/>
                </a:solidFill>
                <a:effectLst/>
                <a:latin typeface="+mn-lt"/>
                <a:ea typeface="+mn-ea"/>
                <a:cs typeface="+mn-cs"/>
              </a:rPr>
              <a:t>Les plus de l’adrénaline : elle permet de réagir  dans les situation de STRESS</a:t>
            </a:r>
          </a:p>
          <a:p>
            <a:pPr fontAlgn="base"/>
            <a:r>
              <a:rPr lang="fr-FR" sz="1200" b="0" i="0" u="none" strike="noStrike" kern="1200" dirty="0">
                <a:solidFill>
                  <a:schemeClr val="tx1"/>
                </a:solidFill>
                <a:effectLst/>
                <a:latin typeface="+mn-lt"/>
                <a:ea typeface="+mn-ea"/>
                <a:cs typeface="+mn-cs"/>
              </a:rPr>
              <a:t>Les moins de l’adrénaline :  les taux élevés provoquent de la fatigue, un manque d’attention, l’insomnie, des anxiétés et cela peut mener jusqu’à la dépression.</a:t>
            </a:r>
          </a:p>
          <a:p>
            <a:pPr fontAlgn="base"/>
            <a:r>
              <a:rPr lang="fr-FR" sz="1200" b="1" i="0" u="sng" strike="noStrike" kern="1200" dirty="0">
                <a:solidFill>
                  <a:schemeClr val="tx1"/>
                </a:solidFill>
                <a:effectLst/>
                <a:latin typeface="+mn-lt"/>
                <a:ea typeface="+mn-ea"/>
                <a:cs typeface="+mn-cs"/>
              </a:rPr>
              <a:t>LE GLUTAMATE</a:t>
            </a:r>
            <a:r>
              <a:rPr lang="fr-FR" sz="1200" b="1" i="0" u="none" strike="noStrike" kern="1200" dirty="0">
                <a:solidFill>
                  <a:schemeClr val="tx1"/>
                </a:solidFill>
                <a:effectLst/>
                <a:latin typeface="+mn-lt"/>
                <a:ea typeface="+mn-ea"/>
                <a:cs typeface="+mn-cs"/>
              </a:rPr>
              <a:t>  : </a:t>
            </a:r>
            <a:r>
              <a:rPr lang="fr-FR" sz="1200" b="0" i="0" u="none" strike="noStrike" kern="1200" dirty="0">
                <a:solidFill>
                  <a:schemeClr val="tx1"/>
                </a:solidFill>
                <a:effectLst/>
                <a:latin typeface="+mn-lt"/>
                <a:ea typeface="+mn-ea"/>
                <a:cs typeface="+mn-cs"/>
              </a:rPr>
              <a:t>Il est en relation avec le GABA. Il est le plus abondant dans le système nerveux. Il est aussi fondamental dans les processus de la mémoire et de l’apprentissage. Le paradoxe est que l’excès de glutamate a des effets toxiques sur notre organisme. Un déséquilibre de ce neurotransmetteur peut produire des pathologies dégénératives (Alzheimer, Parkinson, </a:t>
            </a:r>
            <a:r>
              <a:rPr lang="fr-FR" sz="1200" b="0" i="0" u="none" strike="noStrike" kern="1200" dirty="0" err="1">
                <a:solidFill>
                  <a:schemeClr val="tx1"/>
                </a:solidFill>
                <a:effectLst/>
                <a:latin typeface="+mn-lt"/>
                <a:ea typeface="+mn-ea"/>
                <a:cs typeface="+mn-cs"/>
              </a:rPr>
              <a:t>Hungtington</a:t>
            </a:r>
            <a:r>
              <a:rPr lang="fr-FR" sz="1200" b="0" i="0" u="none" strike="noStrike" kern="1200" dirty="0">
                <a:solidFill>
                  <a:schemeClr val="tx1"/>
                </a:solidFill>
                <a:effectLst/>
                <a:latin typeface="+mn-lt"/>
                <a:ea typeface="+mn-ea"/>
                <a:cs typeface="+mn-cs"/>
              </a:rPr>
              <a:t>, etc…). Les niveaux élevés de glutamate sont liés à des épisodes d’épilepsie</a:t>
            </a:r>
          </a:p>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9</a:t>
            </a:fld>
            <a:endParaRPr lang="fr-FR"/>
          </a:p>
        </p:txBody>
      </p:sp>
    </p:spTree>
    <p:extLst>
      <p:ext uri="{BB962C8B-B14F-4D97-AF65-F5344CB8AC3E}">
        <p14:creationId xmlns:p14="http://schemas.microsoft.com/office/powerpoint/2010/main" val="168869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C1BE2-7F48-F343-B8B7-F798CF9B9B50}" type="slidenum">
              <a:rPr lang="fr-FR" smtClean="0"/>
              <a:pPr/>
              <a:t>11</a:t>
            </a:fld>
            <a:endParaRPr lang="fr-FR"/>
          </a:p>
        </p:txBody>
      </p:sp>
    </p:spTree>
    <p:extLst>
      <p:ext uri="{BB962C8B-B14F-4D97-AF65-F5344CB8AC3E}">
        <p14:creationId xmlns:p14="http://schemas.microsoft.com/office/powerpoint/2010/main" val="122975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8E90A-8810-144B-9593-A58E7DEF00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C54AFB5-7107-B943-B791-50B0E2F93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F88691A-74CB-A046-B206-4C5DF1609F07}"/>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ACCB203E-7B06-3D43-9CC0-1BD202B469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D1F46D-8F7C-4045-A43E-EC30AB142490}"/>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161457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236C8-36B6-C74B-9414-69EA4D5AC47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2D2AA55-EEA4-0D43-B8AA-C076CDE21A0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EBAB237-6DFE-3B44-98CB-F1D2F6029619}"/>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D21AFFA4-48A0-F24E-8B9E-1B983631EC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1E186F-C589-204F-ADC4-B45E5FF3C35B}"/>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261478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309441B-214B-0E4F-9F84-538215BBDCA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EC608EA-5C06-ED4B-8114-314C17C092DF}"/>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F099D3C-3B9B-0949-93BE-02B2C05789DE}"/>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72B6B205-B38A-964B-BD0F-9D222FD791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0C5CA2-7CB3-3442-BA8B-B2C0F8722786}"/>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255890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60852-BB52-E24E-9FAC-6D41A7302D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9CB8EE-9F4F-CB4F-857F-94F7FD2457FD}"/>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7008637-CA0D-7D43-B9F1-9B5E63621C52}"/>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9751BB74-C074-E24B-90E2-A36D3C1269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9AE400-B545-7142-AF32-2DC21570E513}"/>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8531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2B4851-3D7B-CF4A-888F-EC28025E194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728D49-C5F8-1D4D-B82A-F288A954C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A0EA447-6395-9448-B0D5-2E8F80A65377}"/>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53882A3F-3E60-1B41-A190-0D622B5D12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323251-54AA-4A47-99A4-69CBE6919CCE}"/>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412128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451DA-AE18-8842-B336-6A5E143774A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DE5DDC6-EB37-0547-8FF3-89332B12CD88}"/>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148A6E7-4316-DE48-A25F-3910B28A4D0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625486B-B2C8-F244-B2EA-72123350EE64}"/>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6" name="Espace réservé du pied de page 5">
            <a:extLst>
              <a:ext uri="{FF2B5EF4-FFF2-40B4-BE49-F238E27FC236}">
                <a16:creationId xmlns:a16="http://schemas.microsoft.com/office/drawing/2014/main" id="{C0CFD8F7-AEA6-2C48-B752-D70EFE0ED0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0F4FB3-C890-5748-9971-58B47042DCD7}"/>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276834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D30D7-B390-1E44-915B-1882EBA9FF1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9A19760-7210-A54F-9892-8F1A89B085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0CA86384-5FF1-B14A-BFED-E21A99353CC9}"/>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A08D4ADB-35BA-E641-A30F-78F0853AB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77FA89F-2F04-C34C-834E-E153340DDFC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BBD6C0EF-9FAB-F745-87F3-4DFF0EE09CA2}"/>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8" name="Espace réservé du pied de page 7">
            <a:extLst>
              <a:ext uri="{FF2B5EF4-FFF2-40B4-BE49-F238E27FC236}">
                <a16:creationId xmlns:a16="http://schemas.microsoft.com/office/drawing/2014/main" id="{F548AB7B-A788-C340-AF13-D7E61F8E8BE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79CECE8-0E63-8945-A04F-93F14D5CFADE}"/>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408291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D35BD-F700-314C-B5FD-B9AE74A716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92A0CFD-8096-7749-AD99-CBA3B9A70BE1}"/>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4" name="Espace réservé du pied de page 3">
            <a:extLst>
              <a:ext uri="{FF2B5EF4-FFF2-40B4-BE49-F238E27FC236}">
                <a16:creationId xmlns:a16="http://schemas.microsoft.com/office/drawing/2014/main" id="{D8DA246B-5CD7-594E-83C6-DE791699D07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AE6C6E2-D127-0A43-AE0D-8F7377A1496B}"/>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73447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3F2D55D-B300-774B-B461-9B52A8EE94D2}"/>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3" name="Espace réservé du pied de page 2">
            <a:extLst>
              <a:ext uri="{FF2B5EF4-FFF2-40B4-BE49-F238E27FC236}">
                <a16:creationId xmlns:a16="http://schemas.microsoft.com/office/drawing/2014/main" id="{88DD8026-AB06-8B48-8099-6E6661F7019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D423EA-CA45-0944-8A66-9F1681578159}"/>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359547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BA7-EE09-604F-9400-CBEADB5ADDF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BA90588-0FB5-7C4D-B03E-9FBAACD92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C236B66-1802-174D-B1DE-DCC6A6F83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840D2F0-C542-EE4A-B79F-8812DC78FD85}"/>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6" name="Espace réservé du pied de page 5">
            <a:extLst>
              <a:ext uri="{FF2B5EF4-FFF2-40B4-BE49-F238E27FC236}">
                <a16:creationId xmlns:a16="http://schemas.microsoft.com/office/drawing/2014/main" id="{557794C5-D363-2A4B-805F-D9B2C8050E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B7A9A8B-A184-184A-B1CE-86DDBDA5B4B2}"/>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143129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0D56D9-E36E-5242-BAA4-E7A6C0D1EF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D237C2-CC00-1F42-B03A-EC5C077FF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B570B26-AF18-F049-A624-DF99EECA6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043FDBE-A94F-0C44-970E-839004AEB0B5}"/>
              </a:ext>
            </a:extLst>
          </p:cNvPr>
          <p:cNvSpPr>
            <a:spLocks noGrp="1"/>
          </p:cNvSpPr>
          <p:nvPr>
            <p:ph type="dt" sz="half" idx="10"/>
          </p:nvPr>
        </p:nvSpPr>
        <p:spPr/>
        <p:txBody>
          <a:bodyPr/>
          <a:lstStyle/>
          <a:p>
            <a:fld id="{451C2586-515C-9245-A308-197D91C58299}" type="datetimeFigureOut">
              <a:rPr lang="fr-FR" smtClean="0"/>
              <a:pPr/>
              <a:t>13/01/2025</a:t>
            </a:fld>
            <a:endParaRPr lang="fr-FR"/>
          </a:p>
        </p:txBody>
      </p:sp>
      <p:sp>
        <p:nvSpPr>
          <p:cNvPr id="6" name="Espace réservé du pied de page 5">
            <a:extLst>
              <a:ext uri="{FF2B5EF4-FFF2-40B4-BE49-F238E27FC236}">
                <a16:creationId xmlns:a16="http://schemas.microsoft.com/office/drawing/2014/main" id="{A2C306AB-8B16-D142-A5E1-F8541473AB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F38E16-94AA-F54F-B008-B8E50C56FB91}"/>
              </a:ext>
            </a:extLst>
          </p:cNvPr>
          <p:cNvSpPr>
            <a:spLocks noGrp="1"/>
          </p:cNvSpPr>
          <p:nvPr>
            <p:ph type="sldNum" sz="quarter" idx="12"/>
          </p:nvPr>
        </p:nvSpPr>
        <p:spPr/>
        <p:txBody>
          <a:bodyPr/>
          <a:lstStyle/>
          <a:p>
            <a:fld id="{DF712919-BB12-5F48-A127-4DBCA098E1D5}" type="slidenum">
              <a:rPr lang="fr-FR" smtClean="0"/>
              <a:pPr/>
              <a:t>‹N°›</a:t>
            </a:fld>
            <a:endParaRPr lang="fr-FR"/>
          </a:p>
        </p:txBody>
      </p:sp>
    </p:spTree>
    <p:extLst>
      <p:ext uri="{BB962C8B-B14F-4D97-AF65-F5344CB8AC3E}">
        <p14:creationId xmlns:p14="http://schemas.microsoft.com/office/powerpoint/2010/main" val="3573305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7DF6AD-ED17-494F-B310-6F2C2612C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E9DE93B-50DE-C744-99C0-9F3248683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0B87326-9912-AB4A-B4C9-E004618D0E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C2586-515C-9245-A308-197D91C58299}" type="datetimeFigureOut">
              <a:rPr lang="fr-FR" smtClean="0"/>
              <a:pPr/>
              <a:t>13/01/2025</a:t>
            </a:fld>
            <a:endParaRPr lang="fr-FR"/>
          </a:p>
        </p:txBody>
      </p:sp>
      <p:sp>
        <p:nvSpPr>
          <p:cNvPr id="5" name="Espace réservé du pied de page 4">
            <a:extLst>
              <a:ext uri="{FF2B5EF4-FFF2-40B4-BE49-F238E27FC236}">
                <a16:creationId xmlns:a16="http://schemas.microsoft.com/office/drawing/2014/main" id="{1B02CB3F-F493-814D-9447-3EDBC064D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6086B81-7809-EA48-8F12-D7BB7B52E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12919-BB12-5F48-A127-4DBCA098E1D5}" type="slidenum">
              <a:rPr lang="fr-FR" smtClean="0"/>
              <a:pPr/>
              <a:t>‹N°›</a:t>
            </a:fld>
            <a:endParaRPr lang="fr-FR"/>
          </a:p>
        </p:txBody>
      </p:sp>
    </p:spTree>
    <p:extLst>
      <p:ext uri="{BB962C8B-B14F-4D97-AF65-F5344CB8AC3E}">
        <p14:creationId xmlns:p14="http://schemas.microsoft.com/office/powerpoint/2010/main" val="3931513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tiff"/><Relationship Id="rId7" Type="http://schemas.openxmlformats.org/officeDocument/2006/relationships/image" Target="../media/image101.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0.tiff"/><Relationship Id="rId5" Type="http://schemas.openxmlformats.org/officeDocument/2006/relationships/image" Target="../media/image99.tiff"/><Relationship Id="rId4" Type="http://schemas.openxmlformats.org/officeDocument/2006/relationships/image" Target="../media/image98.tif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cndp.fr/crdp-reims/fileadmin/documents/cddp51/litterrature_jeunesse/Bibliographie-emotions-cycles1-3.pdf" TargetMode="External"/><Relationship Id="rId5" Type="http://schemas.openxmlformats.org/officeDocument/2006/relationships/hyperlink" Target="https://vimeo.com/128556177" TargetMode="External"/><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notesSlide" Target="../notesSlides/notesSlide35.xml"/><Relationship Id="rId7"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8.emf"/><Relationship Id="rId5" Type="http://schemas.openxmlformats.org/officeDocument/2006/relationships/oleObject" Target="../embeddings/oleObject1.bin"/><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2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docx"/><Relationship Id="rId5" Type="http://schemas.openxmlformats.org/officeDocument/2006/relationships/image" Target="../media/image128.e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1.svg"/></Relationships>
</file>

<file path=ppt/slides/_rels/slide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tiff"/><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mailto:0783231n@ac-versailles.f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3A8F6-8F52-0141-BB98-1AAF7BFF7AD2}"/>
              </a:ext>
            </a:extLst>
          </p:cNvPr>
          <p:cNvSpPr>
            <a:spLocks noGrp="1"/>
          </p:cNvSpPr>
          <p:nvPr>
            <p:ph type="ctrTitle"/>
          </p:nvPr>
        </p:nvSpPr>
        <p:spPr/>
        <p:txBody>
          <a:bodyPr/>
          <a:lstStyle/>
          <a:p>
            <a:r>
              <a:rPr lang="fr-FR" b="1" dirty="0">
                <a:solidFill>
                  <a:schemeClr val="bg1"/>
                </a:solidFill>
              </a:rPr>
              <a:t>Les malles </a:t>
            </a:r>
            <a:r>
              <a:rPr lang="fr-FR" b="1" dirty="0" err="1">
                <a:solidFill>
                  <a:schemeClr val="bg1"/>
                </a:solidFill>
              </a:rPr>
              <a:t>ExtraOrdinaires</a:t>
            </a:r>
            <a:endParaRPr lang="fr-FR" b="1" dirty="0">
              <a:solidFill>
                <a:schemeClr val="bg1"/>
              </a:solidFill>
            </a:endParaRPr>
          </a:p>
        </p:txBody>
      </p:sp>
      <p:sp>
        <p:nvSpPr>
          <p:cNvPr id="3" name="Sous-titre 2">
            <a:extLst>
              <a:ext uri="{FF2B5EF4-FFF2-40B4-BE49-F238E27FC236}">
                <a16:creationId xmlns:a16="http://schemas.microsoft.com/office/drawing/2014/main" id="{01C5FE7F-8C14-D040-8869-3D0C78D4E586}"/>
              </a:ext>
            </a:extLst>
          </p:cNvPr>
          <p:cNvSpPr>
            <a:spLocks noGrp="1"/>
          </p:cNvSpPr>
          <p:nvPr>
            <p:ph type="subTitle" idx="1"/>
          </p:nvPr>
        </p:nvSpPr>
        <p:spPr/>
        <p:txBody>
          <a:bodyPr>
            <a:normAutofit fontScale="92500"/>
          </a:bodyPr>
          <a:lstStyle/>
          <a:p>
            <a:r>
              <a:rPr lang="fr-FR" b="1" dirty="0">
                <a:solidFill>
                  <a:schemeClr val="bg1"/>
                </a:solidFill>
              </a:rPr>
              <a:t>Malles mobiles pour répondre aux besoins de gestion des comportements difficiles</a:t>
            </a:r>
            <a:r>
              <a:rPr lang="fr-FR" b="1" dirty="0">
                <a:solidFill>
                  <a:srgbClr val="FF0000"/>
                </a:solidFill>
              </a:rPr>
              <a:t> </a:t>
            </a:r>
            <a:r>
              <a:rPr lang="fr-FR" b="1" dirty="0">
                <a:solidFill>
                  <a:schemeClr val="bg1"/>
                </a:solidFill>
              </a:rPr>
              <a:t>dans les classes et favoriser un climat scolaire serein pour tous</a:t>
            </a:r>
          </a:p>
          <a:p>
            <a:endParaRPr lang="fr-FR" b="1" dirty="0">
              <a:solidFill>
                <a:schemeClr val="bg1"/>
              </a:solidFill>
            </a:endParaRPr>
          </a:p>
          <a:p>
            <a:r>
              <a:rPr lang="fr-FR" b="1" dirty="0">
                <a:solidFill>
                  <a:schemeClr val="bg1"/>
                </a:solidFill>
              </a:rPr>
              <a:t>ÉCOLES DES MUREAUX 78 </a:t>
            </a:r>
          </a:p>
        </p:txBody>
      </p:sp>
      <p:pic>
        <p:nvPicPr>
          <p:cNvPr id="5" name="Image 4">
            <a:extLst>
              <a:ext uri="{FF2B5EF4-FFF2-40B4-BE49-F238E27FC236}">
                <a16:creationId xmlns:a16="http://schemas.microsoft.com/office/drawing/2014/main" id="{6323C818-73CF-0549-8534-47F54E28C3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5900" y="5364431"/>
            <a:ext cx="1816100" cy="1493569"/>
          </a:xfrm>
          <a:prstGeom prst="rect">
            <a:avLst/>
          </a:prstGeom>
        </p:spPr>
      </p:pic>
    </p:spTree>
    <p:extLst>
      <p:ext uri="{BB962C8B-B14F-4D97-AF65-F5344CB8AC3E}">
        <p14:creationId xmlns:p14="http://schemas.microsoft.com/office/powerpoint/2010/main" val="354814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A53821-47BD-514D-B478-14A1A3036EFB}"/>
              </a:ext>
            </a:extLst>
          </p:cNvPr>
          <p:cNvPicPr>
            <a:picLocks noChangeAspect="1"/>
          </p:cNvPicPr>
          <p:nvPr/>
        </p:nvPicPr>
        <p:blipFill rotWithShape="1">
          <a:blip r:embed="rId2"/>
          <a:srcRect l="1087" r="1580"/>
          <a:stretch/>
        </p:blipFill>
        <p:spPr>
          <a:xfrm>
            <a:off x="20" y="10"/>
            <a:ext cx="12191980" cy="6857990"/>
          </a:xfrm>
          <a:prstGeom prst="rect">
            <a:avLst/>
          </a:prstGeom>
        </p:spPr>
      </p:pic>
    </p:spTree>
    <p:extLst>
      <p:ext uri="{BB962C8B-B14F-4D97-AF65-F5344CB8AC3E}">
        <p14:creationId xmlns:p14="http://schemas.microsoft.com/office/powerpoint/2010/main" val="230232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59C1A9A-6F52-3E43-9B0D-E1CBE6914E5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Les 3 cerveaux </a:t>
            </a:r>
          </a:p>
        </p:txBody>
      </p:sp>
      <p:pic>
        <p:nvPicPr>
          <p:cNvPr id="7" name="Espace réservé du contenu 6">
            <a:extLst>
              <a:ext uri="{FF2B5EF4-FFF2-40B4-BE49-F238E27FC236}">
                <a16:creationId xmlns:a16="http://schemas.microsoft.com/office/drawing/2014/main" id="{4B685861-4660-864B-A6E2-F313F5BF3797}"/>
              </a:ext>
            </a:extLst>
          </p:cNvPr>
          <p:cNvPicPr>
            <a:picLocks noGrp="1" noChangeAspect="1"/>
          </p:cNvPicPr>
          <p:nvPr>
            <p:ph idx="1"/>
          </p:nvPr>
        </p:nvPicPr>
        <p:blipFill>
          <a:blip r:embed="rId3"/>
          <a:stretch>
            <a:fillRect/>
          </a:stretch>
        </p:blipFill>
        <p:spPr>
          <a:xfrm>
            <a:off x="2172608" y="1675227"/>
            <a:ext cx="7846783" cy="4394199"/>
          </a:xfrm>
          <a:prstGeom prst="rect">
            <a:avLst/>
          </a:prstGeom>
        </p:spPr>
      </p:pic>
    </p:spTree>
    <p:extLst>
      <p:ext uri="{BB962C8B-B14F-4D97-AF65-F5344CB8AC3E}">
        <p14:creationId xmlns:p14="http://schemas.microsoft.com/office/powerpoint/2010/main" val="266688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1510A0-26B9-BF4C-9773-166CB6E40919}"/>
              </a:ext>
            </a:extLst>
          </p:cNvPr>
          <p:cNvSpPr>
            <a:spLocks noGrp="1"/>
          </p:cNvSpPr>
          <p:nvPr>
            <p:ph type="title"/>
          </p:nvPr>
        </p:nvSpPr>
        <p:spPr>
          <a:xfrm>
            <a:off x="344632" y="310379"/>
            <a:ext cx="10515600" cy="409288"/>
          </a:xfrm>
        </p:spPr>
        <p:txBody>
          <a:bodyPr>
            <a:normAutofit fontScale="90000"/>
          </a:bodyPr>
          <a:lstStyle/>
          <a:p>
            <a:r>
              <a:rPr lang="fr-FR" dirty="0"/>
              <a:t>Les neurosciences affectives (émotions) </a:t>
            </a:r>
          </a:p>
        </p:txBody>
      </p:sp>
      <p:pic>
        <p:nvPicPr>
          <p:cNvPr id="5" name="Espace réservé du contenu 4">
            <a:extLst>
              <a:ext uri="{FF2B5EF4-FFF2-40B4-BE49-F238E27FC236}">
                <a16:creationId xmlns:a16="http://schemas.microsoft.com/office/drawing/2014/main" id="{3DBA5F1F-946E-4146-9E02-9A105EA5B060}"/>
              </a:ext>
            </a:extLst>
          </p:cNvPr>
          <p:cNvPicPr>
            <a:picLocks noGrp="1" noChangeAspect="1"/>
          </p:cNvPicPr>
          <p:nvPr>
            <p:ph idx="1"/>
          </p:nvPr>
        </p:nvPicPr>
        <p:blipFill>
          <a:blip r:embed="rId3"/>
          <a:stretch>
            <a:fillRect/>
          </a:stretch>
        </p:blipFill>
        <p:spPr>
          <a:xfrm>
            <a:off x="1601932" y="2186348"/>
            <a:ext cx="4000500" cy="3352800"/>
          </a:xfrm>
        </p:spPr>
      </p:pic>
      <p:graphicFrame>
        <p:nvGraphicFramePr>
          <p:cNvPr id="6" name="Diagramme 5">
            <a:extLst>
              <a:ext uri="{FF2B5EF4-FFF2-40B4-BE49-F238E27FC236}">
                <a16:creationId xmlns:a16="http://schemas.microsoft.com/office/drawing/2014/main" id="{01767998-65F5-4E4B-99DC-67B4AD2415B0}"/>
              </a:ext>
            </a:extLst>
          </p:cNvPr>
          <p:cNvGraphicFramePr/>
          <p:nvPr>
            <p:extLst>
              <p:ext uri="{D42A27DB-BD31-4B8C-83A1-F6EECF244321}">
                <p14:modId xmlns:p14="http://schemas.microsoft.com/office/powerpoint/2010/main" val="144208999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a16="http://schemas.microsoft.com/office/drawing/2014/main" id="{2972243E-77C4-7947-8EF4-D4BB4529ED8B}"/>
              </a:ext>
            </a:extLst>
          </p:cNvPr>
          <p:cNvSpPr txBox="1"/>
          <p:nvPr/>
        </p:nvSpPr>
        <p:spPr>
          <a:xfrm>
            <a:off x="8608291" y="5973522"/>
            <a:ext cx="3103418" cy="369332"/>
          </a:xfrm>
          <a:prstGeom prst="rect">
            <a:avLst/>
          </a:prstGeom>
          <a:noFill/>
        </p:spPr>
        <p:txBody>
          <a:bodyPr wrap="square" rtlCol="0">
            <a:spAutoFit/>
          </a:bodyPr>
          <a:lstStyle/>
          <a:p>
            <a:r>
              <a:rPr lang="fr-FR" dirty="0"/>
              <a:t>PARALYSIE</a:t>
            </a:r>
          </a:p>
        </p:txBody>
      </p:sp>
      <p:sp>
        <p:nvSpPr>
          <p:cNvPr id="8" name="ZoneTexte 7">
            <a:extLst>
              <a:ext uri="{FF2B5EF4-FFF2-40B4-BE49-F238E27FC236}">
                <a16:creationId xmlns:a16="http://schemas.microsoft.com/office/drawing/2014/main" id="{2104E339-93BF-AC4C-8D52-028885C52EEC}"/>
              </a:ext>
            </a:extLst>
          </p:cNvPr>
          <p:cNvSpPr txBox="1"/>
          <p:nvPr/>
        </p:nvSpPr>
        <p:spPr>
          <a:xfrm>
            <a:off x="8608291" y="4275409"/>
            <a:ext cx="3103418" cy="369332"/>
          </a:xfrm>
          <a:prstGeom prst="rect">
            <a:avLst/>
          </a:prstGeom>
          <a:noFill/>
        </p:spPr>
        <p:txBody>
          <a:bodyPr wrap="square" rtlCol="0">
            <a:spAutoFit/>
          </a:bodyPr>
          <a:lstStyle/>
          <a:p>
            <a:r>
              <a:rPr lang="fr-FR" dirty="0"/>
              <a:t>ATTAQUE</a:t>
            </a:r>
          </a:p>
        </p:txBody>
      </p:sp>
      <p:sp>
        <p:nvSpPr>
          <p:cNvPr id="9" name="ZoneTexte 8">
            <a:extLst>
              <a:ext uri="{FF2B5EF4-FFF2-40B4-BE49-F238E27FC236}">
                <a16:creationId xmlns:a16="http://schemas.microsoft.com/office/drawing/2014/main" id="{2D35C14A-05DE-B144-A30B-FC7AC1A5784D}"/>
              </a:ext>
            </a:extLst>
          </p:cNvPr>
          <p:cNvSpPr txBox="1"/>
          <p:nvPr/>
        </p:nvSpPr>
        <p:spPr>
          <a:xfrm>
            <a:off x="8608291" y="5053783"/>
            <a:ext cx="3103418" cy="369332"/>
          </a:xfrm>
          <a:prstGeom prst="rect">
            <a:avLst/>
          </a:prstGeom>
          <a:noFill/>
        </p:spPr>
        <p:txBody>
          <a:bodyPr wrap="square" rtlCol="0">
            <a:spAutoFit/>
          </a:bodyPr>
          <a:lstStyle/>
          <a:p>
            <a:r>
              <a:rPr lang="fr-FR" dirty="0"/>
              <a:t>FUITE</a:t>
            </a:r>
          </a:p>
        </p:txBody>
      </p:sp>
      <p:cxnSp>
        <p:nvCxnSpPr>
          <p:cNvPr id="11" name="Connecteur droit avec flèche 10">
            <a:extLst>
              <a:ext uri="{FF2B5EF4-FFF2-40B4-BE49-F238E27FC236}">
                <a16:creationId xmlns:a16="http://schemas.microsoft.com/office/drawing/2014/main" id="{65A06FA4-C395-E847-B6F5-E548EBD7055D}"/>
              </a:ext>
            </a:extLst>
          </p:cNvPr>
          <p:cNvCxnSpPr/>
          <p:nvPr/>
        </p:nvCxnSpPr>
        <p:spPr>
          <a:xfrm flipV="1">
            <a:off x="7083552" y="4523232"/>
            <a:ext cx="1292352" cy="1015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8278832-33D4-EB4D-B579-0058DDDA60E2}"/>
              </a:ext>
            </a:extLst>
          </p:cNvPr>
          <p:cNvCxnSpPr>
            <a:cxnSpLocks/>
          </p:cNvCxnSpPr>
          <p:nvPr/>
        </p:nvCxnSpPr>
        <p:spPr>
          <a:xfrm flipV="1">
            <a:off x="7235952" y="5238449"/>
            <a:ext cx="1372339" cy="45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D5500CE7-BB14-0E4D-8C70-D7034FD94354}"/>
              </a:ext>
            </a:extLst>
          </p:cNvPr>
          <p:cNvCxnSpPr>
            <a:cxnSpLocks/>
          </p:cNvCxnSpPr>
          <p:nvPr/>
        </p:nvCxnSpPr>
        <p:spPr>
          <a:xfrm>
            <a:off x="7083552" y="5883014"/>
            <a:ext cx="1139952" cy="294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avec flèche vers la gauche 2">
            <a:extLst>
              <a:ext uri="{FF2B5EF4-FFF2-40B4-BE49-F238E27FC236}">
                <a16:creationId xmlns:a16="http://schemas.microsoft.com/office/drawing/2014/main" id="{4B34E084-4230-A241-A281-3FEE85364CB9}"/>
              </a:ext>
            </a:extLst>
          </p:cNvPr>
          <p:cNvSpPr/>
          <p:nvPr/>
        </p:nvSpPr>
        <p:spPr>
          <a:xfrm>
            <a:off x="7750629" y="1342487"/>
            <a:ext cx="2839439" cy="1242652"/>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Rôle des malles </a:t>
            </a:r>
          </a:p>
        </p:txBody>
      </p:sp>
    </p:spTree>
    <p:extLst>
      <p:ext uri="{BB962C8B-B14F-4D97-AF65-F5344CB8AC3E}">
        <p14:creationId xmlns:p14="http://schemas.microsoft.com/office/powerpoint/2010/main" val="114566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989DF-9355-5846-B7C4-FF8C53094673}"/>
              </a:ext>
            </a:extLst>
          </p:cNvPr>
          <p:cNvSpPr>
            <a:spLocks noGrp="1"/>
          </p:cNvSpPr>
          <p:nvPr>
            <p:ph type="title"/>
          </p:nvPr>
        </p:nvSpPr>
        <p:spPr>
          <a:xfrm>
            <a:off x="643468" y="3320859"/>
            <a:ext cx="4666470" cy="2076333"/>
          </a:xfrm>
        </p:spPr>
        <p:txBody>
          <a:bodyPr vert="horz" lIns="91440" tIns="45720" rIns="91440" bIns="45720" rtlCol="0" anchor="t">
            <a:normAutofit/>
          </a:bodyPr>
          <a:lstStyle/>
          <a:p>
            <a:r>
              <a:rPr lang="en-US" sz="4800" kern="1200">
                <a:solidFill>
                  <a:schemeClr val="tx1"/>
                </a:solidFill>
                <a:latin typeface="+mj-lt"/>
                <a:ea typeface="+mj-ea"/>
                <a:cs typeface="+mj-cs"/>
              </a:rPr>
              <a:t>Ancrage théorique</a:t>
            </a:r>
          </a:p>
        </p:txBody>
      </p:sp>
      <p:sp>
        <p:nvSpPr>
          <p:cNvPr id="9" name="Content Placeholder 8">
            <a:extLst>
              <a:ext uri="{FF2B5EF4-FFF2-40B4-BE49-F238E27FC236}">
                <a16:creationId xmlns:a16="http://schemas.microsoft.com/office/drawing/2014/main" id="{F311269B-7153-490F-9B02-B787D87366C6}"/>
              </a:ext>
            </a:extLst>
          </p:cNvPr>
          <p:cNvSpPr>
            <a:spLocks noGrp="1"/>
          </p:cNvSpPr>
          <p:nvPr>
            <p:ph idx="1"/>
          </p:nvPr>
        </p:nvSpPr>
        <p:spPr>
          <a:xfrm>
            <a:off x="643467" y="2348680"/>
            <a:ext cx="4823883" cy="972180"/>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NOS SENS ET SENSATIONS</a:t>
            </a:r>
          </a:p>
          <a:p>
            <a:pPr marL="0" indent="0">
              <a:buNone/>
            </a:pPr>
            <a:r>
              <a:rPr lang="en-US" sz="2000" kern="1200">
                <a:solidFill>
                  <a:schemeClr val="tx1"/>
                </a:solidFill>
                <a:latin typeface="+mn-lt"/>
                <a:ea typeface="+mn-ea"/>
                <a:cs typeface="+mn-cs"/>
              </a:rPr>
              <a:t>L’intégration neurosensorielle</a:t>
            </a: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Espace réservé du contenu 3">
            <a:extLst>
              <a:ext uri="{FF2B5EF4-FFF2-40B4-BE49-F238E27FC236}">
                <a16:creationId xmlns:a16="http://schemas.microsoft.com/office/drawing/2014/main" id="{65E7D751-0703-174C-ADF2-2751D0CBE6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051" r="5979" b="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09802014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15B721F-0019-7040-8070-DF883A6EE745}"/>
              </a:ext>
            </a:extLst>
          </p:cNvPr>
          <p:cNvSpPr>
            <a:spLocks noGrp="1"/>
          </p:cNvSpPr>
          <p:nvPr>
            <p:ph type="title"/>
          </p:nvPr>
        </p:nvSpPr>
        <p:spPr/>
        <p:txBody>
          <a:bodyPr/>
          <a:lstStyle/>
          <a:p>
            <a:r>
              <a:rPr lang="fr-FR" dirty="0"/>
              <a:t>2 sens méconnus (internes) </a:t>
            </a:r>
          </a:p>
        </p:txBody>
      </p:sp>
      <p:sp>
        <p:nvSpPr>
          <p:cNvPr id="5" name="Espace réservé du contenu 4">
            <a:extLst>
              <a:ext uri="{FF2B5EF4-FFF2-40B4-BE49-F238E27FC236}">
                <a16:creationId xmlns:a16="http://schemas.microsoft.com/office/drawing/2014/main" id="{F5A1887A-D448-104C-B577-8B503032D1B9}"/>
              </a:ext>
            </a:extLst>
          </p:cNvPr>
          <p:cNvSpPr>
            <a:spLocks noGrp="1"/>
          </p:cNvSpPr>
          <p:nvPr>
            <p:ph sz="half" idx="1"/>
          </p:nvPr>
        </p:nvSpPr>
        <p:spPr>
          <a:xfrm>
            <a:off x="838200" y="1825625"/>
            <a:ext cx="5489028" cy="4351338"/>
          </a:xfrm>
        </p:spPr>
        <p:txBody>
          <a:bodyPr>
            <a:normAutofit/>
          </a:bodyPr>
          <a:lstStyle/>
          <a:p>
            <a:r>
              <a:rPr lang="fr-FR" b="1" dirty="0"/>
              <a:t>Le système vestibulaire </a:t>
            </a:r>
            <a:r>
              <a:rPr lang="fr-FR" dirty="0"/>
              <a:t>est le sens du mouvement et de l’équilibre. </a:t>
            </a:r>
          </a:p>
          <a:p>
            <a:endParaRPr lang="fr-FR" dirty="0"/>
          </a:p>
        </p:txBody>
      </p:sp>
      <p:sp>
        <p:nvSpPr>
          <p:cNvPr id="6" name="Espace réservé du contenu 5">
            <a:extLst>
              <a:ext uri="{FF2B5EF4-FFF2-40B4-BE49-F238E27FC236}">
                <a16:creationId xmlns:a16="http://schemas.microsoft.com/office/drawing/2014/main" id="{2880902E-3F79-7A41-8980-A15C512348F2}"/>
              </a:ext>
            </a:extLst>
          </p:cNvPr>
          <p:cNvSpPr>
            <a:spLocks noGrp="1"/>
          </p:cNvSpPr>
          <p:nvPr>
            <p:ph sz="half" idx="2"/>
          </p:nvPr>
        </p:nvSpPr>
        <p:spPr/>
        <p:txBody>
          <a:bodyPr>
            <a:normAutofit/>
          </a:bodyPr>
          <a:lstStyle/>
          <a:p>
            <a:r>
              <a:rPr lang="fr-FR" b="1" dirty="0"/>
              <a:t>La proprioception </a:t>
            </a:r>
            <a:r>
              <a:rPr lang="fr-FR" dirty="0"/>
              <a:t>est le sens de la position de son corps et de l’emplacement de ses membres. </a:t>
            </a:r>
          </a:p>
          <a:p>
            <a:endParaRPr lang="fr-FR" dirty="0"/>
          </a:p>
        </p:txBody>
      </p:sp>
      <p:pic>
        <p:nvPicPr>
          <p:cNvPr id="7" name="Image 6">
            <a:extLst>
              <a:ext uri="{FF2B5EF4-FFF2-40B4-BE49-F238E27FC236}">
                <a16:creationId xmlns:a16="http://schemas.microsoft.com/office/drawing/2014/main" id="{9A3FE9D1-C49E-7A44-9D90-F86AFB00596B}"/>
              </a:ext>
            </a:extLst>
          </p:cNvPr>
          <p:cNvPicPr>
            <a:picLocks noChangeAspect="1"/>
          </p:cNvPicPr>
          <p:nvPr/>
        </p:nvPicPr>
        <p:blipFill>
          <a:blip r:embed="rId3"/>
          <a:stretch>
            <a:fillRect/>
          </a:stretch>
        </p:blipFill>
        <p:spPr>
          <a:xfrm>
            <a:off x="1157094" y="3617654"/>
            <a:ext cx="3845504" cy="2173546"/>
          </a:xfrm>
          <a:prstGeom prst="rect">
            <a:avLst/>
          </a:prstGeom>
        </p:spPr>
      </p:pic>
      <p:pic>
        <p:nvPicPr>
          <p:cNvPr id="9" name="Image 8">
            <a:extLst>
              <a:ext uri="{FF2B5EF4-FFF2-40B4-BE49-F238E27FC236}">
                <a16:creationId xmlns:a16="http://schemas.microsoft.com/office/drawing/2014/main" id="{D17EA33A-CC82-CD45-95DA-4CF32F5F719E}"/>
              </a:ext>
            </a:extLst>
          </p:cNvPr>
          <p:cNvPicPr>
            <a:picLocks noChangeAspect="1"/>
          </p:cNvPicPr>
          <p:nvPr/>
        </p:nvPicPr>
        <p:blipFill>
          <a:blip r:embed="rId4"/>
          <a:stretch>
            <a:fillRect/>
          </a:stretch>
        </p:blipFill>
        <p:spPr>
          <a:xfrm>
            <a:off x="8737600" y="3539914"/>
            <a:ext cx="2608919" cy="3281440"/>
          </a:xfrm>
          <a:prstGeom prst="rect">
            <a:avLst/>
          </a:prstGeom>
        </p:spPr>
      </p:pic>
    </p:spTree>
    <p:extLst>
      <p:ext uri="{BB962C8B-B14F-4D97-AF65-F5344CB8AC3E}">
        <p14:creationId xmlns:p14="http://schemas.microsoft.com/office/powerpoint/2010/main" val="174431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B9AB7-C9F7-3C41-AEAD-DDC920D84263}"/>
              </a:ext>
            </a:extLst>
          </p:cNvPr>
          <p:cNvSpPr>
            <a:spLocks noGrp="1"/>
          </p:cNvSpPr>
          <p:nvPr>
            <p:ph type="title"/>
          </p:nvPr>
        </p:nvSpPr>
        <p:spPr/>
        <p:txBody>
          <a:bodyPr/>
          <a:lstStyle/>
          <a:p>
            <a:r>
              <a:rPr lang="fr-FR" dirty="0"/>
              <a:t>Quand il y a un problème de modulation</a:t>
            </a:r>
            <a:br>
              <a:rPr lang="fr-FR" dirty="0"/>
            </a:br>
            <a:r>
              <a:rPr lang="fr-FR" dirty="0"/>
              <a:t>Les 3 niveaux de vigilance</a:t>
            </a:r>
          </a:p>
        </p:txBody>
      </p:sp>
      <p:pic>
        <p:nvPicPr>
          <p:cNvPr id="6" name="Espace réservé du contenu 5">
            <a:extLst>
              <a:ext uri="{FF2B5EF4-FFF2-40B4-BE49-F238E27FC236}">
                <a16:creationId xmlns:a16="http://schemas.microsoft.com/office/drawing/2014/main" id="{87EB8DD5-7124-7644-AFA0-852E82944A9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03200" y="1825626"/>
            <a:ext cx="5816600" cy="3357666"/>
          </a:xfrm>
        </p:spPr>
      </p:pic>
      <p:sp>
        <p:nvSpPr>
          <p:cNvPr id="4" name="Espace réservé du contenu 3">
            <a:extLst>
              <a:ext uri="{FF2B5EF4-FFF2-40B4-BE49-F238E27FC236}">
                <a16:creationId xmlns:a16="http://schemas.microsoft.com/office/drawing/2014/main" id="{080AA7D5-6C0B-1841-A184-25065372F3B3}"/>
              </a:ext>
            </a:extLst>
          </p:cNvPr>
          <p:cNvSpPr>
            <a:spLocks noGrp="1"/>
          </p:cNvSpPr>
          <p:nvPr>
            <p:ph sz="half" idx="2"/>
          </p:nvPr>
        </p:nvSpPr>
        <p:spPr/>
        <p:txBody>
          <a:bodyPr/>
          <a:lstStyle/>
          <a:p>
            <a:r>
              <a:rPr lang="fr-FR" i="1" dirty="0"/>
              <a:t>La modulation sensorielle est un apprentissage progressif qui permet au cerveau de trier les informations sensorielles reçues. Elle a des répercussions sur l’état de vigilance de l’enfant. </a:t>
            </a:r>
            <a:endParaRPr lang="fr-FR" dirty="0">
              <a:effectLst/>
            </a:endParaRPr>
          </a:p>
          <a:p>
            <a:endParaRPr lang="fr-FR" dirty="0"/>
          </a:p>
        </p:txBody>
      </p:sp>
      <p:pic>
        <p:nvPicPr>
          <p:cNvPr id="8" name="Image 7">
            <a:extLst>
              <a:ext uri="{FF2B5EF4-FFF2-40B4-BE49-F238E27FC236}">
                <a16:creationId xmlns:a16="http://schemas.microsoft.com/office/drawing/2014/main" id="{B34BCCFB-9286-CB4D-A699-A75410ABC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8873" y="4499680"/>
            <a:ext cx="5251450" cy="2358320"/>
          </a:xfrm>
          <a:prstGeom prst="rect">
            <a:avLst/>
          </a:prstGeom>
        </p:spPr>
      </p:pic>
    </p:spTree>
    <p:extLst>
      <p:ext uri="{BB962C8B-B14F-4D97-AF65-F5344CB8AC3E}">
        <p14:creationId xmlns:p14="http://schemas.microsoft.com/office/powerpoint/2010/main" val="271916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CEAA8-49F4-1148-8D61-24ED84189FD4}"/>
              </a:ext>
            </a:extLst>
          </p:cNvPr>
          <p:cNvSpPr>
            <a:spLocks noGrp="1"/>
          </p:cNvSpPr>
          <p:nvPr>
            <p:ph type="title"/>
          </p:nvPr>
        </p:nvSpPr>
        <p:spPr/>
        <p:txBody>
          <a:bodyPr/>
          <a:lstStyle/>
          <a:p>
            <a:r>
              <a:rPr lang="fr-FR" dirty="0"/>
              <a:t>Des outils pour les élèves </a:t>
            </a:r>
          </a:p>
        </p:txBody>
      </p:sp>
      <p:pic>
        <p:nvPicPr>
          <p:cNvPr id="6" name="Espace réservé du contenu 5">
            <a:extLst>
              <a:ext uri="{FF2B5EF4-FFF2-40B4-BE49-F238E27FC236}">
                <a16:creationId xmlns:a16="http://schemas.microsoft.com/office/drawing/2014/main" id="{B09D0E53-B20F-6E4B-9C84-AD72C7FECCC5}"/>
              </a:ext>
            </a:extLst>
          </p:cNvPr>
          <p:cNvPicPr>
            <a:picLocks noGrp="1" noChangeAspect="1"/>
          </p:cNvPicPr>
          <p:nvPr>
            <p:ph idx="1"/>
          </p:nvPr>
        </p:nvPicPr>
        <p:blipFill>
          <a:blip r:embed="rId3"/>
          <a:stretch>
            <a:fillRect/>
          </a:stretch>
        </p:blipFill>
        <p:spPr>
          <a:xfrm>
            <a:off x="4826000" y="1937544"/>
            <a:ext cx="6527800" cy="4229100"/>
          </a:xfrm>
        </p:spPr>
      </p:pic>
      <p:cxnSp>
        <p:nvCxnSpPr>
          <p:cNvPr id="4" name="Connecteur droit avec flèche 3">
            <a:extLst>
              <a:ext uri="{FF2B5EF4-FFF2-40B4-BE49-F238E27FC236}">
                <a16:creationId xmlns:a16="http://schemas.microsoft.com/office/drawing/2014/main" id="{5A46902A-E6E5-A846-BA1B-0E35596362C5}"/>
              </a:ext>
            </a:extLst>
          </p:cNvPr>
          <p:cNvCxnSpPr/>
          <p:nvPr/>
        </p:nvCxnSpPr>
        <p:spPr>
          <a:xfrm flipV="1">
            <a:off x="7083552" y="4523232"/>
            <a:ext cx="1292352" cy="1015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01ACA148-B376-E548-B192-CE605B9DF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3432408"/>
            <a:ext cx="1936750" cy="2734235"/>
          </a:xfrm>
          <a:prstGeom prst="rect">
            <a:avLst/>
          </a:prstGeom>
        </p:spPr>
      </p:pic>
    </p:spTree>
    <p:extLst>
      <p:ext uri="{BB962C8B-B14F-4D97-AF65-F5344CB8AC3E}">
        <p14:creationId xmlns:p14="http://schemas.microsoft.com/office/powerpoint/2010/main" val="411565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3">
            <a:extLst>
              <a:ext uri="{28A0092B-C50C-407E-A947-70E740481C1C}">
                <a14:useLocalDpi xmlns:a14="http://schemas.microsoft.com/office/drawing/2010/main"/>
              </a:ext>
            </a:extLst>
          </a:blip>
          <a:srcRect/>
          <a:stretch>
            <a:fillRect/>
          </a:stretch>
        </p:blipFill>
        <p:spPr bwMode="auto">
          <a:xfrm>
            <a:off x="8299269" y="3532867"/>
            <a:ext cx="3396343" cy="3073816"/>
          </a:xfrm>
          <a:prstGeom prst="rect">
            <a:avLst/>
          </a:prstGeom>
          <a:noFill/>
          <a:ln>
            <a:noFill/>
          </a:ln>
        </p:spPr>
      </p:pic>
      <p:pic>
        <p:nvPicPr>
          <p:cNvPr id="5" name="Image 4"/>
          <p:cNvPicPr/>
          <p:nvPr/>
        </p:nvPicPr>
        <p:blipFill>
          <a:blip r:embed="rId4">
            <a:extLst>
              <a:ext uri="{28A0092B-C50C-407E-A947-70E740481C1C}">
                <a14:useLocalDpi xmlns:a14="http://schemas.microsoft.com/office/drawing/2010/main"/>
              </a:ext>
            </a:extLst>
          </a:blip>
          <a:srcRect/>
          <a:stretch>
            <a:fillRect/>
          </a:stretch>
        </p:blipFill>
        <p:spPr bwMode="auto">
          <a:xfrm>
            <a:off x="1391478" y="3532867"/>
            <a:ext cx="3180521" cy="3073815"/>
          </a:xfrm>
          <a:prstGeom prst="rect">
            <a:avLst/>
          </a:prstGeom>
          <a:noFill/>
          <a:ln>
            <a:noFill/>
          </a:ln>
        </p:spPr>
      </p:pic>
      <p:pic>
        <p:nvPicPr>
          <p:cNvPr id="3" name="Image 2">
            <a:extLst>
              <a:ext uri="{FF2B5EF4-FFF2-40B4-BE49-F238E27FC236}">
                <a16:creationId xmlns:a16="http://schemas.microsoft.com/office/drawing/2014/main" id="{0C0E3584-1BD8-9E4C-8E98-2E11E2E299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1998" y="0"/>
            <a:ext cx="5765801" cy="36079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E4BB9B-CAF3-5348-A6C3-0A85B1185F09}"/>
              </a:ext>
            </a:extLst>
          </p:cNvPr>
          <p:cNvSpPr>
            <a:spLocks noGrp="1"/>
          </p:cNvSpPr>
          <p:nvPr>
            <p:ph type="title"/>
          </p:nvPr>
        </p:nvSpPr>
        <p:spPr/>
        <p:txBody>
          <a:bodyPr/>
          <a:lstStyle/>
          <a:p>
            <a:r>
              <a:rPr lang="fr-FR" dirty="0"/>
              <a:t>Jeux de motricité générale pour rester concentré</a:t>
            </a:r>
          </a:p>
        </p:txBody>
      </p:sp>
      <p:pic>
        <p:nvPicPr>
          <p:cNvPr id="26" name="Image 25">
            <a:extLst>
              <a:ext uri="{FF2B5EF4-FFF2-40B4-BE49-F238E27FC236}">
                <a16:creationId xmlns:a16="http://schemas.microsoft.com/office/drawing/2014/main" id="{8D2A5E2B-1F51-3347-B9CF-2D034ED1C8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1116" y="1543732"/>
            <a:ext cx="1601477" cy="1860764"/>
          </a:xfrm>
          <a:prstGeom prst="rect">
            <a:avLst/>
          </a:prstGeom>
        </p:spPr>
      </p:pic>
      <p:pic>
        <p:nvPicPr>
          <p:cNvPr id="28" name="Image 27">
            <a:extLst>
              <a:ext uri="{FF2B5EF4-FFF2-40B4-BE49-F238E27FC236}">
                <a16:creationId xmlns:a16="http://schemas.microsoft.com/office/drawing/2014/main" id="{DA00D044-DF0E-8B42-AC0C-5D34B1578F31}"/>
              </a:ext>
            </a:extLst>
          </p:cNvPr>
          <p:cNvPicPr>
            <a:picLocks noChangeAspect="1"/>
          </p:cNvPicPr>
          <p:nvPr/>
        </p:nvPicPr>
        <p:blipFill>
          <a:blip r:embed="rId5"/>
          <a:stretch>
            <a:fillRect/>
          </a:stretch>
        </p:blipFill>
        <p:spPr>
          <a:xfrm>
            <a:off x="1560651" y="3568700"/>
            <a:ext cx="2768600" cy="3289300"/>
          </a:xfrm>
          <a:prstGeom prst="rect">
            <a:avLst/>
          </a:prstGeom>
        </p:spPr>
      </p:pic>
      <p:pic>
        <p:nvPicPr>
          <p:cNvPr id="32" name="Image 31">
            <a:extLst>
              <a:ext uri="{FF2B5EF4-FFF2-40B4-BE49-F238E27FC236}">
                <a16:creationId xmlns:a16="http://schemas.microsoft.com/office/drawing/2014/main" id="{31D6DA6F-E994-2041-B18C-23760FE04B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8662" y="977828"/>
            <a:ext cx="1632011" cy="2161070"/>
          </a:xfrm>
          <a:prstGeom prst="rect">
            <a:avLst/>
          </a:prstGeom>
        </p:spPr>
      </p:pic>
      <p:pic>
        <p:nvPicPr>
          <p:cNvPr id="34" name="Image 33">
            <a:extLst>
              <a:ext uri="{FF2B5EF4-FFF2-40B4-BE49-F238E27FC236}">
                <a16:creationId xmlns:a16="http://schemas.microsoft.com/office/drawing/2014/main" id="{5531A6E9-8DC2-234B-96AE-BCFB15B6C6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6118" y="1160058"/>
            <a:ext cx="1334932" cy="1978840"/>
          </a:xfrm>
          <a:prstGeom prst="rect">
            <a:avLst/>
          </a:prstGeom>
        </p:spPr>
      </p:pic>
      <p:pic>
        <p:nvPicPr>
          <p:cNvPr id="36" name="Image 35">
            <a:extLst>
              <a:ext uri="{FF2B5EF4-FFF2-40B4-BE49-F238E27FC236}">
                <a16:creationId xmlns:a16="http://schemas.microsoft.com/office/drawing/2014/main" id="{6B4F7389-ADE4-534D-BF40-B4EBA3AA74B9}"/>
              </a:ext>
            </a:extLst>
          </p:cNvPr>
          <p:cNvPicPr>
            <a:picLocks noChangeAspect="1"/>
          </p:cNvPicPr>
          <p:nvPr/>
        </p:nvPicPr>
        <p:blipFill>
          <a:blip r:embed="rId8"/>
          <a:stretch>
            <a:fillRect/>
          </a:stretch>
        </p:blipFill>
        <p:spPr>
          <a:xfrm>
            <a:off x="9696450" y="159299"/>
            <a:ext cx="2324100" cy="3175000"/>
          </a:xfrm>
          <a:prstGeom prst="rect">
            <a:avLst/>
          </a:prstGeom>
        </p:spPr>
      </p:pic>
      <p:pic>
        <p:nvPicPr>
          <p:cNvPr id="38" name="Image 37">
            <a:extLst>
              <a:ext uri="{FF2B5EF4-FFF2-40B4-BE49-F238E27FC236}">
                <a16:creationId xmlns:a16="http://schemas.microsoft.com/office/drawing/2014/main" id="{5223EEA3-C6CC-E742-A0C5-ABBF70E314B1}"/>
              </a:ext>
            </a:extLst>
          </p:cNvPr>
          <p:cNvPicPr>
            <a:picLocks noChangeAspect="1"/>
          </p:cNvPicPr>
          <p:nvPr/>
        </p:nvPicPr>
        <p:blipFill>
          <a:blip r:embed="rId9"/>
          <a:stretch>
            <a:fillRect/>
          </a:stretch>
        </p:blipFill>
        <p:spPr>
          <a:xfrm>
            <a:off x="4477050" y="3414991"/>
            <a:ext cx="2184400" cy="2781300"/>
          </a:xfrm>
          <a:prstGeom prst="rect">
            <a:avLst/>
          </a:prstGeom>
        </p:spPr>
      </p:pic>
      <p:pic>
        <p:nvPicPr>
          <p:cNvPr id="40" name="Image 39">
            <a:extLst>
              <a:ext uri="{FF2B5EF4-FFF2-40B4-BE49-F238E27FC236}">
                <a16:creationId xmlns:a16="http://schemas.microsoft.com/office/drawing/2014/main" id="{632161E4-8DED-494E-8573-80E010D08FAB}"/>
              </a:ext>
            </a:extLst>
          </p:cNvPr>
          <p:cNvPicPr>
            <a:picLocks noChangeAspect="1"/>
          </p:cNvPicPr>
          <p:nvPr/>
        </p:nvPicPr>
        <p:blipFill>
          <a:blip r:embed="rId10"/>
          <a:stretch>
            <a:fillRect/>
          </a:stretch>
        </p:blipFill>
        <p:spPr>
          <a:xfrm>
            <a:off x="7191450" y="3455179"/>
            <a:ext cx="1981200" cy="3340100"/>
          </a:xfrm>
          <a:prstGeom prst="rect">
            <a:avLst/>
          </a:prstGeom>
        </p:spPr>
      </p:pic>
      <p:pic>
        <p:nvPicPr>
          <p:cNvPr id="42" name="Image 41">
            <a:extLst>
              <a:ext uri="{FF2B5EF4-FFF2-40B4-BE49-F238E27FC236}">
                <a16:creationId xmlns:a16="http://schemas.microsoft.com/office/drawing/2014/main" id="{02B7E249-CFC4-7647-A789-CFDB22E4C78B}"/>
              </a:ext>
            </a:extLst>
          </p:cNvPr>
          <p:cNvPicPr>
            <a:picLocks noChangeAspect="1"/>
          </p:cNvPicPr>
          <p:nvPr/>
        </p:nvPicPr>
        <p:blipFill>
          <a:blip r:embed="rId11"/>
          <a:stretch>
            <a:fillRect/>
          </a:stretch>
        </p:blipFill>
        <p:spPr>
          <a:xfrm>
            <a:off x="9525000" y="3356412"/>
            <a:ext cx="2667000" cy="3200400"/>
          </a:xfrm>
          <a:prstGeom prst="rect">
            <a:avLst/>
          </a:prstGeom>
        </p:spPr>
      </p:pic>
      <p:pic>
        <p:nvPicPr>
          <p:cNvPr id="44" name="Image 43">
            <a:extLst>
              <a:ext uri="{FF2B5EF4-FFF2-40B4-BE49-F238E27FC236}">
                <a16:creationId xmlns:a16="http://schemas.microsoft.com/office/drawing/2014/main" id="{B334FDEA-A9C9-6F4E-B176-1919A52EA537}"/>
              </a:ext>
            </a:extLst>
          </p:cNvPr>
          <p:cNvPicPr>
            <a:picLocks noChangeAspect="1"/>
          </p:cNvPicPr>
          <p:nvPr/>
        </p:nvPicPr>
        <p:blipFill>
          <a:blip r:embed="rId12"/>
          <a:stretch>
            <a:fillRect/>
          </a:stretch>
        </p:blipFill>
        <p:spPr>
          <a:xfrm>
            <a:off x="3792562" y="1160058"/>
            <a:ext cx="2058769" cy="2578660"/>
          </a:xfrm>
          <a:prstGeom prst="rect">
            <a:avLst/>
          </a:prstGeom>
        </p:spPr>
      </p:pic>
    </p:spTree>
    <p:extLst>
      <p:ext uri="{BB962C8B-B14F-4D97-AF65-F5344CB8AC3E}">
        <p14:creationId xmlns:p14="http://schemas.microsoft.com/office/powerpoint/2010/main" val="1217111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80DEACEB-7E91-F647-A80C-A2EA2F98DA08}"/>
              </a:ext>
            </a:extLst>
          </p:cNvPr>
          <p:cNvPicPr>
            <a:picLocks noGrp="1" noChangeAspect="1"/>
          </p:cNvPicPr>
          <p:nvPr>
            <p:ph idx="1"/>
          </p:nvPr>
        </p:nvPicPr>
        <p:blipFill>
          <a:blip r:embed="rId2"/>
          <a:stretch>
            <a:fillRect/>
          </a:stretch>
        </p:blipFill>
        <p:spPr>
          <a:xfrm>
            <a:off x="5505527" y="117475"/>
            <a:ext cx="2781300" cy="3454400"/>
          </a:xfrm>
        </p:spPr>
      </p:pic>
      <p:pic>
        <p:nvPicPr>
          <p:cNvPr id="5" name="Image 4">
            <a:extLst>
              <a:ext uri="{FF2B5EF4-FFF2-40B4-BE49-F238E27FC236}">
                <a16:creationId xmlns:a16="http://schemas.microsoft.com/office/drawing/2014/main" id="{3A1C9613-5C95-2949-82AF-82722B26C6CD}"/>
              </a:ext>
            </a:extLst>
          </p:cNvPr>
          <p:cNvPicPr>
            <a:picLocks noChangeAspect="1"/>
          </p:cNvPicPr>
          <p:nvPr/>
        </p:nvPicPr>
        <p:blipFill>
          <a:blip r:embed="rId3"/>
          <a:stretch>
            <a:fillRect/>
          </a:stretch>
        </p:blipFill>
        <p:spPr>
          <a:xfrm>
            <a:off x="9199794" y="3233738"/>
            <a:ext cx="2743200" cy="3543300"/>
          </a:xfrm>
          <a:prstGeom prst="rect">
            <a:avLst/>
          </a:prstGeom>
        </p:spPr>
      </p:pic>
      <p:pic>
        <p:nvPicPr>
          <p:cNvPr id="6" name="Image 5">
            <a:extLst>
              <a:ext uri="{FF2B5EF4-FFF2-40B4-BE49-F238E27FC236}">
                <a16:creationId xmlns:a16="http://schemas.microsoft.com/office/drawing/2014/main" id="{A97D349A-636A-6D42-B210-67F902DDD378}"/>
              </a:ext>
            </a:extLst>
          </p:cNvPr>
          <p:cNvPicPr>
            <a:picLocks noChangeAspect="1"/>
          </p:cNvPicPr>
          <p:nvPr/>
        </p:nvPicPr>
        <p:blipFill>
          <a:blip r:embed="rId4"/>
          <a:stretch>
            <a:fillRect/>
          </a:stretch>
        </p:blipFill>
        <p:spPr>
          <a:xfrm>
            <a:off x="8584599" y="147638"/>
            <a:ext cx="2870200" cy="3086100"/>
          </a:xfrm>
          <a:prstGeom prst="rect">
            <a:avLst/>
          </a:prstGeom>
        </p:spPr>
      </p:pic>
      <p:pic>
        <p:nvPicPr>
          <p:cNvPr id="7" name="Image 6">
            <a:extLst>
              <a:ext uri="{FF2B5EF4-FFF2-40B4-BE49-F238E27FC236}">
                <a16:creationId xmlns:a16="http://schemas.microsoft.com/office/drawing/2014/main" id="{ED8A8896-C29F-7F4E-BE2C-ED98AA6AD78A}"/>
              </a:ext>
            </a:extLst>
          </p:cNvPr>
          <p:cNvPicPr>
            <a:picLocks noChangeAspect="1"/>
          </p:cNvPicPr>
          <p:nvPr/>
        </p:nvPicPr>
        <p:blipFill>
          <a:blip r:embed="rId5"/>
          <a:stretch>
            <a:fillRect/>
          </a:stretch>
        </p:blipFill>
        <p:spPr>
          <a:xfrm>
            <a:off x="265946" y="3251200"/>
            <a:ext cx="2654300" cy="3060700"/>
          </a:xfrm>
          <a:prstGeom prst="rect">
            <a:avLst/>
          </a:prstGeom>
        </p:spPr>
      </p:pic>
      <p:pic>
        <p:nvPicPr>
          <p:cNvPr id="8" name="Image 7">
            <a:extLst>
              <a:ext uri="{FF2B5EF4-FFF2-40B4-BE49-F238E27FC236}">
                <a16:creationId xmlns:a16="http://schemas.microsoft.com/office/drawing/2014/main" id="{617DE6B6-BFE2-BD4B-9EA3-59280EE3923F}"/>
              </a:ext>
            </a:extLst>
          </p:cNvPr>
          <p:cNvPicPr>
            <a:picLocks noChangeAspect="1"/>
          </p:cNvPicPr>
          <p:nvPr/>
        </p:nvPicPr>
        <p:blipFill>
          <a:blip r:embed="rId6"/>
          <a:stretch>
            <a:fillRect/>
          </a:stretch>
        </p:blipFill>
        <p:spPr>
          <a:xfrm>
            <a:off x="242656" y="-979"/>
            <a:ext cx="2476500" cy="3289300"/>
          </a:xfrm>
          <a:prstGeom prst="rect">
            <a:avLst/>
          </a:prstGeom>
        </p:spPr>
      </p:pic>
      <p:pic>
        <p:nvPicPr>
          <p:cNvPr id="9" name="Image 8">
            <a:extLst>
              <a:ext uri="{FF2B5EF4-FFF2-40B4-BE49-F238E27FC236}">
                <a16:creationId xmlns:a16="http://schemas.microsoft.com/office/drawing/2014/main" id="{DD1A1AB6-5FB6-234F-9C7B-B6653A808C9D}"/>
              </a:ext>
            </a:extLst>
          </p:cNvPr>
          <p:cNvPicPr>
            <a:picLocks noChangeAspect="1"/>
          </p:cNvPicPr>
          <p:nvPr/>
        </p:nvPicPr>
        <p:blipFill>
          <a:blip r:embed="rId7"/>
          <a:stretch>
            <a:fillRect/>
          </a:stretch>
        </p:blipFill>
        <p:spPr>
          <a:xfrm>
            <a:off x="3283801" y="3302850"/>
            <a:ext cx="2336800" cy="2959100"/>
          </a:xfrm>
          <a:prstGeom prst="rect">
            <a:avLst/>
          </a:prstGeom>
        </p:spPr>
      </p:pic>
      <p:pic>
        <p:nvPicPr>
          <p:cNvPr id="10" name="Image 9">
            <a:extLst>
              <a:ext uri="{FF2B5EF4-FFF2-40B4-BE49-F238E27FC236}">
                <a16:creationId xmlns:a16="http://schemas.microsoft.com/office/drawing/2014/main" id="{5B9112E7-39D7-B141-8558-B0CC09B0B867}"/>
              </a:ext>
            </a:extLst>
          </p:cNvPr>
          <p:cNvPicPr>
            <a:picLocks noChangeAspect="1"/>
          </p:cNvPicPr>
          <p:nvPr/>
        </p:nvPicPr>
        <p:blipFill>
          <a:blip r:embed="rId8"/>
          <a:stretch>
            <a:fillRect/>
          </a:stretch>
        </p:blipFill>
        <p:spPr>
          <a:xfrm>
            <a:off x="6499439" y="3571875"/>
            <a:ext cx="2616200" cy="3251200"/>
          </a:xfrm>
          <a:prstGeom prst="rect">
            <a:avLst/>
          </a:prstGeom>
        </p:spPr>
      </p:pic>
      <p:pic>
        <p:nvPicPr>
          <p:cNvPr id="4" name="Espace réservé du contenu 11">
            <a:extLst>
              <a:ext uri="{FF2B5EF4-FFF2-40B4-BE49-F238E27FC236}">
                <a16:creationId xmlns:a16="http://schemas.microsoft.com/office/drawing/2014/main" id="{0B60EF9B-D8CD-5F48-B272-5ABB5286A4A8}"/>
              </a:ext>
            </a:extLst>
          </p:cNvPr>
          <p:cNvPicPr>
            <a:picLocks noChangeAspect="1"/>
          </p:cNvPicPr>
          <p:nvPr/>
        </p:nvPicPr>
        <p:blipFill>
          <a:blip r:embed="rId9"/>
          <a:stretch>
            <a:fillRect/>
          </a:stretch>
        </p:blipFill>
        <p:spPr>
          <a:xfrm>
            <a:off x="2719156" y="155575"/>
            <a:ext cx="2679700" cy="3416300"/>
          </a:xfrm>
          <a:prstGeom prst="rect">
            <a:avLst/>
          </a:prstGeom>
        </p:spPr>
      </p:pic>
    </p:spTree>
    <p:extLst>
      <p:ext uri="{BB962C8B-B14F-4D97-AF65-F5344CB8AC3E}">
        <p14:creationId xmlns:p14="http://schemas.microsoft.com/office/powerpoint/2010/main" val="4262111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Espace réservé du contenu 2">
            <a:extLst>
              <a:ext uri="{FF2B5EF4-FFF2-40B4-BE49-F238E27FC236}">
                <a16:creationId xmlns:a16="http://schemas.microsoft.com/office/drawing/2014/main" id="{4477315A-79AF-4EE2-BD12-470C9F4408CF}"/>
              </a:ext>
            </a:extLst>
          </p:cNvPr>
          <p:cNvGraphicFramePr>
            <a:graphicFrameLocks noGrp="1"/>
          </p:cNvGraphicFramePr>
          <p:nvPr>
            <p:ph idx="1"/>
            <p:extLst>
              <p:ext uri="{D42A27DB-BD31-4B8C-83A1-F6EECF244321}">
                <p14:modId xmlns:p14="http://schemas.microsoft.com/office/powerpoint/2010/main" val="270390532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32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F3DA2D-8774-6D40-AC21-044D3D779419}"/>
              </a:ext>
            </a:extLst>
          </p:cNvPr>
          <p:cNvPicPr>
            <a:picLocks noChangeAspect="1"/>
          </p:cNvPicPr>
          <p:nvPr/>
        </p:nvPicPr>
        <p:blipFill>
          <a:blip r:embed="rId3"/>
          <a:stretch>
            <a:fillRect/>
          </a:stretch>
        </p:blipFill>
        <p:spPr>
          <a:xfrm>
            <a:off x="7195561" y="64508"/>
            <a:ext cx="2374900" cy="3416300"/>
          </a:xfrm>
          <a:prstGeom prst="rect">
            <a:avLst/>
          </a:prstGeom>
        </p:spPr>
      </p:pic>
      <p:pic>
        <p:nvPicPr>
          <p:cNvPr id="13" name="Image 12">
            <a:extLst>
              <a:ext uri="{FF2B5EF4-FFF2-40B4-BE49-F238E27FC236}">
                <a16:creationId xmlns:a16="http://schemas.microsoft.com/office/drawing/2014/main" id="{20925DD5-4FF0-514D-8E84-D97E1C6E1A6C}"/>
              </a:ext>
            </a:extLst>
          </p:cNvPr>
          <p:cNvPicPr>
            <a:picLocks noChangeAspect="1"/>
          </p:cNvPicPr>
          <p:nvPr/>
        </p:nvPicPr>
        <p:blipFill>
          <a:blip r:embed="rId4"/>
          <a:stretch>
            <a:fillRect/>
          </a:stretch>
        </p:blipFill>
        <p:spPr>
          <a:xfrm>
            <a:off x="9570461" y="695325"/>
            <a:ext cx="2451100" cy="3136900"/>
          </a:xfrm>
          <a:prstGeom prst="rect">
            <a:avLst/>
          </a:prstGeom>
        </p:spPr>
      </p:pic>
      <p:pic>
        <p:nvPicPr>
          <p:cNvPr id="15" name="Image 14">
            <a:extLst>
              <a:ext uri="{FF2B5EF4-FFF2-40B4-BE49-F238E27FC236}">
                <a16:creationId xmlns:a16="http://schemas.microsoft.com/office/drawing/2014/main" id="{5DECFBBC-0206-D147-9414-50037069FBBD}"/>
              </a:ext>
            </a:extLst>
          </p:cNvPr>
          <p:cNvPicPr>
            <a:picLocks noChangeAspect="1"/>
          </p:cNvPicPr>
          <p:nvPr/>
        </p:nvPicPr>
        <p:blipFill>
          <a:blip r:embed="rId5"/>
          <a:stretch>
            <a:fillRect/>
          </a:stretch>
        </p:blipFill>
        <p:spPr>
          <a:xfrm>
            <a:off x="3931345" y="356608"/>
            <a:ext cx="2997200" cy="3124200"/>
          </a:xfrm>
          <a:prstGeom prst="rect">
            <a:avLst/>
          </a:prstGeom>
        </p:spPr>
      </p:pic>
      <p:pic>
        <p:nvPicPr>
          <p:cNvPr id="17" name="Image 16">
            <a:extLst>
              <a:ext uri="{FF2B5EF4-FFF2-40B4-BE49-F238E27FC236}">
                <a16:creationId xmlns:a16="http://schemas.microsoft.com/office/drawing/2014/main" id="{27412645-1431-914A-8A1C-28CAC5AFCED4}"/>
              </a:ext>
            </a:extLst>
          </p:cNvPr>
          <p:cNvPicPr>
            <a:picLocks noChangeAspect="1"/>
          </p:cNvPicPr>
          <p:nvPr/>
        </p:nvPicPr>
        <p:blipFill>
          <a:blip r:embed="rId6"/>
          <a:stretch>
            <a:fillRect/>
          </a:stretch>
        </p:blipFill>
        <p:spPr>
          <a:xfrm>
            <a:off x="512956" y="365125"/>
            <a:ext cx="2603500" cy="3467100"/>
          </a:xfrm>
          <a:prstGeom prst="rect">
            <a:avLst/>
          </a:prstGeom>
        </p:spPr>
      </p:pic>
    </p:spTree>
    <p:extLst>
      <p:ext uri="{BB962C8B-B14F-4D97-AF65-F5344CB8AC3E}">
        <p14:creationId xmlns:p14="http://schemas.microsoft.com/office/powerpoint/2010/main" val="761312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55728-410D-5145-A36C-332C1EEC171D}"/>
              </a:ext>
            </a:extLst>
          </p:cNvPr>
          <p:cNvSpPr>
            <a:spLocks noGrp="1"/>
          </p:cNvSpPr>
          <p:nvPr>
            <p:ph type="title"/>
          </p:nvPr>
        </p:nvSpPr>
        <p:spPr/>
        <p:txBody>
          <a:bodyPr/>
          <a:lstStyle/>
          <a:p>
            <a:r>
              <a:rPr lang="fr-FR" dirty="0"/>
              <a:t>Pour s’apaiser </a:t>
            </a:r>
          </a:p>
        </p:txBody>
      </p:sp>
      <p:pic>
        <p:nvPicPr>
          <p:cNvPr id="5" name="Espace réservé du contenu 4">
            <a:extLst>
              <a:ext uri="{FF2B5EF4-FFF2-40B4-BE49-F238E27FC236}">
                <a16:creationId xmlns:a16="http://schemas.microsoft.com/office/drawing/2014/main" id="{5C46A5DD-B523-254A-AD4A-FE08F57ADECB}"/>
              </a:ext>
            </a:extLst>
          </p:cNvPr>
          <p:cNvPicPr>
            <a:picLocks noGrp="1" noChangeAspect="1"/>
          </p:cNvPicPr>
          <p:nvPr>
            <p:ph idx="1"/>
          </p:nvPr>
        </p:nvPicPr>
        <p:blipFill>
          <a:blip r:embed="rId4"/>
          <a:stretch>
            <a:fillRect/>
          </a:stretch>
        </p:blipFill>
        <p:spPr>
          <a:xfrm>
            <a:off x="5208859" y="1027906"/>
            <a:ext cx="2844800" cy="3111500"/>
          </a:xfrm>
        </p:spPr>
      </p:pic>
      <p:pic>
        <p:nvPicPr>
          <p:cNvPr id="9" name="Image 8">
            <a:extLst>
              <a:ext uri="{FF2B5EF4-FFF2-40B4-BE49-F238E27FC236}">
                <a16:creationId xmlns:a16="http://schemas.microsoft.com/office/drawing/2014/main" id="{281C0699-1A7A-194F-A5B4-77BA52B5808A}"/>
              </a:ext>
            </a:extLst>
          </p:cNvPr>
          <p:cNvPicPr>
            <a:picLocks noChangeAspect="1"/>
          </p:cNvPicPr>
          <p:nvPr/>
        </p:nvPicPr>
        <p:blipFill>
          <a:blip r:embed="rId5"/>
          <a:stretch>
            <a:fillRect/>
          </a:stretch>
        </p:blipFill>
        <p:spPr>
          <a:xfrm>
            <a:off x="34931" y="3858322"/>
            <a:ext cx="2871287" cy="2999678"/>
          </a:xfrm>
          <a:prstGeom prst="rect">
            <a:avLst/>
          </a:prstGeom>
        </p:spPr>
      </p:pic>
      <p:pic>
        <p:nvPicPr>
          <p:cNvPr id="11" name="Image 10">
            <a:extLst>
              <a:ext uri="{FF2B5EF4-FFF2-40B4-BE49-F238E27FC236}">
                <a16:creationId xmlns:a16="http://schemas.microsoft.com/office/drawing/2014/main" id="{EF5307E3-5E59-9C48-AE18-7AF9941830A3}"/>
              </a:ext>
            </a:extLst>
          </p:cNvPr>
          <p:cNvPicPr>
            <a:picLocks noChangeAspect="1"/>
          </p:cNvPicPr>
          <p:nvPr/>
        </p:nvPicPr>
        <p:blipFill>
          <a:blip r:embed="rId6"/>
          <a:stretch>
            <a:fillRect/>
          </a:stretch>
        </p:blipFill>
        <p:spPr>
          <a:xfrm>
            <a:off x="2871287" y="1250643"/>
            <a:ext cx="2565400" cy="3060700"/>
          </a:xfrm>
          <a:prstGeom prst="rect">
            <a:avLst/>
          </a:prstGeom>
        </p:spPr>
      </p:pic>
      <p:pic>
        <p:nvPicPr>
          <p:cNvPr id="13" name="Image 12">
            <a:extLst>
              <a:ext uri="{FF2B5EF4-FFF2-40B4-BE49-F238E27FC236}">
                <a16:creationId xmlns:a16="http://schemas.microsoft.com/office/drawing/2014/main" id="{80F3B8F3-A281-264A-947A-595478ADD1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963" y="1460256"/>
            <a:ext cx="1771847" cy="2399199"/>
          </a:xfrm>
          <a:prstGeom prst="rect">
            <a:avLst/>
          </a:prstGeom>
        </p:spPr>
      </p:pic>
      <p:pic>
        <p:nvPicPr>
          <p:cNvPr id="14" name="Image 13">
            <a:extLst>
              <a:ext uri="{FF2B5EF4-FFF2-40B4-BE49-F238E27FC236}">
                <a16:creationId xmlns:a16="http://schemas.microsoft.com/office/drawing/2014/main" id="{4ED39A57-B569-F54B-9E35-34B76164A8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9793" y="4311343"/>
            <a:ext cx="1959066" cy="2358135"/>
          </a:xfrm>
          <a:prstGeom prst="rect">
            <a:avLst/>
          </a:prstGeom>
        </p:spPr>
      </p:pic>
      <p:pic>
        <p:nvPicPr>
          <p:cNvPr id="15" name="Espace réservé du contenu 4">
            <a:extLst>
              <a:ext uri="{FF2B5EF4-FFF2-40B4-BE49-F238E27FC236}">
                <a16:creationId xmlns:a16="http://schemas.microsoft.com/office/drawing/2014/main" id="{D33D892E-6765-2E4B-AFC5-FB64D302F099}"/>
              </a:ext>
            </a:extLst>
          </p:cNvPr>
          <p:cNvPicPr>
            <a:picLocks noChangeAspect="1"/>
          </p:cNvPicPr>
          <p:nvPr/>
        </p:nvPicPr>
        <p:blipFill>
          <a:blip r:embed="rId9"/>
          <a:stretch>
            <a:fillRect/>
          </a:stretch>
        </p:blipFill>
        <p:spPr>
          <a:xfrm>
            <a:off x="6190325" y="4030424"/>
            <a:ext cx="2374895" cy="2655473"/>
          </a:xfrm>
          <a:prstGeom prst="rect">
            <a:avLst/>
          </a:prstGeom>
        </p:spPr>
      </p:pic>
      <p:pic>
        <p:nvPicPr>
          <p:cNvPr id="17" name="Image 16">
            <a:extLst>
              <a:ext uri="{FF2B5EF4-FFF2-40B4-BE49-F238E27FC236}">
                <a16:creationId xmlns:a16="http://schemas.microsoft.com/office/drawing/2014/main" id="{13ED89ED-B9BB-CA45-AA16-83C23EA5B3A2}"/>
              </a:ext>
            </a:extLst>
          </p:cNvPr>
          <p:cNvPicPr>
            <a:picLocks noChangeAspect="1"/>
          </p:cNvPicPr>
          <p:nvPr/>
        </p:nvPicPr>
        <p:blipFill>
          <a:blip r:embed="rId10"/>
          <a:stretch>
            <a:fillRect/>
          </a:stretch>
        </p:blipFill>
        <p:spPr>
          <a:xfrm>
            <a:off x="9076781" y="924622"/>
            <a:ext cx="2628900" cy="2933700"/>
          </a:xfrm>
          <a:prstGeom prst="rect">
            <a:avLst/>
          </a:prstGeom>
        </p:spPr>
      </p:pic>
      <p:pic>
        <p:nvPicPr>
          <p:cNvPr id="19" name="Image 18">
            <a:extLst>
              <a:ext uri="{FF2B5EF4-FFF2-40B4-BE49-F238E27FC236}">
                <a16:creationId xmlns:a16="http://schemas.microsoft.com/office/drawing/2014/main" id="{F8EA17F0-8F9E-9640-9C21-BD44EEA6BE35}"/>
              </a:ext>
            </a:extLst>
          </p:cNvPr>
          <p:cNvPicPr>
            <a:picLocks noChangeAspect="1"/>
          </p:cNvPicPr>
          <p:nvPr/>
        </p:nvPicPr>
        <p:blipFill>
          <a:blip r:embed="rId11"/>
          <a:stretch>
            <a:fillRect/>
          </a:stretch>
        </p:blipFill>
        <p:spPr>
          <a:xfrm>
            <a:off x="9542574" y="3695700"/>
            <a:ext cx="1854200" cy="3162300"/>
          </a:xfrm>
          <a:prstGeom prst="rect">
            <a:avLst/>
          </a:prstGeom>
        </p:spPr>
      </p:pic>
    </p:spTree>
    <p:extLst>
      <p:ext uri="{BB962C8B-B14F-4D97-AF65-F5344CB8AC3E}">
        <p14:creationId xmlns:p14="http://schemas.microsoft.com/office/powerpoint/2010/main" val="1568903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FC36B-DACD-6146-9B79-E0B9667583AF}"/>
              </a:ext>
            </a:extLst>
          </p:cNvPr>
          <p:cNvSpPr>
            <a:spLocks noGrp="1"/>
          </p:cNvSpPr>
          <p:nvPr>
            <p:ph type="title"/>
          </p:nvPr>
        </p:nvSpPr>
        <p:spPr/>
        <p:txBody>
          <a:bodyPr/>
          <a:lstStyle/>
          <a:p>
            <a:r>
              <a:rPr lang="fr-FR" dirty="0"/>
              <a:t>Pour stimuler ou réfléchir (HP) </a:t>
            </a:r>
          </a:p>
        </p:txBody>
      </p:sp>
      <p:pic>
        <p:nvPicPr>
          <p:cNvPr id="4" name="Image 3">
            <a:extLst>
              <a:ext uri="{FF2B5EF4-FFF2-40B4-BE49-F238E27FC236}">
                <a16:creationId xmlns:a16="http://schemas.microsoft.com/office/drawing/2014/main" id="{C0715D6B-772C-1D4C-A10C-150F120A648D}"/>
              </a:ext>
            </a:extLst>
          </p:cNvPr>
          <p:cNvPicPr>
            <a:picLocks noChangeAspect="1"/>
          </p:cNvPicPr>
          <p:nvPr/>
        </p:nvPicPr>
        <p:blipFill>
          <a:blip r:embed="rId4"/>
          <a:stretch>
            <a:fillRect/>
          </a:stretch>
        </p:blipFill>
        <p:spPr>
          <a:xfrm>
            <a:off x="5118100" y="1955800"/>
            <a:ext cx="1955800" cy="2946400"/>
          </a:xfrm>
          <a:prstGeom prst="rect">
            <a:avLst/>
          </a:prstGeom>
        </p:spPr>
      </p:pic>
      <p:pic>
        <p:nvPicPr>
          <p:cNvPr id="6" name="Image 5">
            <a:extLst>
              <a:ext uri="{FF2B5EF4-FFF2-40B4-BE49-F238E27FC236}">
                <a16:creationId xmlns:a16="http://schemas.microsoft.com/office/drawing/2014/main" id="{0745D789-2036-FF45-BEDE-BEC6F0DC9126}"/>
              </a:ext>
            </a:extLst>
          </p:cNvPr>
          <p:cNvPicPr>
            <a:picLocks noChangeAspect="1"/>
          </p:cNvPicPr>
          <p:nvPr/>
        </p:nvPicPr>
        <p:blipFill>
          <a:blip r:embed="rId5"/>
          <a:stretch>
            <a:fillRect/>
          </a:stretch>
        </p:blipFill>
        <p:spPr>
          <a:xfrm>
            <a:off x="8251671" y="1797902"/>
            <a:ext cx="2768600" cy="3048000"/>
          </a:xfrm>
          <a:prstGeom prst="rect">
            <a:avLst/>
          </a:prstGeom>
        </p:spPr>
      </p:pic>
      <p:pic>
        <p:nvPicPr>
          <p:cNvPr id="8" name="Image 7">
            <a:extLst>
              <a:ext uri="{FF2B5EF4-FFF2-40B4-BE49-F238E27FC236}">
                <a16:creationId xmlns:a16="http://schemas.microsoft.com/office/drawing/2014/main" id="{906AA9F5-8887-6048-9CF8-17149E68341B}"/>
              </a:ext>
            </a:extLst>
          </p:cNvPr>
          <p:cNvPicPr>
            <a:picLocks noChangeAspect="1"/>
          </p:cNvPicPr>
          <p:nvPr/>
        </p:nvPicPr>
        <p:blipFill>
          <a:blip r:embed="rId6"/>
          <a:stretch>
            <a:fillRect/>
          </a:stretch>
        </p:blipFill>
        <p:spPr>
          <a:xfrm>
            <a:off x="838200" y="1690688"/>
            <a:ext cx="2578100" cy="2882900"/>
          </a:xfrm>
          <a:prstGeom prst="rect">
            <a:avLst/>
          </a:prstGeom>
        </p:spPr>
      </p:pic>
    </p:spTree>
    <p:extLst>
      <p:ext uri="{BB962C8B-B14F-4D97-AF65-F5344CB8AC3E}">
        <p14:creationId xmlns:p14="http://schemas.microsoft.com/office/powerpoint/2010/main" val="10531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EC47A-0F7D-A84D-950D-6F19EB225C67}"/>
              </a:ext>
            </a:extLst>
          </p:cNvPr>
          <p:cNvSpPr>
            <a:spLocks noGrp="1"/>
          </p:cNvSpPr>
          <p:nvPr>
            <p:ph type="title"/>
          </p:nvPr>
        </p:nvSpPr>
        <p:spPr/>
        <p:txBody>
          <a:bodyPr/>
          <a:lstStyle/>
          <a:p>
            <a:r>
              <a:rPr lang="fr-FR" dirty="0"/>
              <a:t>Pour s’isoler </a:t>
            </a:r>
          </a:p>
        </p:txBody>
      </p:sp>
      <p:pic>
        <p:nvPicPr>
          <p:cNvPr id="4" name="Image 3">
            <a:extLst>
              <a:ext uri="{FF2B5EF4-FFF2-40B4-BE49-F238E27FC236}">
                <a16:creationId xmlns:a16="http://schemas.microsoft.com/office/drawing/2014/main" id="{74162DD9-C155-1549-A691-414F9F3D68D9}"/>
              </a:ext>
            </a:extLst>
          </p:cNvPr>
          <p:cNvPicPr>
            <a:picLocks noChangeAspect="1"/>
          </p:cNvPicPr>
          <p:nvPr/>
        </p:nvPicPr>
        <p:blipFill>
          <a:blip r:embed="rId4"/>
          <a:stretch>
            <a:fillRect/>
          </a:stretch>
        </p:blipFill>
        <p:spPr>
          <a:xfrm>
            <a:off x="4806950" y="1955800"/>
            <a:ext cx="2578100" cy="2946400"/>
          </a:xfrm>
          <a:prstGeom prst="rect">
            <a:avLst/>
          </a:prstGeom>
        </p:spPr>
      </p:pic>
      <p:pic>
        <p:nvPicPr>
          <p:cNvPr id="6" name="Image 5">
            <a:extLst>
              <a:ext uri="{FF2B5EF4-FFF2-40B4-BE49-F238E27FC236}">
                <a16:creationId xmlns:a16="http://schemas.microsoft.com/office/drawing/2014/main" id="{A3651580-12C4-8F4A-8250-5DCC24C2EE1D}"/>
              </a:ext>
            </a:extLst>
          </p:cNvPr>
          <p:cNvPicPr>
            <a:picLocks noChangeAspect="1"/>
          </p:cNvPicPr>
          <p:nvPr/>
        </p:nvPicPr>
        <p:blipFill>
          <a:blip r:embed="rId5"/>
          <a:stretch>
            <a:fillRect/>
          </a:stretch>
        </p:blipFill>
        <p:spPr>
          <a:xfrm>
            <a:off x="1092818" y="1690688"/>
            <a:ext cx="2518651" cy="2859010"/>
          </a:xfrm>
          <a:prstGeom prst="rect">
            <a:avLst/>
          </a:prstGeom>
        </p:spPr>
      </p:pic>
      <p:pic>
        <p:nvPicPr>
          <p:cNvPr id="9" name="Image 8">
            <a:extLst>
              <a:ext uri="{FF2B5EF4-FFF2-40B4-BE49-F238E27FC236}">
                <a16:creationId xmlns:a16="http://schemas.microsoft.com/office/drawing/2014/main" id="{9F703DC0-8422-C44D-8C05-F1458F840EBF}"/>
              </a:ext>
            </a:extLst>
          </p:cNvPr>
          <p:cNvPicPr>
            <a:picLocks noChangeAspect="1"/>
          </p:cNvPicPr>
          <p:nvPr/>
        </p:nvPicPr>
        <p:blipFill>
          <a:blip r:embed="rId6"/>
          <a:stretch>
            <a:fillRect/>
          </a:stretch>
        </p:blipFill>
        <p:spPr>
          <a:xfrm>
            <a:off x="8356600" y="1666798"/>
            <a:ext cx="2997200" cy="2882900"/>
          </a:xfrm>
          <a:prstGeom prst="rect">
            <a:avLst/>
          </a:prstGeom>
        </p:spPr>
      </p:pic>
    </p:spTree>
    <p:extLst>
      <p:ext uri="{BB962C8B-B14F-4D97-AF65-F5344CB8AC3E}">
        <p14:creationId xmlns:p14="http://schemas.microsoft.com/office/powerpoint/2010/main" val="173444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55728-410D-5145-A36C-332C1EEC171D}"/>
              </a:ext>
            </a:extLst>
          </p:cNvPr>
          <p:cNvSpPr>
            <a:spLocks noGrp="1"/>
          </p:cNvSpPr>
          <p:nvPr>
            <p:ph type="title"/>
          </p:nvPr>
        </p:nvSpPr>
        <p:spPr/>
        <p:txBody>
          <a:bodyPr/>
          <a:lstStyle/>
          <a:p>
            <a:r>
              <a:rPr lang="fr-FR" dirty="0"/>
              <a:t>Pour s’apaiser </a:t>
            </a:r>
          </a:p>
        </p:txBody>
      </p:sp>
      <p:pic>
        <p:nvPicPr>
          <p:cNvPr id="5" name="Espace réservé du contenu 4">
            <a:extLst>
              <a:ext uri="{FF2B5EF4-FFF2-40B4-BE49-F238E27FC236}">
                <a16:creationId xmlns:a16="http://schemas.microsoft.com/office/drawing/2014/main" id="{5C46A5DD-B523-254A-AD4A-FE08F57ADECB}"/>
              </a:ext>
            </a:extLst>
          </p:cNvPr>
          <p:cNvPicPr>
            <a:picLocks noGrp="1" noChangeAspect="1"/>
          </p:cNvPicPr>
          <p:nvPr>
            <p:ph idx="1"/>
          </p:nvPr>
        </p:nvPicPr>
        <p:blipFill>
          <a:blip r:embed="rId3"/>
          <a:stretch>
            <a:fillRect/>
          </a:stretch>
        </p:blipFill>
        <p:spPr>
          <a:xfrm>
            <a:off x="5208859" y="1027906"/>
            <a:ext cx="2844800" cy="3111500"/>
          </a:xfrm>
        </p:spPr>
      </p:pic>
      <p:pic>
        <p:nvPicPr>
          <p:cNvPr id="9" name="Image 8">
            <a:extLst>
              <a:ext uri="{FF2B5EF4-FFF2-40B4-BE49-F238E27FC236}">
                <a16:creationId xmlns:a16="http://schemas.microsoft.com/office/drawing/2014/main" id="{281C0699-1A7A-194F-A5B4-77BA52B5808A}"/>
              </a:ext>
            </a:extLst>
          </p:cNvPr>
          <p:cNvPicPr>
            <a:picLocks noChangeAspect="1"/>
          </p:cNvPicPr>
          <p:nvPr/>
        </p:nvPicPr>
        <p:blipFill>
          <a:blip r:embed="rId4"/>
          <a:stretch>
            <a:fillRect/>
          </a:stretch>
        </p:blipFill>
        <p:spPr>
          <a:xfrm>
            <a:off x="34931" y="3858322"/>
            <a:ext cx="2871287" cy="2999678"/>
          </a:xfrm>
          <a:prstGeom prst="rect">
            <a:avLst/>
          </a:prstGeom>
        </p:spPr>
      </p:pic>
      <p:pic>
        <p:nvPicPr>
          <p:cNvPr id="11" name="Image 10">
            <a:extLst>
              <a:ext uri="{FF2B5EF4-FFF2-40B4-BE49-F238E27FC236}">
                <a16:creationId xmlns:a16="http://schemas.microsoft.com/office/drawing/2014/main" id="{EF5307E3-5E59-9C48-AE18-7AF9941830A3}"/>
              </a:ext>
            </a:extLst>
          </p:cNvPr>
          <p:cNvPicPr>
            <a:picLocks noChangeAspect="1"/>
          </p:cNvPicPr>
          <p:nvPr/>
        </p:nvPicPr>
        <p:blipFill>
          <a:blip r:embed="rId5"/>
          <a:stretch>
            <a:fillRect/>
          </a:stretch>
        </p:blipFill>
        <p:spPr>
          <a:xfrm>
            <a:off x="2871287" y="1250643"/>
            <a:ext cx="2565400" cy="3060700"/>
          </a:xfrm>
          <a:prstGeom prst="rect">
            <a:avLst/>
          </a:prstGeom>
        </p:spPr>
      </p:pic>
      <p:pic>
        <p:nvPicPr>
          <p:cNvPr id="13" name="Image 12">
            <a:extLst>
              <a:ext uri="{FF2B5EF4-FFF2-40B4-BE49-F238E27FC236}">
                <a16:creationId xmlns:a16="http://schemas.microsoft.com/office/drawing/2014/main" id="{80F3B8F3-A281-264A-947A-595478ADD1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963" y="1460256"/>
            <a:ext cx="1771847" cy="2399199"/>
          </a:xfrm>
          <a:prstGeom prst="rect">
            <a:avLst/>
          </a:prstGeom>
        </p:spPr>
      </p:pic>
      <p:pic>
        <p:nvPicPr>
          <p:cNvPr id="14" name="Image 13">
            <a:extLst>
              <a:ext uri="{FF2B5EF4-FFF2-40B4-BE49-F238E27FC236}">
                <a16:creationId xmlns:a16="http://schemas.microsoft.com/office/drawing/2014/main" id="{4ED39A57-B569-F54B-9E35-34B76164A84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49793" y="4311343"/>
            <a:ext cx="1959066" cy="2358135"/>
          </a:xfrm>
          <a:prstGeom prst="rect">
            <a:avLst/>
          </a:prstGeom>
        </p:spPr>
      </p:pic>
      <p:pic>
        <p:nvPicPr>
          <p:cNvPr id="15" name="Espace réservé du contenu 4">
            <a:extLst>
              <a:ext uri="{FF2B5EF4-FFF2-40B4-BE49-F238E27FC236}">
                <a16:creationId xmlns:a16="http://schemas.microsoft.com/office/drawing/2014/main" id="{D33D892E-6765-2E4B-AFC5-FB64D302F099}"/>
              </a:ext>
            </a:extLst>
          </p:cNvPr>
          <p:cNvPicPr>
            <a:picLocks noChangeAspect="1"/>
          </p:cNvPicPr>
          <p:nvPr/>
        </p:nvPicPr>
        <p:blipFill>
          <a:blip r:embed="rId8"/>
          <a:stretch>
            <a:fillRect/>
          </a:stretch>
        </p:blipFill>
        <p:spPr>
          <a:xfrm>
            <a:off x="6190325" y="4030424"/>
            <a:ext cx="2374895" cy="2655473"/>
          </a:xfrm>
          <a:prstGeom prst="rect">
            <a:avLst/>
          </a:prstGeom>
        </p:spPr>
      </p:pic>
      <p:pic>
        <p:nvPicPr>
          <p:cNvPr id="17" name="Image 16">
            <a:extLst>
              <a:ext uri="{FF2B5EF4-FFF2-40B4-BE49-F238E27FC236}">
                <a16:creationId xmlns:a16="http://schemas.microsoft.com/office/drawing/2014/main" id="{13ED89ED-B9BB-CA45-AA16-83C23EA5B3A2}"/>
              </a:ext>
            </a:extLst>
          </p:cNvPr>
          <p:cNvPicPr>
            <a:picLocks noChangeAspect="1"/>
          </p:cNvPicPr>
          <p:nvPr/>
        </p:nvPicPr>
        <p:blipFill>
          <a:blip r:embed="rId9"/>
          <a:stretch>
            <a:fillRect/>
          </a:stretch>
        </p:blipFill>
        <p:spPr>
          <a:xfrm>
            <a:off x="9076781" y="924622"/>
            <a:ext cx="2628900" cy="2933700"/>
          </a:xfrm>
          <a:prstGeom prst="rect">
            <a:avLst/>
          </a:prstGeom>
        </p:spPr>
      </p:pic>
      <p:pic>
        <p:nvPicPr>
          <p:cNvPr id="19" name="Image 18">
            <a:extLst>
              <a:ext uri="{FF2B5EF4-FFF2-40B4-BE49-F238E27FC236}">
                <a16:creationId xmlns:a16="http://schemas.microsoft.com/office/drawing/2014/main" id="{F8EA17F0-8F9E-9640-9C21-BD44EEA6BE35}"/>
              </a:ext>
            </a:extLst>
          </p:cNvPr>
          <p:cNvPicPr>
            <a:picLocks noChangeAspect="1"/>
          </p:cNvPicPr>
          <p:nvPr/>
        </p:nvPicPr>
        <p:blipFill>
          <a:blip r:embed="rId10"/>
          <a:stretch>
            <a:fillRect/>
          </a:stretch>
        </p:blipFill>
        <p:spPr>
          <a:xfrm>
            <a:off x="9542574" y="3695700"/>
            <a:ext cx="1854200" cy="3162300"/>
          </a:xfrm>
          <a:prstGeom prst="rect">
            <a:avLst/>
          </a:prstGeom>
        </p:spPr>
      </p:pic>
    </p:spTree>
    <p:extLst>
      <p:ext uri="{BB962C8B-B14F-4D97-AF65-F5344CB8AC3E}">
        <p14:creationId xmlns:p14="http://schemas.microsoft.com/office/powerpoint/2010/main" val="394296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FC36B-DACD-6146-9B79-E0B9667583AF}"/>
              </a:ext>
            </a:extLst>
          </p:cNvPr>
          <p:cNvSpPr>
            <a:spLocks noGrp="1"/>
          </p:cNvSpPr>
          <p:nvPr>
            <p:ph type="title"/>
          </p:nvPr>
        </p:nvSpPr>
        <p:spPr/>
        <p:txBody>
          <a:bodyPr/>
          <a:lstStyle/>
          <a:p>
            <a:r>
              <a:rPr lang="fr-FR" dirty="0"/>
              <a:t>Pour stimuler ou réfléchir (HP) </a:t>
            </a:r>
          </a:p>
        </p:txBody>
      </p:sp>
      <p:pic>
        <p:nvPicPr>
          <p:cNvPr id="4" name="Image 3">
            <a:extLst>
              <a:ext uri="{FF2B5EF4-FFF2-40B4-BE49-F238E27FC236}">
                <a16:creationId xmlns:a16="http://schemas.microsoft.com/office/drawing/2014/main" id="{C0715D6B-772C-1D4C-A10C-150F120A648D}"/>
              </a:ext>
            </a:extLst>
          </p:cNvPr>
          <p:cNvPicPr>
            <a:picLocks noChangeAspect="1"/>
          </p:cNvPicPr>
          <p:nvPr/>
        </p:nvPicPr>
        <p:blipFill>
          <a:blip r:embed="rId3"/>
          <a:stretch>
            <a:fillRect/>
          </a:stretch>
        </p:blipFill>
        <p:spPr>
          <a:xfrm>
            <a:off x="5118100" y="1955800"/>
            <a:ext cx="1955800" cy="2946400"/>
          </a:xfrm>
          <a:prstGeom prst="rect">
            <a:avLst/>
          </a:prstGeom>
        </p:spPr>
      </p:pic>
      <p:pic>
        <p:nvPicPr>
          <p:cNvPr id="6" name="Image 5">
            <a:extLst>
              <a:ext uri="{FF2B5EF4-FFF2-40B4-BE49-F238E27FC236}">
                <a16:creationId xmlns:a16="http://schemas.microsoft.com/office/drawing/2014/main" id="{0745D789-2036-FF45-BEDE-BEC6F0DC9126}"/>
              </a:ext>
            </a:extLst>
          </p:cNvPr>
          <p:cNvPicPr>
            <a:picLocks noChangeAspect="1"/>
          </p:cNvPicPr>
          <p:nvPr/>
        </p:nvPicPr>
        <p:blipFill>
          <a:blip r:embed="rId4"/>
          <a:stretch>
            <a:fillRect/>
          </a:stretch>
        </p:blipFill>
        <p:spPr>
          <a:xfrm>
            <a:off x="8251671" y="1797902"/>
            <a:ext cx="2768600" cy="3048000"/>
          </a:xfrm>
          <a:prstGeom prst="rect">
            <a:avLst/>
          </a:prstGeom>
        </p:spPr>
      </p:pic>
      <p:pic>
        <p:nvPicPr>
          <p:cNvPr id="8" name="Image 7">
            <a:extLst>
              <a:ext uri="{FF2B5EF4-FFF2-40B4-BE49-F238E27FC236}">
                <a16:creationId xmlns:a16="http://schemas.microsoft.com/office/drawing/2014/main" id="{906AA9F5-8887-6048-9CF8-17149E68341B}"/>
              </a:ext>
            </a:extLst>
          </p:cNvPr>
          <p:cNvPicPr>
            <a:picLocks noChangeAspect="1"/>
          </p:cNvPicPr>
          <p:nvPr/>
        </p:nvPicPr>
        <p:blipFill>
          <a:blip r:embed="rId5"/>
          <a:stretch>
            <a:fillRect/>
          </a:stretch>
        </p:blipFill>
        <p:spPr>
          <a:xfrm>
            <a:off x="838200" y="1690688"/>
            <a:ext cx="2578100" cy="2882900"/>
          </a:xfrm>
          <a:prstGeom prst="rect">
            <a:avLst/>
          </a:prstGeom>
        </p:spPr>
      </p:pic>
    </p:spTree>
    <p:extLst>
      <p:ext uri="{BB962C8B-B14F-4D97-AF65-F5344CB8AC3E}">
        <p14:creationId xmlns:p14="http://schemas.microsoft.com/office/powerpoint/2010/main" val="694393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EC47A-0F7D-A84D-950D-6F19EB225C67}"/>
              </a:ext>
            </a:extLst>
          </p:cNvPr>
          <p:cNvSpPr>
            <a:spLocks noGrp="1"/>
          </p:cNvSpPr>
          <p:nvPr>
            <p:ph type="title"/>
          </p:nvPr>
        </p:nvSpPr>
        <p:spPr/>
        <p:txBody>
          <a:bodyPr/>
          <a:lstStyle/>
          <a:p>
            <a:r>
              <a:rPr lang="fr-FR" dirty="0"/>
              <a:t>Pour s’isoler </a:t>
            </a:r>
          </a:p>
        </p:txBody>
      </p:sp>
      <p:pic>
        <p:nvPicPr>
          <p:cNvPr id="4" name="Image 3">
            <a:extLst>
              <a:ext uri="{FF2B5EF4-FFF2-40B4-BE49-F238E27FC236}">
                <a16:creationId xmlns:a16="http://schemas.microsoft.com/office/drawing/2014/main" id="{74162DD9-C155-1549-A691-414F9F3D68D9}"/>
              </a:ext>
            </a:extLst>
          </p:cNvPr>
          <p:cNvPicPr>
            <a:picLocks noChangeAspect="1"/>
          </p:cNvPicPr>
          <p:nvPr/>
        </p:nvPicPr>
        <p:blipFill>
          <a:blip r:embed="rId2"/>
          <a:stretch>
            <a:fillRect/>
          </a:stretch>
        </p:blipFill>
        <p:spPr>
          <a:xfrm>
            <a:off x="4806950" y="1955800"/>
            <a:ext cx="2578100" cy="2946400"/>
          </a:xfrm>
          <a:prstGeom prst="rect">
            <a:avLst/>
          </a:prstGeom>
        </p:spPr>
      </p:pic>
      <p:pic>
        <p:nvPicPr>
          <p:cNvPr id="6" name="Image 5">
            <a:extLst>
              <a:ext uri="{FF2B5EF4-FFF2-40B4-BE49-F238E27FC236}">
                <a16:creationId xmlns:a16="http://schemas.microsoft.com/office/drawing/2014/main" id="{A3651580-12C4-8F4A-8250-5DCC24C2EE1D}"/>
              </a:ext>
            </a:extLst>
          </p:cNvPr>
          <p:cNvPicPr>
            <a:picLocks noChangeAspect="1"/>
          </p:cNvPicPr>
          <p:nvPr/>
        </p:nvPicPr>
        <p:blipFill>
          <a:blip r:embed="rId3"/>
          <a:stretch>
            <a:fillRect/>
          </a:stretch>
        </p:blipFill>
        <p:spPr>
          <a:xfrm>
            <a:off x="1092818" y="1690688"/>
            <a:ext cx="2518651" cy="2859010"/>
          </a:xfrm>
          <a:prstGeom prst="rect">
            <a:avLst/>
          </a:prstGeom>
        </p:spPr>
      </p:pic>
      <p:pic>
        <p:nvPicPr>
          <p:cNvPr id="9" name="Image 8">
            <a:extLst>
              <a:ext uri="{FF2B5EF4-FFF2-40B4-BE49-F238E27FC236}">
                <a16:creationId xmlns:a16="http://schemas.microsoft.com/office/drawing/2014/main" id="{9F703DC0-8422-C44D-8C05-F1458F840EBF}"/>
              </a:ext>
            </a:extLst>
          </p:cNvPr>
          <p:cNvPicPr>
            <a:picLocks noChangeAspect="1"/>
          </p:cNvPicPr>
          <p:nvPr/>
        </p:nvPicPr>
        <p:blipFill>
          <a:blip r:embed="rId4"/>
          <a:stretch>
            <a:fillRect/>
          </a:stretch>
        </p:blipFill>
        <p:spPr>
          <a:xfrm>
            <a:off x="8356600" y="1666798"/>
            <a:ext cx="2997200" cy="2882900"/>
          </a:xfrm>
          <a:prstGeom prst="rect">
            <a:avLst/>
          </a:prstGeom>
        </p:spPr>
      </p:pic>
    </p:spTree>
    <p:extLst>
      <p:ext uri="{BB962C8B-B14F-4D97-AF65-F5344CB8AC3E}">
        <p14:creationId xmlns:p14="http://schemas.microsoft.com/office/powerpoint/2010/main" val="2308826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AE6738-BAEA-244D-B274-3EBD43F94514}"/>
              </a:ext>
            </a:extLst>
          </p:cNvPr>
          <p:cNvSpPr>
            <a:spLocks noGrp="1"/>
          </p:cNvSpPr>
          <p:nvPr>
            <p:ph type="title"/>
          </p:nvPr>
        </p:nvSpPr>
        <p:spPr/>
        <p:txBody>
          <a:bodyPr/>
          <a:lstStyle/>
          <a:p>
            <a:r>
              <a:rPr lang="fr-FR" dirty="0"/>
              <a:t>À fabriquer soi-même pour mettre sur les tables de tous les  élèves </a:t>
            </a:r>
          </a:p>
        </p:txBody>
      </p:sp>
      <p:pic>
        <p:nvPicPr>
          <p:cNvPr id="5" name="Espace réservé du contenu 4">
            <a:extLst>
              <a:ext uri="{FF2B5EF4-FFF2-40B4-BE49-F238E27FC236}">
                <a16:creationId xmlns:a16="http://schemas.microsoft.com/office/drawing/2014/main" id="{E709C1B8-84EB-0B40-9D25-14C1EE3C9E37}"/>
              </a:ext>
            </a:extLst>
          </p:cNvPr>
          <p:cNvPicPr>
            <a:picLocks noGrp="1" noChangeAspect="1"/>
          </p:cNvPicPr>
          <p:nvPr>
            <p:ph idx="1"/>
          </p:nvPr>
        </p:nvPicPr>
        <p:blipFill>
          <a:blip r:embed="rId3"/>
          <a:stretch>
            <a:fillRect/>
          </a:stretch>
        </p:blipFill>
        <p:spPr>
          <a:xfrm>
            <a:off x="1088637" y="2229953"/>
            <a:ext cx="2889967" cy="2208231"/>
          </a:xfrm>
        </p:spPr>
      </p:pic>
      <p:pic>
        <p:nvPicPr>
          <p:cNvPr id="7" name="Image 6">
            <a:extLst>
              <a:ext uri="{FF2B5EF4-FFF2-40B4-BE49-F238E27FC236}">
                <a16:creationId xmlns:a16="http://schemas.microsoft.com/office/drawing/2014/main" id="{AF424114-32D3-3C47-B551-15D2CF6106D9}"/>
              </a:ext>
            </a:extLst>
          </p:cNvPr>
          <p:cNvPicPr>
            <a:picLocks noChangeAspect="1"/>
          </p:cNvPicPr>
          <p:nvPr/>
        </p:nvPicPr>
        <p:blipFill>
          <a:blip r:embed="rId4"/>
          <a:stretch>
            <a:fillRect/>
          </a:stretch>
        </p:blipFill>
        <p:spPr>
          <a:xfrm>
            <a:off x="4343400" y="2266950"/>
            <a:ext cx="3505200" cy="2324100"/>
          </a:xfrm>
          <a:prstGeom prst="rect">
            <a:avLst/>
          </a:prstGeom>
        </p:spPr>
      </p:pic>
      <p:sp>
        <p:nvSpPr>
          <p:cNvPr id="8" name="ZoneTexte 7">
            <a:extLst>
              <a:ext uri="{FF2B5EF4-FFF2-40B4-BE49-F238E27FC236}">
                <a16:creationId xmlns:a16="http://schemas.microsoft.com/office/drawing/2014/main" id="{7CC30960-385C-A041-8374-7AEE6E41E476}"/>
              </a:ext>
            </a:extLst>
          </p:cNvPr>
          <p:cNvSpPr txBox="1"/>
          <p:nvPr/>
        </p:nvSpPr>
        <p:spPr>
          <a:xfrm>
            <a:off x="838200" y="4928839"/>
            <a:ext cx="3505200" cy="1200329"/>
          </a:xfrm>
          <a:prstGeom prst="rect">
            <a:avLst/>
          </a:prstGeom>
          <a:noFill/>
        </p:spPr>
        <p:txBody>
          <a:bodyPr wrap="square" rtlCol="0">
            <a:spAutoFit/>
          </a:bodyPr>
          <a:lstStyle/>
          <a:p>
            <a:r>
              <a:rPr lang="fr-FR" dirty="0"/>
              <a:t>Un coussin avec des noyaux de cerises, des boutons à tripoter, un anneau à mâchouiller,  des morceaux de tissus à caresser. </a:t>
            </a:r>
          </a:p>
        </p:txBody>
      </p:sp>
      <p:sp>
        <p:nvSpPr>
          <p:cNvPr id="9" name="ZoneTexte 8">
            <a:extLst>
              <a:ext uri="{FF2B5EF4-FFF2-40B4-BE49-F238E27FC236}">
                <a16:creationId xmlns:a16="http://schemas.microsoft.com/office/drawing/2014/main" id="{E6208DC7-6C43-4D4C-B331-B366E436205E}"/>
              </a:ext>
            </a:extLst>
          </p:cNvPr>
          <p:cNvSpPr txBox="1"/>
          <p:nvPr/>
        </p:nvSpPr>
        <p:spPr>
          <a:xfrm>
            <a:off x="5241073" y="4977449"/>
            <a:ext cx="3947532" cy="646331"/>
          </a:xfrm>
          <a:prstGeom prst="rect">
            <a:avLst/>
          </a:prstGeom>
          <a:noFill/>
        </p:spPr>
        <p:txBody>
          <a:bodyPr wrap="square" rtlCol="0">
            <a:spAutoFit/>
          </a:bodyPr>
          <a:lstStyle/>
          <a:p>
            <a:r>
              <a:rPr lang="fr-FR" dirty="0"/>
              <a:t>Des bouteilles eau/huile/colorant  avec des billes, paillettes, perles… à secouer </a:t>
            </a:r>
          </a:p>
        </p:txBody>
      </p:sp>
      <p:pic>
        <p:nvPicPr>
          <p:cNvPr id="10" name="Image 9">
            <a:extLst>
              <a:ext uri="{FF2B5EF4-FFF2-40B4-BE49-F238E27FC236}">
                <a16:creationId xmlns:a16="http://schemas.microsoft.com/office/drawing/2014/main" id="{A29C4B12-5BB7-7C45-BE62-0E1AA73A15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7950" y="2077087"/>
            <a:ext cx="3087959" cy="2051777"/>
          </a:xfrm>
          <a:prstGeom prst="rect">
            <a:avLst/>
          </a:prstGeom>
        </p:spPr>
      </p:pic>
      <p:sp>
        <p:nvSpPr>
          <p:cNvPr id="11" name="ZoneTexte 10">
            <a:extLst>
              <a:ext uri="{FF2B5EF4-FFF2-40B4-BE49-F238E27FC236}">
                <a16:creationId xmlns:a16="http://schemas.microsoft.com/office/drawing/2014/main" id="{17B0B458-8370-E946-B537-571E3ECD1071}"/>
              </a:ext>
            </a:extLst>
          </p:cNvPr>
          <p:cNvSpPr txBox="1"/>
          <p:nvPr/>
        </p:nvSpPr>
        <p:spPr>
          <a:xfrm>
            <a:off x="9389326" y="4515263"/>
            <a:ext cx="2670717" cy="646331"/>
          </a:xfrm>
          <a:prstGeom prst="rect">
            <a:avLst/>
          </a:prstGeom>
          <a:noFill/>
        </p:spPr>
        <p:txBody>
          <a:bodyPr wrap="square" rtlCol="0">
            <a:spAutoFit/>
          </a:bodyPr>
          <a:lstStyle/>
          <a:p>
            <a:r>
              <a:rPr lang="fr-FR" dirty="0"/>
              <a:t>Des poches plastiques à toucher (gel, </a:t>
            </a:r>
            <a:r>
              <a:rPr lang="fr-FR" dirty="0" err="1"/>
              <a:t>slime</a:t>
            </a:r>
            <a:r>
              <a:rPr lang="fr-FR" dirty="0"/>
              <a:t>…)</a:t>
            </a:r>
          </a:p>
        </p:txBody>
      </p:sp>
    </p:spTree>
    <p:extLst>
      <p:ext uri="{BB962C8B-B14F-4D97-AF65-F5344CB8AC3E}">
        <p14:creationId xmlns:p14="http://schemas.microsoft.com/office/powerpoint/2010/main" val="158431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6C64A6-5EFB-2D45-B483-84EA6141DED5}"/>
              </a:ext>
            </a:extLst>
          </p:cNvPr>
          <p:cNvSpPr>
            <a:spLocks noGrp="1"/>
          </p:cNvSpPr>
          <p:nvPr>
            <p:ph type="title"/>
          </p:nvPr>
        </p:nvSpPr>
        <p:spPr/>
        <p:txBody>
          <a:bodyPr/>
          <a:lstStyle/>
          <a:p>
            <a:r>
              <a:rPr lang="fr-FR" dirty="0"/>
              <a:t>DES ESPACES EN CLASSE</a:t>
            </a:r>
          </a:p>
        </p:txBody>
      </p:sp>
      <p:pic>
        <p:nvPicPr>
          <p:cNvPr id="5" name="Espace réservé du contenu 4">
            <a:extLst>
              <a:ext uri="{FF2B5EF4-FFF2-40B4-BE49-F238E27FC236}">
                <a16:creationId xmlns:a16="http://schemas.microsoft.com/office/drawing/2014/main" id="{B5261F42-D58A-A346-949C-E2BAB19CAD87}"/>
              </a:ext>
            </a:extLst>
          </p:cNvPr>
          <p:cNvPicPr>
            <a:picLocks noGrp="1" noChangeAspect="1"/>
          </p:cNvPicPr>
          <p:nvPr>
            <p:ph idx="1"/>
          </p:nvPr>
        </p:nvPicPr>
        <p:blipFill>
          <a:blip r:embed="rId3"/>
          <a:stretch>
            <a:fillRect/>
          </a:stretch>
        </p:blipFill>
        <p:spPr>
          <a:xfrm>
            <a:off x="838199" y="1528046"/>
            <a:ext cx="3939577" cy="4359798"/>
          </a:xfrm>
        </p:spPr>
      </p:pic>
      <p:pic>
        <p:nvPicPr>
          <p:cNvPr id="7" name="Image 6">
            <a:extLst>
              <a:ext uri="{FF2B5EF4-FFF2-40B4-BE49-F238E27FC236}">
                <a16:creationId xmlns:a16="http://schemas.microsoft.com/office/drawing/2014/main" id="{EE3DBF2A-22B8-7541-A542-2AE73BAB5292}"/>
              </a:ext>
            </a:extLst>
          </p:cNvPr>
          <p:cNvPicPr>
            <a:picLocks noChangeAspect="1"/>
          </p:cNvPicPr>
          <p:nvPr/>
        </p:nvPicPr>
        <p:blipFill>
          <a:blip r:embed="rId4"/>
          <a:stretch>
            <a:fillRect/>
          </a:stretch>
        </p:blipFill>
        <p:spPr>
          <a:xfrm>
            <a:off x="4800600" y="1771650"/>
            <a:ext cx="3859910" cy="4938414"/>
          </a:xfrm>
          <a:prstGeom prst="rect">
            <a:avLst/>
          </a:prstGeom>
        </p:spPr>
      </p:pic>
      <p:pic>
        <p:nvPicPr>
          <p:cNvPr id="9" name="Image 8">
            <a:extLst>
              <a:ext uri="{FF2B5EF4-FFF2-40B4-BE49-F238E27FC236}">
                <a16:creationId xmlns:a16="http://schemas.microsoft.com/office/drawing/2014/main" id="{00D779F7-2B9B-2946-9BC0-381AC66187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0490" y="94822"/>
            <a:ext cx="1700020" cy="1984675"/>
          </a:xfrm>
          <a:prstGeom prst="rect">
            <a:avLst/>
          </a:prstGeom>
        </p:spPr>
      </p:pic>
      <p:pic>
        <p:nvPicPr>
          <p:cNvPr id="11" name="Image 10">
            <a:extLst>
              <a:ext uri="{FF2B5EF4-FFF2-40B4-BE49-F238E27FC236}">
                <a16:creationId xmlns:a16="http://schemas.microsoft.com/office/drawing/2014/main" id="{DE1053E0-92C6-F74D-ADFA-8CE5B55C04D6}"/>
              </a:ext>
            </a:extLst>
          </p:cNvPr>
          <p:cNvPicPr>
            <a:picLocks noChangeAspect="1"/>
          </p:cNvPicPr>
          <p:nvPr/>
        </p:nvPicPr>
        <p:blipFill>
          <a:blip r:embed="rId6"/>
          <a:stretch>
            <a:fillRect/>
          </a:stretch>
        </p:blipFill>
        <p:spPr>
          <a:xfrm>
            <a:off x="9601200" y="3429000"/>
            <a:ext cx="2590800" cy="3238500"/>
          </a:xfrm>
          <a:prstGeom prst="rect">
            <a:avLst/>
          </a:prstGeom>
        </p:spPr>
      </p:pic>
      <p:pic>
        <p:nvPicPr>
          <p:cNvPr id="13" name="Image 12">
            <a:extLst>
              <a:ext uri="{FF2B5EF4-FFF2-40B4-BE49-F238E27FC236}">
                <a16:creationId xmlns:a16="http://schemas.microsoft.com/office/drawing/2014/main" id="{27AD08B2-F81C-C349-BDB1-98F2F328686C}"/>
              </a:ext>
            </a:extLst>
          </p:cNvPr>
          <p:cNvPicPr>
            <a:picLocks noChangeAspect="1"/>
          </p:cNvPicPr>
          <p:nvPr/>
        </p:nvPicPr>
        <p:blipFill>
          <a:blip r:embed="rId7"/>
          <a:stretch>
            <a:fillRect/>
          </a:stretch>
        </p:blipFill>
        <p:spPr>
          <a:xfrm>
            <a:off x="9077195" y="94822"/>
            <a:ext cx="1656407" cy="2831560"/>
          </a:xfrm>
          <a:prstGeom prst="rect">
            <a:avLst/>
          </a:prstGeom>
        </p:spPr>
      </p:pic>
      <p:pic>
        <p:nvPicPr>
          <p:cNvPr id="15" name="Image 14">
            <a:extLst>
              <a:ext uri="{FF2B5EF4-FFF2-40B4-BE49-F238E27FC236}">
                <a16:creationId xmlns:a16="http://schemas.microsoft.com/office/drawing/2014/main" id="{39113726-E5FA-BF4E-A9B4-77D86C702D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13752" y="94822"/>
            <a:ext cx="1378248" cy="1595866"/>
          </a:xfrm>
          <a:prstGeom prst="rect">
            <a:avLst/>
          </a:prstGeom>
        </p:spPr>
      </p:pic>
      <p:pic>
        <p:nvPicPr>
          <p:cNvPr id="17" name="Image 16">
            <a:extLst>
              <a:ext uri="{FF2B5EF4-FFF2-40B4-BE49-F238E27FC236}">
                <a16:creationId xmlns:a16="http://schemas.microsoft.com/office/drawing/2014/main" id="{793BD557-76BA-8740-A0BE-A02AAF2997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13752" y="1834495"/>
            <a:ext cx="1378248" cy="1456149"/>
          </a:xfrm>
          <a:prstGeom prst="rect">
            <a:avLst/>
          </a:prstGeom>
        </p:spPr>
      </p:pic>
    </p:spTree>
    <p:extLst>
      <p:ext uri="{BB962C8B-B14F-4D97-AF65-F5344CB8AC3E}">
        <p14:creationId xmlns:p14="http://schemas.microsoft.com/office/powerpoint/2010/main" val="181634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97EA9-807C-7E40-A88C-D388AB1C1E5A}"/>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05AF8C71-C086-3745-BD0F-8B0D0E6F223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929356" y="0"/>
            <a:ext cx="4805444" cy="6652482"/>
          </a:xfrm>
        </p:spPr>
      </p:pic>
      <p:pic>
        <p:nvPicPr>
          <p:cNvPr id="7" name="Image 6">
            <a:extLst>
              <a:ext uri="{FF2B5EF4-FFF2-40B4-BE49-F238E27FC236}">
                <a16:creationId xmlns:a16="http://schemas.microsoft.com/office/drawing/2014/main" id="{DBA5806A-CAB1-C746-8E4F-68893558D7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177799"/>
            <a:ext cx="4724400" cy="6686783"/>
          </a:xfrm>
          <a:prstGeom prst="rect">
            <a:avLst/>
          </a:prstGeom>
        </p:spPr>
      </p:pic>
    </p:spTree>
    <p:extLst>
      <p:ext uri="{BB962C8B-B14F-4D97-AF65-F5344CB8AC3E}">
        <p14:creationId xmlns:p14="http://schemas.microsoft.com/office/powerpoint/2010/main" val="102375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989DF-9355-5846-B7C4-FF8C53094673}"/>
              </a:ext>
            </a:extLst>
          </p:cNvPr>
          <p:cNvSpPr>
            <a:spLocks noGrp="1"/>
          </p:cNvSpPr>
          <p:nvPr>
            <p:ph type="title"/>
          </p:nvPr>
        </p:nvSpPr>
        <p:spPr>
          <a:xfrm>
            <a:off x="801098" y="1396289"/>
            <a:ext cx="5712824" cy="1325563"/>
          </a:xfrm>
        </p:spPr>
        <p:txBody>
          <a:bodyPr>
            <a:normAutofit/>
          </a:bodyPr>
          <a:lstStyle/>
          <a:p>
            <a:r>
              <a:rPr lang="fr-FR" dirty="0"/>
              <a:t>Objectifs de ces malles</a:t>
            </a:r>
          </a:p>
        </p:txBody>
      </p:sp>
      <p:sp>
        <p:nvSpPr>
          <p:cNvPr id="3" name="Espace réservé du contenu 2">
            <a:extLst>
              <a:ext uri="{FF2B5EF4-FFF2-40B4-BE49-F238E27FC236}">
                <a16:creationId xmlns:a16="http://schemas.microsoft.com/office/drawing/2014/main" id="{F4CB0C2A-CEE0-7445-A903-B0080E601AC1}"/>
              </a:ext>
            </a:extLst>
          </p:cNvPr>
          <p:cNvSpPr>
            <a:spLocks noGrp="1"/>
          </p:cNvSpPr>
          <p:nvPr>
            <p:ph idx="1"/>
          </p:nvPr>
        </p:nvSpPr>
        <p:spPr>
          <a:xfrm>
            <a:off x="805543" y="2871982"/>
            <a:ext cx="4558309" cy="3181684"/>
          </a:xfrm>
        </p:spPr>
        <p:txBody>
          <a:bodyPr anchor="t">
            <a:normAutofit/>
          </a:bodyPr>
          <a:lstStyle/>
          <a:p>
            <a:r>
              <a:rPr lang="fr-FR" sz="1500"/>
              <a:t>Offrir aux enseignants et aux élèves des solutions ponctuelles pour calmer ou prévenir les états de crises légères. Débordement émotionnel </a:t>
            </a:r>
          </a:p>
          <a:p>
            <a:r>
              <a:rPr lang="fr-FR" sz="1500"/>
              <a:t>Aider à entrer en relation avec l’enfant par l’intermédiaire d’un objet, d’un son, d’un jeu de regard, d’une posture lui permettant d’être en synchronie avec son vécu sensoriel et émotionnel. </a:t>
            </a:r>
          </a:p>
          <a:p>
            <a:r>
              <a:rPr lang="fr-FR" sz="1500"/>
              <a:t>Contribuer au climat de classe par l’intermédiaire d’objets qui offrent des solutions alternatives à l’exclusion, l’énervement ou l’injonction de concentration. Des objets qui répondent aux besoins sensoriels pour apprendre. </a:t>
            </a:r>
          </a:p>
        </p:txBody>
      </p:sp>
      <p:sp>
        <p:nvSpPr>
          <p:cNvPr id="13" name="Oval 1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CE25C7CA-4E08-1F49-8335-3CB7CF71E5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Image 6">
            <a:extLst>
              <a:ext uri="{FF2B5EF4-FFF2-40B4-BE49-F238E27FC236}">
                <a16:creationId xmlns:a16="http://schemas.microsoft.com/office/drawing/2014/main" id="{8A482547-E8A3-EE41-B506-6318170FAC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481" r="4737" b="4"/>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7" name="Freeform: Shape 1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C3D949AF-F9A8-BA49-B693-D2736F4486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614" b="-1"/>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26326245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B1478-AA35-8A49-AD19-6972C7FF28FA}"/>
              </a:ext>
            </a:extLst>
          </p:cNvPr>
          <p:cNvSpPr>
            <a:spLocks noGrp="1"/>
          </p:cNvSpPr>
          <p:nvPr>
            <p:ph type="title"/>
          </p:nvPr>
        </p:nvSpPr>
        <p:spPr>
          <a:xfrm>
            <a:off x="838200" y="365125"/>
            <a:ext cx="10515600" cy="890651"/>
          </a:xfrm>
        </p:spPr>
        <p:txBody>
          <a:bodyPr>
            <a:normAutofit fontScale="90000"/>
          </a:bodyPr>
          <a:lstStyle/>
          <a:p>
            <a:r>
              <a:rPr lang="fr-FR" dirty="0"/>
              <a:t>Parler avec les élèves : face à une réaction de stress</a:t>
            </a:r>
          </a:p>
        </p:txBody>
      </p:sp>
      <p:pic>
        <p:nvPicPr>
          <p:cNvPr id="4" name="Espace réservé du contenu 3">
            <a:extLst>
              <a:ext uri="{FF2B5EF4-FFF2-40B4-BE49-F238E27FC236}">
                <a16:creationId xmlns:a16="http://schemas.microsoft.com/office/drawing/2014/main" id="{95DB05D6-E773-604F-82A9-28749F0A58C8}"/>
              </a:ext>
            </a:extLst>
          </p:cNvPr>
          <p:cNvPicPr>
            <a:picLocks noGrp="1" noChangeAspect="1"/>
          </p:cNvPicPr>
          <p:nvPr>
            <p:ph idx="1"/>
          </p:nvPr>
        </p:nvPicPr>
        <p:blipFill>
          <a:blip r:embed="rId3"/>
          <a:stretch>
            <a:fillRect/>
          </a:stretch>
        </p:blipFill>
        <p:spPr>
          <a:xfrm>
            <a:off x="1060704" y="1341120"/>
            <a:ext cx="9326880" cy="5059680"/>
          </a:xfrm>
          <a:prstGeom prst="rect">
            <a:avLst/>
          </a:prstGeom>
        </p:spPr>
      </p:pic>
      <p:sp>
        <p:nvSpPr>
          <p:cNvPr id="5" name="Rectangle 4">
            <a:extLst>
              <a:ext uri="{FF2B5EF4-FFF2-40B4-BE49-F238E27FC236}">
                <a16:creationId xmlns:a16="http://schemas.microsoft.com/office/drawing/2014/main" id="{EE3C282B-715F-234A-B22B-8B85D562D858}"/>
              </a:ext>
            </a:extLst>
          </p:cNvPr>
          <p:cNvSpPr/>
          <p:nvPr/>
        </p:nvSpPr>
        <p:spPr>
          <a:xfrm>
            <a:off x="2676144" y="6486144"/>
            <a:ext cx="6096000" cy="230832"/>
          </a:xfrm>
          <a:prstGeom prst="rect">
            <a:avLst/>
          </a:prstGeom>
        </p:spPr>
        <p:txBody>
          <a:bodyPr>
            <a:spAutoFit/>
          </a:bodyPr>
          <a:lstStyle/>
          <a:p>
            <a:r>
              <a:rPr lang="fr-FR" sz="900" dirty="0"/>
              <a:t>https://</a:t>
            </a:r>
            <a:r>
              <a:rPr lang="fr-FR" sz="900" dirty="0" err="1"/>
              <a:t>apprendreaeduquer.fr</a:t>
            </a:r>
            <a:r>
              <a:rPr lang="fr-FR" sz="900" dirty="0"/>
              <a:t>/expressions-anti-</a:t>
            </a:r>
            <a:r>
              <a:rPr lang="fr-FR" sz="900" dirty="0" err="1"/>
              <a:t>emotions</a:t>
            </a:r>
            <a:r>
              <a:rPr lang="fr-FR" sz="900" dirty="0"/>
              <a:t>-enfants/</a:t>
            </a:r>
          </a:p>
        </p:txBody>
      </p:sp>
    </p:spTree>
    <p:extLst>
      <p:ext uri="{BB962C8B-B14F-4D97-AF65-F5344CB8AC3E}">
        <p14:creationId xmlns:p14="http://schemas.microsoft.com/office/powerpoint/2010/main" val="1506718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1D785-6CFA-124E-A6D5-78C524E64B7A}"/>
              </a:ext>
            </a:extLst>
          </p:cNvPr>
          <p:cNvSpPr>
            <a:spLocks noGrp="1"/>
          </p:cNvSpPr>
          <p:nvPr>
            <p:ph type="title"/>
          </p:nvPr>
        </p:nvSpPr>
        <p:spPr/>
        <p:txBody>
          <a:bodyPr/>
          <a:lstStyle/>
          <a:p>
            <a:r>
              <a:rPr lang="fr-FR" dirty="0"/>
              <a:t>QUE DIRE QUAND?      (stress fuite) </a:t>
            </a:r>
          </a:p>
        </p:txBody>
      </p:sp>
      <p:sp>
        <p:nvSpPr>
          <p:cNvPr id="3" name="Espace réservé du contenu 2">
            <a:extLst>
              <a:ext uri="{FF2B5EF4-FFF2-40B4-BE49-F238E27FC236}">
                <a16:creationId xmlns:a16="http://schemas.microsoft.com/office/drawing/2014/main" id="{C0D72A0F-FD1E-3B4E-BF1E-329396D1F603}"/>
              </a:ext>
            </a:extLst>
          </p:cNvPr>
          <p:cNvSpPr>
            <a:spLocks noGrp="1"/>
          </p:cNvSpPr>
          <p:nvPr>
            <p:ph idx="1"/>
          </p:nvPr>
        </p:nvSpPr>
        <p:spPr/>
        <p:txBody>
          <a:bodyPr/>
          <a:lstStyle/>
          <a:p>
            <a:r>
              <a:rPr lang="fr-FR" dirty="0"/>
              <a:t>L’enfant fuit :</a:t>
            </a:r>
          </a:p>
          <a:p>
            <a:pPr marL="0" indent="0">
              <a:buNone/>
            </a:pPr>
            <a:endParaRPr lang="fr-FR" dirty="0"/>
          </a:p>
          <a:p>
            <a:pPr>
              <a:buFontTx/>
              <a:buChar char="-"/>
            </a:pPr>
            <a:r>
              <a:rPr lang="fr-FR" dirty="0"/>
              <a:t>Ne bouge pas, reste là = On a tout notre temps</a:t>
            </a:r>
          </a:p>
          <a:p>
            <a:pPr>
              <a:buFontTx/>
              <a:buChar char="-"/>
            </a:pPr>
            <a:r>
              <a:rPr lang="fr-FR" dirty="0"/>
              <a:t>Tout va bien = Sortons un instant</a:t>
            </a:r>
          </a:p>
          <a:p>
            <a:pPr>
              <a:buFontTx/>
              <a:buChar char="-"/>
            </a:pPr>
            <a:r>
              <a:rPr lang="fr-FR" dirty="0"/>
              <a:t>Essaie d’être clair = On va prendre l’air? </a:t>
            </a:r>
          </a:p>
          <a:p>
            <a:pPr>
              <a:buFontTx/>
              <a:buChar char="-"/>
            </a:pPr>
            <a:endParaRPr lang="fr-FR" dirty="0"/>
          </a:p>
        </p:txBody>
      </p:sp>
      <p:pic>
        <p:nvPicPr>
          <p:cNvPr id="5" name="Image 4">
            <a:extLst>
              <a:ext uri="{FF2B5EF4-FFF2-40B4-BE49-F238E27FC236}">
                <a16:creationId xmlns:a16="http://schemas.microsoft.com/office/drawing/2014/main" id="{2C7D749A-0579-3C4D-98CC-33027EF3C1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6200" y="4660011"/>
            <a:ext cx="7035800" cy="2197989"/>
          </a:xfrm>
          <a:prstGeom prst="rect">
            <a:avLst/>
          </a:prstGeom>
        </p:spPr>
      </p:pic>
    </p:spTree>
    <p:extLst>
      <p:ext uri="{BB962C8B-B14F-4D97-AF65-F5344CB8AC3E}">
        <p14:creationId xmlns:p14="http://schemas.microsoft.com/office/powerpoint/2010/main" val="2087162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AA723D-04CF-714F-B391-9472E1319FD0}"/>
              </a:ext>
            </a:extLst>
          </p:cNvPr>
          <p:cNvSpPr>
            <a:spLocks noGrp="1"/>
          </p:cNvSpPr>
          <p:nvPr>
            <p:ph type="title"/>
          </p:nvPr>
        </p:nvSpPr>
        <p:spPr/>
        <p:txBody>
          <a:bodyPr/>
          <a:lstStyle/>
          <a:p>
            <a:r>
              <a:rPr lang="fr-FR" dirty="0"/>
              <a:t>Que dire quand ?    (stress lutte)</a:t>
            </a:r>
          </a:p>
        </p:txBody>
      </p:sp>
      <p:sp>
        <p:nvSpPr>
          <p:cNvPr id="3" name="Espace réservé du contenu 2">
            <a:extLst>
              <a:ext uri="{FF2B5EF4-FFF2-40B4-BE49-F238E27FC236}">
                <a16:creationId xmlns:a16="http://schemas.microsoft.com/office/drawing/2014/main" id="{76453D8A-04DA-8A40-AE7A-49C7CC5794E8}"/>
              </a:ext>
            </a:extLst>
          </p:cNvPr>
          <p:cNvSpPr>
            <a:spLocks noGrp="1"/>
          </p:cNvSpPr>
          <p:nvPr>
            <p:ph idx="1"/>
          </p:nvPr>
        </p:nvSpPr>
        <p:spPr/>
        <p:txBody>
          <a:bodyPr/>
          <a:lstStyle/>
          <a:p>
            <a:r>
              <a:rPr lang="fr-FR" dirty="0"/>
              <a:t>L’enfant lutte</a:t>
            </a:r>
          </a:p>
          <a:p>
            <a:pPr marL="0" indent="0">
              <a:buNone/>
            </a:pPr>
            <a:endParaRPr lang="fr-FR" dirty="0"/>
          </a:p>
          <a:p>
            <a:pPr>
              <a:buFontTx/>
              <a:buChar char="-"/>
            </a:pPr>
            <a:r>
              <a:rPr lang="fr-FR" dirty="0"/>
              <a:t>Respire = oui, tu as raison, je comprends, j’aimerais que…</a:t>
            </a:r>
          </a:p>
          <a:p>
            <a:pPr>
              <a:buFontTx/>
              <a:buChar char="-"/>
            </a:pPr>
            <a:r>
              <a:rPr lang="fr-FR" dirty="0"/>
              <a:t>Ce n’est pas grave = Je vais faire en sorte de</a:t>
            </a:r>
          </a:p>
          <a:p>
            <a:pPr>
              <a:buFontTx/>
              <a:buChar char="-"/>
            </a:pPr>
            <a:r>
              <a:rPr lang="fr-FR" dirty="0"/>
              <a:t>J’ai raison = J’aimerais que </a:t>
            </a:r>
          </a:p>
          <a:p>
            <a:pPr>
              <a:buFontTx/>
              <a:buChar char="-"/>
            </a:pPr>
            <a:r>
              <a:rPr lang="fr-FR" dirty="0"/>
              <a:t>Arrête de t’énerver = Je comprends ta colère, on en parle après.</a:t>
            </a:r>
          </a:p>
          <a:p>
            <a:pPr>
              <a:buFontTx/>
              <a:buChar char="-"/>
            </a:pPr>
            <a:r>
              <a:rPr lang="fr-FR" dirty="0"/>
              <a:t>Arrête de rire : (attitude réactionnelle au stress d’humiliation). Nous discuterons de ce que tu as ressenti tout à l’heure.</a:t>
            </a:r>
          </a:p>
        </p:txBody>
      </p:sp>
      <p:pic>
        <p:nvPicPr>
          <p:cNvPr id="4" name="Image 3">
            <a:extLst>
              <a:ext uri="{FF2B5EF4-FFF2-40B4-BE49-F238E27FC236}">
                <a16:creationId xmlns:a16="http://schemas.microsoft.com/office/drawing/2014/main" id="{9A6E1267-2EF3-614E-90A6-0F464F683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24730" y="0"/>
            <a:ext cx="3167270" cy="2982512"/>
          </a:xfrm>
          <a:prstGeom prst="rect">
            <a:avLst/>
          </a:prstGeom>
        </p:spPr>
      </p:pic>
    </p:spTree>
    <p:extLst>
      <p:ext uri="{BB962C8B-B14F-4D97-AF65-F5344CB8AC3E}">
        <p14:creationId xmlns:p14="http://schemas.microsoft.com/office/powerpoint/2010/main" val="1065651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16B0A-5866-D145-9229-C950D044ABE1}"/>
              </a:ext>
            </a:extLst>
          </p:cNvPr>
          <p:cNvSpPr>
            <a:spLocks noGrp="1"/>
          </p:cNvSpPr>
          <p:nvPr>
            <p:ph type="title"/>
          </p:nvPr>
        </p:nvSpPr>
        <p:spPr/>
        <p:txBody>
          <a:bodyPr/>
          <a:lstStyle/>
          <a:p>
            <a:r>
              <a:rPr lang="fr-FR" dirty="0"/>
              <a:t>Que dire quand?   (stress inhibition)</a:t>
            </a:r>
          </a:p>
        </p:txBody>
      </p:sp>
      <p:sp>
        <p:nvSpPr>
          <p:cNvPr id="3" name="Espace réservé du contenu 2">
            <a:extLst>
              <a:ext uri="{FF2B5EF4-FFF2-40B4-BE49-F238E27FC236}">
                <a16:creationId xmlns:a16="http://schemas.microsoft.com/office/drawing/2014/main" id="{D0E1C0DC-476D-AA4A-805F-82388B6A5494}"/>
              </a:ext>
            </a:extLst>
          </p:cNvPr>
          <p:cNvSpPr>
            <a:spLocks noGrp="1"/>
          </p:cNvSpPr>
          <p:nvPr>
            <p:ph idx="1"/>
          </p:nvPr>
        </p:nvSpPr>
        <p:spPr/>
        <p:txBody>
          <a:bodyPr/>
          <a:lstStyle/>
          <a:p>
            <a:r>
              <a:rPr lang="fr-FR" dirty="0"/>
              <a:t>Allez bouge-toi ?  =  Tu es sensible à … je vais t’aider à…. </a:t>
            </a:r>
          </a:p>
          <a:p>
            <a:r>
              <a:rPr lang="fr-FR" dirty="0"/>
              <a:t>Encore tout mou celui là  = Tu sais que tu peux faire, souviens toi…</a:t>
            </a:r>
          </a:p>
          <a:p>
            <a:r>
              <a:rPr lang="fr-FR" dirty="0"/>
              <a:t>Fais-ça… = Comment peux tu t’y prendre pour? </a:t>
            </a:r>
          </a:p>
          <a:p>
            <a:endParaRPr lang="fr-FR" dirty="0"/>
          </a:p>
        </p:txBody>
      </p:sp>
      <p:pic>
        <p:nvPicPr>
          <p:cNvPr id="4" name="Image 3">
            <a:extLst>
              <a:ext uri="{FF2B5EF4-FFF2-40B4-BE49-F238E27FC236}">
                <a16:creationId xmlns:a16="http://schemas.microsoft.com/office/drawing/2014/main" id="{B3CAB04F-5725-7D44-B5A3-2F89B6685C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803" y="2838450"/>
            <a:ext cx="3799197" cy="4019550"/>
          </a:xfrm>
          <a:prstGeom prst="rect">
            <a:avLst/>
          </a:prstGeom>
        </p:spPr>
      </p:pic>
    </p:spTree>
    <p:extLst>
      <p:ext uri="{BB962C8B-B14F-4D97-AF65-F5344CB8AC3E}">
        <p14:creationId xmlns:p14="http://schemas.microsoft.com/office/powerpoint/2010/main" val="949050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CD956-007C-8C4F-9FD6-47514B01768E}"/>
              </a:ext>
            </a:extLst>
          </p:cNvPr>
          <p:cNvSpPr>
            <a:spLocks noGrp="1"/>
          </p:cNvSpPr>
          <p:nvPr>
            <p:ph type="title"/>
          </p:nvPr>
        </p:nvSpPr>
        <p:spPr/>
        <p:txBody>
          <a:bodyPr/>
          <a:lstStyle/>
          <a:p>
            <a:r>
              <a:rPr lang="fr-FR" dirty="0"/>
              <a:t>Parler à ses élèves pour éviter les crises </a:t>
            </a:r>
          </a:p>
        </p:txBody>
      </p:sp>
      <p:sp>
        <p:nvSpPr>
          <p:cNvPr id="3" name="Espace réservé du contenu 2">
            <a:extLst>
              <a:ext uri="{FF2B5EF4-FFF2-40B4-BE49-F238E27FC236}">
                <a16:creationId xmlns:a16="http://schemas.microsoft.com/office/drawing/2014/main" id="{382B840E-8CA1-6748-BED5-3B57A9BE9660}"/>
              </a:ext>
            </a:extLst>
          </p:cNvPr>
          <p:cNvSpPr>
            <a:spLocks noGrp="1"/>
          </p:cNvSpPr>
          <p:nvPr>
            <p:ph idx="1"/>
          </p:nvPr>
        </p:nvSpPr>
        <p:spPr/>
        <p:txBody>
          <a:bodyPr>
            <a:normAutofit fontScale="77500" lnSpcReduction="20000"/>
          </a:bodyPr>
          <a:lstStyle/>
          <a:p>
            <a:r>
              <a:rPr lang="fr-FR" dirty="0"/>
              <a:t>Comment peut-on résoudre ce problème? </a:t>
            </a:r>
          </a:p>
          <a:p>
            <a:r>
              <a:rPr lang="fr-FR" dirty="0"/>
              <a:t>Pourrais tu donner les détails? </a:t>
            </a:r>
          </a:p>
          <a:p>
            <a:r>
              <a:rPr lang="fr-FR" dirty="0"/>
              <a:t>J’aime ton point de vue</a:t>
            </a:r>
          </a:p>
          <a:p>
            <a:r>
              <a:rPr lang="fr-FR" dirty="0"/>
              <a:t>Comment vois tu les choses? </a:t>
            </a:r>
          </a:p>
          <a:p>
            <a:r>
              <a:rPr lang="fr-FR" dirty="0"/>
              <a:t>Je ne te demande pas d’être d’accord, mais de m’écouter </a:t>
            </a:r>
          </a:p>
          <a:p>
            <a:r>
              <a:rPr lang="fr-FR" dirty="0"/>
              <a:t>Que gagnes-tu à accepter? </a:t>
            </a:r>
          </a:p>
          <a:p>
            <a:r>
              <a:rPr lang="fr-FR" dirty="0"/>
              <a:t>A quoi le vois-tu? </a:t>
            </a:r>
          </a:p>
          <a:p>
            <a:r>
              <a:rPr lang="fr-FR" dirty="0"/>
              <a:t>Que penserait ton ami de… </a:t>
            </a:r>
          </a:p>
          <a:p>
            <a:r>
              <a:rPr lang="fr-FR" dirty="0"/>
              <a:t>Quel sera ton avis demain? </a:t>
            </a:r>
            <a:endParaRPr lang="fr-FR" strike="sngStrike" dirty="0"/>
          </a:p>
          <a:p>
            <a:r>
              <a:rPr lang="fr-FR" dirty="0"/>
              <a:t>Et si on essayait de comprendre? </a:t>
            </a:r>
          </a:p>
          <a:p>
            <a:r>
              <a:rPr lang="fr-FR" dirty="0"/>
              <a:t>Est-ce vraiment important pour toi? </a:t>
            </a:r>
          </a:p>
          <a:p>
            <a:r>
              <a:rPr lang="fr-FR" dirty="0"/>
              <a:t>Le penses-tu vraiment? </a:t>
            </a:r>
          </a:p>
        </p:txBody>
      </p:sp>
      <p:pic>
        <p:nvPicPr>
          <p:cNvPr id="4" name="Image 3">
            <a:extLst>
              <a:ext uri="{FF2B5EF4-FFF2-40B4-BE49-F238E27FC236}">
                <a16:creationId xmlns:a16="http://schemas.microsoft.com/office/drawing/2014/main" id="{6A88A551-8977-744B-99D4-E261B0B16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4400" y="4180220"/>
            <a:ext cx="3829050" cy="2461880"/>
          </a:xfrm>
          <a:prstGeom prst="rect">
            <a:avLst/>
          </a:prstGeom>
        </p:spPr>
      </p:pic>
    </p:spTree>
    <p:extLst>
      <p:ext uri="{BB962C8B-B14F-4D97-AF65-F5344CB8AC3E}">
        <p14:creationId xmlns:p14="http://schemas.microsoft.com/office/powerpoint/2010/main" val="2350903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55C8C-1435-CA45-969A-358A75E9638E}"/>
              </a:ext>
            </a:extLst>
          </p:cNvPr>
          <p:cNvSpPr>
            <a:spLocks noGrp="1"/>
          </p:cNvSpPr>
          <p:nvPr>
            <p:ph type="title"/>
          </p:nvPr>
        </p:nvSpPr>
        <p:spPr>
          <a:xfrm>
            <a:off x="9838944" y="365125"/>
            <a:ext cx="1514856" cy="1325563"/>
          </a:xfrm>
        </p:spPr>
        <p:txBody>
          <a:bodyPr>
            <a:normAutofit fontScale="90000"/>
          </a:bodyPr>
          <a:lstStyle/>
          <a:p>
            <a:r>
              <a:rPr lang="fr-FR" sz="2000" dirty="0"/>
              <a:t>Cartes pour trouver des solutions face aux émotions douloureuses </a:t>
            </a:r>
          </a:p>
        </p:txBody>
      </p:sp>
      <p:pic>
        <p:nvPicPr>
          <p:cNvPr id="10" name="Espace réservé du contenu 9">
            <a:extLst>
              <a:ext uri="{FF2B5EF4-FFF2-40B4-BE49-F238E27FC236}">
                <a16:creationId xmlns:a16="http://schemas.microsoft.com/office/drawing/2014/main" id="{F4FF653A-238E-AC46-87EF-70CFD66FA2A3}"/>
              </a:ext>
            </a:extLst>
          </p:cNvPr>
          <p:cNvPicPr>
            <a:picLocks noGrp="1" noChangeAspect="1"/>
          </p:cNvPicPr>
          <p:nvPr>
            <p:ph idx="1"/>
          </p:nvPr>
        </p:nvPicPr>
        <p:blipFill>
          <a:blip r:embed="rId3"/>
          <a:stretch>
            <a:fillRect/>
          </a:stretch>
        </p:blipFill>
        <p:spPr>
          <a:xfrm>
            <a:off x="838200" y="111166"/>
            <a:ext cx="8517391" cy="6301825"/>
          </a:xfrm>
        </p:spPr>
      </p:pic>
      <p:sp>
        <p:nvSpPr>
          <p:cNvPr id="11" name="Rectangle 10">
            <a:extLst>
              <a:ext uri="{FF2B5EF4-FFF2-40B4-BE49-F238E27FC236}">
                <a16:creationId xmlns:a16="http://schemas.microsoft.com/office/drawing/2014/main" id="{526D416D-BF93-2840-BE5F-41C9DAE18B3D}"/>
              </a:ext>
            </a:extLst>
          </p:cNvPr>
          <p:cNvSpPr/>
          <p:nvPr/>
        </p:nvSpPr>
        <p:spPr>
          <a:xfrm>
            <a:off x="9694803" y="6412991"/>
            <a:ext cx="2454918" cy="507831"/>
          </a:xfrm>
          <a:prstGeom prst="rect">
            <a:avLst/>
          </a:prstGeom>
        </p:spPr>
        <p:txBody>
          <a:bodyPr wrap="square">
            <a:spAutoFit/>
          </a:bodyPr>
          <a:lstStyle/>
          <a:p>
            <a:r>
              <a:rPr lang="fr-FR" sz="900" dirty="0"/>
              <a:t>https://</a:t>
            </a:r>
            <a:r>
              <a:rPr lang="fr-FR" sz="900" dirty="0" err="1"/>
              <a:t>apprendreaeduquer.fr</a:t>
            </a:r>
            <a:r>
              <a:rPr lang="fr-FR" sz="900" dirty="0"/>
              <a:t>/</a:t>
            </a:r>
            <a:r>
              <a:rPr lang="fr-FR" sz="900" dirty="0" err="1"/>
              <a:t>wp</a:t>
            </a:r>
            <a:r>
              <a:rPr lang="fr-FR" sz="900" dirty="0"/>
              <a:t>-content/</a:t>
            </a:r>
            <a:r>
              <a:rPr lang="fr-FR" sz="900" dirty="0" err="1"/>
              <a:t>uploads</a:t>
            </a:r>
            <a:r>
              <a:rPr lang="fr-FR" sz="900" dirty="0"/>
              <a:t>/2018/08/cartes-bien-être-enfants-1.pdf</a:t>
            </a:r>
          </a:p>
        </p:txBody>
      </p:sp>
      <p:sp>
        <p:nvSpPr>
          <p:cNvPr id="12" name="Rectangle 11">
            <a:extLst>
              <a:ext uri="{FF2B5EF4-FFF2-40B4-BE49-F238E27FC236}">
                <a16:creationId xmlns:a16="http://schemas.microsoft.com/office/drawing/2014/main" id="{1CE2EA2E-E2F9-E04C-ABC0-4A907A0F9C07}"/>
              </a:ext>
            </a:extLst>
          </p:cNvPr>
          <p:cNvSpPr/>
          <p:nvPr/>
        </p:nvSpPr>
        <p:spPr>
          <a:xfrm>
            <a:off x="9940806" y="5293379"/>
            <a:ext cx="1962912" cy="984885"/>
          </a:xfrm>
          <a:prstGeom prst="rect">
            <a:avLst/>
          </a:prstGeom>
        </p:spPr>
        <p:txBody>
          <a:bodyPr wrap="square">
            <a:spAutoFit/>
          </a:bodyPr>
          <a:lstStyle/>
          <a:p>
            <a:r>
              <a:rPr lang="fr-FR" sz="1000" dirty="0"/>
              <a:t>https://</a:t>
            </a:r>
            <a:r>
              <a:rPr lang="fr-FR" sz="1000" dirty="0" err="1"/>
              <a:t>apprendreaeduquer.fr</a:t>
            </a:r>
            <a:r>
              <a:rPr lang="fr-FR" sz="1000" dirty="0"/>
              <a:t>/les-cartes-du-bien-etre-pour-les-enfants-28-strategies-pour-apprivoiser-les-emotions-douloureuses-ou-desagreables</a:t>
            </a:r>
            <a:r>
              <a:rPr lang="fr-FR" dirty="0"/>
              <a:t>/</a:t>
            </a:r>
          </a:p>
        </p:txBody>
      </p:sp>
    </p:spTree>
    <p:extLst>
      <p:ext uri="{BB962C8B-B14F-4D97-AF65-F5344CB8AC3E}">
        <p14:creationId xmlns:p14="http://schemas.microsoft.com/office/powerpoint/2010/main" val="3502610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5B7434-8C36-6E4D-899B-59F06331C6BA}"/>
              </a:ext>
            </a:extLst>
          </p:cNvPr>
          <p:cNvSpPr>
            <a:spLocks noGrp="1"/>
          </p:cNvSpPr>
          <p:nvPr>
            <p:ph type="title"/>
          </p:nvPr>
        </p:nvSpPr>
        <p:spPr/>
        <p:txBody>
          <a:bodyPr/>
          <a:lstStyle/>
          <a:p>
            <a:pPr algn="r"/>
            <a:r>
              <a:rPr lang="fr-FR" dirty="0"/>
              <a:t>8 fiches de </a:t>
            </a:r>
            <a:br>
              <a:rPr lang="fr-FR" dirty="0"/>
            </a:br>
            <a:r>
              <a:rPr lang="fr-FR" dirty="0"/>
              <a:t>gestion émotionnelle</a:t>
            </a:r>
          </a:p>
        </p:txBody>
      </p:sp>
      <p:pic>
        <p:nvPicPr>
          <p:cNvPr id="4" name="Espace réservé du contenu 3">
            <a:extLst>
              <a:ext uri="{FF2B5EF4-FFF2-40B4-BE49-F238E27FC236}">
                <a16:creationId xmlns:a16="http://schemas.microsoft.com/office/drawing/2014/main" id="{008C9575-91E2-734F-AF0F-797B9E7BDD0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027906"/>
            <a:ext cx="5801784" cy="4351338"/>
          </a:xfrm>
          <a:prstGeom prst="rect">
            <a:avLst/>
          </a:prstGeom>
        </p:spPr>
      </p:pic>
      <p:pic>
        <p:nvPicPr>
          <p:cNvPr id="5" name="Image 4">
            <a:extLst>
              <a:ext uri="{FF2B5EF4-FFF2-40B4-BE49-F238E27FC236}">
                <a16:creationId xmlns:a16="http://schemas.microsoft.com/office/drawing/2014/main" id="{D986B758-AE6A-EB47-818F-E73A93803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6253" y="2053310"/>
            <a:ext cx="6465747" cy="4719346"/>
          </a:xfrm>
          <a:prstGeom prst="rect">
            <a:avLst/>
          </a:prstGeom>
        </p:spPr>
      </p:pic>
      <p:sp>
        <p:nvSpPr>
          <p:cNvPr id="6" name="Rectangle 5">
            <a:extLst>
              <a:ext uri="{FF2B5EF4-FFF2-40B4-BE49-F238E27FC236}">
                <a16:creationId xmlns:a16="http://schemas.microsoft.com/office/drawing/2014/main" id="{CB1745AD-4ADA-814B-A0CF-1D0EF8F58A1B}"/>
              </a:ext>
            </a:extLst>
          </p:cNvPr>
          <p:cNvSpPr/>
          <p:nvPr/>
        </p:nvSpPr>
        <p:spPr>
          <a:xfrm>
            <a:off x="658368" y="5829728"/>
            <a:ext cx="6096000" cy="246221"/>
          </a:xfrm>
          <a:prstGeom prst="rect">
            <a:avLst/>
          </a:prstGeom>
        </p:spPr>
        <p:txBody>
          <a:bodyPr>
            <a:spAutoFit/>
          </a:bodyPr>
          <a:lstStyle/>
          <a:p>
            <a:r>
              <a:rPr lang="fr-FR" sz="1000" dirty="0"/>
              <a:t>https://</a:t>
            </a:r>
            <a:r>
              <a:rPr lang="fr-FR" sz="1000" dirty="0" err="1"/>
              <a:t>apprendreaeduquer.fr</a:t>
            </a:r>
            <a:r>
              <a:rPr lang="fr-FR" sz="1000" dirty="0"/>
              <a:t>/fiches-gestion-</a:t>
            </a:r>
            <a:r>
              <a:rPr lang="fr-FR" sz="1000" dirty="0" err="1"/>
              <a:t>emotionnelle</a:t>
            </a:r>
            <a:r>
              <a:rPr lang="fr-FR" sz="1000" dirty="0"/>
              <a:t>-enfants/</a:t>
            </a:r>
          </a:p>
        </p:txBody>
      </p:sp>
    </p:spTree>
    <p:extLst>
      <p:ext uri="{BB962C8B-B14F-4D97-AF65-F5344CB8AC3E}">
        <p14:creationId xmlns:p14="http://schemas.microsoft.com/office/powerpoint/2010/main" val="76538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0AE77-A432-0D4A-8F50-A4247A04EE32}"/>
              </a:ext>
            </a:extLst>
          </p:cNvPr>
          <p:cNvSpPr>
            <a:spLocks noGrp="1"/>
          </p:cNvSpPr>
          <p:nvPr>
            <p:ph type="title"/>
          </p:nvPr>
        </p:nvSpPr>
        <p:spPr>
          <a:xfrm>
            <a:off x="676656" y="291973"/>
            <a:ext cx="10515600" cy="1325563"/>
          </a:xfrm>
        </p:spPr>
        <p:txBody>
          <a:bodyPr/>
          <a:lstStyle/>
          <a:p>
            <a:pPr algn="r"/>
            <a:r>
              <a:rPr lang="fr-FR" dirty="0"/>
              <a:t>La roue </a:t>
            </a:r>
            <a:br>
              <a:rPr lang="fr-FR" dirty="0"/>
            </a:br>
            <a:r>
              <a:rPr lang="fr-FR" dirty="0"/>
              <a:t>des besoins</a:t>
            </a:r>
          </a:p>
        </p:txBody>
      </p:sp>
      <p:pic>
        <p:nvPicPr>
          <p:cNvPr id="5" name="Espace réservé du contenu 4">
            <a:extLst>
              <a:ext uri="{FF2B5EF4-FFF2-40B4-BE49-F238E27FC236}">
                <a16:creationId xmlns:a16="http://schemas.microsoft.com/office/drawing/2014/main" id="{8B99330B-39D3-1C4B-B283-D2C3E5AD37D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5760" y="813858"/>
            <a:ext cx="6964472" cy="5216801"/>
          </a:xfrm>
        </p:spPr>
      </p:pic>
      <p:sp>
        <p:nvSpPr>
          <p:cNvPr id="6" name="Rectangle 5">
            <a:extLst>
              <a:ext uri="{FF2B5EF4-FFF2-40B4-BE49-F238E27FC236}">
                <a16:creationId xmlns:a16="http://schemas.microsoft.com/office/drawing/2014/main" id="{66994389-053E-D64E-8C70-EDC8A4A4B9C3}"/>
              </a:ext>
            </a:extLst>
          </p:cNvPr>
          <p:cNvSpPr/>
          <p:nvPr/>
        </p:nvSpPr>
        <p:spPr>
          <a:xfrm>
            <a:off x="5096256" y="6211669"/>
            <a:ext cx="6096000" cy="646331"/>
          </a:xfrm>
          <a:prstGeom prst="rect">
            <a:avLst/>
          </a:prstGeom>
        </p:spPr>
        <p:txBody>
          <a:bodyPr>
            <a:spAutoFit/>
          </a:bodyPr>
          <a:lstStyle/>
          <a:p>
            <a:r>
              <a:rPr lang="fr-FR" dirty="0"/>
              <a:t>https://</a:t>
            </a:r>
            <a:r>
              <a:rPr lang="fr-FR" dirty="0" err="1"/>
              <a:t>apprendreaeduquer.fr</a:t>
            </a:r>
            <a:r>
              <a:rPr lang="fr-FR" dirty="0"/>
              <a:t>/</a:t>
            </a:r>
            <a:r>
              <a:rPr lang="fr-FR" dirty="0" err="1"/>
              <a:t>wp</a:t>
            </a:r>
            <a:r>
              <a:rPr lang="fr-FR" dirty="0"/>
              <a:t>-content/</a:t>
            </a:r>
            <a:r>
              <a:rPr lang="fr-FR" dirty="0" err="1"/>
              <a:t>uploads</a:t>
            </a:r>
            <a:r>
              <a:rPr lang="fr-FR" dirty="0"/>
              <a:t>/2018/07/roue-des-besoins-enfants-1.pdf</a:t>
            </a:r>
          </a:p>
        </p:txBody>
      </p:sp>
      <p:pic>
        <p:nvPicPr>
          <p:cNvPr id="8" name="Image 7">
            <a:extLst>
              <a:ext uri="{FF2B5EF4-FFF2-40B4-BE49-F238E27FC236}">
                <a16:creationId xmlns:a16="http://schemas.microsoft.com/office/drawing/2014/main" id="{668FA729-AC8D-A644-B6D1-82CDAD5204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3136" y="2913888"/>
            <a:ext cx="5071363" cy="2474976"/>
          </a:xfrm>
          <a:prstGeom prst="rect">
            <a:avLst/>
          </a:prstGeom>
        </p:spPr>
      </p:pic>
    </p:spTree>
    <p:extLst>
      <p:ext uri="{BB962C8B-B14F-4D97-AF65-F5344CB8AC3E}">
        <p14:creationId xmlns:p14="http://schemas.microsoft.com/office/powerpoint/2010/main" val="2029909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22F0F-8435-2445-83FD-C3FB45D758C6}"/>
              </a:ext>
            </a:extLst>
          </p:cNvPr>
          <p:cNvSpPr>
            <a:spLocks noGrp="1"/>
          </p:cNvSpPr>
          <p:nvPr>
            <p:ph type="title"/>
          </p:nvPr>
        </p:nvSpPr>
        <p:spPr/>
        <p:txBody>
          <a:bodyPr/>
          <a:lstStyle/>
          <a:p>
            <a:r>
              <a:rPr lang="fr-FR" dirty="0"/>
              <a:t>Mallette: une piste parmi d’autres  réponses à la gestion de comportements</a:t>
            </a:r>
          </a:p>
        </p:txBody>
      </p:sp>
      <p:sp>
        <p:nvSpPr>
          <p:cNvPr id="3" name="Espace réservé du contenu 2">
            <a:extLst>
              <a:ext uri="{FF2B5EF4-FFF2-40B4-BE49-F238E27FC236}">
                <a16:creationId xmlns:a16="http://schemas.microsoft.com/office/drawing/2014/main" id="{E7DDA534-A017-A44F-BBCE-A27F854DC8EE}"/>
              </a:ext>
            </a:extLst>
          </p:cNvPr>
          <p:cNvSpPr>
            <a:spLocks noGrp="1"/>
          </p:cNvSpPr>
          <p:nvPr>
            <p:ph idx="1"/>
          </p:nvPr>
        </p:nvSpPr>
        <p:spPr/>
        <p:txBody>
          <a:bodyPr/>
          <a:lstStyle/>
          <a:p>
            <a:r>
              <a:rPr lang="fr-FR" dirty="0"/>
              <a:t>Le renforcement positif</a:t>
            </a:r>
          </a:p>
          <a:p>
            <a:r>
              <a:rPr lang="fr-FR" dirty="0"/>
              <a:t>Le couper court</a:t>
            </a:r>
          </a:p>
          <a:p>
            <a:r>
              <a:rPr lang="fr-FR" dirty="0"/>
              <a:t>La reformulation </a:t>
            </a:r>
          </a:p>
          <a:p>
            <a:r>
              <a:rPr lang="fr-FR" dirty="0"/>
              <a:t>Les yeux fermés</a:t>
            </a:r>
          </a:p>
          <a:p>
            <a:r>
              <a:rPr lang="fr-FR" dirty="0"/>
              <a:t>Le choix du chemin</a:t>
            </a:r>
          </a:p>
          <a:p>
            <a:r>
              <a:rPr lang="fr-FR" dirty="0"/>
              <a:t>Etc. </a:t>
            </a:r>
          </a:p>
          <a:p>
            <a:endParaRPr lang="fr-FR" dirty="0"/>
          </a:p>
          <a:p>
            <a:endParaRPr lang="fr-FR" dirty="0"/>
          </a:p>
        </p:txBody>
      </p:sp>
    </p:spTree>
    <p:extLst>
      <p:ext uri="{BB962C8B-B14F-4D97-AF65-F5344CB8AC3E}">
        <p14:creationId xmlns:p14="http://schemas.microsoft.com/office/powerpoint/2010/main" val="3332587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1F547-4C7C-1642-810F-1F81CE9905E6}"/>
              </a:ext>
            </a:extLst>
          </p:cNvPr>
          <p:cNvSpPr>
            <a:spLocks noGrp="1"/>
          </p:cNvSpPr>
          <p:nvPr>
            <p:ph type="title"/>
          </p:nvPr>
        </p:nvSpPr>
        <p:spPr/>
        <p:txBody>
          <a:bodyPr/>
          <a:lstStyle/>
          <a:p>
            <a:r>
              <a:rPr lang="fr-FR" dirty="0"/>
              <a:t>L’introduction de la malle: des étapes </a:t>
            </a:r>
          </a:p>
        </p:txBody>
      </p:sp>
      <p:pic>
        <p:nvPicPr>
          <p:cNvPr id="5" name="Espace réservé du contenu 4">
            <a:extLst>
              <a:ext uri="{FF2B5EF4-FFF2-40B4-BE49-F238E27FC236}">
                <a16:creationId xmlns:a16="http://schemas.microsoft.com/office/drawing/2014/main" id="{9F9105F5-8AFF-D94E-97B6-EBBB2109332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9549" y="1429054"/>
            <a:ext cx="2865785" cy="2794979"/>
          </a:xfrm>
          <a:prstGeom prst="rect">
            <a:avLst/>
          </a:prstGeom>
        </p:spPr>
      </p:pic>
      <p:pic>
        <p:nvPicPr>
          <p:cNvPr id="6" name="Image 5">
            <a:extLst>
              <a:ext uri="{FF2B5EF4-FFF2-40B4-BE49-F238E27FC236}">
                <a16:creationId xmlns:a16="http://schemas.microsoft.com/office/drawing/2014/main" id="{15E99584-1FF9-F84A-9B37-17EF1FBEC5A2}"/>
              </a:ext>
            </a:extLst>
          </p:cNvPr>
          <p:cNvPicPr>
            <a:picLocks noChangeAspect="1"/>
          </p:cNvPicPr>
          <p:nvPr/>
        </p:nvPicPr>
        <p:blipFill>
          <a:blip r:embed="rId4"/>
          <a:stretch>
            <a:fillRect/>
          </a:stretch>
        </p:blipFill>
        <p:spPr>
          <a:xfrm>
            <a:off x="7585433" y="1550194"/>
            <a:ext cx="3175000" cy="2552700"/>
          </a:xfrm>
          <a:prstGeom prst="rect">
            <a:avLst/>
          </a:prstGeom>
        </p:spPr>
      </p:pic>
      <p:pic>
        <p:nvPicPr>
          <p:cNvPr id="7" name="Image 6">
            <a:extLst>
              <a:ext uri="{FF2B5EF4-FFF2-40B4-BE49-F238E27FC236}">
                <a16:creationId xmlns:a16="http://schemas.microsoft.com/office/drawing/2014/main" id="{DF0FA24D-046D-C846-ADFF-477D1971EC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7535" y="3939382"/>
            <a:ext cx="2999581" cy="2999581"/>
          </a:xfrm>
          <a:prstGeom prst="rect">
            <a:avLst/>
          </a:prstGeom>
        </p:spPr>
      </p:pic>
      <p:pic>
        <p:nvPicPr>
          <p:cNvPr id="8" name="Image 7">
            <a:extLst>
              <a:ext uri="{FF2B5EF4-FFF2-40B4-BE49-F238E27FC236}">
                <a16:creationId xmlns:a16="http://schemas.microsoft.com/office/drawing/2014/main" id="{37AC08A7-044E-4142-B4D2-F66C1F2660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21385" y="4409430"/>
            <a:ext cx="2874615" cy="2118370"/>
          </a:xfrm>
          <a:prstGeom prst="rect">
            <a:avLst/>
          </a:prstGeom>
        </p:spPr>
      </p:pic>
      <p:pic>
        <p:nvPicPr>
          <p:cNvPr id="9" name="Image 8">
            <a:extLst>
              <a:ext uri="{FF2B5EF4-FFF2-40B4-BE49-F238E27FC236}">
                <a16:creationId xmlns:a16="http://schemas.microsoft.com/office/drawing/2014/main" id="{5707806C-EE6A-E345-876B-1C5D0DAF57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593" y="4402671"/>
            <a:ext cx="2402513" cy="2131888"/>
          </a:xfrm>
          <a:prstGeom prst="rect">
            <a:avLst/>
          </a:prstGeom>
        </p:spPr>
      </p:pic>
      <p:pic>
        <p:nvPicPr>
          <p:cNvPr id="10" name="Image 9">
            <a:extLst>
              <a:ext uri="{FF2B5EF4-FFF2-40B4-BE49-F238E27FC236}">
                <a16:creationId xmlns:a16="http://schemas.microsoft.com/office/drawing/2014/main" id="{1F09D97D-DC23-844E-8833-3AED94FECD2E}"/>
              </a:ext>
            </a:extLst>
          </p:cNvPr>
          <p:cNvPicPr>
            <a:picLocks noChangeAspect="1"/>
          </p:cNvPicPr>
          <p:nvPr/>
        </p:nvPicPr>
        <p:blipFill>
          <a:blip r:embed="rId8"/>
          <a:stretch>
            <a:fillRect/>
          </a:stretch>
        </p:blipFill>
        <p:spPr>
          <a:xfrm>
            <a:off x="2932844" y="1930399"/>
            <a:ext cx="3163156" cy="2372367"/>
          </a:xfrm>
          <a:prstGeom prst="rect">
            <a:avLst/>
          </a:prstGeom>
        </p:spPr>
      </p:pic>
    </p:spTree>
    <p:extLst>
      <p:ext uri="{BB962C8B-B14F-4D97-AF65-F5344CB8AC3E}">
        <p14:creationId xmlns:p14="http://schemas.microsoft.com/office/powerpoint/2010/main" val="187262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23CB097-65D4-5A4C-B4B1-4B5FEF8C0D63}"/>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sz="5600" kern="1200" dirty="0" err="1">
                <a:solidFill>
                  <a:srgbClr val="FFFFFF"/>
                </a:solidFill>
                <a:latin typeface="+mj-lt"/>
                <a:ea typeface="+mj-ea"/>
                <a:cs typeface="+mj-cs"/>
              </a:rPr>
              <a:t>Comprendre</a:t>
            </a:r>
            <a:r>
              <a:rPr lang="en-US" sz="5600" kern="1200" dirty="0">
                <a:solidFill>
                  <a:srgbClr val="FFFFFF"/>
                </a:solidFill>
                <a:latin typeface="+mj-lt"/>
                <a:ea typeface="+mj-ea"/>
                <a:cs typeface="+mj-cs"/>
              </a:rPr>
              <a:t> </a:t>
            </a:r>
            <a:r>
              <a:rPr lang="en-US" sz="5600" dirty="0">
                <a:solidFill>
                  <a:srgbClr val="FFFFFF"/>
                </a:solidFill>
              </a:rPr>
              <a:t>un</a:t>
            </a:r>
            <a:r>
              <a:rPr lang="en-US" sz="5600" kern="1200" dirty="0">
                <a:solidFill>
                  <a:srgbClr val="FFFFFF"/>
                </a:solidFill>
                <a:latin typeface="+mj-lt"/>
                <a:ea typeface="+mj-ea"/>
                <a:cs typeface="+mj-cs"/>
              </a:rPr>
              <a:t> circuit de </a:t>
            </a:r>
            <a:r>
              <a:rPr lang="en-US" sz="5600" kern="1200" dirty="0" err="1">
                <a:solidFill>
                  <a:srgbClr val="FFFFFF"/>
                </a:solidFill>
                <a:latin typeface="+mj-lt"/>
                <a:ea typeface="+mj-ea"/>
                <a:cs typeface="+mj-cs"/>
              </a:rPr>
              <a:t>nos</a:t>
            </a:r>
            <a:r>
              <a:rPr lang="en-US" sz="5600" kern="1200" dirty="0">
                <a:solidFill>
                  <a:srgbClr val="FFFFFF"/>
                </a:solidFill>
                <a:latin typeface="+mj-lt"/>
                <a:ea typeface="+mj-ea"/>
                <a:cs typeface="+mj-cs"/>
              </a:rPr>
              <a:t> </a:t>
            </a:r>
            <a:r>
              <a:rPr lang="en-US" sz="5600" kern="1200" dirty="0" err="1">
                <a:solidFill>
                  <a:srgbClr val="FFFFFF"/>
                </a:solidFill>
                <a:latin typeface="+mj-lt"/>
                <a:ea typeface="+mj-ea"/>
                <a:cs typeface="+mj-cs"/>
              </a:rPr>
              <a:t>comportements</a:t>
            </a:r>
            <a:endParaRPr lang="en-US" sz="5600" kern="1200" dirty="0">
              <a:solidFill>
                <a:srgbClr val="FFFFFF"/>
              </a:solidFill>
              <a:latin typeface="+mj-lt"/>
              <a:ea typeface="+mj-ea"/>
              <a:cs typeface="+mj-cs"/>
            </a:endParaRPr>
          </a:p>
        </p:txBody>
      </p:sp>
    </p:spTree>
    <p:extLst>
      <p:ext uri="{BB962C8B-B14F-4D97-AF65-F5344CB8AC3E}">
        <p14:creationId xmlns:p14="http://schemas.microsoft.com/office/powerpoint/2010/main" val="628263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Prévention en classe : éducation à l’empathie et aux émotions </a:t>
            </a:r>
            <a:br>
              <a:rPr lang="fr-FR" b="1" dirty="0"/>
            </a:br>
            <a:endParaRPr lang="fr-FR" dirty="0"/>
          </a:p>
        </p:txBody>
      </p:sp>
      <p:sp>
        <p:nvSpPr>
          <p:cNvPr id="3" name="Espace réservé du contenu 2"/>
          <p:cNvSpPr>
            <a:spLocks noGrp="1"/>
          </p:cNvSpPr>
          <p:nvPr>
            <p:ph idx="1"/>
          </p:nvPr>
        </p:nvSpPr>
        <p:spPr/>
        <p:txBody>
          <a:bodyPr/>
          <a:lstStyle/>
          <a:p>
            <a:pPr>
              <a:buNone/>
            </a:pPr>
            <a:r>
              <a:rPr lang="fr-FR" dirty="0"/>
              <a:t> </a:t>
            </a:r>
          </a:p>
          <a:p>
            <a:endParaRPr lang="fr-FR" dirty="0"/>
          </a:p>
        </p:txBody>
      </p:sp>
      <p:pic>
        <p:nvPicPr>
          <p:cNvPr id="4" name="Image 3" descr="41uLKz8J2JL._SX352_BO1,204,203,200_.jpg"/>
          <p:cNvPicPr/>
          <p:nvPr/>
        </p:nvPicPr>
        <p:blipFill>
          <a:blip r:embed="rId3" cstate="email">
            <a:extLst>
              <a:ext uri="{28A0092B-C50C-407E-A947-70E740481C1C}">
                <a14:useLocalDpi xmlns:a14="http://schemas.microsoft.com/office/drawing/2010/main"/>
              </a:ext>
            </a:extLst>
          </a:blip>
          <a:stretch>
            <a:fillRect/>
          </a:stretch>
        </p:blipFill>
        <p:spPr>
          <a:xfrm>
            <a:off x="5668086" y="2928937"/>
            <a:ext cx="2202027" cy="3248025"/>
          </a:xfrm>
          <a:prstGeom prst="rect">
            <a:avLst/>
          </a:prstGeom>
        </p:spPr>
      </p:pic>
      <p:pic>
        <p:nvPicPr>
          <p:cNvPr id="6" name="Image 5" descr="index.jpg"/>
          <p:cNvPicPr/>
          <p:nvPr/>
        </p:nvPicPr>
        <p:blipFill>
          <a:blip r:embed="rId4" cstate="print"/>
          <a:stretch>
            <a:fillRect/>
          </a:stretch>
        </p:blipFill>
        <p:spPr>
          <a:xfrm>
            <a:off x="8394700" y="2928938"/>
            <a:ext cx="2298700" cy="3248025"/>
          </a:xfrm>
          <a:prstGeom prst="rect">
            <a:avLst/>
          </a:prstGeom>
        </p:spPr>
      </p:pic>
      <p:sp>
        <p:nvSpPr>
          <p:cNvPr id="5" name="Rectangle 4">
            <a:extLst>
              <a:ext uri="{FF2B5EF4-FFF2-40B4-BE49-F238E27FC236}">
                <a16:creationId xmlns:a16="http://schemas.microsoft.com/office/drawing/2014/main" id="{89AA2A83-7F45-7347-AA2D-BDF43D5A6B0A}"/>
              </a:ext>
            </a:extLst>
          </p:cNvPr>
          <p:cNvSpPr/>
          <p:nvPr/>
        </p:nvSpPr>
        <p:spPr>
          <a:xfrm>
            <a:off x="6883400" y="1176952"/>
            <a:ext cx="6096000" cy="1200329"/>
          </a:xfrm>
          <a:prstGeom prst="rect">
            <a:avLst/>
          </a:prstGeom>
        </p:spPr>
        <p:txBody>
          <a:bodyPr>
            <a:spAutoFit/>
          </a:bodyPr>
          <a:lstStyle/>
          <a:p>
            <a:br>
              <a:rPr lang="fr-FR" dirty="0">
                <a:solidFill>
                  <a:srgbClr val="000000"/>
                </a:solidFill>
                <a:latin typeface="Helvetica" pitchFamily="2" charset="0"/>
                <a:hlinkClick r:id="rId5"/>
              </a:rPr>
            </a:br>
            <a:r>
              <a:rPr lang="fr-FR" dirty="0">
                <a:solidFill>
                  <a:srgbClr val="000000"/>
                </a:solidFill>
                <a:latin typeface="Helvetica" pitchFamily="2" charset="0"/>
                <a:hlinkClick r:id="rId5"/>
              </a:rPr>
              <a:t>https://vimeo.com/128556177</a:t>
            </a:r>
            <a:br>
              <a:rPr lang="fr-FR" dirty="0">
                <a:solidFill>
                  <a:srgbClr val="000000"/>
                </a:solidFill>
                <a:latin typeface="Helvetica" pitchFamily="2" charset="0"/>
              </a:rPr>
            </a:br>
            <a:endParaRPr lang="fr-FR" dirty="0">
              <a:solidFill>
                <a:srgbClr val="000000"/>
              </a:solidFill>
              <a:latin typeface="Helvetica" pitchFamily="2" charset="0"/>
            </a:endParaRPr>
          </a:p>
          <a:p>
            <a:r>
              <a:rPr lang="fr-FR" dirty="0">
                <a:solidFill>
                  <a:srgbClr val="000000"/>
                </a:solidFill>
                <a:latin typeface="Helvetica" pitchFamily="2" charset="0"/>
              </a:rPr>
              <a:t>(jeux sur l'empathie)  </a:t>
            </a:r>
            <a:endParaRPr lang="fr-FR" b="0" i="0" u="none" strike="noStrike" dirty="0">
              <a:solidFill>
                <a:srgbClr val="000000"/>
              </a:solidFill>
              <a:effectLst/>
              <a:latin typeface="Helvetica" pitchFamily="2" charset="0"/>
            </a:endParaRPr>
          </a:p>
        </p:txBody>
      </p:sp>
      <p:sp>
        <p:nvSpPr>
          <p:cNvPr id="8" name="Rectangle 7">
            <a:extLst>
              <a:ext uri="{FF2B5EF4-FFF2-40B4-BE49-F238E27FC236}">
                <a16:creationId xmlns:a16="http://schemas.microsoft.com/office/drawing/2014/main" id="{ADBEB181-6DE2-6443-B9AF-B7D59759A09E}"/>
              </a:ext>
            </a:extLst>
          </p:cNvPr>
          <p:cNvSpPr/>
          <p:nvPr/>
        </p:nvSpPr>
        <p:spPr>
          <a:xfrm>
            <a:off x="195321" y="1476474"/>
            <a:ext cx="6096000" cy="1200329"/>
          </a:xfrm>
          <a:prstGeom prst="rect">
            <a:avLst/>
          </a:prstGeom>
        </p:spPr>
        <p:txBody>
          <a:bodyPr>
            <a:spAutoFit/>
          </a:bodyPr>
          <a:lstStyle/>
          <a:p>
            <a:pPr>
              <a:buFont typeface="Arial" charset="0"/>
              <a:buChar char="•"/>
            </a:pPr>
            <a:r>
              <a:rPr lang="fr-FR" dirty="0">
                <a:solidFill>
                  <a:srgbClr val="FF0000"/>
                </a:solidFill>
                <a:hlinkClick r:id="rId6"/>
              </a:rPr>
              <a:t>http://www.cndp.fr/crdp-reims/fileadmin/documents/cddp51/litterrature_jeunesse/Bibliographie-emotions-cycles1-3.pdf</a:t>
            </a:r>
            <a:endParaRPr lang="fr-FR" dirty="0">
              <a:solidFill>
                <a:srgbClr val="FF0000"/>
              </a:solidFill>
            </a:endParaRPr>
          </a:p>
          <a:p>
            <a:pPr>
              <a:buFont typeface="Arial" charset="0"/>
              <a:buChar char="•"/>
            </a:pPr>
            <a:endParaRPr lang="fr-FR" dirty="0">
              <a:solidFill>
                <a:srgbClr val="FF0000"/>
              </a:solidFill>
            </a:endParaRPr>
          </a:p>
        </p:txBody>
      </p:sp>
      <p:pic>
        <p:nvPicPr>
          <p:cNvPr id="10" name="Image 9">
            <a:extLst>
              <a:ext uri="{FF2B5EF4-FFF2-40B4-BE49-F238E27FC236}">
                <a16:creationId xmlns:a16="http://schemas.microsoft.com/office/drawing/2014/main" id="{5C2745FF-187C-C940-AA0E-053637F922A6}"/>
              </a:ext>
            </a:extLst>
          </p:cNvPr>
          <p:cNvPicPr>
            <a:picLocks noChangeAspect="1"/>
          </p:cNvPicPr>
          <p:nvPr/>
        </p:nvPicPr>
        <p:blipFill>
          <a:blip r:embed="rId7"/>
          <a:stretch>
            <a:fillRect/>
          </a:stretch>
        </p:blipFill>
        <p:spPr>
          <a:xfrm>
            <a:off x="195320" y="2676802"/>
            <a:ext cx="5091839" cy="3165197"/>
          </a:xfrm>
          <a:prstGeom prst="rect">
            <a:avLst/>
          </a:prstGeom>
        </p:spPr>
      </p:pic>
    </p:spTree>
    <p:extLst>
      <p:ext uri="{BB962C8B-B14F-4D97-AF65-F5344CB8AC3E}">
        <p14:creationId xmlns:p14="http://schemas.microsoft.com/office/powerpoint/2010/main" val="2455745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Aménager un espace dans la classe</a:t>
            </a:r>
          </a:p>
        </p:txBody>
      </p:sp>
      <p:pic>
        <p:nvPicPr>
          <p:cNvPr id="4" name="Espace réservé du contenu 3" descr="IMG_20190924_085929.jpg"/>
          <p:cNvPicPr>
            <a:picLocks noGrp="1" noChangeAspect="1"/>
          </p:cNvPicPr>
          <p:nvPr>
            <p:ph idx="1"/>
          </p:nvPr>
        </p:nvPicPr>
        <p:blipFill>
          <a:blip r:embed="rId3" cstate="print"/>
          <a:stretch>
            <a:fillRect/>
          </a:stretch>
        </p:blipFill>
        <p:spPr>
          <a:xfrm>
            <a:off x="1881158" y="1357299"/>
            <a:ext cx="4714908" cy="2357454"/>
          </a:xfrm>
        </p:spPr>
      </p:pic>
      <p:pic>
        <p:nvPicPr>
          <p:cNvPr id="5" name="Image 4" descr="IMG_20190211_150611.jpg"/>
          <p:cNvPicPr>
            <a:picLocks noChangeAspect="1"/>
          </p:cNvPicPr>
          <p:nvPr/>
        </p:nvPicPr>
        <p:blipFill>
          <a:blip r:embed="rId4" cstate="print"/>
          <a:stretch>
            <a:fillRect/>
          </a:stretch>
        </p:blipFill>
        <p:spPr>
          <a:xfrm>
            <a:off x="6524628" y="3714752"/>
            <a:ext cx="3905246" cy="2928934"/>
          </a:xfrm>
          <a:prstGeom prst="rect">
            <a:avLst/>
          </a:prstGeom>
        </p:spPr>
      </p:pic>
    </p:spTree>
    <p:extLst>
      <p:ext uri="{BB962C8B-B14F-4D97-AF65-F5344CB8AC3E}">
        <p14:creationId xmlns:p14="http://schemas.microsoft.com/office/powerpoint/2010/main" val="1452802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2596" y="214290"/>
            <a:ext cx="8229600" cy="1143000"/>
          </a:xfrm>
        </p:spPr>
        <p:txBody>
          <a:bodyPr>
            <a:normAutofit/>
          </a:bodyPr>
          <a:lstStyle/>
          <a:p>
            <a:r>
              <a:rPr lang="fr-FR" sz="2800" dirty="0"/>
              <a:t>Des objets ou aménagements à disposition pendant les activités de classe en alternance</a:t>
            </a:r>
          </a:p>
        </p:txBody>
      </p:sp>
      <p:pic>
        <p:nvPicPr>
          <p:cNvPr id="15" name="Espace réservé du contenu 14" descr="IMG_20190924_090822.jpg"/>
          <p:cNvPicPr>
            <a:picLocks noGrp="1" noChangeAspect="1"/>
          </p:cNvPicPr>
          <p:nvPr>
            <p:ph idx="1"/>
          </p:nvPr>
        </p:nvPicPr>
        <p:blipFill>
          <a:blip r:embed="rId4" cstate="print"/>
          <a:srcRect t="14205" r="22132" b="11609"/>
          <a:stretch>
            <a:fillRect/>
          </a:stretch>
        </p:blipFill>
        <p:spPr>
          <a:xfrm>
            <a:off x="2238349" y="1285860"/>
            <a:ext cx="2305775" cy="2928958"/>
          </a:xfrm>
        </p:spPr>
      </p:pic>
      <p:graphicFrame>
        <p:nvGraphicFramePr>
          <p:cNvPr id="1037" name="Object 13"/>
          <p:cNvGraphicFramePr>
            <a:graphicFrameLocks noChangeAspect="1"/>
          </p:cNvGraphicFramePr>
          <p:nvPr/>
        </p:nvGraphicFramePr>
        <p:xfrm>
          <a:off x="5381621" y="1357299"/>
          <a:ext cx="4255587" cy="2978213"/>
        </p:xfrm>
        <a:graphic>
          <a:graphicData uri="http://schemas.openxmlformats.org/presentationml/2006/ole">
            <mc:AlternateContent xmlns:mc="http://schemas.openxmlformats.org/markup-compatibility/2006">
              <mc:Choice xmlns:v="urn:schemas-microsoft-com:vml" Requires="v">
                <p:oleObj spid="_x0000_s1030" name="Worksheet" r:id="rId5" imgW="10029808" imgH="7019890" progId="Excel.Sheet.8">
                  <p:embed/>
                </p:oleObj>
              </mc:Choice>
              <mc:Fallback>
                <p:oleObj name="Worksheet" r:id="rId5" imgW="10029808" imgH="7019890" progId="Excel.Sheet.8">
                  <p:embed/>
                  <p:pic>
                    <p:nvPicPr>
                      <p:cNvPr id="103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21" y="1357299"/>
                        <a:ext cx="4255587" cy="29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 name="Image 28" descr="IMG_20190924_104147.jpg"/>
          <p:cNvPicPr>
            <a:picLocks noChangeAspect="1"/>
          </p:cNvPicPr>
          <p:nvPr/>
        </p:nvPicPr>
        <p:blipFill>
          <a:blip r:embed="rId7" cstate="print"/>
          <a:srcRect t="1562" r="4687"/>
          <a:stretch>
            <a:fillRect/>
          </a:stretch>
        </p:blipFill>
        <p:spPr>
          <a:xfrm>
            <a:off x="2238348" y="4429132"/>
            <a:ext cx="3873526" cy="2000264"/>
          </a:xfrm>
          <a:prstGeom prst="rect">
            <a:avLst/>
          </a:prstGeom>
        </p:spPr>
      </p:pic>
      <p:pic>
        <p:nvPicPr>
          <p:cNvPr id="30" name="Image 29" descr="IMG_20190924_104205.jpg"/>
          <p:cNvPicPr>
            <a:picLocks noChangeAspect="1"/>
          </p:cNvPicPr>
          <p:nvPr/>
        </p:nvPicPr>
        <p:blipFill>
          <a:blip r:embed="rId8" cstate="print"/>
          <a:srcRect t="2969" r="11797"/>
          <a:stretch>
            <a:fillRect/>
          </a:stretch>
        </p:blipFill>
        <p:spPr>
          <a:xfrm>
            <a:off x="6407674" y="4429132"/>
            <a:ext cx="3636575" cy="2000264"/>
          </a:xfrm>
          <a:prstGeom prst="rect">
            <a:avLst/>
          </a:prstGeom>
        </p:spPr>
      </p:pic>
    </p:spTree>
    <p:extLst>
      <p:ext uri="{BB962C8B-B14F-4D97-AF65-F5344CB8AC3E}">
        <p14:creationId xmlns:p14="http://schemas.microsoft.com/office/powerpoint/2010/main" val="204412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38348" y="285728"/>
            <a:ext cx="7772400" cy="1000132"/>
          </a:xfrm>
        </p:spPr>
        <p:txBody>
          <a:bodyPr>
            <a:normAutofit/>
          </a:bodyPr>
          <a:lstStyle/>
          <a:p>
            <a:r>
              <a:rPr lang="fr-FR" sz="2800" dirty="0"/>
              <a:t>Pour répondre aux besoins spécifiques d’un élève</a:t>
            </a:r>
          </a:p>
        </p:txBody>
      </p:sp>
      <p:pic>
        <p:nvPicPr>
          <p:cNvPr id="4" name="Image 3" descr="IMG_81621.jpg"/>
          <p:cNvPicPr>
            <a:picLocks noChangeAspect="1"/>
          </p:cNvPicPr>
          <p:nvPr/>
        </p:nvPicPr>
        <p:blipFill>
          <a:blip r:embed="rId3" cstate="print"/>
          <a:stretch>
            <a:fillRect/>
          </a:stretch>
        </p:blipFill>
        <p:spPr>
          <a:xfrm>
            <a:off x="8096265" y="3857628"/>
            <a:ext cx="2116259" cy="2821678"/>
          </a:xfrm>
          <a:prstGeom prst="rect">
            <a:avLst/>
          </a:prstGeom>
        </p:spPr>
      </p:pic>
      <p:pic>
        <p:nvPicPr>
          <p:cNvPr id="5" name="Image 4" descr="IMG_81621_2.jpg"/>
          <p:cNvPicPr>
            <a:picLocks noChangeAspect="1"/>
          </p:cNvPicPr>
          <p:nvPr/>
        </p:nvPicPr>
        <p:blipFill>
          <a:blip r:embed="rId4" cstate="print"/>
          <a:srcRect b="22663"/>
          <a:stretch>
            <a:fillRect/>
          </a:stretch>
        </p:blipFill>
        <p:spPr>
          <a:xfrm>
            <a:off x="4738678" y="1571612"/>
            <a:ext cx="3571736" cy="2071702"/>
          </a:xfrm>
          <a:prstGeom prst="rect">
            <a:avLst/>
          </a:prstGeom>
        </p:spPr>
      </p:pic>
      <p:pic>
        <p:nvPicPr>
          <p:cNvPr id="6" name="Image 5" descr="IMG_81661.jpg"/>
          <p:cNvPicPr>
            <a:picLocks noChangeAspect="1"/>
          </p:cNvPicPr>
          <p:nvPr/>
        </p:nvPicPr>
        <p:blipFill>
          <a:blip r:embed="rId5" cstate="print"/>
          <a:stretch>
            <a:fillRect/>
          </a:stretch>
        </p:blipFill>
        <p:spPr>
          <a:xfrm>
            <a:off x="2524101" y="1285860"/>
            <a:ext cx="1973383" cy="2535926"/>
          </a:xfrm>
          <a:prstGeom prst="rect">
            <a:avLst/>
          </a:prstGeom>
        </p:spPr>
      </p:pic>
      <p:pic>
        <p:nvPicPr>
          <p:cNvPr id="7" name="Image 6" descr="IMG_81761.jpg"/>
          <p:cNvPicPr>
            <a:picLocks noChangeAspect="1"/>
          </p:cNvPicPr>
          <p:nvPr/>
        </p:nvPicPr>
        <p:blipFill>
          <a:blip r:embed="rId6" cstate="print"/>
          <a:srcRect t="8248" r="9275" b="14433"/>
          <a:stretch>
            <a:fillRect/>
          </a:stretch>
        </p:blipFill>
        <p:spPr>
          <a:xfrm>
            <a:off x="2595538" y="3929066"/>
            <a:ext cx="2357454" cy="2678826"/>
          </a:xfrm>
          <a:prstGeom prst="rect">
            <a:avLst/>
          </a:prstGeom>
        </p:spPr>
      </p:pic>
      <p:pic>
        <p:nvPicPr>
          <p:cNvPr id="8" name="Image 7" descr="IMG_81781.jpg"/>
          <p:cNvPicPr>
            <a:picLocks noChangeAspect="1"/>
          </p:cNvPicPr>
          <p:nvPr/>
        </p:nvPicPr>
        <p:blipFill>
          <a:blip r:embed="rId7" cstate="print"/>
          <a:stretch>
            <a:fillRect/>
          </a:stretch>
        </p:blipFill>
        <p:spPr>
          <a:xfrm>
            <a:off x="5453059" y="3714752"/>
            <a:ext cx="2250279" cy="3000372"/>
          </a:xfrm>
          <a:prstGeom prst="rect">
            <a:avLst/>
          </a:prstGeom>
        </p:spPr>
      </p:pic>
      <p:pic>
        <p:nvPicPr>
          <p:cNvPr id="9" name="Image 8" descr="Resized_IMG_20170926_075623_2.jpg"/>
          <p:cNvPicPr>
            <a:picLocks noChangeAspect="1"/>
          </p:cNvPicPr>
          <p:nvPr/>
        </p:nvPicPr>
        <p:blipFill>
          <a:blip r:embed="rId8" cstate="print"/>
          <a:srcRect b="19477"/>
          <a:stretch>
            <a:fillRect/>
          </a:stretch>
        </p:blipFill>
        <p:spPr>
          <a:xfrm>
            <a:off x="8382016" y="1571612"/>
            <a:ext cx="2062680" cy="2214578"/>
          </a:xfrm>
          <a:prstGeom prst="rect">
            <a:avLst/>
          </a:prstGeom>
        </p:spPr>
      </p:pic>
    </p:spTree>
    <p:extLst>
      <p:ext uri="{BB962C8B-B14F-4D97-AF65-F5344CB8AC3E}">
        <p14:creationId xmlns:p14="http://schemas.microsoft.com/office/powerpoint/2010/main" val="4262107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Lors d’une manipulation collective en remontant de la récréation </a:t>
            </a:r>
          </a:p>
        </p:txBody>
      </p:sp>
      <p:pic>
        <p:nvPicPr>
          <p:cNvPr id="4" name="Espace réservé du contenu 3" descr="IMG_20190924_104027.jpg"/>
          <p:cNvPicPr>
            <a:picLocks noGrp="1" noChangeAspect="1"/>
          </p:cNvPicPr>
          <p:nvPr>
            <p:ph idx="1"/>
          </p:nvPr>
        </p:nvPicPr>
        <p:blipFill>
          <a:blip r:embed="rId3" cstate="print"/>
          <a:stretch>
            <a:fillRect/>
          </a:stretch>
        </p:blipFill>
        <p:spPr>
          <a:xfrm>
            <a:off x="2408203" y="1285861"/>
            <a:ext cx="1285884" cy="2571768"/>
          </a:xfrm>
        </p:spPr>
      </p:pic>
      <p:pic>
        <p:nvPicPr>
          <p:cNvPr id="5" name="Image 4" descr="IMG_20190924_104058.jpg"/>
          <p:cNvPicPr>
            <a:picLocks noChangeAspect="1"/>
          </p:cNvPicPr>
          <p:nvPr/>
        </p:nvPicPr>
        <p:blipFill>
          <a:blip r:embed="rId4" cstate="print"/>
          <a:srcRect b="15000"/>
          <a:stretch>
            <a:fillRect/>
          </a:stretch>
        </p:blipFill>
        <p:spPr>
          <a:xfrm>
            <a:off x="4095736" y="1285860"/>
            <a:ext cx="1638862" cy="2786082"/>
          </a:xfrm>
          <a:prstGeom prst="rect">
            <a:avLst/>
          </a:prstGeom>
        </p:spPr>
      </p:pic>
      <p:pic>
        <p:nvPicPr>
          <p:cNvPr id="6" name="Image 5" descr="IMG_20190924_104452.jpg"/>
          <p:cNvPicPr>
            <a:picLocks noChangeAspect="1"/>
          </p:cNvPicPr>
          <p:nvPr/>
        </p:nvPicPr>
        <p:blipFill>
          <a:blip r:embed="rId5" cstate="print"/>
          <a:srcRect l="3125" r="14062"/>
          <a:stretch>
            <a:fillRect/>
          </a:stretch>
        </p:blipFill>
        <p:spPr>
          <a:xfrm>
            <a:off x="2238349" y="4286256"/>
            <a:ext cx="3549561" cy="2143116"/>
          </a:xfrm>
          <a:prstGeom prst="rect">
            <a:avLst/>
          </a:prstGeom>
        </p:spPr>
      </p:pic>
      <p:pic>
        <p:nvPicPr>
          <p:cNvPr id="7" name="Image 6" descr="IMG_20190924_104904.jpg"/>
          <p:cNvPicPr>
            <a:picLocks noChangeAspect="1"/>
          </p:cNvPicPr>
          <p:nvPr/>
        </p:nvPicPr>
        <p:blipFill>
          <a:blip r:embed="rId6" cstate="print"/>
          <a:srcRect t="16666"/>
          <a:stretch>
            <a:fillRect/>
          </a:stretch>
        </p:blipFill>
        <p:spPr>
          <a:xfrm>
            <a:off x="6096000" y="2071679"/>
            <a:ext cx="1785926" cy="2976551"/>
          </a:xfrm>
          <a:prstGeom prst="rect">
            <a:avLst/>
          </a:prstGeom>
        </p:spPr>
      </p:pic>
      <p:pic>
        <p:nvPicPr>
          <p:cNvPr id="8" name="Image 7" descr="IMG_20190924_104244.jpg"/>
          <p:cNvPicPr>
            <a:picLocks noChangeAspect="1"/>
          </p:cNvPicPr>
          <p:nvPr/>
        </p:nvPicPr>
        <p:blipFill>
          <a:blip r:embed="rId7" cstate="print"/>
          <a:srcRect t="14583" r="10416" b="4166"/>
          <a:stretch>
            <a:fillRect/>
          </a:stretch>
        </p:blipFill>
        <p:spPr>
          <a:xfrm>
            <a:off x="8024827" y="1571612"/>
            <a:ext cx="2402323" cy="4357718"/>
          </a:xfrm>
          <a:prstGeom prst="rect">
            <a:avLst/>
          </a:prstGeom>
        </p:spPr>
      </p:pic>
    </p:spTree>
    <p:extLst>
      <p:ext uri="{BB962C8B-B14F-4D97-AF65-F5344CB8AC3E}">
        <p14:creationId xmlns:p14="http://schemas.microsoft.com/office/powerpoint/2010/main" val="669736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En amont d’activités ritualisées ou d’un projet mené autour de la méditation, des émotions, de l’empathie, de la coopération…</a:t>
            </a:r>
          </a:p>
        </p:txBody>
      </p:sp>
      <p:pic>
        <p:nvPicPr>
          <p:cNvPr id="6" name="Espace réservé du contenu 3" descr="IMG_20190924_104925.jpg"/>
          <p:cNvPicPr>
            <a:picLocks noGrp="1" noChangeAspect="1"/>
          </p:cNvPicPr>
          <p:nvPr>
            <p:ph idx="1"/>
          </p:nvPr>
        </p:nvPicPr>
        <p:blipFill>
          <a:blip r:embed="rId3" cstate="print"/>
          <a:stretch>
            <a:fillRect/>
          </a:stretch>
        </p:blipFill>
        <p:spPr>
          <a:xfrm>
            <a:off x="1881158" y="1500175"/>
            <a:ext cx="3554402" cy="1777201"/>
          </a:xfrm>
        </p:spPr>
      </p:pic>
      <p:pic>
        <p:nvPicPr>
          <p:cNvPr id="7" name="Image 6" descr="IMG_20190924_103743.jpg"/>
          <p:cNvPicPr>
            <a:picLocks noChangeAspect="1"/>
          </p:cNvPicPr>
          <p:nvPr/>
        </p:nvPicPr>
        <p:blipFill>
          <a:blip r:embed="rId4" cstate="print"/>
          <a:stretch>
            <a:fillRect/>
          </a:stretch>
        </p:blipFill>
        <p:spPr>
          <a:xfrm>
            <a:off x="1809720" y="3429001"/>
            <a:ext cx="3786214" cy="1893107"/>
          </a:xfrm>
          <a:prstGeom prst="rect">
            <a:avLst/>
          </a:prstGeom>
        </p:spPr>
      </p:pic>
      <p:pic>
        <p:nvPicPr>
          <p:cNvPr id="8" name="Image 7" descr="IMG_20190211_150328.jpg"/>
          <p:cNvPicPr>
            <a:picLocks noChangeAspect="1"/>
          </p:cNvPicPr>
          <p:nvPr/>
        </p:nvPicPr>
        <p:blipFill>
          <a:blip r:embed="rId5" cstate="print"/>
          <a:srcRect l="1630" t="4348" r="2173" b="8695"/>
          <a:stretch>
            <a:fillRect/>
          </a:stretch>
        </p:blipFill>
        <p:spPr>
          <a:xfrm>
            <a:off x="6881818" y="1428736"/>
            <a:ext cx="3500462" cy="2373194"/>
          </a:xfrm>
          <a:prstGeom prst="rect">
            <a:avLst/>
          </a:prstGeom>
        </p:spPr>
      </p:pic>
      <p:pic>
        <p:nvPicPr>
          <p:cNvPr id="9" name="Image 8" descr="PART_1552328438833.jpg"/>
          <p:cNvPicPr>
            <a:picLocks noChangeAspect="1"/>
          </p:cNvPicPr>
          <p:nvPr/>
        </p:nvPicPr>
        <p:blipFill>
          <a:blip r:embed="rId6" cstate="print"/>
          <a:stretch>
            <a:fillRect/>
          </a:stretch>
        </p:blipFill>
        <p:spPr>
          <a:xfrm>
            <a:off x="8239140" y="3929066"/>
            <a:ext cx="2090284" cy="2786058"/>
          </a:xfrm>
          <a:prstGeom prst="rect">
            <a:avLst/>
          </a:prstGeom>
        </p:spPr>
      </p:pic>
      <p:pic>
        <p:nvPicPr>
          <p:cNvPr id="10" name="Image 9" descr="PART_1552328413463.jpg"/>
          <p:cNvPicPr>
            <a:picLocks noChangeAspect="1"/>
          </p:cNvPicPr>
          <p:nvPr/>
        </p:nvPicPr>
        <p:blipFill>
          <a:blip r:embed="rId7" cstate="print"/>
          <a:stretch>
            <a:fillRect/>
          </a:stretch>
        </p:blipFill>
        <p:spPr>
          <a:xfrm>
            <a:off x="5881687" y="3857628"/>
            <a:ext cx="2143881" cy="2857496"/>
          </a:xfrm>
          <a:prstGeom prst="rect">
            <a:avLst/>
          </a:prstGeom>
        </p:spPr>
      </p:pic>
    </p:spTree>
    <p:extLst>
      <p:ext uri="{BB962C8B-B14F-4D97-AF65-F5344CB8AC3E}">
        <p14:creationId xmlns:p14="http://schemas.microsoft.com/office/powerpoint/2010/main" val="3934104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Créer sa propre malle</a:t>
            </a:r>
          </a:p>
        </p:txBody>
      </p:sp>
      <p:graphicFrame>
        <p:nvGraphicFramePr>
          <p:cNvPr id="16386" name="Object 2"/>
          <p:cNvGraphicFramePr>
            <a:graphicFrameLocks noChangeAspect="1"/>
          </p:cNvGraphicFramePr>
          <p:nvPr/>
        </p:nvGraphicFramePr>
        <p:xfrm>
          <a:off x="2024034" y="1357299"/>
          <a:ext cx="3643338" cy="4768377"/>
        </p:xfrm>
        <a:graphic>
          <a:graphicData uri="http://schemas.openxmlformats.org/presentationml/2006/ole">
            <mc:AlternateContent xmlns:mc="http://schemas.openxmlformats.org/markup-compatibility/2006">
              <mc:Choice xmlns:v="urn:schemas-microsoft-com:vml" Requires="v">
                <p:oleObj spid="_x0000_s2059" name="Document" r:id="rId4" imgW="6750524" imgH="8832302" progId="Word.Document.8">
                  <p:embed/>
                </p:oleObj>
              </mc:Choice>
              <mc:Fallback>
                <p:oleObj name="Document" r:id="rId4" imgW="6750524" imgH="8832302" progId="Word.Document.8">
                  <p:embed/>
                  <p:pic>
                    <p:nvPicPr>
                      <p:cNvPr id="163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034" y="1357299"/>
                        <a:ext cx="3643338" cy="476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5953124" y="1500174"/>
          <a:ext cx="3698988" cy="4349752"/>
        </p:xfrm>
        <a:graphic>
          <a:graphicData uri="http://schemas.openxmlformats.org/presentationml/2006/ole">
            <mc:AlternateContent xmlns:mc="http://schemas.openxmlformats.org/markup-compatibility/2006">
              <mc:Choice xmlns:v="urn:schemas-microsoft-com:vml" Requires="v">
                <p:oleObj spid="_x0000_s2060" name="Document" r:id="rId6" imgW="6404584" imgH="7530349" progId="Word.Document.12">
                  <p:embed/>
                </p:oleObj>
              </mc:Choice>
              <mc:Fallback>
                <p:oleObj name="Document" r:id="rId6" imgW="6404584" imgH="7530349" progId="Word.Document.12">
                  <p:embed/>
                  <p:pic>
                    <p:nvPicPr>
                      <p:cNvPr id="1638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124" y="1500174"/>
                        <a:ext cx="3698988" cy="434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ZoneTexte 4"/>
          <p:cNvSpPr txBox="1"/>
          <p:nvPr/>
        </p:nvSpPr>
        <p:spPr>
          <a:xfrm>
            <a:off x="2207568" y="6381329"/>
            <a:ext cx="3240360" cy="276999"/>
          </a:xfrm>
          <a:prstGeom prst="rect">
            <a:avLst/>
          </a:prstGeom>
          <a:noFill/>
        </p:spPr>
        <p:txBody>
          <a:bodyPr wrap="square" rtlCol="0">
            <a:spAutoFit/>
          </a:bodyPr>
          <a:lstStyle/>
          <a:p>
            <a:r>
              <a:rPr lang="fr-FR" sz="1200" dirty="0">
                <a:solidFill>
                  <a:schemeClr val="bg1"/>
                </a:solidFill>
              </a:rPr>
              <a:t>École élémentaire Émile Zola</a:t>
            </a:r>
          </a:p>
        </p:txBody>
      </p:sp>
      <p:sp>
        <p:nvSpPr>
          <p:cNvPr id="6" name="ZoneTexte 5"/>
          <p:cNvSpPr txBox="1"/>
          <p:nvPr/>
        </p:nvSpPr>
        <p:spPr>
          <a:xfrm>
            <a:off x="6600056" y="6381329"/>
            <a:ext cx="3240360" cy="276999"/>
          </a:xfrm>
          <a:prstGeom prst="rect">
            <a:avLst/>
          </a:prstGeom>
          <a:noFill/>
        </p:spPr>
        <p:txBody>
          <a:bodyPr wrap="square" rtlCol="0">
            <a:spAutoFit/>
          </a:bodyPr>
          <a:lstStyle/>
          <a:p>
            <a:r>
              <a:rPr lang="fr-FR" sz="1200" dirty="0">
                <a:solidFill>
                  <a:schemeClr val="bg1"/>
                </a:solidFill>
              </a:rPr>
              <a:t>École élémentaire </a:t>
            </a:r>
            <a:r>
              <a:rPr lang="fr-FR" sz="1200">
                <a:solidFill>
                  <a:schemeClr val="bg1"/>
                </a:solidFill>
              </a:rPr>
              <a:t>Pierre Brossolette</a:t>
            </a:r>
            <a:endParaRPr lang="fr-FR" sz="1200" dirty="0">
              <a:solidFill>
                <a:schemeClr val="bg1"/>
              </a:solidFill>
            </a:endParaRPr>
          </a:p>
        </p:txBody>
      </p:sp>
    </p:spTree>
    <p:extLst>
      <p:ext uri="{BB962C8B-B14F-4D97-AF65-F5344CB8AC3E}">
        <p14:creationId xmlns:p14="http://schemas.microsoft.com/office/powerpoint/2010/main" val="772854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E7E21EB-97A8-A34F-941E-15FD2055555F}"/>
              </a:ext>
            </a:extLst>
          </p:cNvPr>
          <p:cNvSpPr>
            <a:spLocks noGrp="1"/>
          </p:cNvSpPr>
          <p:nvPr>
            <p:ph type="title"/>
          </p:nvPr>
        </p:nvSpPr>
        <p:spPr>
          <a:xfrm>
            <a:off x="838200" y="963877"/>
            <a:ext cx="3494362" cy="4930246"/>
          </a:xfrm>
        </p:spPr>
        <p:txBody>
          <a:bodyPr>
            <a:normAutofit/>
          </a:bodyPr>
          <a:lstStyle/>
          <a:p>
            <a:pPr algn="r"/>
            <a:r>
              <a:rPr lang="fr-FR">
                <a:solidFill>
                  <a:schemeClr val="accent1"/>
                </a:solidFill>
              </a:rPr>
              <a:t>Perspectives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3CE5F08-A3F1-DB49-A7BC-539D38FB8709}"/>
              </a:ext>
            </a:extLst>
          </p:cNvPr>
          <p:cNvSpPr>
            <a:spLocks noGrp="1"/>
          </p:cNvSpPr>
          <p:nvPr>
            <p:ph idx="1"/>
          </p:nvPr>
        </p:nvSpPr>
        <p:spPr>
          <a:xfrm>
            <a:off x="4976031" y="963877"/>
            <a:ext cx="6377769" cy="4930246"/>
          </a:xfrm>
        </p:spPr>
        <p:txBody>
          <a:bodyPr anchor="ctr">
            <a:normAutofit/>
          </a:bodyPr>
          <a:lstStyle/>
          <a:p>
            <a:r>
              <a:rPr lang="fr-FR" sz="2400"/>
              <a:t>Créer des malles pour l’école </a:t>
            </a:r>
          </a:p>
          <a:p>
            <a:r>
              <a:rPr lang="fr-FR" sz="2400"/>
              <a:t>Créer des malles pour sa classe </a:t>
            </a:r>
          </a:p>
          <a:p>
            <a:r>
              <a:rPr lang="fr-FR" sz="2400"/>
              <a:t>Créer des pochons sensoriels  pour les élèves </a:t>
            </a:r>
          </a:p>
          <a:p>
            <a:pPr marL="0" indent="0">
              <a:buNone/>
            </a:pPr>
            <a:r>
              <a:rPr lang="fr-FR" sz="2400"/>
              <a:t>      - Liaison avec le collège </a:t>
            </a:r>
          </a:p>
          <a:p>
            <a:pPr marL="0" indent="0">
              <a:buNone/>
            </a:pPr>
            <a:r>
              <a:rPr lang="fr-FR" sz="2400"/>
              <a:t>    </a:t>
            </a:r>
          </a:p>
          <a:p>
            <a:pPr marL="0" indent="0">
              <a:buNone/>
            </a:pPr>
            <a:r>
              <a:rPr lang="fr-FR" sz="2400"/>
              <a:t>A penser : le lien avec la famille </a:t>
            </a:r>
          </a:p>
        </p:txBody>
      </p:sp>
    </p:spTree>
    <p:extLst>
      <p:ext uri="{BB962C8B-B14F-4D97-AF65-F5344CB8AC3E}">
        <p14:creationId xmlns:p14="http://schemas.microsoft.com/office/powerpoint/2010/main" val="2640138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01B38-EA33-2E43-BADE-0505FB5AEA6F}"/>
              </a:ext>
            </a:extLst>
          </p:cNvPr>
          <p:cNvSpPr>
            <a:spLocks noGrp="1"/>
          </p:cNvSpPr>
          <p:nvPr>
            <p:ph type="title"/>
          </p:nvPr>
        </p:nvSpPr>
        <p:spPr>
          <a:xfrm>
            <a:off x="1571811" y="1573586"/>
            <a:ext cx="9122584" cy="1325563"/>
          </a:xfrm>
        </p:spPr>
        <p:txBody>
          <a:bodyPr>
            <a:normAutofit/>
          </a:bodyPr>
          <a:lstStyle/>
          <a:p>
            <a:r>
              <a:rPr lang="fr-FR" dirty="0"/>
              <a:t>Budget </a:t>
            </a:r>
          </a:p>
        </p:txBody>
      </p:sp>
      <p:sp>
        <p:nvSpPr>
          <p:cNvPr id="3" name="Espace réservé du contenu 2">
            <a:extLst>
              <a:ext uri="{FF2B5EF4-FFF2-40B4-BE49-F238E27FC236}">
                <a16:creationId xmlns:a16="http://schemas.microsoft.com/office/drawing/2014/main" id="{5B33DF4F-0E9D-D14D-9247-48B327F3D1C4}"/>
              </a:ext>
            </a:extLst>
          </p:cNvPr>
          <p:cNvSpPr>
            <a:spLocks noGrp="1"/>
          </p:cNvSpPr>
          <p:nvPr>
            <p:ph idx="1"/>
          </p:nvPr>
        </p:nvSpPr>
        <p:spPr>
          <a:xfrm>
            <a:off x="1571811" y="3060017"/>
            <a:ext cx="6066118" cy="2438546"/>
          </a:xfrm>
        </p:spPr>
        <p:txBody>
          <a:bodyPr>
            <a:normAutofit/>
          </a:bodyPr>
          <a:lstStyle/>
          <a:p>
            <a:r>
              <a:rPr lang="fr-FR" sz="2200"/>
              <a:t>Compter 500 euros pour une malle </a:t>
            </a:r>
          </a:p>
          <a:p>
            <a:r>
              <a:rPr lang="fr-FR" sz="2200"/>
              <a:t>600 pour une tente UV avec matériel (coussins..)</a:t>
            </a:r>
          </a:p>
          <a:p>
            <a:pPr marL="0" indent="0">
              <a:buNone/>
            </a:pPr>
            <a:endParaRPr lang="fr-FR" sz="2200"/>
          </a:p>
          <a:p>
            <a:pPr marL="0" indent="0">
              <a:buNone/>
            </a:pPr>
            <a:r>
              <a:rPr lang="fr-FR" sz="2200"/>
              <a:t>Crédit fonctionnement sur les lignes budgétaires des communes </a:t>
            </a:r>
          </a:p>
        </p:txBody>
      </p:sp>
      <p:sp>
        <p:nvSpPr>
          <p:cNvPr id="1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5" name="Graphique 4" descr="Pièces">
            <a:extLst>
              <a:ext uri="{FF2B5EF4-FFF2-40B4-BE49-F238E27FC236}">
                <a16:creationId xmlns:a16="http://schemas.microsoft.com/office/drawing/2014/main" id="{111200AB-9A57-AA41-9231-E6065C7E4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547535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0B00BA-67BA-6E4F-8476-41BB282EC416}"/>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Pour rêver …</a:t>
            </a:r>
          </a:p>
        </p:txBody>
      </p:sp>
      <p:pic>
        <p:nvPicPr>
          <p:cNvPr id="7" name="Image 6">
            <a:extLst>
              <a:ext uri="{FF2B5EF4-FFF2-40B4-BE49-F238E27FC236}">
                <a16:creationId xmlns:a16="http://schemas.microsoft.com/office/drawing/2014/main" id="{21D72942-17CD-A146-84FE-36BBE5C67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164" r="1320" b="-4"/>
          <a:stretch/>
        </p:blipFill>
        <p:spPr>
          <a:xfrm>
            <a:off x="20" y="10"/>
            <a:ext cx="3008514" cy="4257356"/>
          </a:xfrm>
          <a:prstGeom prst="rect">
            <a:avLst/>
          </a:prstGeom>
        </p:spPr>
      </p:pic>
      <p:pic>
        <p:nvPicPr>
          <p:cNvPr id="11" name="Image 10">
            <a:extLst>
              <a:ext uri="{FF2B5EF4-FFF2-40B4-BE49-F238E27FC236}">
                <a16:creationId xmlns:a16="http://schemas.microsoft.com/office/drawing/2014/main" id="{4F77B873-ADD0-D744-9EFB-352302DCA1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809" r="19312" b="-4"/>
          <a:stretch/>
        </p:blipFill>
        <p:spPr>
          <a:xfrm>
            <a:off x="3061261" y="10"/>
            <a:ext cx="3008534" cy="4261094"/>
          </a:xfrm>
          <a:prstGeom prst="rect">
            <a:avLst/>
          </a:prstGeom>
        </p:spPr>
      </p:pic>
      <p:pic>
        <p:nvPicPr>
          <p:cNvPr id="9" name="Image 8">
            <a:extLst>
              <a:ext uri="{FF2B5EF4-FFF2-40B4-BE49-F238E27FC236}">
                <a16:creationId xmlns:a16="http://schemas.microsoft.com/office/drawing/2014/main" id="{AB989E4A-CAE9-FA4B-99AE-4B98C96EE8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141" r="10499" b="2"/>
          <a:stretch/>
        </p:blipFill>
        <p:spPr>
          <a:xfrm>
            <a:off x="6122522" y="10"/>
            <a:ext cx="3008376" cy="4261094"/>
          </a:xfrm>
          <a:prstGeom prst="rect">
            <a:avLst/>
          </a:prstGeom>
        </p:spPr>
      </p:pic>
      <p:cxnSp>
        <p:nvCxnSpPr>
          <p:cNvPr id="20" name="Straight Connector 1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Espace réservé du contenu 14">
            <a:extLst>
              <a:ext uri="{FF2B5EF4-FFF2-40B4-BE49-F238E27FC236}">
                <a16:creationId xmlns:a16="http://schemas.microsoft.com/office/drawing/2014/main" id="{11C950B4-4366-B446-80D0-F4666A99CF4B}"/>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r="4596" b="2"/>
          <a:stretch/>
        </p:blipFill>
        <p:spPr>
          <a:xfrm>
            <a:off x="9183624" y="10"/>
            <a:ext cx="3008376" cy="4261094"/>
          </a:xfrm>
          <a:prstGeom prst="rect">
            <a:avLst/>
          </a:prstGeom>
        </p:spPr>
      </p:pic>
      <p:cxnSp>
        <p:nvCxnSpPr>
          <p:cNvPr id="28" name="Straight Connector 2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3">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5">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9919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49C44-8B83-C24C-9924-71008EC64BBA}"/>
              </a:ext>
            </a:extLst>
          </p:cNvPr>
          <p:cNvSpPr>
            <a:spLocks noGrp="1"/>
          </p:cNvSpPr>
          <p:nvPr>
            <p:ph type="title"/>
          </p:nvPr>
        </p:nvSpPr>
        <p:spPr/>
        <p:txBody>
          <a:bodyPr/>
          <a:lstStyle/>
          <a:p>
            <a:r>
              <a:rPr lang="fr-FR" dirty="0"/>
              <a:t>NOS COMPORTEMENTS </a:t>
            </a:r>
          </a:p>
        </p:txBody>
      </p:sp>
      <p:sp>
        <p:nvSpPr>
          <p:cNvPr id="3" name="Espace réservé du contenu 2">
            <a:extLst>
              <a:ext uri="{FF2B5EF4-FFF2-40B4-BE49-F238E27FC236}">
                <a16:creationId xmlns:a16="http://schemas.microsoft.com/office/drawing/2014/main" id="{48CE0FF3-69F4-B448-AA11-7B4989FA62CE}"/>
              </a:ext>
            </a:extLst>
          </p:cNvPr>
          <p:cNvSpPr>
            <a:spLocks noGrp="1"/>
          </p:cNvSpPr>
          <p:nvPr>
            <p:ph sz="half" idx="1"/>
          </p:nvPr>
        </p:nvSpPr>
        <p:spPr/>
        <p:txBody>
          <a:bodyPr/>
          <a:lstStyle/>
          <a:p>
            <a:r>
              <a:rPr lang="fr-FR" dirty="0"/>
              <a:t>UNE ENTREE : LES SENS</a:t>
            </a:r>
          </a:p>
        </p:txBody>
      </p:sp>
      <p:sp>
        <p:nvSpPr>
          <p:cNvPr id="4" name="Espace réservé du contenu 3">
            <a:extLst>
              <a:ext uri="{FF2B5EF4-FFF2-40B4-BE49-F238E27FC236}">
                <a16:creationId xmlns:a16="http://schemas.microsoft.com/office/drawing/2014/main" id="{966BB070-58F8-C54D-B92D-556437070361}"/>
              </a:ext>
            </a:extLst>
          </p:cNvPr>
          <p:cNvSpPr>
            <a:spLocks noGrp="1"/>
          </p:cNvSpPr>
          <p:nvPr>
            <p:ph sz="half" idx="2"/>
          </p:nvPr>
        </p:nvSpPr>
        <p:spPr/>
        <p:txBody>
          <a:bodyPr/>
          <a:lstStyle/>
          <a:p>
            <a:r>
              <a:rPr lang="fr-FR" dirty="0"/>
              <a:t>UNE SORTIE: LES EMOTIONS </a:t>
            </a:r>
          </a:p>
        </p:txBody>
      </p:sp>
      <p:pic>
        <p:nvPicPr>
          <p:cNvPr id="6" name="Image 5">
            <a:extLst>
              <a:ext uri="{FF2B5EF4-FFF2-40B4-BE49-F238E27FC236}">
                <a16:creationId xmlns:a16="http://schemas.microsoft.com/office/drawing/2014/main" id="{BBB79430-9533-FF46-8CBC-0F86EC52FC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142343"/>
            <a:ext cx="4713876" cy="2917787"/>
          </a:xfrm>
          <a:prstGeom prst="rect">
            <a:avLst/>
          </a:prstGeom>
        </p:spPr>
      </p:pic>
      <p:pic>
        <p:nvPicPr>
          <p:cNvPr id="5" name="Image 4">
            <a:extLst>
              <a:ext uri="{FF2B5EF4-FFF2-40B4-BE49-F238E27FC236}">
                <a16:creationId xmlns:a16="http://schemas.microsoft.com/office/drawing/2014/main" id="{CA743978-5367-8E48-98B5-D8C03FE7A7F3}"/>
              </a:ext>
            </a:extLst>
          </p:cNvPr>
          <p:cNvPicPr>
            <a:picLocks noChangeAspect="1"/>
          </p:cNvPicPr>
          <p:nvPr/>
        </p:nvPicPr>
        <p:blipFill>
          <a:blip r:embed="rId5"/>
          <a:stretch>
            <a:fillRect/>
          </a:stretch>
        </p:blipFill>
        <p:spPr>
          <a:xfrm>
            <a:off x="7199755" y="2852473"/>
            <a:ext cx="2266279" cy="3207657"/>
          </a:xfrm>
          <a:prstGeom prst="rect">
            <a:avLst/>
          </a:prstGeom>
        </p:spPr>
      </p:pic>
    </p:spTree>
    <p:extLst>
      <p:ext uri="{BB962C8B-B14F-4D97-AF65-F5344CB8AC3E}">
        <p14:creationId xmlns:p14="http://schemas.microsoft.com/office/powerpoint/2010/main" val="3329207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62D4AC-CBEF-594B-98B6-263644FB01DD}"/>
              </a:ext>
            </a:extLst>
          </p:cNvPr>
          <p:cNvSpPr>
            <a:spLocks noGrp="1"/>
          </p:cNvSpPr>
          <p:nvPr>
            <p:ph type="title"/>
          </p:nvPr>
        </p:nvSpPr>
        <p:spPr>
          <a:xfrm>
            <a:off x="838200" y="963877"/>
            <a:ext cx="3494362" cy="4930246"/>
          </a:xfrm>
        </p:spPr>
        <p:txBody>
          <a:bodyPr>
            <a:normAutofit/>
          </a:bodyPr>
          <a:lstStyle/>
          <a:p>
            <a:pPr algn="r"/>
            <a:r>
              <a:rPr lang="fr-FR">
                <a:solidFill>
                  <a:schemeClr val="accent1"/>
                </a:solidFill>
              </a:rPr>
              <a:t>Travail réalisé par la circonscription des Mureaux </a:t>
            </a:r>
            <a:br>
              <a:rPr lang="fr-FR">
                <a:solidFill>
                  <a:schemeClr val="accent1"/>
                </a:solidFill>
              </a:rPr>
            </a:br>
            <a:endParaRPr lang="fr-FR">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8FE5881E-B63F-9544-838C-5520EDCE3075}"/>
              </a:ext>
            </a:extLst>
          </p:cNvPr>
          <p:cNvSpPr>
            <a:spLocks noGrp="1"/>
          </p:cNvSpPr>
          <p:nvPr>
            <p:ph idx="1"/>
          </p:nvPr>
        </p:nvSpPr>
        <p:spPr>
          <a:xfrm>
            <a:off x="4976031" y="963877"/>
            <a:ext cx="6377769" cy="4930246"/>
          </a:xfrm>
        </p:spPr>
        <p:txBody>
          <a:bodyPr anchor="ctr">
            <a:normAutofit/>
          </a:bodyPr>
          <a:lstStyle/>
          <a:p>
            <a:pPr marL="0" indent="0">
              <a:buNone/>
            </a:pPr>
            <a:endParaRPr lang="fr-FR" sz="2400" dirty="0"/>
          </a:p>
          <a:p>
            <a:pPr marL="0" indent="0">
              <a:buNone/>
            </a:pPr>
            <a:r>
              <a:rPr lang="fr-FR" sz="2400" dirty="0"/>
              <a:t>RASED des Mureaux (Merci notamment à Mmes Bataillon et </a:t>
            </a:r>
            <a:r>
              <a:rPr lang="fr-FR" sz="2400" dirty="0" err="1"/>
              <a:t>Grasland</a:t>
            </a:r>
            <a:r>
              <a:rPr lang="fr-FR" sz="2400" dirty="0"/>
              <a:t>)</a:t>
            </a:r>
          </a:p>
          <a:p>
            <a:pPr marL="0" indent="0">
              <a:buNone/>
            </a:pPr>
            <a:r>
              <a:rPr lang="fr-FR" sz="2400" dirty="0"/>
              <a:t>Mmes Brunet et </a:t>
            </a:r>
            <a:r>
              <a:rPr lang="fr-FR" sz="2400" dirty="0" err="1"/>
              <a:t>Castède</a:t>
            </a:r>
            <a:r>
              <a:rPr lang="fr-FR" sz="2400" dirty="0"/>
              <a:t> CPC</a:t>
            </a:r>
            <a:br>
              <a:rPr lang="fr-FR" sz="2400" dirty="0"/>
            </a:br>
            <a:r>
              <a:rPr lang="fr-FR" sz="2400" dirty="0"/>
              <a:t>Mme GOETZ-GEORGES,  IEN </a:t>
            </a:r>
          </a:p>
          <a:p>
            <a:pPr marL="0" indent="0">
              <a:buNone/>
            </a:pPr>
            <a:endParaRPr lang="fr-FR" sz="2400" dirty="0"/>
          </a:p>
          <a:p>
            <a:pPr marL="0" indent="0">
              <a:buNone/>
            </a:pPr>
            <a:r>
              <a:rPr lang="fr-FR" sz="2400" dirty="0"/>
              <a:t>Pour partager vos pratiques et échanger, merci de nous contacter: </a:t>
            </a:r>
          </a:p>
          <a:p>
            <a:pPr marL="0" indent="0">
              <a:buNone/>
            </a:pPr>
            <a:r>
              <a:rPr lang="fr-FR" sz="2400" dirty="0">
                <a:hlinkClick r:id="rId3"/>
              </a:rPr>
              <a:t>0783231n@ac-versailles.fr</a:t>
            </a:r>
            <a:r>
              <a:rPr lang="fr-FR" sz="2400" dirty="0"/>
              <a:t> </a:t>
            </a:r>
          </a:p>
          <a:p>
            <a:pPr marL="0" indent="0">
              <a:buNone/>
            </a:pPr>
            <a:endParaRPr lang="fr-FR" sz="2400" dirty="0"/>
          </a:p>
          <a:p>
            <a:pPr marL="0" indent="0">
              <a:buNone/>
            </a:pPr>
            <a:endParaRPr lang="fr-FR" sz="2400" dirty="0"/>
          </a:p>
        </p:txBody>
      </p:sp>
    </p:spTree>
    <p:extLst>
      <p:ext uri="{BB962C8B-B14F-4D97-AF65-F5344CB8AC3E}">
        <p14:creationId xmlns:p14="http://schemas.microsoft.com/office/powerpoint/2010/main" val="428103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7B810E-989C-C749-ABDC-B5F9A9D6A25F}"/>
              </a:ext>
            </a:extLst>
          </p:cNvPr>
          <p:cNvPicPr>
            <a:picLocks noChangeAspect="1"/>
          </p:cNvPicPr>
          <p:nvPr/>
        </p:nvPicPr>
        <p:blipFill rotWithShape="1">
          <a:blip r:embed="rId2"/>
          <a:srcRect b="15094"/>
          <a:stretch/>
        </p:blipFill>
        <p:spPr>
          <a:xfrm>
            <a:off x="20" y="0"/>
            <a:ext cx="12191980" cy="6857990"/>
          </a:xfrm>
          <a:prstGeom prst="rect">
            <a:avLst/>
          </a:prstGeom>
        </p:spPr>
      </p:pic>
    </p:spTree>
    <p:extLst>
      <p:ext uri="{BB962C8B-B14F-4D97-AF65-F5344CB8AC3E}">
        <p14:creationId xmlns:p14="http://schemas.microsoft.com/office/powerpoint/2010/main" val="361248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6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4DAD0B3E-2C8C-5148-8662-FE8BFAD187A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fr-FR" sz="2600" dirty="0">
                <a:solidFill>
                  <a:srgbClr val="FFFFFF"/>
                </a:solidFill>
              </a:rPr>
              <a:t>Le circuit de PAPEZ et système limbique </a:t>
            </a:r>
          </a:p>
        </p:txBody>
      </p:sp>
      <p:pic>
        <p:nvPicPr>
          <p:cNvPr id="2" name="Espace réservé du contenu 4">
            <a:extLst>
              <a:ext uri="{FF2B5EF4-FFF2-40B4-BE49-F238E27FC236}">
                <a16:creationId xmlns:a16="http://schemas.microsoft.com/office/drawing/2014/main" id="{81160C42-ED1F-B144-A9EA-39C58A30493B}"/>
              </a:ext>
            </a:extLst>
          </p:cNvPr>
          <p:cNvPicPr>
            <a:picLocks noChangeAspect="1"/>
          </p:cNvPicPr>
          <p:nvPr/>
        </p:nvPicPr>
        <p:blipFill>
          <a:blip r:embed="rId3"/>
          <a:stretch>
            <a:fillRect/>
          </a:stretch>
        </p:blipFill>
        <p:spPr>
          <a:xfrm>
            <a:off x="3542434" y="772886"/>
            <a:ext cx="8499565" cy="5312228"/>
          </a:xfrm>
          <a:prstGeom prst="rect">
            <a:avLst/>
          </a:prstGeom>
        </p:spPr>
      </p:pic>
    </p:spTree>
    <p:extLst>
      <p:ext uri="{BB962C8B-B14F-4D97-AF65-F5344CB8AC3E}">
        <p14:creationId xmlns:p14="http://schemas.microsoft.com/office/powerpoint/2010/main" val="257194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B7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5594BBB-6A2A-7D4C-8972-E3ED23A0AED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fr-FR" sz="2200">
                <a:solidFill>
                  <a:srgbClr val="FFFFFF"/>
                </a:solidFill>
              </a:rPr>
              <a:t>Le circuit de communication entre les « 3 cerveaux »</a:t>
            </a:r>
          </a:p>
        </p:txBody>
      </p:sp>
      <p:pic>
        <p:nvPicPr>
          <p:cNvPr id="3" name="Image 2">
            <a:extLst>
              <a:ext uri="{FF2B5EF4-FFF2-40B4-BE49-F238E27FC236}">
                <a16:creationId xmlns:a16="http://schemas.microsoft.com/office/drawing/2014/main" id="{ADBF2E36-B3EE-9842-A770-4CFF372FDB2E}"/>
              </a:ext>
            </a:extLst>
          </p:cNvPr>
          <p:cNvPicPr>
            <a:picLocks noChangeAspect="1"/>
          </p:cNvPicPr>
          <p:nvPr/>
        </p:nvPicPr>
        <p:blipFill>
          <a:blip r:embed="rId3"/>
          <a:stretch>
            <a:fillRect/>
          </a:stretch>
        </p:blipFill>
        <p:spPr>
          <a:xfrm>
            <a:off x="5159912" y="961812"/>
            <a:ext cx="4945575" cy="4930987"/>
          </a:xfrm>
          <a:prstGeom prst="rect">
            <a:avLst/>
          </a:prstGeom>
        </p:spPr>
      </p:pic>
    </p:spTree>
    <p:extLst>
      <p:ext uri="{BB962C8B-B14F-4D97-AF65-F5344CB8AC3E}">
        <p14:creationId xmlns:p14="http://schemas.microsoft.com/office/powerpoint/2010/main" val="108416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FC4329F-E4D2-754F-AAA1-43D781E258A4}"/>
              </a:ext>
            </a:extLst>
          </p:cNvPr>
          <p:cNvPicPr>
            <a:picLocks noGrp="1" noChangeAspect="1"/>
          </p:cNvPicPr>
          <p:nvPr>
            <p:ph idx="4294967295"/>
          </p:nvPr>
        </p:nvPicPr>
        <p:blipFill rotWithShape="1">
          <a:blip r:embed="rId3"/>
          <a:srcRect t="9427" b="9928"/>
          <a:stretch/>
        </p:blipFill>
        <p:spPr>
          <a:xfrm>
            <a:off x="20" y="10"/>
            <a:ext cx="12191980" cy="6857990"/>
          </a:xfrm>
          <a:prstGeom prst="rect">
            <a:avLst/>
          </a:prstGeom>
        </p:spPr>
      </p:pic>
    </p:spTree>
    <p:extLst>
      <p:ext uri="{BB962C8B-B14F-4D97-AF65-F5344CB8AC3E}">
        <p14:creationId xmlns:p14="http://schemas.microsoft.com/office/powerpoint/2010/main" val="13084532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6875</Words>
  <Application>Microsoft Office PowerPoint</Application>
  <PresentationFormat>Grand écran</PresentationFormat>
  <Paragraphs>348</Paragraphs>
  <Slides>50</Slides>
  <Notes>43</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2</vt:i4>
      </vt:variant>
      <vt:variant>
        <vt:lpstr>Titres des diapositives</vt:lpstr>
      </vt:variant>
      <vt:variant>
        <vt:i4>50</vt:i4>
      </vt:variant>
    </vt:vector>
  </HeadingPairs>
  <TitlesOfParts>
    <vt:vector size="57" baseType="lpstr">
      <vt:lpstr>Arial</vt:lpstr>
      <vt:lpstr>Calibri</vt:lpstr>
      <vt:lpstr>Calibri Light</vt:lpstr>
      <vt:lpstr>Helvetica</vt:lpstr>
      <vt:lpstr>Thème Office</vt:lpstr>
      <vt:lpstr>Worksheet</vt:lpstr>
      <vt:lpstr>Document</vt:lpstr>
      <vt:lpstr>Les malles ExtraOrdinaires</vt:lpstr>
      <vt:lpstr>Présentation PowerPoint</vt:lpstr>
      <vt:lpstr>Objectifs de ces malles</vt:lpstr>
      <vt:lpstr>Comprendre un circuit de nos comportements</vt:lpstr>
      <vt:lpstr>NOS COMPORTEMENTS </vt:lpstr>
      <vt:lpstr>Présentation PowerPoint</vt:lpstr>
      <vt:lpstr>Le circuit de PAPEZ et système limbique </vt:lpstr>
      <vt:lpstr>Le circuit de communication entre les « 3 cerveaux »</vt:lpstr>
      <vt:lpstr>Présentation PowerPoint</vt:lpstr>
      <vt:lpstr>Présentation PowerPoint</vt:lpstr>
      <vt:lpstr>Les 3 cerveaux </vt:lpstr>
      <vt:lpstr>Les neurosciences affectives (émotions) </vt:lpstr>
      <vt:lpstr>Ancrage théorique</vt:lpstr>
      <vt:lpstr>2 sens méconnus (internes) </vt:lpstr>
      <vt:lpstr>Quand il y a un problème de modulation Les 3 niveaux de vigilance</vt:lpstr>
      <vt:lpstr>Des outils pour les élèves </vt:lpstr>
      <vt:lpstr>Présentation PowerPoint</vt:lpstr>
      <vt:lpstr>Jeux de motricité générale pour rester concentré</vt:lpstr>
      <vt:lpstr>Présentation PowerPoint</vt:lpstr>
      <vt:lpstr>Présentation PowerPoint</vt:lpstr>
      <vt:lpstr>Pour s’apaiser </vt:lpstr>
      <vt:lpstr>Pour stimuler ou réfléchir (HP) </vt:lpstr>
      <vt:lpstr>Pour s’isoler </vt:lpstr>
      <vt:lpstr>Pour s’apaiser </vt:lpstr>
      <vt:lpstr>Pour stimuler ou réfléchir (HP) </vt:lpstr>
      <vt:lpstr>Pour s’isoler </vt:lpstr>
      <vt:lpstr>À fabriquer soi-même pour mettre sur les tables de tous les  élèves </vt:lpstr>
      <vt:lpstr>DES ESPACES EN CLASSE</vt:lpstr>
      <vt:lpstr>Présentation PowerPoint</vt:lpstr>
      <vt:lpstr>Parler avec les élèves : face à une réaction de stress</vt:lpstr>
      <vt:lpstr>QUE DIRE QUAND?      (stress fuite) </vt:lpstr>
      <vt:lpstr>Que dire quand ?    (stress lutte)</vt:lpstr>
      <vt:lpstr>Que dire quand?   (stress inhibition)</vt:lpstr>
      <vt:lpstr>Parler à ses élèves pour éviter les crises </vt:lpstr>
      <vt:lpstr>Cartes pour trouver des solutions face aux émotions douloureuses </vt:lpstr>
      <vt:lpstr>8 fiches de  gestion émotionnelle</vt:lpstr>
      <vt:lpstr>La roue  des besoins</vt:lpstr>
      <vt:lpstr>Mallette: une piste parmi d’autres  réponses à la gestion de comportements</vt:lpstr>
      <vt:lpstr>L’introduction de la malle: des étapes </vt:lpstr>
      <vt:lpstr>Prévention en classe : éducation à l’empathie et aux émotions  </vt:lpstr>
      <vt:lpstr>Aménager un espace dans la classe</vt:lpstr>
      <vt:lpstr>Des objets ou aménagements à disposition pendant les activités de classe en alternance</vt:lpstr>
      <vt:lpstr>Pour répondre aux besoins spécifiques d’un élève</vt:lpstr>
      <vt:lpstr>Lors d’une manipulation collective en remontant de la récréation </vt:lpstr>
      <vt:lpstr>En amont d’activités ritualisées ou d’un projet mené autour de la méditation, des émotions, de l’empathie, de la coopération…</vt:lpstr>
      <vt:lpstr>Créer sa propre malle</vt:lpstr>
      <vt:lpstr>Perspectives </vt:lpstr>
      <vt:lpstr>Budget </vt:lpstr>
      <vt:lpstr>Pour rêver …</vt:lpstr>
      <vt:lpstr>Travail réalisé par la circonscription des Mureaux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malles ExtraOrdinaires</dc:title>
  <dc:creator>marie goetz</dc:creator>
  <cp:lastModifiedBy>Ganaelle  Dimitroff ilieff</cp:lastModifiedBy>
  <cp:revision>2</cp:revision>
  <dcterms:created xsi:type="dcterms:W3CDTF">2019-10-05T23:21:50Z</dcterms:created>
  <dcterms:modified xsi:type="dcterms:W3CDTF">2025-01-13T09:17:44Z</dcterms:modified>
</cp:coreProperties>
</file>