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8" r:id="rId5"/>
    <p:sldId id="262" r:id="rId6"/>
    <p:sldId id="263" r:id="rId7"/>
    <p:sldId id="265" r:id="rId8"/>
    <p:sldId id="264" r:id="rId9"/>
    <p:sldId id="266" r:id="rId10"/>
    <p:sldId id="267" r:id="rId11"/>
    <p:sldId id="268" r:id="rId12"/>
    <p:sldId id="271" r:id="rId13"/>
    <p:sldId id="261" r:id="rId14"/>
    <p:sldId id="269" r:id="rId15"/>
    <p:sldId id="270" r:id="rId16"/>
    <p:sldId id="272" r:id="rId17"/>
    <p:sldId id="259" r:id="rId18"/>
    <p:sldId id="256" r:id="rId19"/>
    <p:sldId id="257" r:id="rId20"/>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ina KHARROUBI" initials="AK" lastIdx="1" clrIdx="0">
    <p:extLst>
      <p:ext uri="{19B8F6BF-5375-455C-9EA6-DF929625EA0E}">
        <p15:presenceInfo xmlns:p15="http://schemas.microsoft.com/office/powerpoint/2012/main" userId="S-1-5-21-444929784-126762233-285763737-36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FF33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1-03T10:40:57.553" idx="1">
    <p:pos x="10" y="10"/>
    <p:text>Le milieu scolaire est tout sauf...calme! A moins de temps de détente en classe. De plus, ce ne sont pas seulement les enfants à besoins spécifiques qui ont besoins de pauses sensorielles.</p:text>
    <p:extLst>
      <p:ext uri="{C676402C-5697-4E1C-873F-D02D1690AC5C}">
        <p15:threadingInfo xmlns:p15="http://schemas.microsoft.com/office/powerpoint/2012/main" timeZoneBias="-6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726F0849-1CD9-4427-A329-82C14A8B1200}" type="datetimeFigureOut">
              <a:rPr lang="fr-FR" smtClean="0"/>
              <a:t>22/05/2023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52FF80-850A-418B-9BCD-76344129935D}" type="slidenum">
              <a:rPr lang="fr-FR" smtClean="0"/>
              <a:t>‹N°›</a:t>
            </a:fld>
            <a:endParaRPr lang="fr-FR"/>
          </a:p>
        </p:txBody>
      </p:sp>
    </p:spTree>
    <p:extLst>
      <p:ext uri="{BB962C8B-B14F-4D97-AF65-F5344CB8AC3E}">
        <p14:creationId xmlns:p14="http://schemas.microsoft.com/office/powerpoint/2010/main" val="3368339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26F0849-1CD9-4427-A329-82C14A8B1200}" type="datetimeFigureOut">
              <a:rPr lang="fr-FR" smtClean="0"/>
              <a:t>22/05/2023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52FF80-850A-418B-9BCD-76344129935D}" type="slidenum">
              <a:rPr lang="fr-FR" smtClean="0"/>
              <a:t>‹N°›</a:t>
            </a:fld>
            <a:endParaRPr lang="fr-FR"/>
          </a:p>
        </p:txBody>
      </p:sp>
    </p:spTree>
    <p:extLst>
      <p:ext uri="{BB962C8B-B14F-4D97-AF65-F5344CB8AC3E}">
        <p14:creationId xmlns:p14="http://schemas.microsoft.com/office/powerpoint/2010/main" val="2727943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26F0849-1CD9-4427-A329-82C14A8B1200}" type="datetimeFigureOut">
              <a:rPr lang="fr-FR" smtClean="0"/>
              <a:t>22/05/2023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52FF80-850A-418B-9BCD-76344129935D}" type="slidenum">
              <a:rPr lang="fr-FR" smtClean="0"/>
              <a:t>‹N°›</a:t>
            </a:fld>
            <a:endParaRPr lang="fr-FR"/>
          </a:p>
        </p:txBody>
      </p:sp>
    </p:spTree>
    <p:extLst>
      <p:ext uri="{BB962C8B-B14F-4D97-AF65-F5344CB8AC3E}">
        <p14:creationId xmlns:p14="http://schemas.microsoft.com/office/powerpoint/2010/main" val="2234616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26F0849-1CD9-4427-A329-82C14A8B1200}" type="datetimeFigureOut">
              <a:rPr lang="fr-FR" smtClean="0"/>
              <a:t>22/05/2023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52FF80-850A-418B-9BCD-76344129935D}" type="slidenum">
              <a:rPr lang="fr-FR" smtClean="0"/>
              <a:t>‹N°›</a:t>
            </a:fld>
            <a:endParaRPr lang="fr-FR"/>
          </a:p>
        </p:txBody>
      </p:sp>
    </p:spTree>
    <p:extLst>
      <p:ext uri="{BB962C8B-B14F-4D97-AF65-F5344CB8AC3E}">
        <p14:creationId xmlns:p14="http://schemas.microsoft.com/office/powerpoint/2010/main" val="830765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726F0849-1CD9-4427-A329-82C14A8B1200}" type="datetimeFigureOut">
              <a:rPr lang="fr-FR" smtClean="0"/>
              <a:t>22/05/2023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52FF80-850A-418B-9BCD-76344129935D}" type="slidenum">
              <a:rPr lang="fr-FR" smtClean="0"/>
              <a:t>‹N°›</a:t>
            </a:fld>
            <a:endParaRPr lang="fr-FR"/>
          </a:p>
        </p:txBody>
      </p:sp>
    </p:spTree>
    <p:extLst>
      <p:ext uri="{BB962C8B-B14F-4D97-AF65-F5344CB8AC3E}">
        <p14:creationId xmlns:p14="http://schemas.microsoft.com/office/powerpoint/2010/main" val="220060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26F0849-1CD9-4427-A329-82C14A8B1200}" type="datetimeFigureOut">
              <a:rPr lang="fr-FR" smtClean="0"/>
              <a:t>22/05/2023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252FF80-850A-418B-9BCD-76344129935D}" type="slidenum">
              <a:rPr lang="fr-FR" smtClean="0"/>
              <a:t>‹N°›</a:t>
            </a:fld>
            <a:endParaRPr lang="fr-FR"/>
          </a:p>
        </p:txBody>
      </p:sp>
    </p:spTree>
    <p:extLst>
      <p:ext uri="{BB962C8B-B14F-4D97-AF65-F5344CB8AC3E}">
        <p14:creationId xmlns:p14="http://schemas.microsoft.com/office/powerpoint/2010/main" val="3987386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26F0849-1CD9-4427-A329-82C14A8B1200}" type="datetimeFigureOut">
              <a:rPr lang="fr-FR" smtClean="0"/>
              <a:t>22/05/2023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252FF80-850A-418B-9BCD-76344129935D}" type="slidenum">
              <a:rPr lang="fr-FR" smtClean="0"/>
              <a:t>‹N°›</a:t>
            </a:fld>
            <a:endParaRPr lang="fr-FR"/>
          </a:p>
        </p:txBody>
      </p:sp>
    </p:spTree>
    <p:extLst>
      <p:ext uri="{BB962C8B-B14F-4D97-AF65-F5344CB8AC3E}">
        <p14:creationId xmlns:p14="http://schemas.microsoft.com/office/powerpoint/2010/main" val="1939493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726F0849-1CD9-4427-A329-82C14A8B1200}" type="datetimeFigureOut">
              <a:rPr lang="fr-FR" smtClean="0"/>
              <a:t>22/05/2023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252FF80-850A-418B-9BCD-76344129935D}" type="slidenum">
              <a:rPr lang="fr-FR" smtClean="0"/>
              <a:t>‹N°›</a:t>
            </a:fld>
            <a:endParaRPr lang="fr-FR"/>
          </a:p>
        </p:txBody>
      </p:sp>
    </p:spTree>
    <p:extLst>
      <p:ext uri="{BB962C8B-B14F-4D97-AF65-F5344CB8AC3E}">
        <p14:creationId xmlns:p14="http://schemas.microsoft.com/office/powerpoint/2010/main" val="2493492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26F0849-1CD9-4427-A329-82C14A8B1200}" type="datetimeFigureOut">
              <a:rPr lang="fr-FR" smtClean="0"/>
              <a:t>22/05/2023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252FF80-850A-418B-9BCD-76344129935D}" type="slidenum">
              <a:rPr lang="fr-FR" smtClean="0"/>
              <a:t>‹N°›</a:t>
            </a:fld>
            <a:endParaRPr lang="fr-FR"/>
          </a:p>
        </p:txBody>
      </p:sp>
    </p:spTree>
    <p:extLst>
      <p:ext uri="{BB962C8B-B14F-4D97-AF65-F5344CB8AC3E}">
        <p14:creationId xmlns:p14="http://schemas.microsoft.com/office/powerpoint/2010/main" val="885799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726F0849-1CD9-4427-A329-82C14A8B1200}" type="datetimeFigureOut">
              <a:rPr lang="fr-FR" smtClean="0"/>
              <a:t>22/05/2023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252FF80-850A-418B-9BCD-76344129935D}" type="slidenum">
              <a:rPr lang="fr-FR" smtClean="0"/>
              <a:t>‹N°›</a:t>
            </a:fld>
            <a:endParaRPr lang="fr-FR"/>
          </a:p>
        </p:txBody>
      </p:sp>
    </p:spTree>
    <p:extLst>
      <p:ext uri="{BB962C8B-B14F-4D97-AF65-F5344CB8AC3E}">
        <p14:creationId xmlns:p14="http://schemas.microsoft.com/office/powerpoint/2010/main" val="1698595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726F0849-1CD9-4427-A329-82C14A8B1200}" type="datetimeFigureOut">
              <a:rPr lang="fr-FR" smtClean="0"/>
              <a:t>22/05/2023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252FF80-850A-418B-9BCD-76344129935D}" type="slidenum">
              <a:rPr lang="fr-FR" smtClean="0"/>
              <a:t>‹N°›</a:t>
            </a:fld>
            <a:endParaRPr lang="fr-FR"/>
          </a:p>
        </p:txBody>
      </p:sp>
    </p:spTree>
    <p:extLst>
      <p:ext uri="{BB962C8B-B14F-4D97-AF65-F5344CB8AC3E}">
        <p14:creationId xmlns:p14="http://schemas.microsoft.com/office/powerpoint/2010/main" val="125470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6F0849-1CD9-4427-A329-82C14A8B1200}" type="datetimeFigureOut">
              <a:rPr lang="fr-FR" smtClean="0"/>
              <a:t>22/05/2023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2FF80-850A-418B-9BCD-76344129935D}" type="slidenum">
              <a:rPr lang="fr-FR" smtClean="0"/>
              <a:t>‹N°›</a:t>
            </a:fld>
            <a:endParaRPr lang="fr-FR"/>
          </a:p>
        </p:txBody>
      </p:sp>
    </p:spTree>
    <p:extLst>
      <p:ext uri="{BB962C8B-B14F-4D97-AF65-F5344CB8AC3E}">
        <p14:creationId xmlns:p14="http://schemas.microsoft.com/office/powerpoint/2010/main" val="3586510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jpeg"/><Relationship Id="rId18" Type="http://schemas.openxmlformats.org/officeDocument/2006/relationships/image" Target="../media/image43.jpe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jpeg"/><Relationship Id="rId17" Type="http://schemas.openxmlformats.org/officeDocument/2006/relationships/image" Target="../media/image42.jpeg"/><Relationship Id="rId2" Type="http://schemas.openxmlformats.org/officeDocument/2006/relationships/image" Target="../media/image27.jpeg"/><Relationship Id="rId16" Type="http://schemas.openxmlformats.org/officeDocument/2006/relationships/image" Target="../media/image41.jpeg"/><Relationship Id="rId20" Type="http://schemas.openxmlformats.org/officeDocument/2006/relationships/image" Target="../media/image45.jpeg"/><Relationship Id="rId1" Type="http://schemas.openxmlformats.org/officeDocument/2006/relationships/slideLayout" Target="../slideLayouts/slideLayout1.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5" Type="http://schemas.openxmlformats.org/officeDocument/2006/relationships/image" Target="../media/image40.jpeg"/><Relationship Id="rId10" Type="http://schemas.openxmlformats.org/officeDocument/2006/relationships/image" Target="../media/image35.jpeg"/><Relationship Id="rId19" Type="http://schemas.openxmlformats.org/officeDocument/2006/relationships/image" Target="../media/image44.jpeg"/><Relationship Id="rId4" Type="http://schemas.openxmlformats.org/officeDocument/2006/relationships/image" Target="../media/image29.jpeg"/><Relationship Id="rId9" Type="http://schemas.openxmlformats.org/officeDocument/2006/relationships/image" Target="../media/image34.jpeg"/><Relationship Id="rId1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18.jpe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919" y="226107"/>
            <a:ext cx="11935097" cy="6601730"/>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fr-FR" sz="6000" b="1" dirty="0">
                <a:solidFill>
                  <a:schemeClr val="bg1"/>
                </a:solidFill>
              </a:rPr>
              <a:t>La malle sensorielle : </a:t>
            </a:r>
            <a:br>
              <a:rPr lang="fr-FR" sz="6000" b="1" dirty="0">
                <a:solidFill>
                  <a:schemeClr val="bg1"/>
                </a:solidFill>
              </a:rPr>
            </a:br>
            <a:br>
              <a:rPr lang="fr-FR" sz="4000" dirty="0">
                <a:solidFill>
                  <a:schemeClr val="bg1"/>
                </a:solidFill>
              </a:rPr>
            </a:br>
            <a:r>
              <a:rPr lang="fr-FR" sz="4000" dirty="0">
                <a:solidFill>
                  <a:schemeClr val="bg1"/>
                </a:solidFill>
              </a:rPr>
              <a:t>Plongée dans </a:t>
            </a:r>
            <a:r>
              <a:rPr lang="fr-FR" sz="4000">
                <a:solidFill>
                  <a:schemeClr val="bg1"/>
                </a:solidFill>
              </a:rPr>
              <a:t>le monde </a:t>
            </a:r>
            <a:r>
              <a:rPr lang="fr-FR" sz="4000" dirty="0">
                <a:solidFill>
                  <a:schemeClr val="bg1"/>
                </a:solidFill>
              </a:rPr>
              <a:t>sensoriel…</a:t>
            </a:r>
          </a:p>
        </p:txBody>
      </p:sp>
      <p:sp>
        <p:nvSpPr>
          <p:cNvPr id="3" name="Ellipse 2"/>
          <p:cNvSpPr/>
          <p:nvPr/>
        </p:nvSpPr>
        <p:spPr>
          <a:xfrm>
            <a:off x="7071361" y="3300232"/>
            <a:ext cx="313508" cy="31350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llipse 3"/>
          <p:cNvSpPr/>
          <p:nvPr/>
        </p:nvSpPr>
        <p:spPr>
          <a:xfrm>
            <a:off x="5590903" y="3526972"/>
            <a:ext cx="348343" cy="3222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6618514" y="2420664"/>
            <a:ext cx="165463" cy="18287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7228115" y="2320834"/>
            <a:ext cx="165463" cy="18287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6089468" y="3344092"/>
            <a:ext cx="191589" cy="1828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flipH="1" flipV="1">
            <a:off x="7480665" y="1360081"/>
            <a:ext cx="182878" cy="16423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Organigramme : Connecteur 4"/>
          <p:cNvSpPr/>
          <p:nvPr/>
        </p:nvSpPr>
        <p:spPr>
          <a:xfrm>
            <a:off x="1994264" y="3849190"/>
            <a:ext cx="217714" cy="200296"/>
          </a:xfrm>
          <a:prstGeom prst="flowChartConnec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rganigramme : Connecteur 9"/>
          <p:cNvSpPr/>
          <p:nvPr/>
        </p:nvSpPr>
        <p:spPr>
          <a:xfrm>
            <a:off x="7293429" y="1824603"/>
            <a:ext cx="182880" cy="195943"/>
          </a:xfrm>
          <a:prstGeom prst="flowChartConnec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Organigramme : Connecteur 10"/>
          <p:cNvSpPr/>
          <p:nvPr/>
        </p:nvSpPr>
        <p:spPr>
          <a:xfrm>
            <a:off x="9326880" y="452530"/>
            <a:ext cx="139337" cy="130944"/>
          </a:xfrm>
          <a:prstGeom prst="flowChartConnec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Organigramme : Connecteur 11"/>
          <p:cNvSpPr/>
          <p:nvPr/>
        </p:nvSpPr>
        <p:spPr>
          <a:xfrm>
            <a:off x="8987246" y="723129"/>
            <a:ext cx="113212" cy="95477"/>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Organigramme : Connecteur 12"/>
          <p:cNvSpPr/>
          <p:nvPr/>
        </p:nvSpPr>
        <p:spPr>
          <a:xfrm>
            <a:off x="4841965" y="1960973"/>
            <a:ext cx="339635" cy="313508"/>
          </a:xfrm>
          <a:prstGeom prst="flowChartConnec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Organigramme : Connecteur 13"/>
          <p:cNvSpPr/>
          <p:nvPr/>
        </p:nvSpPr>
        <p:spPr>
          <a:xfrm>
            <a:off x="5011783" y="2198595"/>
            <a:ext cx="230777" cy="22206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Organigramme : Connecteur 14"/>
          <p:cNvSpPr/>
          <p:nvPr/>
        </p:nvSpPr>
        <p:spPr>
          <a:xfrm>
            <a:off x="3622763" y="3552781"/>
            <a:ext cx="156757" cy="15707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Organigramme : Connecteur 17"/>
          <p:cNvSpPr/>
          <p:nvPr/>
        </p:nvSpPr>
        <p:spPr>
          <a:xfrm>
            <a:off x="2893423" y="4392841"/>
            <a:ext cx="339635" cy="313508"/>
          </a:xfrm>
          <a:prstGeom prst="flowChartConnec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Organigramme : Connecteur 20"/>
          <p:cNvSpPr/>
          <p:nvPr/>
        </p:nvSpPr>
        <p:spPr>
          <a:xfrm>
            <a:off x="3912325" y="5324341"/>
            <a:ext cx="433251" cy="385512"/>
          </a:xfrm>
          <a:prstGeom prst="flowChartConnec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Organigramme : Connecteur 21"/>
          <p:cNvSpPr/>
          <p:nvPr/>
        </p:nvSpPr>
        <p:spPr>
          <a:xfrm>
            <a:off x="3622766" y="5782491"/>
            <a:ext cx="552993" cy="517210"/>
          </a:xfrm>
          <a:prstGeom prst="flowChartConnec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Organigramme : Connecteur 22"/>
          <p:cNvSpPr/>
          <p:nvPr/>
        </p:nvSpPr>
        <p:spPr>
          <a:xfrm>
            <a:off x="2403567" y="5294811"/>
            <a:ext cx="489856" cy="42003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Organigramme : Connecteur 23"/>
          <p:cNvSpPr/>
          <p:nvPr/>
        </p:nvSpPr>
        <p:spPr>
          <a:xfrm>
            <a:off x="1532709" y="5592447"/>
            <a:ext cx="531223" cy="453162"/>
          </a:xfrm>
          <a:prstGeom prst="flowChartConnector">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Organigramme : Connecteur 24"/>
          <p:cNvSpPr/>
          <p:nvPr/>
        </p:nvSpPr>
        <p:spPr>
          <a:xfrm>
            <a:off x="1079863" y="5888854"/>
            <a:ext cx="683623" cy="572589"/>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26" name="Organigramme : Connecteur 25"/>
          <p:cNvSpPr/>
          <p:nvPr/>
        </p:nvSpPr>
        <p:spPr>
          <a:xfrm>
            <a:off x="4175759" y="5575346"/>
            <a:ext cx="339635" cy="313508"/>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Organigramme : Connecteur 26"/>
          <p:cNvSpPr/>
          <p:nvPr/>
        </p:nvSpPr>
        <p:spPr>
          <a:xfrm>
            <a:off x="5621383" y="4510724"/>
            <a:ext cx="230777" cy="225413"/>
          </a:xfrm>
          <a:prstGeom prst="flowChartConnec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Organigramme : Connecteur 27"/>
          <p:cNvSpPr/>
          <p:nvPr/>
        </p:nvSpPr>
        <p:spPr>
          <a:xfrm>
            <a:off x="4515394" y="4706349"/>
            <a:ext cx="339635" cy="313508"/>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9" name="Image 28" descr="cid:image001.png@01D65EA6.B9B5CD90"/>
          <p:cNvPicPr/>
          <p:nvPr/>
        </p:nvPicPr>
        <p:blipFill>
          <a:blip r:embed="rId2">
            <a:extLst>
              <a:ext uri="{28A0092B-C50C-407E-A947-70E740481C1C}">
                <a14:useLocalDpi xmlns:a14="http://schemas.microsoft.com/office/drawing/2010/main" val="0"/>
              </a:ext>
            </a:extLst>
          </a:blip>
          <a:srcRect/>
          <a:stretch>
            <a:fillRect/>
          </a:stretch>
        </p:blipFill>
        <p:spPr bwMode="auto">
          <a:xfrm>
            <a:off x="10664734" y="5671141"/>
            <a:ext cx="1173480" cy="1013460"/>
          </a:xfrm>
          <a:prstGeom prst="rect">
            <a:avLst/>
          </a:prstGeom>
          <a:noFill/>
          <a:ln>
            <a:noFill/>
          </a:ln>
        </p:spPr>
      </p:pic>
    </p:spTree>
    <p:extLst>
      <p:ext uri="{BB962C8B-B14F-4D97-AF65-F5344CB8AC3E}">
        <p14:creationId xmlns:p14="http://schemas.microsoft.com/office/powerpoint/2010/main" val="1469347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8373" y="274225"/>
            <a:ext cx="11390050" cy="424751"/>
          </a:xfrm>
          <a:solidFill>
            <a:schemeClr val="accent4">
              <a:lumMod val="20000"/>
              <a:lumOff val="80000"/>
            </a:schemeClr>
          </a:solidFill>
        </p:spPr>
        <p:txBody>
          <a:bodyPr>
            <a:normAutofit fontScale="90000"/>
          </a:bodyPr>
          <a:lstStyle/>
          <a:p>
            <a:r>
              <a:rPr lang="fr-FR" sz="3200" b="1" dirty="0">
                <a:solidFill>
                  <a:srgbClr val="00B050"/>
                </a:solidFill>
              </a:rPr>
              <a:t>Pyramide des besoins de Maslow</a:t>
            </a:r>
          </a:p>
        </p:txBody>
      </p:sp>
      <p:pic>
        <p:nvPicPr>
          <p:cNvPr id="4" name="Espace réservé du contenu 3" descr="https://medias.cerveauetpsycho.fr/api/v1/images/view/5f8f0e2bd286c2376c3b14d6/wide_730/image.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09160" y="698976"/>
            <a:ext cx="6520543" cy="6159024"/>
          </a:xfrm>
          <a:prstGeom prst="rect">
            <a:avLst/>
          </a:prstGeom>
          <a:noFill/>
          <a:ln>
            <a:noFill/>
          </a:ln>
        </p:spPr>
      </p:pic>
      <p:sp>
        <p:nvSpPr>
          <p:cNvPr id="7" name="Triangle isocèle 6"/>
          <p:cNvSpPr/>
          <p:nvPr/>
        </p:nvSpPr>
        <p:spPr>
          <a:xfrm>
            <a:off x="1201783" y="1201783"/>
            <a:ext cx="2919548" cy="2420984"/>
          </a:xfrm>
          <a:prstGeom prst="triangle">
            <a:avLst>
              <a:gd name="adj" fmla="val 50299"/>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400" dirty="0"/>
              <a:t>Pour être bien en tant qu’adultes,</a:t>
            </a:r>
          </a:p>
          <a:p>
            <a:pPr algn="ctr"/>
            <a:r>
              <a:rPr lang="fr-FR" sz="1400" dirty="0"/>
              <a:t> nous avons besoin de ?</a:t>
            </a:r>
          </a:p>
          <a:p>
            <a:pPr algn="ctr"/>
            <a:endParaRPr lang="fr-FR" sz="1400" dirty="0"/>
          </a:p>
          <a:p>
            <a:pPr algn="ctr"/>
            <a:endParaRPr lang="fr-FR" sz="1400" dirty="0"/>
          </a:p>
          <a:p>
            <a:pPr algn="ctr"/>
            <a:endParaRPr lang="fr-FR" sz="1400" dirty="0"/>
          </a:p>
        </p:txBody>
      </p:sp>
      <p:sp>
        <p:nvSpPr>
          <p:cNvPr id="8" name="Triangle isocèle 7"/>
          <p:cNvSpPr/>
          <p:nvPr/>
        </p:nvSpPr>
        <p:spPr>
          <a:xfrm>
            <a:off x="1062446" y="3806037"/>
            <a:ext cx="2941320" cy="29747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Pour être bien à l’école en tant qu’enfants,</a:t>
            </a:r>
          </a:p>
          <a:p>
            <a:pPr algn="ctr"/>
            <a:r>
              <a:rPr lang="fr-FR" dirty="0"/>
              <a:t>ils ont besoin de ? </a:t>
            </a:r>
          </a:p>
          <a:p>
            <a:pPr algn="ctr"/>
            <a:endParaRPr lang="fr-FR" dirty="0"/>
          </a:p>
          <a:p>
            <a:pPr algn="ctr"/>
            <a:endParaRPr lang="fr-FR" dirty="0"/>
          </a:p>
          <a:p>
            <a:pPr algn="ctr"/>
            <a:endParaRPr lang="fr-FR" dirty="0"/>
          </a:p>
          <a:p>
            <a:pPr algn="ctr"/>
            <a:r>
              <a:rPr lang="fr-FR" dirty="0"/>
              <a:t> </a:t>
            </a:r>
          </a:p>
        </p:txBody>
      </p:sp>
      <p:sp>
        <p:nvSpPr>
          <p:cNvPr id="9" name="ZoneTexte 8"/>
          <p:cNvSpPr txBox="1"/>
          <p:nvPr/>
        </p:nvSpPr>
        <p:spPr>
          <a:xfrm>
            <a:off x="10067719" y="1566199"/>
            <a:ext cx="1813563" cy="338554"/>
          </a:xfrm>
          <a:prstGeom prst="rect">
            <a:avLst/>
          </a:prstGeom>
          <a:solidFill>
            <a:schemeClr val="accent6">
              <a:lumMod val="60000"/>
              <a:lumOff val="40000"/>
            </a:schemeClr>
          </a:solidFill>
        </p:spPr>
        <p:txBody>
          <a:bodyPr wrap="square" rtlCol="0">
            <a:spAutoFit/>
          </a:bodyPr>
          <a:lstStyle/>
          <a:p>
            <a:r>
              <a:rPr lang="fr-FR" sz="1600" b="1" dirty="0"/>
              <a:t>D’accomplissement</a:t>
            </a:r>
          </a:p>
        </p:txBody>
      </p:sp>
      <p:sp>
        <p:nvSpPr>
          <p:cNvPr id="13" name="ZoneTexte 12"/>
          <p:cNvSpPr txBox="1"/>
          <p:nvPr/>
        </p:nvSpPr>
        <p:spPr>
          <a:xfrm>
            <a:off x="10183110" y="2472187"/>
            <a:ext cx="1698172" cy="369332"/>
          </a:xfrm>
          <a:prstGeom prst="rect">
            <a:avLst/>
          </a:prstGeom>
          <a:solidFill>
            <a:schemeClr val="accent2">
              <a:lumMod val="75000"/>
            </a:schemeClr>
          </a:solidFill>
        </p:spPr>
        <p:txBody>
          <a:bodyPr wrap="square" rtlCol="0">
            <a:spAutoFit/>
          </a:bodyPr>
          <a:lstStyle/>
          <a:p>
            <a:r>
              <a:rPr lang="fr-FR" b="1" dirty="0"/>
              <a:t>D’estime de soi</a:t>
            </a:r>
          </a:p>
        </p:txBody>
      </p:sp>
      <p:sp>
        <p:nvSpPr>
          <p:cNvPr id="14" name="ZoneTexte 13"/>
          <p:cNvSpPr txBox="1"/>
          <p:nvPr/>
        </p:nvSpPr>
        <p:spPr>
          <a:xfrm>
            <a:off x="10236926" y="3638302"/>
            <a:ext cx="1698171" cy="369332"/>
          </a:xfrm>
          <a:prstGeom prst="rect">
            <a:avLst/>
          </a:prstGeom>
          <a:solidFill>
            <a:schemeClr val="accent2">
              <a:lumMod val="60000"/>
              <a:lumOff val="40000"/>
            </a:schemeClr>
          </a:solidFill>
        </p:spPr>
        <p:txBody>
          <a:bodyPr wrap="square" rtlCol="0">
            <a:spAutoFit/>
          </a:bodyPr>
          <a:lstStyle/>
          <a:p>
            <a:r>
              <a:rPr lang="fr-FR" b="1" dirty="0"/>
              <a:t>D’appartenance</a:t>
            </a:r>
          </a:p>
        </p:txBody>
      </p:sp>
      <p:sp>
        <p:nvSpPr>
          <p:cNvPr id="15" name="ZoneTexte 14"/>
          <p:cNvSpPr txBox="1"/>
          <p:nvPr/>
        </p:nvSpPr>
        <p:spPr>
          <a:xfrm>
            <a:off x="10652760" y="4750526"/>
            <a:ext cx="1402080" cy="369332"/>
          </a:xfrm>
          <a:prstGeom prst="rect">
            <a:avLst/>
          </a:prstGeom>
          <a:solidFill>
            <a:schemeClr val="accent4">
              <a:lumMod val="60000"/>
              <a:lumOff val="40000"/>
            </a:schemeClr>
          </a:solidFill>
        </p:spPr>
        <p:txBody>
          <a:bodyPr wrap="square" rtlCol="0">
            <a:spAutoFit/>
          </a:bodyPr>
          <a:lstStyle/>
          <a:p>
            <a:r>
              <a:rPr lang="fr-FR" b="1" dirty="0"/>
              <a:t>De sécurité</a:t>
            </a:r>
          </a:p>
        </p:txBody>
      </p:sp>
      <p:sp>
        <p:nvSpPr>
          <p:cNvPr id="16" name="ZoneTexte 15"/>
          <p:cNvSpPr txBox="1"/>
          <p:nvPr/>
        </p:nvSpPr>
        <p:spPr>
          <a:xfrm>
            <a:off x="10772503" y="5622665"/>
            <a:ext cx="1306286" cy="307777"/>
          </a:xfrm>
          <a:prstGeom prst="rect">
            <a:avLst/>
          </a:prstGeom>
          <a:solidFill>
            <a:schemeClr val="accent1">
              <a:lumMod val="75000"/>
            </a:schemeClr>
          </a:solidFill>
        </p:spPr>
        <p:txBody>
          <a:bodyPr wrap="square" rtlCol="0">
            <a:spAutoFit/>
          </a:bodyPr>
          <a:lstStyle/>
          <a:p>
            <a:r>
              <a:rPr lang="fr-FR" sz="1400" b="1" dirty="0"/>
              <a:t>Physiologiques</a:t>
            </a:r>
          </a:p>
        </p:txBody>
      </p:sp>
    </p:spTree>
    <p:extLst>
      <p:ext uri="{BB962C8B-B14F-4D97-AF65-F5344CB8AC3E}">
        <p14:creationId xmlns:p14="http://schemas.microsoft.com/office/powerpoint/2010/main" val="2559289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18707" y="213863"/>
            <a:ext cx="4396196" cy="852854"/>
          </a:xfrm>
          <a:solidFill>
            <a:schemeClr val="accent6">
              <a:lumMod val="40000"/>
              <a:lumOff val="60000"/>
            </a:schemeClr>
          </a:solidFill>
        </p:spPr>
        <p:txBody>
          <a:bodyPr/>
          <a:lstStyle/>
          <a:p>
            <a:r>
              <a:rPr lang="fr-FR" b="1" dirty="0">
                <a:solidFill>
                  <a:srgbClr val="FF6600"/>
                </a:solidFill>
              </a:rPr>
              <a:t>Son emplacement </a:t>
            </a:r>
          </a:p>
        </p:txBody>
      </p:sp>
      <p:sp>
        <p:nvSpPr>
          <p:cNvPr id="3" name="Espace réservé du contenu 2"/>
          <p:cNvSpPr>
            <a:spLocks noGrp="1"/>
          </p:cNvSpPr>
          <p:nvPr>
            <p:ph idx="1"/>
          </p:nvPr>
        </p:nvSpPr>
        <p:spPr>
          <a:xfrm>
            <a:off x="114844" y="1781718"/>
            <a:ext cx="7067191" cy="4479743"/>
          </a:xfrm>
        </p:spPr>
        <p:txBody>
          <a:bodyPr>
            <a:normAutofit fontScale="70000" lnSpcReduction="20000"/>
          </a:bodyPr>
          <a:lstStyle/>
          <a:p>
            <a:pPr marL="0" indent="0" algn="just">
              <a:buNone/>
            </a:pPr>
            <a:r>
              <a:rPr lang="fr-FR" sz="3300" b="1" dirty="0">
                <a:solidFill>
                  <a:srgbClr val="FFC000"/>
                </a:solidFill>
              </a:rPr>
              <a:t>Dans la classe</a:t>
            </a:r>
          </a:p>
          <a:p>
            <a:pPr marL="0" indent="0" algn="just">
              <a:buNone/>
            </a:pPr>
            <a:r>
              <a:rPr lang="fr-FR" dirty="0"/>
              <a:t>Déterminer l’espace que vous souhaitez utiliser, idéalement légèrement en retrait de l’activité de la classe.</a:t>
            </a:r>
          </a:p>
          <a:p>
            <a:pPr marL="0" indent="0" algn="just">
              <a:buNone/>
            </a:pPr>
            <a:r>
              <a:rPr lang="fr-FR" dirty="0"/>
              <a:t>Ex: derrière une étagère, le long d’un mur, dans une zone avec     filtre de lumière, éloigné d’une porte et d’une fenêtre….</a:t>
            </a:r>
          </a:p>
          <a:p>
            <a:pPr algn="just"/>
            <a:endParaRPr lang="fr-FR" dirty="0"/>
          </a:p>
          <a:p>
            <a:pPr marL="0" indent="0" algn="just">
              <a:buNone/>
            </a:pPr>
            <a:r>
              <a:rPr lang="fr-FR" sz="3300" b="1" dirty="0">
                <a:solidFill>
                  <a:srgbClr val="FFC000"/>
                </a:solidFill>
              </a:rPr>
              <a:t>Dans un autre espace de l’école</a:t>
            </a:r>
          </a:p>
          <a:p>
            <a:pPr marL="0" indent="0" algn="just">
              <a:buNone/>
            </a:pPr>
            <a:r>
              <a:rPr lang="fr-FR" dirty="0"/>
              <a:t>L’organisation sera la même mais la présence d’un adulte est nécessaire pour son utilisation par l’élève. </a:t>
            </a:r>
          </a:p>
          <a:p>
            <a:pPr marL="0" indent="0" algn="just">
              <a:buNone/>
            </a:pPr>
            <a:endParaRPr lang="fr-FR" dirty="0"/>
          </a:p>
          <a:p>
            <a:pPr marL="0" indent="0" algn="just">
              <a:buNone/>
            </a:pPr>
            <a:r>
              <a:rPr lang="fr-FR" sz="3300" b="1" dirty="0">
                <a:solidFill>
                  <a:schemeClr val="accent2"/>
                </a:solidFill>
              </a:rPr>
              <a:t>Un coin sensoriel se veut : </a:t>
            </a:r>
          </a:p>
          <a:p>
            <a:pPr marL="0" indent="0" algn="just">
              <a:buNone/>
            </a:pPr>
            <a:r>
              <a:rPr lang="fr-FR" dirty="0"/>
              <a:t>Accueillant, Intime, Modulable, Confortable, Tamisé et Organisé.</a:t>
            </a:r>
          </a:p>
        </p:txBody>
      </p:sp>
      <p:pic>
        <p:nvPicPr>
          <p:cNvPr id="4" name="Picture 6" descr="Top 10 Pinterest- Coin lecture — Je suis une maman | Blogue pour les femmes  et les famil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48691" y="319597"/>
            <a:ext cx="2651127" cy="325426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La musique dès la toute petite section de maternelle | Musique 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3978" y="3681191"/>
            <a:ext cx="3814524" cy="2857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479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29097" y="171096"/>
            <a:ext cx="6904842" cy="881615"/>
          </a:xfrm>
          <a:solidFill>
            <a:schemeClr val="accent6">
              <a:lumMod val="40000"/>
              <a:lumOff val="60000"/>
            </a:schemeClr>
          </a:solidFill>
        </p:spPr>
        <p:txBody>
          <a:bodyPr>
            <a:normAutofit fontScale="90000"/>
          </a:bodyPr>
          <a:lstStyle/>
          <a:p>
            <a:r>
              <a:rPr lang="fr-FR" b="1" dirty="0">
                <a:solidFill>
                  <a:schemeClr val="accent2">
                    <a:lumMod val="75000"/>
                  </a:schemeClr>
                </a:solidFill>
              </a:rPr>
              <a:t>Quand profiter du coin sensoriel</a:t>
            </a:r>
          </a:p>
        </p:txBody>
      </p:sp>
      <p:sp>
        <p:nvSpPr>
          <p:cNvPr id="3" name="Espace réservé du contenu 2"/>
          <p:cNvSpPr>
            <a:spLocks noGrp="1"/>
          </p:cNvSpPr>
          <p:nvPr>
            <p:ph idx="1"/>
          </p:nvPr>
        </p:nvSpPr>
        <p:spPr>
          <a:xfrm>
            <a:off x="155575" y="1149531"/>
            <a:ext cx="8039291" cy="5608320"/>
          </a:xfrm>
        </p:spPr>
        <p:txBody>
          <a:bodyPr>
            <a:normAutofit fontScale="25000" lnSpcReduction="20000"/>
          </a:bodyPr>
          <a:lstStyle/>
          <a:p>
            <a:pPr marL="0" indent="0">
              <a:buNone/>
            </a:pPr>
            <a:endParaRPr lang="fr-FR" sz="9600" b="1" dirty="0">
              <a:solidFill>
                <a:srgbClr val="0070C0"/>
              </a:solidFill>
            </a:endParaRPr>
          </a:p>
          <a:p>
            <a:pPr marL="0" indent="0">
              <a:buNone/>
            </a:pPr>
            <a:r>
              <a:rPr lang="fr-FR" sz="8000" b="1" dirty="0">
                <a:solidFill>
                  <a:srgbClr val="0070C0"/>
                </a:solidFill>
              </a:rPr>
              <a:t> Routine : pour répondre au rythme et aux besoins des élèves</a:t>
            </a:r>
          </a:p>
          <a:p>
            <a:pPr marL="0" indent="0">
              <a:buNone/>
            </a:pPr>
            <a:r>
              <a:rPr lang="fr-FR" sz="8000" dirty="0"/>
              <a:t>Repérer le moment dans la journée et définir la durée pour permettre une pause sensorielle. </a:t>
            </a:r>
          </a:p>
          <a:p>
            <a:pPr marL="0" indent="0">
              <a:buNone/>
            </a:pPr>
            <a:endParaRPr lang="fr-FR" sz="8000" dirty="0"/>
          </a:p>
          <a:p>
            <a:pPr marL="0" indent="0">
              <a:buNone/>
            </a:pPr>
            <a:r>
              <a:rPr lang="fr-FR" sz="8000" dirty="0"/>
              <a:t>Cela apaise le système nerveux et aide à la gestion du stress, des émotions et du comportement.</a:t>
            </a:r>
          </a:p>
          <a:p>
            <a:pPr marL="0" indent="0">
              <a:buNone/>
            </a:pPr>
            <a:endParaRPr lang="fr-FR" sz="8000" b="1" dirty="0">
              <a:solidFill>
                <a:srgbClr val="0070C0"/>
              </a:solidFill>
            </a:endParaRPr>
          </a:p>
          <a:p>
            <a:pPr marL="0" indent="0">
              <a:buNone/>
            </a:pPr>
            <a:r>
              <a:rPr lang="fr-FR" sz="8000" b="1" dirty="0">
                <a:solidFill>
                  <a:srgbClr val="0070C0"/>
                </a:solidFill>
              </a:rPr>
              <a:t>Pour répondre à un besoin spécifique : lorsque l’adulte ou l’élève repère certains signes</a:t>
            </a:r>
          </a:p>
          <a:p>
            <a:pPr lvl="1">
              <a:buFont typeface="Wingdings" panose="05000000000000000000" pitchFamily="2" charset="2"/>
              <a:buChar char="Ø"/>
            </a:pPr>
            <a:r>
              <a:rPr lang="fr-FR" sz="8000" dirty="0"/>
              <a:t>Malaises physiques (tensions corporelles, agitation …)</a:t>
            </a:r>
          </a:p>
          <a:p>
            <a:pPr lvl="1">
              <a:buFont typeface="Wingdings" panose="05000000000000000000" pitchFamily="2" charset="2"/>
              <a:buChar char="Ø"/>
            </a:pPr>
            <a:r>
              <a:rPr lang="fr-FR" sz="8000" dirty="0"/>
              <a:t>Réactions excessives (débordement émotionnel)</a:t>
            </a:r>
          </a:p>
          <a:p>
            <a:pPr lvl="1">
              <a:buFont typeface="Wingdings" panose="05000000000000000000" pitchFamily="2" charset="2"/>
              <a:buChar char="Ø"/>
            </a:pPr>
            <a:r>
              <a:rPr lang="fr-FR" sz="8000" dirty="0"/>
              <a:t>Difficultés exacerbées dans les relations interpersonnelles </a:t>
            </a:r>
          </a:p>
          <a:p>
            <a:pPr lvl="1">
              <a:buFont typeface="Wingdings" panose="05000000000000000000" pitchFamily="2" charset="2"/>
              <a:buChar char="Ø"/>
            </a:pPr>
            <a:r>
              <a:rPr lang="fr-FR" sz="8000" dirty="0"/>
              <a:t>Difficultés à rester concentré</a:t>
            </a:r>
          </a:p>
          <a:p>
            <a:pPr lvl="1">
              <a:buFont typeface="Wingdings" panose="05000000000000000000" pitchFamily="2" charset="2"/>
              <a:buChar char="Ø"/>
            </a:pPr>
            <a:r>
              <a:rPr lang="fr-FR" sz="8000" dirty="0"/>
              <a:t>Manque d’écoute et de patience</a:t>
            </a:r>
          </a:p>
          <a:p>
            <a:pPr marL="457200" lvl="1" indent="0">
              <a:buNone/>
            </a:pPr>
            <a:endParaRPr lang="fr-FR" sz="8000" dirty="0"/>
          </a:p>
          <a:p>
            <a:pPr marL="457200" lvl="1" indent="0">
              <a:buNone/>
            </a:pPr>
            <a:r>
              <a:rPr lang="fr-FR" sz="8000" dirty="0">
                <a:solidFill>
                  <a:srgbClr val="00B050"/>
                </a:solidFill>
              </a:rPr>
              <a:t>         </a:t>
            </a:r>
            <a:r>
              <a:rPr lang="fr-FR" sz="8000" b="1" dirty="0">
                <a:solidFill>
                  <a:srgbClr val="00B050"/>
                </a:solidFill>
              </a:rPr>
              <a:t>Autorégulation et modulation sensorielle : contrôle des stimuli de l’environnement</a:t>
            </a:r>
          </a:p>
          <a:p>
            <a:pPr lvl="1">
              <a:buFont typeface="Wingdings" panose="05000000000000000000" pitchFamily="2" charset="2"/>
              <a:buChar char="Ø"/>
            </a:pPr>
            <a:endParaRPr lang="fr-FR" sz="8000" b="1" dirty="0">
              <a:solidFill>
                <a:srgbClr val="00B050"/>
              </a:solidFill>
            </a:endParaRPr>
          </a:p>
          <a:p>
            <a:pPr marL="457200" lvl="1" indent="0">
              <a:buNone/>
            </a:pPr>
            <a:br>
              <a:rPr lang="fr-FR" sz="8000" dirty="0"/>
            </a:br>
            <a:endParaRPr lang="fr-FR" sz="8000" dirty="0"/>
          </a:p>
          <a:p>
            <a:pPr marL="457200" lvl="1" indent="0">
              <a:buNone/>
            </a:pPr>
            <a:endParaRPr lang="fr-FR" sz="1900" dirty="0"/>
          </a:p>
          <a:p>
            <a:pPr marL="457200" lvl="1" indent="0">
              <a:buNone/>
            </a:pPr>
            <a:r>
              <a:rPr lang="fr-FR" sz="1900" dirty="0"/>
              <a:t>        </a:t>
            </a:r>
          </a:p>
          <a:p>
            <a:pPr marL="457200" lvl="1" indent="0">
              <a:buNone/>
            </a:pPr>
            <a:endParaRPr lang="fr-FR" sz="1900" b="1" dirty="0">
              <a:solidFill>
                <a:srgbClr val="00CC00"/>
              </a:solidFill>
            </a:endParaRPr>
          </a:p>
          <a:p>
            <a:pPr marL="457200" lvl="1" indent="0">
              <a:buNone/>
            </a:pPr>
            <a:endParaRPr lang="fr-FR" sz="1900" b="1" dirty="0">
              <a:solidFill>
                <a:srgbClr val="00CC00"/>
              </a:solidFill>
            </a:endParaRPr>
          </a:p>
          <a:p>
            <a:pPr marL="457200" lvl="1" indent="0">
              <a:buNone/>
            </a:pPr>
            <a:r>
              <a:rPr lang="fr-FR" sz="3200" b="1" dirty="0">
                <a:solidFill>
                  <a:srgbClr val="00CC00"/>
                </a:solidFill>
              </a:rPr>
              <a:t>        </a:t>
            </a:r>
            <a:endParaRPr lang="fr-FR" sz="3200" dirty="0"/>
          </a:p>
          <a:p>
            <a:endParaRPr lang="fr-FR" dirty="0"/>
          </a:p>
          <a:p>
            <a:pPr lvl="1"/>
            <a:endParaRPr lang="fr-FR" dirty="0"/>
          </a:p>
          <a:p>
            <a:pPr lvl="1"/>
            <a:endParaRPr lang="fr-FR" dirty="0"/>
          </a:p>
        </p:txBody>
      </p:sp>
      <p:sp>
        <p:nvSpPr>
          <p:cNvPr id="4" name="Flèche droite 3"/>
          <p:cNvSpPr/>
          <p:nvPr/>
        </p:nvSpPr>
        <p:spPr>
          <a:xfrm>
            <a:off x="530159" y="5825522"/>
            <a:ext cx="525715" cy="1751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AutoShape 2" descr="Des idées d'aménagements de &quot;coin calme&quot; - Blog Hop'Toy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100" name="Picture 4" descr="Des idées d'aménagements de &quot;coin calme&quot; - Blog Hop'Toy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16470" y="3792006"/>
            <a:ext cx="3406919" cy="255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425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3608" y="140786"/>
            <a:ext cx="10515600" cy="540754"/>
          </a:xfrm>
          <a:solidFill>
            <a:schemeClr val="accent6">
              <a:lumMod val="60000"/>
              <a:lumOff val="40000"/>
            </a:schemeClr>
          </a:solidFill>
        </p:spPr>
        <p:txBody>
          <a:bodyPr>
            <a:noAutofit/>
          </a:bodyPr>
          <a:lstStyle/>
          <a:p>
            <a:pPr algn="ctr"/>
            <a:br>
              <a:rPr lang="fr-FR" sz="2800" b="1" dirty="0"/>
            </a:br>
            <a:r>
              <a:rPr lang="fr-FR" sz="2800" b="1" dirty="0"/>
              <a:t>Le cerveau et le corps : en lien pour favoriser les apprentissages</a:t>
            </a:r>
            <a:br>
              <a:rPr lang="fr-FR" sz="2800" b="1" dirty="0"/>
            </a:br>
            <a:r>
              <a:rPr lang="fr-FR" sz="2800" b="1" dirty="0"/>
              <a:t> </a:t>
            </a:r>
          </a:p>
        </p:txBody>
      </p:sp>
      <p:sp>
        <p:nvSpPr>
          <p:cNvPr id="3" name="Espace réservé du contenu 2"/>
          <p:cNvSpPr>
            <a:spLocks noGrp="1"/>
          </p:cNvSpPr>
          <p:nvPr>
            <p:ph idx="1"/>
          </p:nvPr>
        </p:nvSpPr>
        <p:spPr>
          <a:xfrm>
            <a:off x="155575" y="3825378"/>
            <a:ext cx="5635625" cy="2906348"/>
          </a:xfrm>
          <a:solidFill>
            <a:schemeClr val="accent4">
              <a:lumMod val="60000"/>
              <a:lumOff val="40000"/>
            </a:schemeClr>
          </a:solidFill>
        </p:spPr>
        <p:txBody>
          <a:bodyPr>
            <a:noAutofit/>
          </a:bodyPr>
          <a:lstStyle/>
          <a:p>
            <a:pPr marL="0" indent="0">
              <a:buNone/>
            </a:pPr>
            <a:endParaRPr lang="fr-FR" sz="1400" b="1" dirty="0">
              <a:solidFill>
                <a:srgbClr val="0070C0"/>
              </a:solidFill>
            </a:endParaRPr>
          </a:p>
          <a:p>
            <a:pPr marL="0" indent="0">
              <a:buNone/>
            </a:pPr>
            <a:r>
              <a:rPr lang="fr-FR" sz="1800" b="1" dirty="0">
                <a:solidFill>
                  <a:srgbClr val="0070C0"/>
                </a:solidFill>
              </a:rPr>
              <a:t>En maternelle :</a:t>
            </a:r>
          </a:p>
          <a:p>
            <a:pPr marL="0" indent="0">
              <a:buNone/>
            </a:pPr>
            <a:r>
              <a:rPr lang="fr-FR" sz="1400" b="1" dirty="0">
                <a:solidFill>
                  <a:srgbClr val="0070C0"/>
                </a:solidFill>
              </a:rPr>
              <a:t>L’apport d’un coin sensoriel favorise la prise </a:t>
            </a:r>
          </a:p>
          <a:p>
            <a:pPr marL="0" indent="0">
              <a:buNone/>
            </a:pPr>
            <a:r>
              <a:rPr lang="fr-FR" sz="1400" b="1" dirty="0">
                <a:solidFill>
                  <a:srgbClr val="0070C0"/>
                </a:solidFill>
              </a:rPr>
              <a:t>de conscience de son corps, </a:t>
            </a:r>
          </a:p>
          <a:p>
            <a:pPr marL="0" indent="0">
              <a:buNone/>
            </a:pPr>
            <a:r>
              <a:rPr lang="fr-FR" sz="1400" b="1" dirty="0">
                <a:solidFill>
                  <a:srgbClr val="0070C0"/>
                </a:solidFill>
              </a:rPr>
              <a:t>de ses sensations, de ses ressentis et </a:t>
            </a:r>
          </a:p>
          <a:p>
            <a:pPr marL="0" indent="0">
              <a:buNone/>
            </a:pPr>
            <a:r>
              <a:rPr lang="fr-FR" sz="1400" b="1" dirty="0">
                <a:solidFill>
                  <a:srgbClr val="0070C0"/>
                </a:solidFill>
              </a:rPr>
              <a:t>permet de verbaliser les émotions. </a:t>
            </a:r>
          </a:p>
          <a:p>
            <a:pPr marL="0" indent="0">
              <a:buNone/>
            </a:pPr>
            <a:endParaRPr lang="fr-FR" sz="1400" b="1" dirty="0">
              <a:solidFill>
                <a:srgbClr val="0070C0"/>
              </a:solidFill>
            </a:endParaRPr>
          </a:p>
          <a:p>
            <a:pPr marL="0" indent="0">
              <a:buNone/>
            </a:pPr>
            <a:r>
              <a:rPr lang="fr-FR" sz="1400" b="1" dirty="0">
                <a:solidFill>
                  <a:srgbClr val="0070C0"/>
                </a:solidFill>
              </a:rPr>
              <a:t>Le coin sensoriel nécessite un apprentissage </a:t>
            </a:r>
          </a:p>
          <a:p>
            <a:pPr marL="0" indent="0">
              <a:buNone/>
            </a:pPr>
            <a:r>
              <a:rPr lang="fr-FR" sz="1400" b="1" dirty="0">
                <a:solidFill>
                  <a:srgbClr val="0070C0"/>
                </a:solidFill>
              </a:rPr>
              <a:t>car les objets sensoriels ne sont pas des jouets !</a:t>
            </a:r>
          </a:p>
        </p:txBody>
      </p:sp>
      <p:sp>
        <p:nvSpPr>
          <p:cNvPr id="9" name="Espace réservé du contenu 2"/>
          <p:cNvSpPr>
            <a:spLocks noGrp="1"/>
          </p:cNvSpPr>
          <p:nvPr/>
        </p:nvSpPr>
        <p:spPr>
          <a:xfrm>
            <a:off x="165463" y="868817"/>
            <a:ext cx="11895907" cy="2792334"/>
          </a:xfrm>
          <a:prstGeom prst="rect">
            <a:avLst/>
          </a:prstGeom>
          <a:solidFill>
            <a:schemeClr val="accent4">
              <a:lumMod val="20000"/>
              <a:lumOff val="80000"/>
            </a:schemeClr>
          </a:solidFill>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400" b="1" dirty="0">
              <a:solidFill>
                <a:srgbClr val="0070C0"/>
              </a:solidFill>
            </a:endParaRPr>
          </a:p>
          <a:p>
            <a:pPr marL="0" indent="0">
              <a:buNone/>
            </a:pPr>
            <a:r>
              <a:rPr lang="fr-FR" sz="3600" b="1" dirty="0">
                <a:solidFill>
                  <a:srgbClr val="0070C0"/>
                </a:solidFill>
              </a:rPr>
              <a:t>Le cerveau humain se développe grâce :</a:t>
            </a:r>
          </a:p>
          <a:p>
            <a:pPr marL="0" indent="0">
              <a:buNone/>
            </a:pPr>
            <a:endParaRPr lang="fr-FR" sz="3600" b="1" dirty="0">
              <a:solidFill>
                <a:srgbClr val="0070C0"/>
              </a:solidFill>
            </a:endParaRPr>
          </a:p>
          <a:p>
            <a:pPr marL="0" indent="0">
              <a:buNone/>
            </a:pPr>
            <a:r>
              <a:rPr lang="fr-FR" b="1" dirty="0">
                <a:solidFill>
                  <a:srgbClr val="0070C0"/>
                </a:solidFill>
              </a:rPr>
              <a:t>             -  </a:t>
            </a:r>
            <a:r>
              <a:rPr lang="fr-FR" sz="2900" b="1" dirty="0">
                <a:solidFill>
                  <a:srgbClr val="0070C0"/>
                </a:solidFill>
              </a:rPr>
              <a:t>au corps                                                                                                                                                                                                    </a:t>
            </a:r>
            <a:r>
              <a:rPr lang="fr-FR" sz="3800" b="1" dirty="0">
                <a:solidFill>
                  <a:srgbClr val="0070C0"/>
                </a:solidFill>
              </a:rPr>
              <a:t>socle incontournable</a:t>
            </a:r>
          </a:p>
          <a:p>
            <a:pPr marL="0" indent="0">
              <a:buNone/>
            </a:pPr>
            <a:r>
              <a:rPr lang="fr-FR" b="1" dirty="0">
                <a:solidFill>
                  <a:srgbClr val="0070C0"/>
                </a:solidFill>
              </a:rPr>
              <a:t>             - aux sensations                                                                                                                                                                                                    </a:t>
            </a:r>
            <a:r>
              <a:rPr lang="fr-FR" sz="3800" b="1" dirty="0">
                <a:solidFill>
                  <a:srgbClr val="0070C0"/>
                </a:solidFill>
              </a:rPr>
              <a:t>des apprentissages</a:t>
            </a:r>
          </a:p>
          <a:p>
            <a:pPr marL="0" indent="0">
              <a:buNone/>
            </a:pPr>
            <a:r>
              <a:rPr lang="fr-FR" b="1" dirty="0">
                <a:solidFill>
                  <a:srgbClr val="0070C0"/>
                </a:solidFill>
              </a:rPr>
              <a:t>             -  aux ressentis                                                       </a:t>
            </a:r>
          </a:p>
          <a:p>
            <a:pPr marL="0" indent="0">
              <a:buNone/>
            </a:pPr>
            <a:endParaRPr lang="fr-FR" b="1" dirty="0">
              <a:solidFill>
                <a:srgbClr val="0070C0"/>
              </a:solidFill>
            </a:endParaRPr>
          </a:p>
          <a:p>
            <a:pPr marL="0" indent="0">
              <a:buNone/>
            </a:pPr>
            <a:r>
              <a:rPr lang="fr-FR" sz="2500" b="1" dirty="0">
                <a:solidFill>
                  <a:srgbClr val="0070C0"/>
                </a:solidFill>
              </a:rPr>
              <a:t>L’apport des neurosciences met en évidence </a:t>
            </a:r>
            <a:r>
              <a:rPr lang="fr-FR" sz="2500" b="1" dirty="0">
                <a:solidFill>
                  <a:srgbClr val="FF0000"/>
                </a:solidFill>
              </a:rPr>
              <a:t>l’importance du CORPS dans la création de « passages neuronaux » </a:t>
            </a:r>
            <a:r>
              <a:rPr lang="fr-FR" sz="2500" b="1" dirty="0">
                <a:solidFill>
                  <a:srgbClr val="0070C0"/>
                </a:solidFill>
              </a:rPr>
              <a:t>qui constituent le câblage du cerveau. </a:t>
            </a:r>
          </a:p>
          <a:p>
            <a:pPr marL="0" indent="0">
              <a:buNone/>
            </a:pPr>
            <a:r>
              <a:rPr lang="fr-FR" sz="2500" b="1" dirty="0">
                <a:solidFill>
                  <a:srgbClr val="FF0000"/>
                </a:solidFill>
              </a:rPr>
              <a:t>L’enfant a besoin de vivre des expériences interactives, affectueuses et positives.</a:t>
            </a:r>
          </a:p>
          <a:p>
            <a:pPr marL="0" indent="0">
              <a:buNone/>
            </a:pPr>
            <a:r>
              <a:rPr lang="fr-FR" sz="2500" b="1" dirty="0">
                <a:solidFill>
                  <a:srgbClr val="0070C0"/>
                </a:solidFill>
              </a:rPr>
              <a:t>Un cerveau se construit jusqu’aux 25 ans de l’individu mais il continue à générer des connexions neuronales tout au long de la vie !</a:t>
            </a:r>
          </a:p>
          <a:p>
            <a:pPr marL="0" indent="0">
              <a:buNone/>
            </a:pPr>
            <a:endParaRPr lang="fr-FR" dirty="0">
              <a:solidFill>
                <a:srgbClr val="00B050"/>
              </a:solidFill>
            </a:endParaRPr>
          </a:p>
          <a:p>
            <a:pPr marL="0" indent="0">
              <a:buNone/>
            </a:pPr>
            <a:endParaRPr lang="fr-FR" dirty="0">
              <a:solidFill>
                <a:srgbClr val="00B050"/>
              </a:solidFill>
            </a:endParaRPr>
          </a:p>
        </p:txBody>
      </p:sp>
      <p:pic>
        <p:nvPicPr>
          <p:cNvPr id="3074" name="Picture 2" descr="Définition | Cerveau | Futura Santé"/>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5950" y="1575661"/>
            <a:ext cx="1402824" cy="86787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ésultat d’images pour images d'un petit bohom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9350" y="1466610"/>
            <a:ext cx="1000104" cy="1085972"/>
          </a:xfrm>
          <a:prstGeom prst="rect">
            <a:avLst/>
          </a:prstGeom>
          <a:noFill/>
          <a:extLst>
            <a:ext uri="{909E8E84-426E-40DD-AFC4-6F175D3DCCD1}">
              <a14:hiddenFill xmlns:a14="http://schemas.microsoft.com/office/drawing/2010/main">
                <a:solidFill>
                  <a:srgbClr val="FFFFFF"/>
                </a:solidFill>
              </a14:hiddenFill>
            </a:ext>
          </a:extLst>
        </p:spPr>
      </p:pic>
      <p:sp>
        <p:nvSpPr>
          <p:cNvPr id="15" name="Croix 14"/>
          <p:cNvSpPr/>
          <p:nvPr/>
        </p:nvSpPr>
        <p:spPr>
          <a:xfrm>
            <a:off x="5645009" y="1845525"/>
            <a:ext cx="425386" cy="389117"/>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Égal 15"/>
          <p:cNvSpPr/>
          <p:nvPr/>
        </p:nvSpPr>
        <p:spPr>
          <a:xfrm>
            <a:off x="8065694" y="1754537"/>
            <a:ext cx="635632" cy="57109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Flèche droite 16"/>
          <p:cNvSpPr/>
          <p:nvPr/>
        </p:nvSpPr>
        <p:spPr>
          <a:xfrm>
            <a:off x="2587054" y="2018627"/>
            <a:ext cx="685800" cy="207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80" name="Picture 8" descr="Résultat d’images pour images coin calme maternel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6275" y="3878821"/>
            <a:ext cx="1846758" cy="2733185"/>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10" descr="Résultat d’images pour images coin calme maternel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 name="AutoShape 12" descr="Résultat d’images pour images coin calme maternelle"/>
          <p:cNvSpPr>
            <a:spLocks noChangeAspect="1" noChangeArrowheads="1"/>
          </p:cNvSpPr>
          <p:nvPr/>
        </p:nvSpPr>
        <p:spPr bwMode="auto">
          <a:xfrm>
            <a:off x="3272854" y="5024074"/>
            <a:ext cx="304800" cy="3396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AutoShape 14" descr="Résultat d’images pour images coin calme maternelle"/>
          <p:cNvSpPr>
            <a:spLocks noChangeAspect="1" noChangeArrowheads="1"/>
          </p:cNvSpPr>
          <p:nvPr/>
        </p:nvSpPr>
        <p:spPr bwMode="auto">
          <a:xfrm>
            <a:off x="472196" y="20977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 name="ZoneTexte 23"/>
          <p:cNvSpPr txBox="1"/>
          <p:nvPr/>
        </p:nvSpPr>
        <p:spPr>
          <a:xfrm>
            <a:off x="5956664" y="3825377"/>
            <a:ext cx="6104706" cy="2831544"/>
          </a:xfrm>
          <a:prstGeom prst="rect">
            <a:avLst/>
          </a:prstGeom>
          <a:solidFill>
            <a:schemeClr val="accent4">
              <a:lumMod val="60000"/>
              <a:lumOff val="40000"/>
            </a:schemeClr>
          </a:solidFill>
        </p:spPr>
        <p:txBody>
          <a:bodyPr wrap="square" rtlCol="0">
            <a:spAutoFit/>
          </a:bodyPr>
          <a:lstStyle/>
          <a:p>
            <a:endParaRPr lang="fr-FR" b="1" dirty="0">
              <a:solidFill>
                <a:srgbClr val="0070C0"/>
              </a:solidFill>
            </a:endParaRPr>
          </a:p>
          <a:p>
            <a:r>
              <a:rPr lang="fr-FR" b="1" dirty="0">
                <a:solidFill>
                  <a:srgbClr val="0070C0"/>
                </a:solidFill>
              </a:rPr>
              <a:t>En élémentaire :</a:t>
            </a:r>
          </a:p>
          <a:p>
            <a:endParaRPr lang="fr-FR" b="1" dirty="0">
              <a:solidFill>
                <a:srgbClr val="0070C0"/>
              </a:solidFill>
            </a:endParaRPr>
          </a:p>
          <a:p>
            <a:endParaRPr lang="fr-FR" sz="1400" b="1" dirty="0">
              <a:solidFill>
                <a:srgbClr val="0070C0"/>
              </a:solidFill>
            </a:endParaRPr>
          </a:p>
          <a:p>
            <a:r>
              <a:rPr lang="fr-FR" sz="1400" b="1" dirty="0">
                <a:solidFill>
                  <a:srgbClr val="0070C0"/>
                </a:solidFill>
              </a:rPr>
              <a:t>Un coin sensoriel permet de faire une pause, </a:t>
            </a:r>
          </a:p>
          <a:p>
            <a:r>
              <a:rPr lang="fr-FR" sz="1400" b="1" dirty="0">
                <a:solidFill>
                  <a:srgbClr val="0070C0"/>
                </a:solidFill>
              </a:rPr>
              <a:t>de se recentrer et de passer par le corps </a:t>
            </a:r>
          </a:p>
          <a:p>
            <a:r>
              <a:rPr lang="fr-FR" sz="1400" b="1" dirty="0">
                <a:solidFill>
                  <a:srgbClr val="0070C0"/>
                </a:solidFill>
              </a:rPr>
              <a:t>pour retourner plus facilement</a:t>
            </a:r>
          </a:p>
          <a:p>
            <a:r>
              <a:rPr lang="fr-FR" sz="1400" b="1" dirty="0">
                <a:solidFill>
                  <a:srgbClr val="0070C0"/>
                </a:solidFill>
              </a:rPr>
              <a:t>vers les apprentissages.</a:t>
            </a:r>
          </a:p>
          <a:p>
            <a:endParaRPr lang="fr-FR" b="1" dirty="0">
              <a:solidFill>
                <a:srgbClr val="0070C0"/>
              </a:solidFill>
            </a:endParaRPr>
          </a:p>
          <a:p>
            <a:endParaRPr lang="fr-FR" b="1" dirty="0">
              <a:solidFill>
                <a:srgbClr val="0070C0"/>
              </a:solidFill>
            </a:endParaRPr>
          </a:p>
          <a:p>
            <a:endParaRPr lang="fr-FR" b="1" dirty="0">
              <a:solidFill>
                <a:srgbClr val="0070C0"/>
              </a:solidFill>
            </a:endParaRPr>
          </a:p>
        </p:txBody>
      </p:sp>
      <p:pic>
        <p:nvPicPr>
          <p:cNvPr id="31" name="Picture 16" descr="Je prépare ma classe ! - Blog Hop'Toy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40982" y="3878821"/>
            <a:ext cx="1927575" cy="267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547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983" y="156121"/>
            <a:ext cx="11922034" cy="353650"/>
          </a:xfrm>
          <a:solidFill>
            <a:srgbClr val="0070C0"/>
          </a:solidFill>
        </p:spPr>
        <p:txBody>
          <a:bodyPr>
            <a:normAutofit fontScale="90000"/>
          </a:bodyPr>
          <a:lstStyle/>
          <a:p>
            <a:r>
              <a:rPr lang="fr-FR" sz="1600" dirty="0">
                <a:solidFill>
                  <a:schemeClr val="bg1"/>
                </a:solidFill>
              </a:rPr>
              <a:t>Plongée dans le monde sensoriel… </a:t>
            </a:r>
            <a:r>
              <a:rPr lang="fr-FR" sz="2800" dirty="0">
                <a:solidFill>
                  <a:schemeClr val="bg1"/>
                </a:solidFill>
              </a:rPr>
              <a:t>: Penser la malle sensorielle</a:t>
            </a:r>
          </a:p>
        </p:txBody>
      </p:sp>
      <p:sp>
        <p:nvSpPr>
          <p:cNvPr id="5" name="Ellipse 4"/>
          <p:cNvSpPr/>
          <p:nvPr/>
        </p:nvSpPr>
        <p:spPr>
          <a:xfrm>
            <a:off x="254880" y="745609"/>
            <a:ext cx="3222172" cy="170688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accent1"/>
                </a:solidFill>
              </a:rPr>
              <a:t>La malle sensorielle ou espace multi- sensoriels</a:t>
            </a:r>
          </a:p>
        </p:txBody>
      </p:sp>
      <p:sp>
        <p:nvSpPr>
          <p:cNvPr id="6" name="Rectangle 5"/>
          <p:cNvSpPr/>
          <p:nvPr/>
        </p:nvSpPr>
        <p:spPr>
          <a:xfrm>
            <a:off x="1721002" y="2426070"/>
            <a:ext cx="431075" cy="26571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70C0"/>
                </a:solidFill>
              </a:rPr>
              <a:t>ou</a:t>
            </a:r>
          </a:p>
        </p:txBody>
      </p:sp>
      <p:sp>
        <p:nvSpPr>
          <p:cNvPr id="7" name="Ellipse 6"/>
          <p:cNvSpPr/>
          <p:nvPr/>
        </p:nvSpPr>
        <p:spPr>
          <a:xfrm>
            <a:off x="673996" y="2699956"/>
            <a:ext cx="2778034" cy="1062446"/>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r>
              <a:rPr lang="fr-FR" sz="2400" b="1" dirty="0">
                <a:solidFill>
                  <a:schemeClr val="accent1"/>
                </a:solidFill>
              </a:rPr>
              <a:t>La boite aux 7 sens </a:t>
            </a:r>
          </a:p>
        </p:txBody>
      </p:sp>
      <p:sp>
        <p:nvSpPr>
          <p:cNvPr id="8" name="Rectangle 7"/>
          <p:cNvSpPr/>
          <p:nvPr/>
        </p:nvSpPr>
        <p:spPr>
          <a:xfrm>
            <a:off x="1806764" y="3785921"/>
            <a:ext cx="431075" cy="2873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70C0"/>
                </a:solidFill>
              </a:rPr>
              <a:t>ou</a:t>
            </a:r>
          </a:p>
        </p:txBody>
      </p:sp>
      <p:sp>
        <p:nvSpPr>
          <p:cNvPr id="9" name="Ellipse 8"/>
          <p:cNvSpPr/>
          <p:nvPr/>
        </p:nvSpPr>
        <p:spPr>
          <a:xfrm>
            <a:off x="1077686" y="4068938"/>
            <a:ext cx="2072640" cy="86214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70C0"/>
                </a:solidFill>
              </a:rPr>
              <a:t>Coin ressources</a:t>
            </a:r>
          </a:p>
        </p:txBody>
      </p:sp>
      <p:sp>
        <p:nvSpPr>
          <p:cNvPr id="10" name="ZoneTexte 9"/>
          <p:cNvSpPr txBox="1"/>
          <p:nvPr/>
        </p:nvSpPr>
        <p:spPr>
          <a:xfrm>
            <a:off x="1717766" y="4829042"/>
            <a:ext cx="915519" cy="369332"/>
          </a:xfrm>
          <a:prstGeom prst="rect">
            <a:avLst/>
          </a:prstGeom>
          <a:noFill/>
        </p:spPr>
        <p:txBody>
          <a:bodyPr wrap="square" rtlCol="0">
            <a:spAutoFit/>
          </a:bodyPr>
          <a:lstStyle/>
          <a:p>
            <a:r>
              <a:rPr lang="fr-FR" b="1" dirty="0">
                <a:solidFill>
                  <a:srgbClr val="0070C0"/>
                </a:solidFill>
              </a:rPr>
              <a:t>et/ou</a:t>
            </a:r>
          </a:p>
        </p:txBody>
      </p:sp>
      <p:sp>
        <p:nvSpPr>
          <p:cNvPr id="11" name="Ellipse 10"/>
          <p:cNvSpPr/>
          <p:nvPr/>
        </p:nvSpPr>
        <p:spPr>
          <a:xfrm>
            <a:off x="1026693" y="5131852"/>
            <a:ext cx="2072639" cy="6564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Bacs/paniers à manipulation</a:t>
            </a:r>
          </a:p>
        </p:txBody>
      </p:sp>
      <p:sp>
        <p:nvSpPr>
          <p:cNvPr id="12" name="ZoneTexte 11"/>
          <p:cNvSpPr txBox="1"/>
          <p:nvPr/>
        </p:nvSpPr>
        <p:spPr>
          <a:xfrm>
            <a:off x="1755837" y="5741881"/>
            <a:ext cx="792480" cy="374468"/>
          </a:xfrm>
          <a:prstGeom prst="rect">
            <a:avLst/>
          </a:prstGeom>
          <a:noFill/>
        </p:spPr>
        <p:txBody>
          <a:bodyPr wrap="square" rtlCol="0">
            <a:spAutoFit/>
          </a:bodyPr>
          <a:lstStyle/>
          <a:p>
            <a:r>
              <a:rPr lang="fr-FR" b="1" dirty="0" err="1">
                <a:solidFill>
                  <a:srgbClr val="0070C0"/>
                </a:solidFill>
              </a:rPr>
              <a:t>Etc</a:t>
            </a:r>
            <a:r>
              <a:rPr lang="fr-FR" b="1" dirty="0">
                <a:solidFill>
                  <a:srgbClr val="0070C0"/>
                </a:solidFill>
              </a:rPr>
              <a:t> …</a:t>
            </a:r>
          </a:p>
        </p:txBody>
      </p:sp>
      <p:sp>
        <p:nvSpPr>
          <p:cNvPr id="13" name="ZoneTexte 12"/>
          <p:cNvSpPr txBox="1"/>
          <p:nvPr/>
        </p:nvSpPr>
        <p:spPr>
          <a:xfrm>
            <a:off x="-396503" y="6111961"/>
            <a:ext cx="4406537" cy="584775"/>
          </a:xfrm>
          <a:prstGeom prst="rect">
            <a:avLst/>
          </a:prstGeom>
          <a:noFill/>
        </p:spPr>
        <p:txBody>
          <a:bodyPr wrap="square" rtlCol="0">
            <a:spAutoFit/>
          </a:bodyPr>
          <a:lstStyle/>
          <a:p>
            <a:pPr algn="ctr"/>
            <a:r>
              <a:rPr lang="fr-FR" sz="1600" dirty="0">
                <a:solidFill>
                  <a:srgbClr val="00B0F0"/>
                </a:solidFill>
              </a:rPr>
              <a:t>Faire des roulements, ne pas tout laisser à disposition, observer, adapter!</a:t>
            </a:r>
          </a:p>
        </p:txBody>
      </p:sp>
      <p:sp>
        <p:nvSpPr>
          <p:cNvPr id="3" name="Rectangle à coins arrondis 2"/>
          <p:cNvSpPr/>
          <p:nvPr/>
        </p:nvSpPr>
        <p:spPr>
          <a:xfrm>
            <a:off x="4598126" y="745609"/>
            <a:ext cx="4214948" cy="77020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Penser à </a:t>
            </a:r>
            <a:r>
              <a:rPr lang="fr-FR" sz="2400" b="1" dirty="0"/>
              <a:t>OBSERVER</a:t>
            </a:r>
          </a:p>
        </p:txBody>
      </p:sp>
      <p:sp>
        <p:nvSpPr>
          <p:cNvPr id="4" name="Rectangle à coins arrondis 3"/>
          <p:cNvSpPr/>
          <p:nvPr/>
        </p:nvSpPr>
        <p:spPr>
          <a:xfrm>
            <a:off x="7350035" y="2105563"/>
            <a:ext cx="3675017" cy="57476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Quels sont les besoins des élèves ?</a:t>
            </a:r>
          </a:p>
        </p:txBody>
      </p:sp>
      <p:sp>
        <p:nvSpPr>
          <p:cNvPr id="16" name="Rectangle à coins arrondis 15"/>
          <p:cNvSpPr/>
          <p:nvPr/>
        </p:nvSpPr>
        <p:spPr>
          <a:xfrm>
            <a:off x="7350035" y="2785640"/>
            <a:ext cx="3640183" cy="63953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Comment améliorer les mieux être à l’école ?</a:t>
            </a:r>
          </a:p>
        </p:txBody>
      </p:sp>
      <p:sp>
        <p:nvSpPr>
          <p:cNvPr id="17" name="Rectangle à coins arrondis 16"/>
          <p:cNvSpPr/>
          <p:nvPr/>
        </p:nvSpPr>
        <p:spPr>
          <a:xfrm>
            <a:off x="6705600" y="4397867"/>
            <a:ext cx="5155474" cy="214230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Tx/>
              <a:buChar char="-"/>
            </a:pPr>
            <a:endParaRPr lang="fr-FR" dirty="0"/>
          </a:p>
          <a:p>
            <a:pPr marL="285750" indent="-285750" algn="just">
              <a:buFontTx/>
              <a:buChar char="-"/>
            </a:pPr>
            <a:r>
              <a:rPr lang="fr-FR" dirty="0"/>
              <a:t>Penser à l’emplacement : </a:t>
            </a:r>
            <a:r>
              <a:rPr lang="fr-FR" b="1" dirty="0"/>
              <a:t>Où </a:t>
            </a:r>
            <a:r>
              <a:rPr lang="fr-FR" dirty="0"/>
              <a:t>placer la malle ?</a:t>
            </a:r>
          </a:p>
          <a:p>
            <a:pPr marL="285750" indent="-285750" algn="just">
              <a:buFontTx/>
              <a:buChar char="-"/>
            </a:pPr>
            <a:r>
              <a:rPr lang="fr-FR" dirty="0"/>
              <a:t>Penser au contenu : </a:t>
            </a:r>
            <a:r>
              <a:rPr lang="fr-FR" b="1" dirty="0"/>
              <a:t>Quoi </a:t>
            </a:r>
            <a:r>
              <a:rPr lang="fr-FR" dirty="0"/>
              <a:t>?</a:t>
            </a:r>
          </a:p>
          <a:p>
            <a:pPr marL="285750" indent="-285750" algn="just">
              <a:buFontTx/>
              <a:buChar char="-"/>
            </a:pPr>
            <a:r>
              <a:rPr lang="fr-FR" dirty="0"/>
              <a:t>Penser à l’utilisation : </a:t>
            </a:r>
            <a:r>
              <a:rPr lang="fr-FR" b="1" dirty="0"/>
              <a:t>Quand</a:t>
            </a:r>
            <a:r>
              <a:rPr lang="fr-FR" dirty="0"/>
              <a:t> ?</a:t>
            </a:r>
          </a:p>
          <a:p>
            <a:pPr marL="285750" indent="-285750" algn="just">
              <a:buFontTx/>
              <a:buChar char="-"/>
            </a:pPr>
            <a:r>
              <a:rPr lang="fr-FR" dirty="0"/>
              <a:t>Penser à la fréquence : </a:t>
            </a:r>
            <a:r>
              <a:rPr lang="fr-FR" b="1" dirty="0"/>
              <a:t>Combien de temps </a:t>
            </a:r>
            <a:r>
              <a:rPr lang="fr-FR" dirty="0"/>
              <a:t>?</a:t>
            </a:r>
          </a:p>
          <a:p>
            <a:pPr marL="285750" indent="-285750" algn="just">
              <a:buFontTx/>
              <a:buChar char="-"/>
            </a:pPr>
            <a:r>
              <a:rPr lang="fr-FR" dirty="0"/>
              <a:t>Penser aux utilisateurs </a:t>
            </a:r>
            <a:r>
              <a:rPr lang="fr-FR" b="1" dirty="0"/>
              <a:t>: Qui </a:t>
            </a:r>
            <a:r>
              <a:rPr lang="fr-FR" dirty="0"/>
              <a:t>? </a:t>
            </a:r>
            <a:r>
              <a:rPr lang="fr-FR" b="1" dirty="0"/>
              <a:t>Combien</a:t>
            </a:r>
            <a:r>
              <a:rPr lang="fr-FR" dirty="0"/>
              <a:t> ?</a:t>
            </a:r>
          </a:p>
          <a:p>
            <a:pPr marL="285750" indent="-285750" algn="ctr">
              <a:buFontTx/>
              <a:buChar char="-"/>
            </a:pPr>
            <a:endParaRPr lang="fr-FR" dirty="0"/>
          </a:p>
          <a:p>
            <a:pPr marL="285750" indent="-285750" algn="ctr">
              <a:buFontTx/>
              <a:buChar char="-"/>
            </a:pPr>
            <a:endParaRPr lang="fr-FR" dirty="0"/>
          </a:p>
        </p:txBody>
      </p:sp>
      <p:sp>
        <p:nvSpPr>
          <p:cNvPr id="19" name="Flèche vers le bas 18"/>
          <p:cNvSpPr/>
          <p:nvPr/>
        </p:nvSpPr>
        <p:spPr>
          <a:xfrm>
            <a:off x="7872548" y="1553858"/>
            <a:ext cx="402926" cy="5181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vers le bas 19"/>
          <p:cNvSpPr/>
          <p:nvPr/>
        </p:nvSpPr>
        <p:spPr>
          <a:xfrm>
            <a:off x="8656320" y="3518263"/>
            <a:ext cx="783771" cy="801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69347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65464" y="148261"/>
            <a:ext cx="11890294" cy="38317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t>Plongée dans le monde sensoriel… </a:t>
            </a:r>
            <a:r>
              <a:rPr lang="fr-FR" sz="2800" dirty="0"/>
              <a:t>: </a:t>
            </a:r>
            <a:r>
              <a:rPr lang="fr-FR" sz="2400" dirty="0"/>
              <a:t>le contenu de la malle sensorielle</a:t>
            </a:r>
            <a:endParaRPr lang="fr-FR" sz="2000" dirty="0"/>
          </a:p>
        </p:txBody>
      </p:sp>
      <p:sp>
        <p:nvSpPr>
          <p:cNvPr id="7" name="Ellipse 6"/>
          <p:cNvSpPr/>
          <p:nvPr/>
        </p:nvSpPr>
        <p:spPr>
          <a:xfrm>
            <a:off x="4194027" y="2049101"/>
            <a:ext cx="3222172" cy="2116879"/>
          </a:xfrm>
          <a:prstGeom prst="ellipse">
            <a:avLst/>
          </a:prstGeom>
          <a:solidFill>
            <a:schemeClr val="accent4">
              <a:lumMod val="60000"/>
              <a:lumOff val="40000"/>
            </a:schemeClr>
          </a:solidFill>
          <a:ln w="38100"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002060"/>
                </a:solidFill>
              </a:rPr>
              <a:t>La malle sensorielle ou espace multi-sensoriels :</a:t>
            </a:r>
          </a:p>
          <a:p>
            <a:pPr algn="ctr"/>
            <a:r>
              <a:rPr lang="fr-FR" sz="2800" b="1" dirty="0">
                <a:solidFill>
                  <a:srgbClr val="FF0000"/>
                </a:solidFill>
              </a:rPr>
              <a:t>C’est quoi ?</a:t>
            </a:r>
          </a:p>
        </p:txBody>
      </p:sp>
      <p:pic>
        <p:nvPicPr>
          <p:cNvPr id="1026" name="Picture 2" descr="Panier des objets nature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45667" y="2946598"/>
            <a:ext cx="1951061" cy="195106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hoptoys.fr/54224-tm_thickbox_default/bouteille-sensorielle-smile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5446" y="1056111"/>
            <a:ext cx="1148909" cy="114890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www.hoptoys.fr/32314-tm_thickbox_default/ressort-arc-en-cie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37330" y="1134191"/>
            <a:ext cx="778672" cy="77867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www.hoptoys.fr/33493-tm_thickbox_default/les-toucher-carr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39878" y="1780295"/>
            <a:ext cx="1234886" cy="103801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www.hoptoys.fr/39505-tm_thickbox_default/megaballe-chevelue-par-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2344" y="921905"/>
            <a:ext cx="1130079" cy="113007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oquillages à gogo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39532" y="3319518"/>
            <a:ext cx="1226192" cy="1226192"/>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Foulards arc en ciel organza (par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13920" y="1450363"/>
            <a:ext cx="1054143" cy="1054143"/>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Oeufs lumineux par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8985" y="1001838"/>
            <a:ext cx="1236452" cy="1236453"/>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s://www.hoptoys.fr/36425-tm_thickbox_default/mini-lampes-fibres-optiques-par-4.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41081" y="1113302"/>
            <a:ext cx="1513765" cy="1158544"/>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s://www.hoptoys.fr/44647-tm_thickbox_default/manimo-le-lezard-leste.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273530" y="5334717"/>
            <a:ext cx="985167" cy="985167"/>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ttps://www.hoptoys.fr/52186-tm_thickbox_default/product.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97361" y="5256599"/>
            <a:ext cx="1226413" cy="1226413"/>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https://www.hoptoys.fr/32750-tm_thickbox_default/le-casque-anti-bruit.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4046933" y="1180496"/>
            <a:ext cx="868605" cy="868605"/>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Fidget pop tubes x 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246972" y="1166719"/>
            <a:ext cx="675065" cy="675065"/>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https://www.hoptoys.fr/42735-tm_thickbox_default/brosse-silicone-sensorielle.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028335" y="1963095"/>
            <a:ext cx="752396" cy="752396"/>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DIY - Sachets lavande tissu - Au Fil du Thym"/>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38985" y="3434294"/>
            <a:ext cx="1614186" cy="1076123"/>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p:cNvSpPr txBox="1"/>
          <p:nvPr/>
        </p:nvSpPr>
        <p:spPr>
          <a:xfrm>
            <a:off x="-75940" y="6319884"/>
            <a:ext cx="3978009" cy="523220"/>
          </a:xfrm>
          <a:prstGeom prst="rect">
            <a:avLst/>
          </a:prstGeom>
          <a:noFill/>
        </p:spPr>
        <p:txBody>
          <a:bodyPr wrap="square" rtlCol="0">
            <a:spAutoFit/>
          </a:bodyPr>
          <a:lstStyle/>
          <a:p>
            <a:pPr algn="ctr"/>
            <a:r>
              <a:rPr lang="fr-FR" sz="1400" b="1" dirty="0">
                <a:solidFill>
                  <a:srgbClr val="C00000"/>
                </a:solidFill>
              </a:rPr>
              <a:t>Faire des roulements, ne pas tout laisser à disposition, observer et adapter!</a:t>
            </a:r>
          </a:p>
        </p:txBody>
      </p:sp>
      <p:sp>
        <p:nvSpPr>
          <p:cNvPr id="5" name="ZoneTexte 4"/>
          <p:cNvSpPr txBox="1"/>
          <p:nvPr/>
        </p:nvSpPr>
        <p:spPr>
          <a:xfrm>
            <a:off x="165464" y="747816"/>
            <a:ext cx="3602768" cy="369332"/>
          </a:xfrm>
          <a:prstGeom prst="rect">
            <a:avLst/>
          </a:prstGeom>
          <a:solidFill>
            <a:schemeClr val="accent4">
              <a:lumMod val="40000"/>
              <a:lumOff val="60000"/>
            </a:schemeClr>
          </a:solidFill>
        </p:spPr>
        <p:txBody>
          <a:bodyPr wrap="square" rtlCol="0">
            <a:spAutoFit/>
          </a:bodyPr>
          <a:lstStyle/>
          <a:p>
            <a:r>
              <a:rPr lang="fr-FR" dirty="0"/>
              <a:t>du visuel</a:t>
            </a:r>
          </a:p>
        </p:txBody>
      </p:sp>
      <p:sp>
        <p:nvSpPr>
          <p:cNvPr id="15" name="ZoneTexte 14"/>
          <p:cNvSpPr txBox="1"/>
          <p:nvPr/>
        </p:nvSpPr>
        <p:spPr>
          <a:xfrm>
            <a:off x="7902344" y="743571"/>
            <a:ext cx="4075651" cy="369332"/>
          </a:xfrm>
          <a:prstGeom prst="rect">
            <a:avLst/>
          </a:prstGeom>
          <a:solidFill>
            <a:schemeClr val="accent4">
              <a:lumMod val="40000"/>
              <a:lumOff val="60000"/>
            </a:schemeClr>
          </a:solidFill>
        </p:spPr>
        <p:txBody>
          <a:bodyPr wrap="square" rtlCol="0">
            <a:spAutoFit/>
          </a:bodyPr>
          <a:lstStyle/>
          <a:p>
            <a:r>
              <a:rPr lang="fr-FR" dirty="0"/>
              <a:t>du tactile</a:t>
            </a:r>
          </a:p>
        </p:txBody>
      </p:sp>
      <p:sp>
        <p:nvSpPr>
          <p:cNvPr id="16" name="ZoneTexte 15"/>
          <p:cNvSpPr txBox="1"/>
          <p:nvPr/>
        </p:nvSpPr>
        <p:spPr>
          <a:xfrm>
            <a:off x="4027340" y="737239"/>
            <a:ext cx="3615896" cy="369332"/>
          </a:xfrm>
          <a:prstGeom prst="rect">
            <a:avLst/>
          </a:prstGeom>
          <a:solidFill>
            <a:schemeClr val="accent4">
              <a:lumMod val="40000"/>
              <a:lumOff val="60000"/>
            </a:schemeClr>
          </a:solidFill>
        </p:spPr>
        <p:txBody>
          <a:bodyPr wrap="square" rtlCol="0">
            <a:spAutoFit/>
          </a:bodyPr>
          <a:lstStyle/>
          <a:p>
            <a:r>
              <a:rPr lang="fr-FR" dirty="0"/>
              <a:t>du sonore ou pas</a:t>
            </a:r>
          </a:p>
        </p:txBody>
      </p:sp>
      <p:sp>
        <p:nvSpPr>
          <p:cNvPr id="17" name="ZoneTexte 16"/>
          <p:cNvSpPr txBox="1"/>
          <p:nvPr/>
        </p:nvSpPr>
        <p:spPr>
          <a:xfrm>
            <a:off x="7942849" y="4812341"/>
            <a:ext cx="1811710" cy="369332"/>
          </a:xfrm>
          <a:prstGeom prst="rect">
            <a:avLst/>
          </a:prstGeom>
          <a:solidFill>
            <a:schemeClr val="accent4">
              <a:lumMod val="40000"/>
              <a:lumOff val="60000"/>
            </a:schemeClr>
          </a:solidFill>
        </p:spPr>
        <p:txBody>
          <a:bodyPr wrap="square" rtlCol="0">
            <a:spAutoFit/>
          </a:bodyPr>
          <a:lstStyle/>
          <a:p>
            <a:r>
              <a:rPr lang="fr-FR" dirty="0"/>
              <a:t> proprioception</a:t>
            </a:r>
          </a:p>
        </p:txBody>
      </p:sp>
      <p:sp>
        <p:nvSpPr>
          <p:cNvPr id="18" name="ZoneTexte 17"/>
          <p:cNvSpPr txBox="1"/>
          <p:nvPr/>
        </p:nvSpPr>
        <p:spPr>
          <a:xfrm>
            <a:off x="138985" y="2903224"/>
            <a:ext cx="3630218" cy="369332"/>
          </a:xfrm>
          <a:prstGeom prst="rect">
            <a:avLst/>
          </a:prstGeom>
          <a:solidFill>
            <a:schemeClr val="accent4">
              <a:lumMod val="40000"/>
              <a:lumOff val="60000"/>
            </a:schemeClr>
          </a:solidFill>
        </p:spPr>
        <p:txBody>
          <a:bodyPr wrap="square" rtlCol="0">
            <a:spAutoFit/>
          </a:bodyPr>
          <a:lstStyle/>
          <a:p>
            <a:r>
              <a:rPr lang="fr-FR" dirty="0"/>
              <a:t>de l’odeur</a:t>
            </a:r>
          </a:p>
        </p:txBody>
      </p:sp>
      <p:sp>
        <p:nvSpPr>
          <p:cNvPr id="35" name="ZoneTexte 34"/>
          <p:cNvSpPr txBox="1"/>
          <p:nvPr/>
        </p:nvSpPr>
        <p:spPr>
          <a:xfrm>
            <a:off x="7963666" y="2910792"/>
            <a:ext cx="4075651" cy="369332"/>
          </a:xfrm>
          <a:prstGeom prst="rect">
            <a:avLst/>
          </a:prstGeom>
          <a:solidFill>
            <a:schemeClr val="accent4">
              <a:lumMod val="40000"/>
              <a:lumOff val="60000"/>
            </a:schemeClr>
          </a:solidFill>
        </p:spPr>
        <p:txBody>
          <a:bodyPr wrap="square" rtlCol="0">
            <a:spAutoFit/>
          </a:bodyPr>
          <a:lstStyle/>
          <a:p>
            <a:r>
              <a:rPr lang="fr-FR" dirty="0"/>
              <a:t>du naturel …. </a:t>
            </a:r>
            <a:r>
              <a:rPr lang="fr-FR" sz="1400" dirty="0"/>
              <a:t>qui fait appel à tous les sens !</a:t>
            </a:r>
          </a:p>
        </p:txBody>
      </p:sp>
      <p:sp>
        <p:nvSpPr>
          <p:cNvPr id="20" name="ZoneTexte 19"/>
          <p:cNvSpPr txBox="1"/>
          <p:nvPr/>
        </p:nvSpPr>
        <p:spPr>
          <a:xfrm>
            <a:off x="165464" y="4899544"/>
            <a:ext cx="3602768" cy="365760"/>
          </a:xfrm>
          <a:prstGeom prst="rect">
            <a:avLst/>
          </a:prstGeom>
          <a:solidFill>
            <a:schemeClr val="accent4">
              <a:lumMod val="40000"/>
              <a:lumOff val="60000"/>
            </a:schemeClr>
          </a:solidFill>
        </p:spPr>
        <p:txBody>
          <a:bodyPr wrap="square" rtlCol="0">
            <a:spAutoFit/>
          </a:bodyPr>
          <a:lstStyle/>
          <a:p>
            <a:r>
              <a:rPr lang="fr-FR" dirty="0"/>
              <a:t>du goût ?</a:t>
            </a:r>
          </a:p>
        </p:txBody>
      </p:sp>
      <p:sp>
        <p:nvSpPr>
          <p:cNvPr id="25" name="ZoneTexte 24"/>
          <p:cNvSpPr txBox="1"/>
          <p:nvPr/>
        </p:nvSpPr>
        <p:spPr>
          <a:xfrm>
            <a:off x="4035907" y="4623267"/>
            <a:ext cx="3614087" cy="2246769"/>
          </a:xfrm>
          <a:prstGeom prst="rect">
            <a:avLst/>
          </a:prstGeom>
          <a:noFill/>
        </p:spPr>
        <p:txBody>
          <a:bodyPr wrap="square" rtlCol="0">
            <a:spAutoFit/>
          </a:bodyPr>
          <a:lstStyle/>
          <a:p>
            <a:pPr marL="285750" indent="-285750">
              <a:buClr>
                <a:srgbClr val="FF0000"/>
              </a:buClr>
              <a:buFont typeface="Wingdings" panose="05000000000000000000" pitchFamily="2" charset="2"/>
              <a:buChar char="ü"/>
            </a:pPr>
            <a:r>
              <a:rPr lang="fr-FR" sz="1400" dirty="0"/>
              <a:t>musique, des histoires à écouter, livres</a:t>
            </a:r>
          </a:p>
          <a:p>
            <a:pPr marL="285750" indent="-285750">
              <a:buClr>
                <a:srgbClr val="FF0000"/>
              </a:buClr>
              <a:buFont typeface="Wingdings" panose="05000000000000000000" pitchFamily="2" charset="2"/>
              <a:buChar char="ü"/>
            </a:pPr>
            <a:r>
              <a:rPr lang="fr-FR" sz="1400" dirty="0"/>
              <a:t>bacs à manipuler ( bouchons, coquillages, semoule, billes d’eau …)</a:t>
            </a:r>
          </a:p>
          <a:p>
            <a:pPr marL="285750" indent="-285750">
              <a:buClr>
                <a:srgbClr val="FF0000"/>
              </a:buClr>
              <a:buFont typeface="Wingdings" panose="05000000000000000000" pitchFamily="2" charset="2"/>
              <a:buChar char="ü"/>
            </a:pPr>
            <a:r>
              <a:rPr lang="fr-FR" sz="1400" dirty="0"/>
              <a:t>des puzzles, de quoi dessiner, pâte à modeler avec différents outils pour imaginer</a:t>
            </a:r>
          </a:p>
          <a:p>
            <a:pPr marL="285750" indent="-285750">
              <a:buClr>
                <a:srgbClr val="FF0000"/>
              </a:buClr>
              <a:buFont typeface="Wingdings" panose="05000000000000000000" pitchFamily="2" charset="2"/>
              <a:buChar char="ü"/>
            </a:pPr>
            <a:r>
              <a:rPr lang="fr-FR" sz="1400" dirty="0"/>
              <a:t>Objets sensoriels</a:t>
            </a:r>
          </a:p>
          <a:p>
            <a:pPr marL="285750" indent="-285750">
              <a:buClr>
                <a:srgbClr val="FF0000"/>
              </a:buClr>
              <a:buFont typeface="Wingdings" panose="05000000000000000000" pitchFamily="2" charset="2"/>
              <a:buChar char="ü"/>
            </a:pPr>
            <a:endParaRPr lang="fr-FR" sz="1400" dirty="0"/>
          </a:p>
          <a:p>
            <a:pPr marL="285750" indent="-285750">
              <a:buClr>
                <a:srgbClr val="FF0000"/>
              </a:buClr>
              <a:buFont typeface="Wingdings" panose="05000000000000000000" pitchFamily="2" charset="2"/>
              <a:buChar char="ü"/>
            </a:pPr>
            <a:r>
              <a:rPr lang="fr-FR" sz="1400" dirty="0"/>
              <a:t>faire des pauses proprioceptives ( mettre le corps en mouvement) etc..</a:t>
            </a:r>
          </a:p>
        </p:txBody>
      </p:sp>
      <p:pic>
        <p:nvPicPr>
          <p:cNvPr id="26" name="Picture 2" descr="Pendentif à mâcher de tortue TDAH autisme collier image 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60157" y="5379354"/>
            <a:ext cx="1036708" cy="777531"/>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9"/>
          <p:cNvSpPr txBox="1"/>
          <p:nvPr/>
        </p:nvSpPr>
        <p:spPr>
          <a:xfrm>
            <a:off x="165464" y="4899544"/>
            <a:ext cx="3602768" cy="365760"/>
          </a:xfrm>
          <a:prstGeom prst="rect">
            <a:avLst/>
          </a:prstGeom>
          <a:solidFill>
            <a:schemeClr val="accent4">
              <a:lumMod val="40000"/>
              <a:lumOff val="60000"/>
            </a:schemeClr>
          </a:solidFill>
        </p:spPr>
        <p:txBody>
          <a:bodyPr wrap="square" rtlCol="0">
            <a:spAutoFit/>
          </a:bodyPr>
          <a:lstStyle/>
          <a:p>
            <a:r>
              <a:rPr lang="fr-FR" dirty="0"/>
              <a:t>du goût ?</a:t>
            </a:r>
          </a:p>
        </p:txBody>
      </p:sp>
      <p:sp>
        <p:nvSpPr>
          <p:cNvPr id="3" name="ZoneTexte 22"/>
          <p:cNvSpPr txBox="1"/>
          <p:nvPr/>
        </p:nvSpPr>
        <p:spPr>
          <a:xfrm>
            <a:off x="4044800" y="4281518"/>
            <a:ext cx="3596303" cy="369332"/>
          </a:xfrm>
          <a:prstGeom prst="rect">
            <a:avLst/>
          </a:prstGeom>
          <a:solidFill>
            <a:schemeClr val="accent6">
              <a:lumMod val="60000"/>
              <a:lumOff val="40000"/>
            </a:schemeClr>
          </a:solidFill>
        </p:spPr>
        <p:txBody>
          <a:bodyPr wrap="square" rtlCol="0">
            <a:spAutoFit/>
          </a:bodyPr>
          <a:lstStyle/>
          <a:p>
            <a:r>
              <a:rPr lang="fr-FR" b="1" dirty="0"/>
              <a:t>OSER </a:t>
            </a:r>
          </a:p>
        </p:txBody>
      </p:sp>
      <p:pic>
        <p:nvPicPr>
          <p:cNvPr id="8" name="Picture 2" descr="Pendentif à mâcher de tortue TDAH autisme collier image 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60157" y="5379354"/>
            <a:ext cx="1036708" cy="7775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Écouter de la musique, outils d'apprentissage pour enfants de 0 à 36 mois.  | Educatout"/>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083088" y="1203597"/>
            <a:ext cx="1197763" cy="62979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MÉMO Les odeurs"/>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818544" y="3434295"/>
            <a:ext cx="1229706" cy="922279"/>
          </a:xfrm>
          <a:prstGeom prst="rect">
            <a:avLst/>
          </a:prstGeom>
          <a:noFill/>
          <a:extLst>
            <a:ext uri="{909E8E84-426E-40DD-AFC4-6F175D3DCCD1}">
              <a14:hiddenFill xmlns:a14="http://schemas.microsoft.com/office/drawing/2010/main">
                <a:solidFill>
                  <a:srgbClr val="FFFFFF"/>
                </a:solidFill>
              </a14:hiddenFill>
            </a:ext>
          </a:extLst>
        </p:spPr>
      </p:pic>
      <p:pic>
        <p:nvPicPr>
          <p:cNvPr id="36" name="Image 35" descr="Besoins spécifiques - HOPTOYS"/>
          <p:cNvPicPr/>
          <p:nvPr/>
        </p:nvPicPr>
        <p:blipFill>
          <a:blip r:embed="rId20">
            <a:extLst>
              <a:ext uri="{28A0092B-C50C-407E-A947-70E740481C1C}">
                <a14:useLocalDpi xmlns:a14="http://schemas.microsoft.com/office/drawing/2010/main" val="0"/>
              </a:ext>
            </a:extLst>
          </a:blip>
          <a:srcRect/>
          <a:stretch>
            <a:fillRect/>
          </a:stretch>
        </p:blipFill>
        <p:spPr bwMode="auto">
          <a:xfrm>
            <a:off x="10676708" y="5265304"/>
            <a:ext cx="1239241" cy="1327478"/>
          </a:xfrm>
          <a:prstGeom prst="rect">
            <a:avLst/>
          </a:prstGeom>
          <a:noFill/>
          <a:ln>
            <a:noFill/>
          </a:ln>
        </p:spPr>
      </p:pic>
      <p:sp>
        <p:nvSpPr>
          <p:cNvPr id="6" name="ZoneTexte 5"/>
          <p:cNvSpPr txBox="1"/>
          <p:nvPr/>
        </p:nvSpPr>
        <p:spPr>
          <a:xfrm>
            <a:off x="10380887" y="4812341"/>
            <a:ext cx="1658430" cy="369332"/>
          </a:xfrm>
          <a:prstGeom prst="rect">
            <a:avLst/>
          </a:prstGeom>
          <a:solidFill>
            <a:schemeClr val="accent4">
              <a:lumMod val="40000"/>
              <a:lumOff val="60000"/>
            </a:schemeClr>
          </a:solidFill>
        </p:spPr>
        <p:txBody>
          <a:bodyPr wrap="square" rtlCol="0">
            <a:spAutoFit/>
          </a:bodyPr>
          <a:lstStyle/>
          <a:p>
            <a:r>
              <a:rPr lang="fr-FR" dirty="0"/>
              <a:t>équilibre</a:t>
            </a:r>
          </a:p>
        </p:txBody>
      </p:sp>
    </p:spTree>
    <p:extLst>
      <p:ext uri="{BB962C8B-B14F-4D97-AF65-F5344CB8AC3E}">
        <p14:creationId xmlns:p14="http://schemas.microsoft.com/office/powerpoint/2010/main" val="4254990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3211" y="191589"/>
            <a:ext cx="11922035" cy="418148"/>
          </a:xfrm>
          <a:solidFill>
            <a:srgbClr val="0070C0"/>
          </a:solidFill>
        </p:spPr>
        <p:txBody>
          <a:bodyPr>
            <a:normAutofit fontScale="90000"/>
          </a:bodyPr>
          <a:lstStyle/>
          <a:p>
            <a:r>
              <a:rPr lang="fr-FR" sz="1600" b="1" dirty="0">
                <a:solidFill>
                  <a:schemeClr val="bg1"/>
                </a:solidFill>
              </a:rPr>
              <a:t>Plongée dans le monde sensoriel …. </a:t>
            </a:r>
            <a:r>
              <a:rPr lang="fr-FR" sz="2800" b="1" dirty="0">
                <a:solidFill>
                  <a:schemeClr val="bg1"/>
                </a:solidFill>
              </a:rPr>
              <a:t>: </a:t>
            </a:r>
            <a:r>
              <a:rPr lang="fr-FR" sz="3100" b="1" dirty="0">
                <a:solidFill>
                  <a:schemeClr val="bg1"/>
                </a:solidFill>
              </a:rPr>
              <a:t>côté prof. !</a:t>
            </a:r>
          </a:p>
        </p:txBody>
      </p:sp>
      <p:sp>
        <p:nvSpPr>
          <p:cNvPr id="4" name="Rectangle à coins arrondis 3"/>
          <p:cNvSpPr/>
          <p:nvPr/>
        </p:nvSpPr>
        <p:spPr>
          <a:xfrm>
            <a:off x="4712601" y="3971109"/>
            <a:ext cx="2203269" cy="94923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A vous de jouer !</a:t>
            </a:r>
          </a:p>
          <a:p>
            <a:pPr algn="ctr"/>
            <a:r>
              <a:rPr lang="fr-FR" dirty="0">
                <a:solidFill>
                  <a:schemeClr val="tx1"/>
                </a:solidFill>
              </a:rPr>
              <a:t>Place à la créativité !</a:t>
            </a:r>
          </a:p>
        </p:txBody>
      </p:sp>
      <p:pic>
        <p:nvPicPr>
          <p:cNvPr id="2050" name="Picture 2" descr="https://uneviedegenie.com/wp-content/uploads/2018/05/prof-hibou-e15718355792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3945" y="2404655"/>
            <a:ext cx="1840583" cy="1566454"/>
          </a:xfrm>
          <a:prstGeom prst="rect">
            <a:avLst/>
          </a:prstGeom>
          <a:noFill/>
          <a:extLst>
            <a:ext uri="{909E8E84-426E-40DD-AFC4-6F175D3DCCD1}">
              <a14:hiddenFill xmlns:a14="http://schemas.microsoft.com/office/drawing/2010/main">
                <a:solidFill>
                  <a:srgbClr val="FFFFFF"/>
                </a:solidFill>
              </a14:hiddenFill>
            </a:ext>
          </a:extLst>
        </p:spPr>
      </p:pic>
      <p:sp>
        <p:nvSpPr>
          <p:cNvPr id="5" name="Ellipse 4"/>
          <p:cNvSpPr/>
          <p:nvPr/>
        </p:nvSpPr>
        <p:spPr>
          <a:xfrm>
            <a:off x="1623875" y="1350985"/>
            <a:ext cx="2168435" cy="115708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Où ?</a:t>
            </a:r>
          </a:p>
        </p:txBody>
      </p:sp>
      <p:sp>
        <p:nvSpPr>
          <p:cNvPr id="6" name="Ellipse 5"/>
          <p:cNvSpPr/>
          <p:nvPr/>
        </p:nvSpPr>
        <p:spPr>
          <a:xfrm>
            <a:off x="1308815" y="3091475"/>
            <a:ext cx="2601333" cy="152406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Pour qui ?</a:t>
            </a:r>
          </a:p>
        </p:txBody>
      </p:sp>
      <p:sp>
        <p:nvSpPr>
          <p:cNvPr id="8" name="Ellipse 7"/>
          <p:cNvSpPr/>
          <p:nvPr/>
        </p:nvSpPr>
        <p:spPr>
          <a:xfrm>
            <a:off x="2307500" y="5285967"/>
            <a:ext cx="2307771" cy="12888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Pourquoi ?</a:t>
            </a:r>
          </a:p>
          <a:p>
            <a:pPr algn="ctr"/>
            <a:r>
              <a:rPr lang="fr-FR" sz="1600" dirty="0">
                <a:solidFill>
                  <a:schemeClr val="tx1"/>
                </a:solidFill>
              </a:rPr>
              <a:t>Besoins repérés</a:t>
            </a:r>
          </a:p>
        </p:txBody>
      </p:sp>
      <p:sp>
        <p:nvSpPr>
          <p:cNvPr id="9" name="Ellipse 8"/>
          <p:cNvSpPr/>
          <p:nvPr/>
        </p:nvSpPr>
        <p:spPr>
          <a:xfrm>
            <a:off x="6858001" y="5285967"/>
            <a:ext cx="2307771" cy="1288869"/>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Comment ?</a:t>
            </a:r>
          </a:p>
        </p:txBody>
      </p:sp>
      <p:sp>
        <p:nvSpPr>
          <p:cNvPr id="10" name="Ellipse 9"/>
          <p:cNvSpPr/>
          <p:nvPr/>
        </p:nvSpPr>
        <p:spPr>
          <a:xfrm>
            <a:off x="8408126" y="3326674"/>
            <a:ext cx="2307771" cy="1288869"/>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Quand ?</a:t>
            </a:r>
          </a:p>
        </p:txBody>
      </p:sp>
      <p:sp>
        <p:nvSpPr>
          <p:cNvPr id="11" name="Ellipse 10"/>
          <p:cNvSpPr/>
          <p:nvPr/>
        </p:nvSpPr>
        <p:spPr>
          <a:xfrm>
            <a:off x="8011887" y="1371668"/>
            <a:ext cx="2307771" cy="1288869"/>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Quoi ?</a:t>
            </a:r>
          </a:p>
        </p:txBody>
      </p:sp>
      <p:cxnSp>
        <p:nvCxnSpPr>
          <p:cNvPr id="13" name="Connecteur droit avec flèche 12"/>
          <p:cNvCxnSpPr/>
          <p:nvPr/>
        </p:nvCxnSpPr>
        <p:spPr>
          <a:xfrm flipH="1" flipV="1">
            <a:off x="3910148" y="2159726"/>
            <a:ext cx="802453" cy="2449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a:off x="3997234" y="3466011"/>
            <a:ext cx="715367" cy="269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a:off x="4458789" y="5077097"/>
            <a:ext cx="435156" cy="4093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6858001" y="5077097"/>
            <a:ext cx="300445" cy="348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7071360" y="3600994"/>
            <a:ext cx="1175657" cy="2525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V="1">
            <a:off x="6915870" y="2159726"/>
            <a:ext cx="1000221" cy="348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Rectangle à coins arrondis 2"/>
          <p:cNvSpPr/>
          <p:nvPr/>
        </p:nvSpPr>
        <p:spPr>
          <a:xfrm>
            <a:off x="3792310" y="888274"/>
            <a:ext cx="4219577" cy="8011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Je pars de mon vécu et de mon expérience :</a:t>
            </a:r>
          </a:p>
          <a:p>
            <a:pPr algn="ctr"/>
            <a:r>
              <a:rPr lang="fr-FR" dirty="0"/>
              <a:t>   lien avec le terrain</a:t>
            </a:r>
          </a:p>
        </p:txBody>
      </p:sp>
      <p:pic>
        <p:nvPicPr>
          <p:cNvPr id="18" name="Image 17" descr="cid:image001.png@01D65EA6.B9B5CD90"/>
          <p:cNvPicPr/>
          <p:nvPr/>
        </p:nvPicPr>
        <p:blipFill>
          <a:blip r:embed="rId3">
            <a:extLst>
              <a:ext uri="{28A0092B-C50C-407E-A947-70E740481C1C}">
                <a14:useLocalDpi xmlns:a14="http://schemas.microsoft.com/office/drawing/2010/main" val="0"/>
              </a:ext>
            </a:extLst>
          </a:blip>
          <a:srcRect/>
          <a:stretch>
            <a:fillRect/>
          </a:stretch>
        </p:blipFill>
        <p:spPr bwMode="auto">
          <a:xfrm>
            <a:off x="10824754" y="5869577"/>
            <a:ext cx="1013460" cy="815024"/>
          </a:xfrm>
          <a:prstGeom prst="rect">
            <a:avLst/>
          </a:prstGeom>
          <a:noFill/>
          <a:ln>
            <a:noFill/>
          </a:ln>
        </p:spPr>
      </p:pic>
    </p:spTree>
    <p:extLst>
      <p:ext uri="{BB962C8B-B14F-4D97-AF65-F5344CB8AC3E}">
        <p14:creationId xmlns:p14="http://schemas.microsoft.com/office/powerpoint/2010/main" val="1569885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68725" y="264432"/>
            <a:ext cx="8760532" cy="549275"/>
          </a:xfrm>
          <a:solidFill>
            <a:schemeClr val="accent6">
              <a:lumMod val="40000"/>
              <a:lumOff val="60000"/>
            </a:schemeClr>
          </a:solidFill>
        </p:spPr>
        <p:txBody>
          <a:bodyPr>
            <a:normAutofit fontScale="90000"/>
          </a:bodyPr>
          <a:lstStyle/>
          <a:p>
            <a:r>
              <a:rPr lang="fr-FR" dirty="0"/>
              <a:t>  Les 7 sens et leurs récepteurs sensoriels</a:t>
            </a:r>
          </a:p>
        </p:txBody>
      </p:sp>
      <p:pic>
        <p:nvPicPr>
          <p:cNvPr id="4" name="Espace réservé du contenu 3" descr="https://sensoridys.files.wordpress.com/2019/06/nos-7-sens.jpg?w=640"/>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83680" y="1729831"/>
            <a:ext cx="4920240" cy="4351338"/>
          </a:xfrm>
          <a:prstGeom prst="rect">
            <a:avLst/>
          </a:prstGeom>
          <a:noFill/>
          <a:ln>
            <a:noFill/>
          </a:ln>
        </p:spPr>
      </p:pic>
      <p:sp>
        <p:nvSpPr>
          <p:cNvPr id="5" name="ZoneTexte 4"/>
          <p:cNvSpPr txBox="1"/>
          <p:nvPr/>
        </p:nvSpPr>
        <p:spPr>
          <a:xfrm>
            <a:off x="5668482" y="1456293"/>
            <a:ext cx="1262743" cy="369332"/>
          </a:xfrm>
          <a:prstGeom prst="rect">
            <a:avLst/>
          </a:prstGeom>
          <a:noFill/>
        </p:spPr>
        <p:txBody>
          <a:bodyPr wrap="square" rtlCol="0">
            <a:spAutoFit/>
          </a:bodyPr>
          <a:lstStyle/>
          <a:p>
            <a:r>
              <a:rPr lang="fr-FR" dirty="0"/>
              <a:t>L’ouïe</a:t>
            </a:r>
          </a:p>
        </p:txBody>
      </p:sp>
      <p:sp>
        <p:nvSpPr>
          <p:cNvPr id="6" name="ZoneTexte 5"/>
          <p:cNvSpPr txBox="1"/>
          <p:nvPr/>
        </p:nvSpPr>
        <p:spPr>
          <a:xfrm>
            <a:off x="8003177" y="2542903"/>
            <a:ext cx="2525486" cy="369332"/>
          </a:xfrm>
          <a:prstGeom prst="rect">
            <a:avLst/>
          </a:prstGeom>
          <a:noFill/>
        </p:spPr>
        <p:txBody>
          <a:bodyPr wrap="square" rtlCol="0">
            <a:spAutoFit/>
          </a:bodyPr>
          <a:lstStyle/>
          <a:p>
            <a:r>
              <a:rPr lang="fr-FR" dirty="0"/>
              <a:t>Le sens vestibulaire</a:t>
            </a:r>
          </a:p>
        </p:txBody>
      </p:sp>
      <p:sp>
        <p:nvSpPr>
          <p:cNvPr id="7" name="ZoneTexte 6"/>
          <p:cNvSpPr txBox="1"/>
          <p:nvPr/>
        </p:nvSpPr>
        <p:spPr>
          <a:xfrm>
            <a:off x="8316687" y="3979817"/>
            <a:ext cx="2211976" cy="369332"/>
          </a:xfrm>
          <a:prstGeom prst="rect">
            <a:avLst/>
          </a:prstGeom>
          <a:noFill/>
        </p:spPr>
        <p:txBody>
          <a:bodyPr wrap="square" rtlCol="0">
            <a:spAutoFit/>
          </a:bodyPr>
          <a:lstStyle/>
          <a:p>
            <a:r>
              <a:rPr lang="fr-FR" dirty="0"/>
              <a:t>La proprioception</a:t>
            </a:r>
          </a:p>
        </p:txBody>
      </p:sp>
      <p:sp>
        <p:nvSpPr>
          <p:cNvPr id="8" name="ZoneTexte 7"/>
          <p:cNvSpPr txBox="1"/>
          <p:nvPr/>
        </p:nvSpPr>
        <p:spPr>
          <a:xfrm>
            <a:off x="7585166" y="5190706"/>
            <a:ext cx="1837508" cy="369332"/>
          </a:xfrm>
          <a:prstGeom prst="rect">
            <a:avLst/>
          </a:prstGeom>
          <a:noFill/>
        </p:spPr>
        <p:txBody>
          <a:bodyPr wrap="square" rtlCol="0">
            <a:spAutoFit/>
          </a:bodyPr>
          <a:lstStyle/>
          <a:p>
            <a:r>
              <a:rPr lang="fr-FR" dirty="0"/>
              <a:t>Le toucher</a:t>
            </a:r>
          </a:p>
        </p:txBody>
      </p:sp>
      <p:sp>
        <p:nvSpPr>
          <p:cNvPr id="9" name="ZoneTexte 8"/>
          <p:cNvSpPr txBox="1"/>
          <p:nvPr/>
        </p:nvSpPr>
        <p:spPr>
          <a:xfrm>
            <a:off x="4119154" y="5355770"/>
            <a:ext cx="1549328" cy="369332"/>
          </a:xfrm>
          <a:prstGeom prst="rect">
            <a:avLst/>
          </a:prstGeom>
          <a:noFill/>
        </p:spPr>
        <p:txBody>
          <a:bodyPr wrap="square" rtlCol="0">
            <a:spAutoFit/>
          </a:bodyPr>
          <a:lstStyle/>
          <a:p>
            <a:r>
              <a:rPr lang="fr-FR" dirty="0"/>
              <a:t>Le goût</a:t>
            </a:r>
          </a:p>
        </p:txBody>
      </p:sp>
      <p:sp>
        <p:nvSpPr>
          <p:cNvPr id="10" name="ZoneTexte 9"/>
          <p:cNvSpPr txBox="1"/>
          <p:nvPr/>
        </p:nvSpPr>
        <p:spPr>
          <a:xfrm>
            <a:off x="3013166" y="3979817"/>
            <a:ext cx="1027610" cy="369332"/>
          </a:xfrm>
          <a:prstGeom prst="rect">
            <a:avLst/>
          </a:prstGeom>
          <a:noFill/>
        </p:spPr>
        <p:txBody>
          <a:bodyPr wrap="square" rtlCol="0">
            <a:spAutoFit/>
          </a:bodyPr>
          <a:lstStyle/>
          <a:p>
            <a:r>
              <a:rPr lang="fr-FR" dirty="0"/>
              <a:t>L’odorat</a:t>
            </a:r>
          </a:p>
        </p:txBody>
      </p:sp>
      <p:sp>
        <p:nvSpPr>
          <p:cNvPr id="11" name="ZoneTexte 10"/>
          <p:cNvSpPr txBox="1"/>
          <p:nvPr/>
        </p:nvSpPr>
        <p:spPr>
          <a:xfrm>
            <a:off x="3370217" y="2769326"/>
            <a:ext cx="1055588" cy="369332"/>
          </a:xfrm>
          <a:prstGeom prst="rect">
            <a:avLst/>
          </a:prstGeom>
          <a:noFill/>
        </p:spPr>
        <p:txBody>
          <a:bodyPr wrap="square" rtlCol="0">
            <a:spAutoFit/>
          </a:bodyPr>
          <a:lstStyle/>
          <a:p>
            <a:r>
              <a:rPr lang="fr-FR" dirty="0"/>
              <a:t>La vision</a:t>
            </a:r>
          </a:p>
        </p:txBody>
      </p:sp>
    </p:spTree>
    <p:extLst>
      <p:ext uri="{BB962C8B-B14F-4D97-AF65-F5344CB8AC3E}">
        <p14:creationId xmlns:p14="http://schemas.microsoft.com/office/powerpoint/2010/main" val="1857682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3841" y="217079"/>
            <a:ext cx="11382102" cy="906327"/>
          </a:xfrm>
          <a:solidFill>
            <a:schemeClr val="accent6">
              <a:lumMod val="40000"/>
              <a:lumOff val="60000"/>
            </a:schemeClr>
          </a:solidFill>
        </p:spPr>
        <p:txBody>
          <a:bodyPr/>
          <a:lstStyle/>
          <a:p>
            <a:pPr algn="ctr"/>
            <a:r>
              <a:rPr lang="fr-FR" b="1" dirty="0">
                <a:solidFill>
                  <a:schemeClr val="accent5">
                    <a:lumMod val="75000"/>
                  </a:schemeClr>
                </a:solidFill>
              </a:rPr>
              <a:t>Focus sur 2 sens méconnus</a:t>
            </a:r>
          </a:p>
        </p:txBody>
      </p:sp>
      <p:sp>
        <p:nvSpPr>
          <p:cNvPr id="3" name="Espace réservé du contenu 2"/>
          <p:cNvSpPr>
            <a:spLocks noGrp="1"/>
          </p:cNvSpPr>
          <p:nvPr>
            <p:ph idx="1"/>
          </p:nvPr>
        </p:nvSpPr>
        <p:spPr>
          <a:xfrm>
            <a:off x="672738" y="1881051"/>
            <a:ext cx="10681062" cy="4295912"/>
          </a:xfrm>
        </p:spPr>
        <p:txBody>
          <a:bodyPr/>
          <a:lstStyle/>
          <a:p>
            <a:endParaRPr lang="fr-FR" sz="2000" dirty="0"/>
          </a:p>
          <a:p>
            <a:pPr marL="0" indent="0" algn="just">
              <a:buNone/>
            </a:pPr>
            <a:r>
              <a:rPr lang="fr-FR" sz="4400" b="1" dirty="0">
                <a:solidFill>
                  <a:srgbClr val="FF0000"/>
                </a:solidFill>
              </a:rPr>
              <a:t>                       </a:t>
            </a:r>
            <a:r>
              <a:rPr lang="fr-FR" sz="4400" b="1" dirty="0">
                <a:solidFill>
                  <a:schemeClr val="accent6"/>
                </a:solidFill>
              </a:rPr>
              <a:t> La proprioception</a:t>
            </a:r>
          </a:p>
          <a:p>
            <a:pPr marL="0" indent="0" algn="just">
              <a:buNone/>
            </a:pPr>
            <a:endParaRPr lang="fr-FR" sz="4400" b="1" dirty="0">
              <a:solidFill>
                <a:schemeClr val="accent6"/>
              </a:solidFill>
            </a:endParaRPr>
          </a:p>
          <a:p>
            <a:pPr marL="0" indent="0" algn="just">
              <a:buNone/>
            </a:pPr>
            <a:r>
              <a:rPr lang="fr-FR" sz="4400" b="1" dirty="0">
                <a:solidFill>
                  <a:srgbClr val="FF0000"/>
                </a:solidFill>
              </a:rPr>
              <a:t>                    Le système vestibulaire</a:t>
            </a:r>
          </a:p>
          <a:p>
            <a:pPr marL="0" indent="0" algn="just">
              <a:buNone/>
            </a:pPr>
            <a:r>
              <a:rPr lang="fr-FR" sz="4400" b="1" dirty="0">
                <a:solidFill>
                  <a:schemeClr val="accent6"/>
                </a:solidFill>
              </a:rPr>
              <a:t>                                     </a:t>
            </a:r>
          </a:p>
        </p:txBody>
      </p:sp>
    </p:spTree>
    <p:extLst>
      <p:ext uri="{BB962C8B-B14F-4D97-AF65-F5344CB8AC3E}">
        <p14:creationId xmlns:p14="http://schemas.microsoft.com/office/powerpoint/2010/main" val="2493927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5794" y="287383"/>
            <a:ext cx="12000412" cy="6400799"/>
          </a:xfrm>
        </p:spPr>
        <p:txBody>
          <a:bodyPr/>
          <a:lstStyle/>
          <a:p>
            <a:r>
              <a:rPr lang="fr-FR" sz="3200" b="1" dirty="0">
                <a:solidFill>
                  <a:schemeClr val="accent6"/>
                </a:solidFill>
              </a:rPr>
              <a:t>La proprioception : sens du mouvement</a:t>
            </a:r>
          </a:p>
          <a:p>
            <a:pPr marL="0" indent="0">
              <a:buNone/>
            </a:pPr>
            <a:endParaRPr lang="fr-FR" b="1" dirty="0">
              <a:solidFill>
                <a:schemeClr val="accent6"/>
              </a:solidFill>
            </a:endParaRPr>
          </a:p>
          <a:p>
            <a:pPr marL="0" indent="0" algn="just">
              <a:buNone/>
            </a:pPr>
            <a:r>
              <a:rPr lang="fr-FR" sz="1800" dirty="0"/>
              <a:t>Les muscles, les articulations, les ligaments et les os envoient de l’information</a:t>
            </a:r>
          </a:p>
          <a:p>
            <a:pPr marL="0" indent="0" algn="just">
              <a:buNone/>
            </a:pPr>
            <a:r>
              <a:rPr lang="fr-FR" sz="1800" dirty="0"/>
              <a:t>au cerveau. </a:t>
            </a:r>
            <a:r>
              <a:rPr lang="fr-FR" sz="1800" b="1" dirty="0"/>
              <a:t>C’est ce qu’on appelle la proprioception. </a:t>
            </a:r>
          </a:p>
          <a:p>
            <a:pPr marL="0" indent="0" algn="just">
              <a:buNone/>
            </a:pPr>
            <a:endParaRPr lang="fr-FR" sz="1800" b="1" dirty="0"/>
          </a:p>
          <a:p>
            <a:pPr marL="0" indent="0" algn="just">
              <a:buNone/>
            </a:pPr>
            <a:endParaRPr lang="fr-FR" sz="1800" dirty="0"/>
          </a:p>
          <a:p>
            <a:pPr marL="0" indent="0" algn="just">
              <a:buNone/>
            </a:pPr>
            <a:r>
              <a:rPr lang="fr-FR" sz="1800" dirty="0"/>
              <a:t>La plupart du temps, nous ne sommes pas conscients de ce mécanisme.</a:t>
            </a:r>
          </a:p>
          <a:p>
            <a:pPr marL="0" indent="0" algn="just">
              <a:buNone/>
            </a:pPr>
            <a:r>
              <a:rPr lang="fr-FR" sz="1800" dirty="0"/>
              <a:t>Pourtant, c’est ce qui nous fait sentir la position de chacune partie de notre corps. </a:t>
            </a:r>
          </a:p>
          <a:p>
            <a:pPr marL="0" indent="0" algn="just">
              <a:buNone/>
            </a:pPr>
            <a:r>
              <a:rPr lang="fr-FR" sz="1800" dirty="0"/>
              <a:t>Ce sens permet à notre corps de s’orienter dans l’espace, d’ajuster notre tonus musculaire, </a:t>
            </a:r>
          </a:p>
          <a:p>
            <a:pPr marL="0" indent="0" algn="just">
              <a:buNone/>
            </a:pPr>
            <a:r>
              <a:rPr lang="fr-FR" sz="1800" dirty="0"/>
              <a:t>de planifier et d’exécuter des mouvements.</a:t>
            </a:r>
          </a:p>
        </p:txBody>
      </p:sp>
      <p:pic>
        <p:nvPicPr>
          <p:cNvPr id="4" name="Image 3" descr="C:\Users\patricia.samperez\AppData\Local\Microsoft\Windows\INetCache\Content.MSO\8267AA4D.tmp"/>
          <p:cNvPicPr/>
          <p:nvPr/>
        </p:nvPicPr>
        <p:blipFill>
          <a:blip r:embed="rId2">
            <a:extLst>
              <a:ext uri="{28A0092B-C50C-407E-A947-70E740481C1C}">
                <a14:useLocalDpi xmlns:a14="http://schemas.microsoft.com/office/drawing/2010/main" val="0"/>
              </a:ext>
            </a:extLst>
          </a:blip>
          <a:srcRect/>
          <a:stretch>
            <a:fillRect/>
          </a:stretch>
        </p:blipFill>
        <p:spPr bwMode="auto">
          <a:xfrm>
            <a:off x="878410" y="5003663"/>
            <a:ext cx="2595154" cy="1576069"/>
          </a:xfrm>
          <a:prstGeom prst="rect">
            <a:avLst/>
          </a:prstGeom>
          <a:noFill/>
          <a:ln>
            <a:noFill/>
          </a:ln>
        </p:spPr>
      </p:pic>
      <p:pic>
        <p:nvPicPr>
          <p:cNvPr id="5" name="Image 4" descr="Heavy Work Activities Prevent Proprioceptive Dysfunction and Fosters  Proprioceptive Success - Integrated Learning Strategie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0569" y="4386715"/>
            <a:ext cx="2415540" cy="1516380"/>
          </a:xfrm>
          <a:prstGeom prst="rect">
            <a:avLst/>
          </a:prstGeom>
          <a:noFill/>
          <a:ln>
            <a:noFill/>
          </a:ln>
        </p:spPr>
      </p:pic>
      <p:pic>
        <p:nvPicPr>
          <p:cNvPr id="6" name="Image 5" descr="À la découverte de la proprioception, notre mystérieux sixième sens"/>
          <p:cNvPicPr/>
          <p:nvPr/>
        </p:nvPicPr>
        <p:blipFill>
          <a:blip r:embed="rId4">
            <a:extLst>
              <a:ext uri="{28A0092B-C50C-407E-A947-70E740481C1C}">
                <a14:useLocalDpi xmlns:a14="http://schemas.microsoft.com/office/drawing/2010/main" val="0"/>
              </a:ext>
            </a:extLst>
          </a:blip>
          <a:srcRect/>
          <a:stretch>
            <a:fillRect/>
          </a:stretch>
        </p:blipFill>
        <p:spPr bwMode="auto">
          <a:xfrm>
            <a:off x="9123114" y="5041127"/>
            <a:ext cx="2400300" cy="1538605"/>
          </a:xfrm>
          <a:prstGeom prst="rect">
            <a:avLst/>
          </a:prstGeom>
          <a:noFill/>
          <a:ln>
            <a:noFill/>
          </a:ln>
        </p:spPr>
      </p:pic>
      <p:pic>
        <p:nvPicPr>
          <p:cNvPr id="2050" name="Picture 2" descr="La proprioception (pour les nuls !) – SensoriDy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2221" y="0"/>
            <a:ext cx="3823985" cy="3522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326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00523" y="167234"/>
            <a:ext cx="11699015" cy="5460129"/>
          </a:xfrm>
        </p:spPr>
        <p:txBody>
          <a:bodyPr/>
          <a:lstStyle/>
          <a:p>
            <a:r>
              <a:rPr lang="fr-FR" sz="3200" b="1" dirty="0">
                <a:solidFill>
                  <a:srgbClr val="FF0000"/>
                </a:solidFill>
              </a:rPr>
              <a:t>Le système vestibulaire : sens de l’équilibre</a:t>
            </a:r>
            <a:endParaRPr lang="fr-FR" sz="3200" b="1" dirty="0"/>
          </a:p>
          <a:p>
            <a:pPr marL="0" indent="0" algn="just">
              <a:buNone/>
            </a:pPr>
            <a:r>
              <a:rPr lang="fr-FR" sz="1800" dirty="0"/>
              <a:t>Des récepteurs situés dans notre oreille interne envoient au cerveau de l’information sur la direction et la vitesse de nos mouvements et de nos déplacements, c’est ce qu’on appelle le système vestibulaire. Cela nous permet d’ajuster la position de notre corps dans l’espace, en tenant compte de la gravité.  </a:t>
            </a:r>
          </a:p>
          <a:p>
            <a:pPr marL="0" indent="0">
              <a:buNone/>
            </a:pPr>
            <a:r>
              <a:rPr lang="fr-FR" dirty="0"/>
              <a:t>                           </a:t>
            </a:r>
          </a:p>
          <a:p>
            <a:pPr marL="0" indent="0">
              <a:buNone/>
            </a:pPr>
            <a:r>
              <a:rPr lang="fr-FR" sz="2000" dirty="0"/>
              <a:t>                                             </a:t>
            </a:r>
            <a:br>
              <a:rPr lang="fr-FR" sz="2000" dirty="0"/>
            </a:br>
            <a:r>
              <a:rPr lang="fr-FR" sz="2000" dirty="0"/>
              <a:t>                                                agit toujours avec au moins un autre sens </a:t>
            </a:r>
            <a:endParaRPr lang="fr-FR" dirty="0"/>
          </a:p>
          <a:p>
            <a:pPr marL="0" indent="0">
              <a:buNone/>
            </a:pPr>
            <a:endParaRPr lang="fr-FR" sz="2000" dirty="0"/>
          </a:p>
        </p:txBody>
      </p:sp>
      <p:pic>
        <p:nvPicPr>
          <p:cNvPr id="5" name="Image 4" descr="C:\Users\patricia.samperez\AppData\Local\Microsoft\Windows\INetCache\Content.MSO\192597E8.tmp"/>
          <p:cNvPicPr/>
          <p:nvPr/>
        </p:nvPicPr>
        <p:blipFill>
          <a:blip r:embed="rId2">
            <a:extLst>
              <a:ext uri="{28A0092B-C50C-407E-A947-70E740481C1C}">
                <a14:useLocalDpi xmlns:a14="http://schemas.microsoft.com/office/drawing/2010/main" val="0"/>
              </a:ext>
            </a:extLst>
          </a:blip>
          <a:srcRect/>
          <a:stretch>
            <a:fillRect/>
          </a:stretch>
        </p:blipFill>
        <p:spPr bwMode="auto">
          <a:xfrm>
            <a:off x="2882904" y="4772297"/>
            <a:ext cx="3004090" cy="1883221"/>
          </a:xfrm>
          <a:prstGeom prst="rect">
            <a:avLst/>
          </a:prstGeom>
          <a:noFill/>
          <a:ln>
            <a:noFill/>
          </a:ln>
        </p:spPr>
      </p:pic>
      <p:pic>
        <p:nvPicPr>
          <p:cNvPr id="7" name="Image 6" descr="equilibre - Réseau Mom'Art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434" y="2035528"/>
            <a:ext cx="1706880" cy="1935480"/>
          </a:xfrm>
          <a:prstGeom prst="rect">
            <a:avLst/>
          </a:prstGeom>
          <a:noFill/>
          <a:ln>
            <a:noFill/>
          </a:ln>
        </p:spPr>
      </p:pic>
      <p:sp>
        <p:nvSpPr>
          <p:cNvPr id="2" name="Flèche droite 1"/>
          <p:cNvSpPr/>
          <p:nvPr/>
        </p:nvSpPr>
        <p:spPr>
          <a:xfrm>
            <a:off x="2039448" y="2211977"/>
            <a:ext cx="814251" cy="7788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descr="Proprioception Images – Parcourir 223 le catalogue de photos, vecteurs et  vidéos | Adobe St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4969" y="3090278"/>
            <a:ext cx="3485145" cy="3485146"/>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necteur droit avec flèche 11"/>
          <p:cNvCxnSpPr/>
          <p:nvPr/>
        </p:nvCxnSpPr>
        <p:spPr>
          <a:xfrm>
            <a:off x="7463246" y="2751909"/>
            <a:ext cx="957943" cy="8186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V="1">
            <a:off x="7463246" y="2194560"/>
            <a:ext cx="1166948"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AutoShape 4" descr="Comment fonctionne la vue ?"/>
          <p:cNvSpPr>
            <a:spLocks noChangeAspect="1" noChangeArrowheads="1"/>
          </p:cNvSpPr>
          <p:nvPr/>
        </p:nvSpPr>
        <p:spPr bwMode="auto">
          <a:xfrm>
            <a:off x="155802" y="10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 name="AutoShape 6" descr="Comment fonctionne la vue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 name="AutoShape 8" descr="Comment fonctionne la vu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 name="AutoShape 10" descr="Comment fonctionne la vue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 name="AutoShape 12" descr="Comment fonctionne la vue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62" name="Picture 14" descr="Comment fonctionne la vue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20328" y="1858269"/>
            <a:ext cx="1613274" cy="1035332"/>
          </a:xfrm>
          <a:prstGeom prst="rect">
            <a:avLst/>
          </a:prstGeom>
          <a:noFill/>
          <a:extLst>
            <a:ext uri="{909E8E84-426E-40DD-AFC4-6F175D3DCCD1}">
              <a14:hiddenFill xmlns:a14="http://schemas.microsoft.com/office/drawing/2010/main">
                <a:solidFill>
                  <a:srgbClr val="FFFFFF"/>
                </a:solidFill>
              </a14:hiddenFill>
            </a:ext>
          </a:extLst>
        </p:spPr>
      </p:pic>
      <p:sp>
        <p:nvSpPr>
          <p:cNvPr id="24" name="ZoneTexte 23"/>
          <p:cNvSpPr txBox="1"/>
          <p:nvPr/>
        </p:nvSpPr>
        <p:spPr>
          <a:xfrm>
            <a:off x="70985" y="5536101"/>
            <a:ext cx="2811919" cy="307777"/>
          </a:xfrm>
          <a:prstGeom prst="rect">
            <a:avLst/>
          </a:prstGeom>
          <a:noFill/>
        </p:spPr>
        <p:txBody>
          <a:bodyPr wrap="square" rtlCol="0">
            <a:spAutoFit/>
          </a:bodyPr>
          <a:lstStyle/>
          <a:p>
            <a:r>
              <a:rPr lang="fr-FR" sz="1400" dirty="0"/>
              <a:t>Exemple d’aménagement en classe </a:t>
            </a:r>
          </a:p>
        </p:txBody>
      </p:sp>
    </p:spTree>
    <p:extLst>
      <p:ext uri="{BB962C8B-B14F-4D97-AF65-F5344CB8AC3E}">
        <p14:creationId xmlns:p14="http://schemas.microsoft.com/office/powerpoint/2010/main" val="2897917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54330" y="236358"/>
            <a:ext cx="9144000" cy="792889"/>
          </a:xfrm>
          <a:solidFill>
            <a:schemeClr val="accent6">
              <a:lumMod val="60000"/>
              <a:lumOff val="40000"/>
            </a:schemeClr>
          </a:solidFill>
        </p:spPr>
        <p:txBody>
          <a:bodyPr>
            <a:normAutofit/>
          </a:bodyPr>
          <a:lstStyle/>
          <a:p>
            <a:r>
              <a:rPr lang="fr-FR" sz="4000" b="1" dirty="0"/>
              <a:t>7 sens en action !</a:t>
            </a:r>
          </a:p>
        </p:txBody>
      </p:sp>
      <p:pic>
        <p:nvPicPr>
          <p:cNvPr id="4" name="Image 3" descr="L'intégration neuro sensorielle expliquée en facilitation graphique"/>
          <p:cNvPicPr/>
          <p:nvPr/>
        </p:nvPicPr>
        <p:blipFill>
          <a:blip r:embed="rId2">
            <a:extLst>
              <a:ext uri="{28A0092B-C50C-407E-A947-70E740481C1C}">
                <a14:useLocalDpi xmlns:a14="http://schemas.microsoft.com/office/drawing/2010/main" val="0"/>
              </a:ext>
            </a:extLst>
          </a:blip>
          <a:srcRect/>
          <a:stretch>
            <a:fillRect/>
          </a:stretch>
        </p:blipFill>
        <p:spPr bwMode="auto">
          <a:xfrm>
            <a:off x="174171" y="1706881"/>
            <a:ext cx="6981443" cy="4178024"/>
          </a:xfrm>
          <a:prstGeom prst="rect">
            <a:avLst/>
          </a:prstGeom>
          <a:noFill/>
          <a:ln>
            <a:noFill/>
          </a:ln>
        </p:spPr>
      </p:pic>
      <p:sp>
        <p:nvSpPr>
          <p:cNvPr id="5" name="ZoneTexte 4"/>
          <p:cNvSpPr txBox="1"/>
          <p:nvPr/>
        </p:nvSpPr>
        <p:spPr>
          <a:xfrm>
            <a:off x="7397931" y="1964622"/>
            <a:ext cx="3901440" cy="3662541"/>
          </a:xfrm>
          <a:prstGeom prst="rect">
            <a:avLst/>
          </a:prstGeom>
          <a:noFill/>
        </p:spPr>
        <p:txBody>
          <a:bodyPr wrap="square" rtlCol="0">
            <a:spAutoFit/>
          </a:bodyPr>
          <a:lstStyle/>
          <a:p>
            <a:pPr algn="ctr"/>
            <a:r>
              <a:rPr lang="fr-FR" sz="2000" b="1" dirty="0">
                <a:solidFill>
                  <a:schemeClr val="accent2">
                    <a:lumMod val="75000"/>
                  </a:schemeClr>
                </a:solidFill>
              </a:rPr>
              <a:t>Les sens reçoivent et transmettent l’information</a:t>
            </a:r>
          </a:p>
          <a:p>
            <a:endParaRPr lang="fr-FR" dirty="0"/>
          </a:p>
          <a:p>
            <a:endParaRPr lang="fr-FR" dirty="0"/>
          </a:p>
          <a:p>
            <a:endParaRPr lang="fr-FR" dirty="0"/>
          </a:p>
          <a:p>
            <a:pPr algn="ctr"/>
            <a:r>
              <a:rPr lang="fr-FR" sz="2000" b="1" dirty="0">
                <a:solidFill>
                  <a:schemeClr val="accent6">
                    <a:lumMod val="75000"/>
                  </a:schemeClr>
                </a:solidFill>
              </a:rPr>
              <a:t>Le cerveau analyse et traite cette information</a:t>
            </a:r>
          </a:p>
          <a:p>
            <a:pPr algn="ctr"/>
            <a:endParaRPr lang="fr-FR" sz="2000" b="1" dirty="0">
              <a:solidFill>
                <a:schemeClr val="accent6">
                  <a:lumMod val="75000"/>
                </a:schemeClr>
              </a:solidFill>
            </a:endParaRPr>
          </a:p>
          <a:p>
            <a:pPr algn="ctr"/>
            <a:endParaRPr lang="fr-FR" sz="2000" b="1" dirty="0">
              <a:solidFill>
                <a:schemeClr val="accent6">
                  <a:lumMod val="75000"/>
                </a:schemeClr>
              </a:solidFill>
            </a:endParaRPr>
          </a:p>
          <a:p>
            <a:endParaRPr lang="fr-FR" dirty="0"/>
          </a:p>
          <a:p>
            <a:r>
              <a:rPr lang="fr-FR" sz="2000" b="1" dirty="0">
                <a:solidFill>
                  <a:srgbClr val="7030A0"/>
                </a:solidFill>
              </a:rPr>
              <a:t>Le corps produit une réaction (geste, comportement, émotion…)</a:t>
            </a:r>
          </a:p>
        </p:txBody>
      </p:sp>
      <p:sp>
        <p:nvSpPr>
          <p:cNvPr id="7" name="Flèche vers le bas 6"/>
          <p:cNvSpPr/>
          <p:nvPr/>
        </p:nvSpPr>
        <p:spPr>
          <a:xfrm>
            <a:off x="9123751" y="2725783"/>
            <a:ext cx="409303" cy="5628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bas 7"/>
          <p:cNvSpPr/>
          <p:nvPr/>
        </p:nvSpPr>
        <p:spPr>
          <a:xfrm>
            <a:off x="9155753" y="4224052"/>
            <a:ext cx="446968" cy="6061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80693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3211" y="130630"/>
            <a:ext cx="11756234" cy="757742"/>
          </a:xfrm>
          <a:solidFill>
            <a:schemeClr val="accent6">
              <a:lumMod val="40000"/>
              <a:lumOff val="60000"/>
            </a:schemeClr>
          </a:solidFill>
        </p:spPr>
        <p:txBody>
          <a:bodyPr>
            <a:normAutofit/>
          </a:bodyPr>
          <a:lstStyle/>
          <a:p>
            <a:pPr algn="ctr"/>
            <a:r>
              <a:rPr lang="fr-FR" sz="2000" b="1" dirty="0">
                <a:solidFill>
                  <a:srgbClr val="FF0000"/>
                </a:solidFill>
              </a:rPr>
              <a:t> La pyramide des apprentissages :</a:t>
            </a:r>
            <a:br>
              <a:rPr lang="fr-FR" sz="2000" b="1" dirty="0">
                <a:solidFill>
                  <a:srgbClr val="FF0000"/>
                </a:solidFill>
              </a:rPr>
            </a:br>
            <a:r>
              <a:rPr lang="fr-FR" sz="2000" b="1" dirty="0">
                <a:solidFill>
                  <a:srgbClr val="FF0000"/>
                </a:solidFill>
              </a:rPr>
              <a:t>Les systèmes sensoriels comme base dans le développement de l’enfant </a:t>
            </a:r>
          </a:p>
        </p:txBody>
      </p:sp>
      <p:sp>
        <p:nvSpPr>
          <p:cNvPr id="5" name="ZoneTexte 4"/>
          <p:cNvSpPr txBox="1"/>
          <p:nvPr/>
        </p:nvSpPr>
        <p:spPr>
          <a:xfrm>
            <a:off x="505095" y="1691534"/>
            <a:ext cx="4395379" cy="4524315"/>
          </a:xfrm>
          <a:prstGeom prst="rect">
            <a:avLst/>
          </a:prstGeom>
          <a:noFill/>
        </p:spPr>
        <p:txBody>
          <a:bodyPr wrap="square" rtlCol="0">
            <a:spAutoFit/>
          </a:bodyPr>
          <a:lstStyle/>
          <a:p>
            <a:pPr algn="just"/>
            <a:r>
              <a:rPr lang="fr-FR" sz="1600" b="1" dirty="0"/>
              <a:t>L’intégration sensorielle </a:t>
            </a:r>
            <a:r>
              <a:rPr lang="fr-FR" sz="1600" dirty="0"/>
              <a:t>est un processus neurologique qui </a:t>
            </a:r>
            <a:r>
              <a:rPr lang="fr-FR" sz="1600" b="1" dirty="0"/>
              <a:t>filtre, module, interprète, organise les stimuli sensoriels </a:t>
            </a:r>
            <a:r>
              <a:rPr lang="fr-FR" sz="1600" dirty="0"/>
              <a:t>issus de l’organisme et de l’environnement</a:t>
            </a:r>
            <a:r>
              <a:rPr lang="fr-FR" sz="1600" b="1" dirty="0"/>
              <a:t>, pour permettre d’utiliser notre corps efficacement. </a:t>
            </a:r>
          </a:p>
          <a:p>
            <a:pPr algn="just"/>
            <a:r>
              <a:rPr lang="fr-FR" sz="1600" dirty="0"/>
              <a:t>Elle est à la </a:t>
            </a:r>
            <a:r>
              <a:rPr lang="fr-FR" sz="1600" b="1" dirty="0"/>
              <a:t>base de l’apprentissage.</a:t>
            </a:r>
          </a:p>
          <a:p>
            <a:pPr algn="just"/>
            <a:endParaRPr lang="fr-FR" sz="1600" dirty="0"/>
          </a:p>
          <a:p>
            <a:pPr algn="just"/>
            <a:r>
              <a:rPr lang="fr-FR" sz="1600" dirty="0"/>
              <a:t>Une difficulté dans l’intégration du système sensoriel impacte l’ensemble du développement moteur, cognitif et psycho-affectif.</a:t>
            </a:r>
          </a:p>
          <a:p>
            <a:pPr algn="just"/>
            <a:endParaRPr lang="fr-FR" sz="1600" dirty="0"/>
          </a:p>
          <a:p>
            <a:pPr algn="just"/>
            <a:r>
              <a:rPr lang="fr-FR" sz="1600" dirty="0"/>
              <a:t>Lorsque l’intégration sensorielle ne se fait pas, ou mal, elle peut impacter :</a:t>
            </a:r>
          </a:p>
          <a:p>
            <a:pPr marL="285750" indent="-285750" algn="just">
              <a:buFont typeface="Arial" panose="020B0604020202020204" pitchFamily="34" charset="0"/>
              <a:buChar char="•"/>
            </a:pPr>
            <a:r>
              <a:rPr lang="fr-FR" sz="1600" dirty="0"/>
              <a:t>Le comportement de l’enfant,</a:t>
            </a:r>
          </a:p>
          <a:p>
            <a:pPr marL="285750" indent="-285750" algn="just">
              <a:buFont typeface="Arial" panose="020B0604020202020204" pitchFamily="34" charset="0"/>
              <a:buChar char="•"/>
            </a:pPr>
            <a:r>
              <a:rPr lang="fr-FR" sz="1600" dirty="0"/>
              <a:t>Ses interactions avec les autres,</a:t>
            </a:r>
          </a:p>
          <a:p>
            <a:pPr marL="285750" indent="-285750" algn="just">
              <a:buFont typeface="Arial" panose="020B0604020202020204" pitchFamily="34" charset="0"/>
              <a:buChar char="•"/>
            </a:pPr>
            <a:r>
              <a:rPr lang="fr-FR" sz="1600" dirty="0"/>
              <a:t>Sa capacité d’apprentissage,</a:t>
            </a:r>
          </a:p>
          <a:p>
            <a:pPr marL="285750" indent="-285750" algn="just">
              <a:buFont typeface="Arial" panose="020B0604020202020204" pitchFamily="34" charset="0"/>
              <a:buChar char="•"/>
            </a:pPr>
            <a:r>
              <a:rPr lang="fr-FR" sz="1600" dirty="0"/>
              <a:t>Son autonomie et ses activités de loisirs.</a:t>
            </a:r>
          </a:p>
          <a:p>
            <a:pPr marL="285750" indent="-285750" algn="just">
              <a:buFont typeface="Arial" panose="020B0604020202020204" pitchFamily="34" charset="0"/>
              <a:buChar char="•"/>
            </a:pPr>
            <a:endParaRPr lang="fr-FR" sz="1600" dirty="0"/>
          </a:p>
        </p:txBody>
      </p:sp>
      <p:graphicFrame>
        <p:nvGraphicFramePr>
          <p:cNvPr id="7" name="Objet 6">
            <a:hlinkClick r:id="" action="ppaction://ole?verb=0"/>
            <a:extLst>
              <a:ext uri="{FF2B5EF4-FFF2-40B4-BE49-F238E27FC236}">
                <a16:creationId xmlns:a16="http://schemas.microsoft.com/office/drawing/2014/main" id="{F249FF28-568A-4EDB-BAF3-C8E978787DD9}"/>
              </a:ext>
            </a:extLst>
          </p:cNvPr>
          <p:cNvGraphicFramePr>
            <a:graphicFrameLocks noChangeAspect="1"/>
          </p:cNvGraphicFramePr>
          <p:nvPr>
            <p:extLst>
              <p:ext uri="{D42A27DB-BD31-4B8C-83A1-F6EECF244321}">
                <p14:modId xmlns:p14="http://schemas.microsoft.com/office/powerpoint/2010/main" val="1195336632"/>
              </p:ext>
            </p:extLst>
          </p:nvPr>
        </p:nvGraphicFramePr>
        <p:xfrm>
          <a:off x="4838329" y="1012054"/>
          <a:ext cx="7031115" cy="5575177"/>
        </p:xfrm>
        <a:graphic>
          <a:graphicData uri="http://schemas.openxmlformats.org/presentationml/2006/ole">
            <mc:AlternateContent xmlns:mc="http://schemas.openxmlformats.org/markup-compatibility/2006">
              <mc:Choice xmlns:v="urn:schemas-microsoft-com:vml" Requires="v">
                <p:oleObj spid="_x0000_s2069" name="Presentation" r:id="rId3" imgW="5856806" imgH="3293484" progId="PowerPoint.Show.12">
                  <p:embed/>
                </p:oleObj>
              </mc:Choice>
              <mc:Fallback>
                <p:oleObj name="Presentation" r:id="rId3" imgW="5856806" imgH="3293484" progId="PowerPoint.Show.12">
                  <p:embed/>
                  <p:pic>
                    <p:nvPicPr>
                      <p:cNvPr id="4" name="Objet 3">
                        <a:hlinkClick r:id="" action="ppaction://ole?verb=0"/>
                        <a:extLst>
                          <a:ext uri="{FF2B5EF4-FFF2-40B4-BE49-F238E27FC236}">
                            <a16:creationId xmlns:a16="http://schemas.microsoft.com/office/drawing/2014/main" id="{543BA72C-90FF-47EB-9A3A-706EF79B19DE}"/>
                          </a:ext>
                        </a:extLst>
                      </p:cNvPr>
                      <p:cNvPicPr/>
                      <p:nvPr/>
                    </p:nvPicPr>
                    <p:blipFill>
                      <a:blip r:embed="rId4"/>
                      <a:stretch>
                        <a:fillRect/>
                      </a:stretch>
                    </p:blipFill>
                    <p:spPr>
                      <a:xfrm>
                        <a:off x="4838329" y="1012054"/>
                        <a:ext cx="7031115" cy="5575177"/>
                      </a:xfrm>
                      <a:prstGeom prst="rect">
                        <a:avLst/>
                      </a:prstGeom>
                    </p:spPr>
                  </p:pic>
                </p:oleObj>
              </mc:Fallback>
            </mc:AlternateContent>
          </a:graphicData>
        </a:graphic>
      </p:graphicFrame>
    </p:spTree>
    <p:extLst>
      <p:ext uri="{BB962C8B-B14F-4D97-AF65-F5344CB8AC3E}">
        <p14:creationId xmlns:p14="http://schemas.microsoft.com/office/powerpoint/2010/main" val="59173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598" y="1541417"/>
            <a:ext cx="3735977" cy="1267914"/>
          </a:xfrm>
          <a:solidFill>
            <a:schemeClr val="accent1">
              <a:lumMod val="40000"/>
              <a:lumOff val="60000"/>
            </a:schemeClr>
          </a:solidFill>
        </p:spPr>
        <p:txBody>
          <a:bodyPr>
            <a:normAutofit fontScale="90000"/>
          </a:bodyPr>
          <a:lstStyle/>
          <a:p>
            <a:r>
              <a:rPr lang="fr-FR" b="1" dirty="0">
                <a:solidFill>
                  <a:srgbClr val="FF6600"/>
                </a:solidFill>
              </a:rPr>
              <a:t>Particularités </a:t>
            </a:r>
            <a:br>
              <a:rPr lang="fr-FR" b="1" dirty="0">
                <a:solidFill>
                  <a:srgbClr val="FF6600"/>
                </a:solidFill>
              </a:rPr>
            </a:br>
            <a:r>
              <a:rPr lang="fr-FR" b="1" dirty="0">
                <a:solidFill>
                  <a:srgbClr val="FF6600"/>
                </a:solidFill>
              </a:rPr>
              <a:t>sensorielles</a:t>
            </a:r>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0240" y="78973"/>
            <a:ext cx="6307064" cy="6562600"/>
          </a:xfrm>
        </p:spPr>
      </p:pic>
      <p:pic>
        <p:nvPicPr>
          <p:cNvPr id="5" name="Image 4"/>
          <p:cNvPicPr>
            <a:picLocks noChangeAspect="1"/>
          </p:cNvPicPr>
          <p:nvPr/>
        </p:nvPicPr>
        <p:blipFill>
          <a:blip r:embed="rId3"/>
          <a:stretch>
            <a:fillRect/>
          </a:stretch>
        </p:blipFill>
        <p:spPr>
          <a:xfrm flipV="1">
            <a:off x="12416088" y="-4772951"/>
            <a:ext cx="60959" cy="34289"/>
          </a:xfrm>
          <a:prstGeom prst="rect">
            <a:avLst/>
          </a:prstGeom>
        </p:spPr>
      </p:pic>
    </p:spTree>
    <p:extLst>
      <p:ext uri="{BB962C8B-B14F-4D97-AF65-F5344CB8AC3E}">
        <p14:creationId xmlns:p14="http://schemas.microsoft.com/office/powerpoint/2010/main" val="2604302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7975" y="160338"/>
            <a:ext cx="7216231" cy="923158"/>
          </a:xfrm>
          <a:solidFill>
            <a:schemeClr val="accent6">
              <a:lumMod val="40000"/>
              <a:lumOff val="60000"/>
            </a:schemeClr>
          </a:solidFill>
        </p:spPr>
        <p:txBody>
          <a:bodyPr>
            <a:normAutofit fontScale="90000"/>
          </a:bodyPr>
          <a:lstStyle/>
          <a:p>
            <a:br>
              <a:rPr lang="fr-FR" b="1" dirty="0">
                <a:solidFill>
                  <a:srgbClr val="FF6600"/>
                </a:solidFill>
              </a:rPr>
            </a:br>
            <a:r>
              <a:rPr lang="fr-FR" b="1" dirty="0">
                <a:solidFill>
                  <a:srgbClr val="FF6600"/>
                </a:solidFill>
              </a:rPr>
              <a:t>Pourquoi créer un coin sensoriel </a:t>
            </a:r>
            <a:br>
              <a:rPr lang="fr-FR" b="1" dirty="0">
                <a:solidFill>
                  <a:srgbClr val="FF6600"/>
                </a:solidFill>
              </a:rPr>
            </a:br>
            <a:endParaRPr lang="fr-FR" b="1" dirty="0">
              <a:solidFill>
                <a:srgbClr val="FF6600"/>
              </a:solidFill>
            </a:endParaRPr>
          </a:p>
        </p:txBody>
      </p:sp>
      <p:sp>
        <p:nvSpPr>
          <p:cNvPr id="3" name="Espace réservé du contenu 2"/>
          <p:cNvSpPr>
            <a:spLocks noGrp="1"/>
          </p:cNvSpPr>
          <p:nvPr>
            <p:ph idx="1"/>
          </p:nvPr>
        </p:nvSpPr>
        <p:spPr>
          <a:xfrm>
            <a:off x="114300" y="1180730"/>
            <a:ext cx="7409906" cy="5601070"/>
          </a:xfrm>
        </p:spPr>
        <p:txBody>
          <a:bodyPr>
            <a:normAutofit/>
          </a:bodyPr>
          <a:lstStyle/>
          <a:p>
            <a:endParaRPr lang="fr-FR" sz="2000" dirty="0">
              <a:latin typeface="Arial" panose="020B0604020202020204" pitchFamily="34" charset="0"/>
              <a:cs typeface="Arial" panose="020B0604020202020204" pitchFamily="34" charset="0"/>
            </a:endParaRPr>
          </a:p>
          <a:p>
            <a:pPr marL="0" indent="0">
              <a:buNone/>
            </a:pPr>
            <a:endParaRPr lang="fr-FR" sz="2000" dirty="0">
              <a:latin typeface="Arial" panose="020B0604020202020204" pitchFamily="34" charset="0"/>
              <a:cs typeface="Arial" panose="020B0604020202020204" pitchFamily="34" charset="0"/>
            </a:endParaRPr>
          </a:p>
          <a:p>
            <a:r>
              <a:rPr lang="fr-FR" sz="1700" dirty="0">
                <a:cs typeface="Arial" panose="020B0604020202020204" pitchFamily="34" charset="0"/>
              </a:rPr>
              <a:t>L’</a:t>
            </a:r>
            <a:r>
              <a:rPr lang="fr-FR" sz="1700" b="1" dirty="0">
                <a:cs typeface="Arial" panose="020B0604020202020204" pitchFamily="34" charset="0"/>
              </a:rPr>
              <a:t>école</a:t>
            </a:r>
            <a:r>
              <a:rPr lang="fr-FR" sz="1700" dirty="0">
                <a:cs typeface="Arial" panose="020B0604020202020204" pitchFamily="34" charset="0"/>
              </a:rPr>
              <a:t> et la </a:t>
            </a:r>
            <a:r>
              <a:rPr lang="fr-FR" sz="1700" b="1" dirty="0">
                <a:cs typeface="Arial" panose="020B0604020202020204" pitchFamily="34" charset="0"/>
              </a:rPr>
              <a:t>classe</a:t>
            </a:r>
            <a:r>
              <a:rPr lang="fr-FR" sz="1700" dirty="0">
                <a:cs typeface="Arial" panose="020B0604020202020204" pitchFamily="34" charset="0"/>
              </a:rPr>
              <a:t> fournissent une </a:t>
            </a:r>
            <a:r>
              <a:rPr lang="fr-FR" sz="1700" b="1" dirty="0">
                <a:cs typeface="Arial" panose="020B0604020202020204" pitchFamily="34" charset="0"/>
              </a:rPr>
              <a:t>multitude d’informations sensorielles.</a:t>
            </a:r>
          </a:p>
          <a:p>
            <a:endParaRPr lang="fr-FR" sz="1700" b="1" dirty="0">
              <a:cs typeface="Arial" panose="020B0604020202020204" pitchFamily="34" charset="0"/>
            </a:endParaRPr>
          </a:p>
          <a:p>
            <a:r>
              <a:rPr lang="fr-FR" sz="1700" b="1" dirty="0">
                <a:cs typeface="Arial" panose="020B0604020202020204" pitchFamily="34" charset="0"/>
              </a:rPr>
              <a:t>Traiter ces stimuli </a:t>
            </a:r>
            <a:r>
              <a:rPr lang="fr-FR" sz="1700" dirty="0">
                <a:cs typeface="Arial" panose="020B0604020202020204" pitchFamily="34" charset="0"/>
              </a:rPr>
              <a:t>est un réel </a:t>
            </a:r>
            <a:r>
              <a:rPr lang="fr-FR" sz="1700" b="1" dirty="0">
                <a:cs typeface="Arial" panose="020B0604020202020204" pitchFamily="34" charset="0"/>
              </a:rPr>
              <a:t>défi </a:t>
            </a:r>
            <a:r>
              <a:rPr lang="fr-FR" sz="1700" dirty="0">
                <a:cs typeface="Arial" panose="020B0604020202020204" pitchFamily="34" charset="0"/>
              </a:rPr>
              <a:t>et impacte le comportement.</a:t>
            </a:r>
          </a:p>
          <a:p>
            <a:pPr marL="0" indent="0">
              <a:buNone/>
            </a:pPr>
            <a:endParaRPr lang="fr-FR" sz="1700" dirty="0">
              <a:cs typeface="Arial" panose="020B0604020202020204" pitchFamily="34" charset="0"/>
            </a:endParaRPr>
          </a:p>
          <a:p>
            <a:r>
              <a:rPr lang="fr-FR" sz="1700" dirty="0">
                <a:cs typeface="Arial" panose="020B0604020202020204" pitchFamily="34" charset="0"/>
              </a:rPr>
              <a:t>Certaines situations quotidiennes :</a:t>
            </a:r>
          </a:p>
          <a:p>
            <a:pPr marL="0" indent="0" algn="just">
              <a:buNone/>
            </a:pPr>
            <a:r>
              <a:rPr lang="fr-FR" sz="1700" dirty="0">
                <a:cs typeface="Arial" panose="020B0604020202020204" pitchFamily="34" charset="0"/>
              </a:rPr>
              <a:t>           - les </a:t>
            </a:r>
            <a:r>
              <a:rPr lang="fr-FR" sz="1700" b="1" dirty="0">
                <a:cs typeface="Arial" panose="020B0604020202020204" pitchFamily="34" charset="0"/>
              </a:rPr>
              <a:t>conflits</a:t>
            </a:r>
            <a:r>
              <a:rPr lang="fr-FR" sz="1700" dirty="0">
                <a:cs typeface="Arial" panose="020B0604020202020204" pitchFamily="34" charset="0"/>
              </a:rPr>
              <a:t> avec les autres</a:t>
            </a:r>
          </a:p>
          <a:p>
            <a:pPr marL="0" indent="0" algn="just">
              <a:buNone/>
            </a:pPr>
            <a:r>
              <a:rPr lang="fr-FR" sz="1700" dirty="0">
                <a:cs typeface="Arial" panose="020B0604020202020204" pitchFamily="34" charset="0"/>
              </a:rPr>
              <a:t>           - la </a:t>
            </a:r>
            <a:r>
              <a:rPr lang="fr-FR" sz="1700" b="1" dirty="0">
                <a:cs typeface="Arial" panose="020B0604020202020204" pitchFamily="34" charset="0"/>
              </a:rPr>
              <a:t>fatigue</a:t>
            </a:r>
            <a:r>
              <a:rPr lang="fr-FR" sz="1700" dirty="0">
                <a:cs typeface="Arial" panose="020B0604020202020204" pitchFamily="34" charset="0"/>
              </a:rPr>
              <a:t> peuvent aussi déclencher des </a:t>
            </a:r>
            <a:r>
              <a:rPr lang="fr-FR" sz="1700" b="1" dirty="0">
                <a:cs typeface="Arial" panose="020B0604020202020204" pitchFamily="34" charset="0"/>
              </a:rPr>
              <a:t>difficultés de </a:t>
            </a:r>
            <a:r>
              <a:rPr lang="fr-FR" sz="1400" dirty="0"/>
              <a:t>gestion des</a:t>
            </a:r>
            <a:r>
              <a:rPr lang="fr-FR" sz="1700" b="1" dirty="0">
                <a:cs typeface="Arial" panose="020B0604020202020204" pitchFamily="34" charset="0"/>
              </a:rPr>
              <a:t> émotions </a:t>
            </a:r>
          </a:p>
          <a:p>
            <a:pPr marL="0" indent="0" algn="just">
              <a:buNone/>
            </a:pPr>
            <a:r>
              <a:rPr lang="fr-FR" sz="1700" b="1" dirty="0">
                <a:cs typeface="Arial" panose="020B0604020202020204" pitchFamily="34" charset="0"/>
              </a:rPr>
              <a:t>              et du comportement</a:t>
            </a:r>
          </a:p>
          <a:p>
            <a:pPr marL="0" indent="0" algn="just">
              <a:buNone/>
            </a:pPr>
            <a:endParaRPr lang="fr-FR" sz="1700" b="1" dirty="0">
              <a:solidFill>
                <a:schemeClr val="accent6">
                  <a:lumMod val="75000"/>
                </a:schemeClr>
              </a:solidFill>
              <a:cs typeface="Arial" panose="020B0604020202020204" pitchFamily="34" charset="0"/>
            </a:endParaRPr>
          </a:p>
          <a:p>
            <a:pPr marL="0" indent="0" algn="just">
              <a:buNone/>
            </a:pPr>
            <a:r>
              <a:rPr lang="fr-FR" sz="1900" b="1" dirty="0">
                <a:solidFill>
                  <a:schemeClr val="accent2"/>
                </a:solidFill>
                <a:cs typeface="Arial" panose="020B0604020202020204" pitchFamily="34" charset="0"/>
              </a:rPr>
              <a:t>Pour répondre aux besoins des enfants (pyramide de Maslow) .</a:t>
            </a:r>
          </a:p>
          <a:p>
            <a:pPr marL="0" indent="0" algn="just">
              <a:buNone/>
            </a:pPr>
            <a:endParaRPr lang="fr-FR" sz="1700" b="1" dirty="0">
              <a:solidFill>
                <a:schemeClr val="accent2"/>
              </a:solidFill>
              <a:cs typeface="Arial" panose="020B0604020202020204" pitchFamily="34" charset="0"/>
            </a:endParaRPr>
          </a:p>
          <a:p>
            <a:pPr marL="0" indent="0" algn="just">
              <a:buNone/>
            </a:pPr>
            <a:r>
              <a:rPr lang="fr-FR" sz="2100" b="1" dirty="0">
                <a:solidFill>
                  <a:schemeClr val="accent6">
                    <a:lumMod val="75000"/>
                  </a:schemeClr>
                </a:solidFill>
                <a:cs typeface="Arial" panose="020B0604020202020204" pitchFamily="34" charset="0"/>
              </a:rPr>
              <a:t>Cet espace permet de s’autoréguler afin d’être mieux préparé à interagir avec les autres et d’être plus disponible pour apprendre</a:t>
            </a:r>
            <a:r>
              <a:rPr lang="fr-FR" sz="2100" b="1" dirty="0">
                <a:solidFill>
                  <a:srgbClr val="0070C0"/>
                </a:solidFill>
                <a:cs typeface="Arial" panose="020B0604020202020204" pitchFamily="34" charset="0"/>
              </a:rPr>
              <a:t>.</a:t>
            </a:r>
          </a:p>
          <a:p>
            <a:endParaRPr lang="fr-FR" sz="2100" dirty="0">
              <a:latin typeface="Arial" panose="020B0604020202020204" pitchFamily="34" charset="0"/>
              <a:cs typeface="Arial" panose="020B0604020202020204" pitchFamily="34" charset="0"/>
            </a:endParaRPr>
          </a:p>
          <a:p>
            <a:endParaRPr lang="fr-FR" sz="2000" dirty="0">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8337" y="1730195"/>
            <a:ext cx="2487855" cy="1586262"/>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1250" y="1997061"/>
            <a:ext cx="2205915" cy="1466432"/>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6750" y="231180"/>
            <a:ext cx="2757381" cy="1456363"/>
          </a:xfrm>
          <a:prstGeom prst="rect">
            <a:avLst/>
          </a:prstGeom>
        </p:spPr>
      </p:pic>
      <p:sp>
        <p:nvSpPr>
          <p:cNvPr id="7" name="AutoShape 2" descr="Des idées d'aménagements de &quot;coin calme&quot; - Blog Hop'Toy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2" name="Picture 4" descr="7 idées de Coin calme | coin calme, calme, habiletés social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6888" y="3773010"/>
            <a:ext cx="3744917" cy="2805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257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66C599A412C804D81FF6AB114A6780F" ma:contentTypeVersion="13" ma:contentTypeDescription="Crée un document." ma:contentTypeScope="" ma:versionID="f7c502e408f2e74c7930bdfeff1b888e">
  <xsd:schema xmlns:xsd="http://www.w3.org/2001/XMLSchema" xmlns:xs="http://www.w3.org/2001/XMLSchema" xmlns:p="http://schemas.microsoft.com/office/2006/metadata/properties" xmlns:ns3="59181a1c-0298-4b80-b2e3-9aa2a79b39fe" xmlns:ns4="cea2bf1c-7bbc-4678-8a86-bf341612480b" targetNamespace="http://schemas.microsoft.com/office/2006/metadata/properties" ma:root="true" ma:fieldsID="7699bba17382a513a4f30ba3933b21d0" ns3:_="" ns4:_="">
    <xsd:import namespace="59181a1c-0298-4b80-b2e3-9aa2a79b39fe"/>
    <xsd:import namespace="cea2bf1c-7bbc-4678-8a86-bf341612480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181a1c-0298-4b80-b2e3-9aa2a79b39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a2bf1c-7bbc-4678-8a86-bf341612480b"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SharingHintHash" ma:index="17"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102A00-1DAE-45B3-AEAB-65ECC196D27D}">
  <ds:schemaRefs>
    <ds:schemaRef ds:uri="http://schemas.microsoft.com/sharepoint/v3/contenttype/forms"/>
  </ds:schemaRefs>
</ds:datastoreItem>
</file>

<file path=customXml/itemProps2.xml><?xml version="1.0" encoding="utf-8"?>
<ds:datastoreItem xmlns:ds="http://schemas.openxmlformats.org/officeDocument/2006/customXml" ds:itemID="{D0C69666-DF07-4118-92A2-8164A6B2A4E9}">
  <ds:schemaRefs>
    <ds:schemaRef ds:uri="http://www.w3.org/XML/1998/namespace"/>
    <ds:schemaRef ds:uri="59181a1c-0298-4b80-b2e3-9aa2a79b39fe"/>
    <ds:schemaRef ds:uri="http://schemas.microsoft.com/office/2006/documentManagement/types"/>
    <ds:schemaRef ds:uri="http://purl.org/dc/elements/1.1/"/>
    <ds:schemaRef ds:uri="cea2bf1c-7bbc-4678-8a86-bf341612480b"/>
    <ds:schemaRef ds:uri="http://schemas.microsoft.com/office/infopath/2007/PartnerControls"/>
    <ds:schemaRef ds:uri="http://schemas.openxmlformats.org/package/2006/metadata/core-properties"/>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558017C5-838D-4F78-B323-523430504A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181a1c-0298-4b80-b2e3-9aa2a79b39fe"/>
    <ds:schemaRef ds:uri="cea2bf1c-7bbc-4678-8a86-bf34161248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849</TotalTime>
  <Words>1136</Words>
  <Application>Microsoft Office PowerPoint</Application>
  <PresentationFormat>Grand écran</PresentationFormat>
  <Paragraphs>195</Paragraphs>
  <Slides>16</Slides>
  <Notes>0</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16</vt:i4>
      </vt:variant>
    </vt:vector>
  </HeadingPairs>
  <TitlesOfParts>
    <vt:vector size="22" baseType="lpstr">
      <vt:lpstr>Arial</vt:lpstr>
      <vt:lpstr>Calibri</vt:lpstr>
      <vt:lpstr>Calibri Light</vt:lpstr>
      <vt:lpstr>Wingdings</vt:lpstr>
      <vt:lpstr>Thème Office</vt:lpstr>
      <vt:lpstr>Presentation</vt:lpstr>
      <vt:lpstr>La malle sensorielle :   Plongée dans le monde sensoriel…</vt:lpstr>
      <vt:lpstr>  Les 7 sens et leurs récepteurs sensoriels</vt:lpstr>
      <vt:lpstr>Focus sur 2 sens méconnus</vt:lpstr>
      <vt:lpstr>Présentation PowerPoint</vt:lpstr>
      <vt:lpstr>Présentation PowerPoint</vt:lpstr>
      <vt:lpstr>7 sens en action !</vt:lpstr>
      <vt:lpstr> La pyramide des apprentissages : Les systèmes sensoriels comme base dans le développement de l’enfant </vt:lpstr>
      <vt:lpstr>Particularités  sensorielles</vt:lpstr>
      <vt:lpstr> Pourquoi créer un coin sensoriel  </vt:lpstr>
      <vt:lpstr>Pyramide des besoins de Maslow</vt:lpstr>
      <vt:lpstr>Son emplacement </vt:lpstr>
      <vt:lpstr>Quand profiter du coin sensoriel</vt:lpstr>
      <vt:lpstr> Le cerveau et le corps : en lien pour favoriser les apprentissages  </vt:lpstr>
      <vt:lpstr>Plongée dans le monde sensoriel… : Penser la malle sensorielle</vt:lpstr>
      <vt:lpstr>Présentation PowerPoint</vt:lpstr>
      <vt:lpstr>Plongée dans le monde sensoriel …. : côté prof.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Pascale Charpentier</dc:creator>
  <cp:lastModifiedBy>Christine Andries</cp:lastModifiedBy>
  <cp:revision>94</cp:revision>
  <cp:lastPrinted>2023-01-30T11:23:51Z</cp:lastPrinted>
  <dcterms:created xsi:type="dcterms:W3CDTF">2023-01-02T14:29:10Z</dcterms:created>
  <dcterms:modified xsi:type="dcterms:W3CDTF">2023-05-22T09:48:30Z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0x010100466C599A412C804D81FF6AB114A6780F</vt:lpwstr>
  </property>
</Properties>
</file>