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8" r:id="rId3"/>
  </p:sldMasterIdLst>
  <p:notesMasterIdLst>
    <p:notesMasterId r:id="rId73"/>
  </p:notesMasterIdLst>
  <p:sldIdLst>
    <p:sldId id="256" r:id="rId4"/>
    <p:sldId id="357" r:id="rId5"/>
    <p:sldId id="319" r:id="rId6"/>
    <p:sldId id="320" r:id="rId7"/>
    <p:sldId id="364" r:id="rId8"/>
    <p:sldId id="343" r:id="rId9"/>
    <p:sldId id="354" r:id="rId10"/>
    <p:sldId id="353" r:id="rId11"/>
    <p:sldId id="365" r:id="rId12"/>
    <p:sldId id="329" r:id="rId13"/>
    <p:sldId id="330" r:id="rId14"/>
    <p:sldId id="366" r:id="rId15"/>
    <p:sldId id="367" r:id="rId16"/>
    <p:sldId id="265" r:id="rId17"/>
    <p:sldId id="266" r:id="rId18"/>
    <p:sldId id="359" r:id="rId19"/>
    <p:sldId id="360" r:id="rId20"/>
    <p:sldId id="358" r:id="rId21"/>
    <p:sldId id="271" r:id="rId22"/>
    <p:sldId id="315" r:id="rId23"/>
    <p:sldId id="263" r:id="rId24"/>
    <p:sldId id="363" r:id="rId25"/>
    <p:sldId id="273" r:id="rId26"/>
    <p:sldId id="324" r:id="rId27"/>
    <p:sldId id="272" r:id="rId28"/>
    <p:sldId id="325" r:id="rId29"/>
    <p:sldId id="264" r:id="rId30"/>
    <p:sldId id="322" r:id="rId31"/>
    <p:sldId id="327" r:id="rId32"/>
    <p:sldId id="328" r:id="rId33"/>
    <p:sldId id="275" r:id="rId34"/>
    <p:sldId id="321" r:id="rId35"/>
    <p:sldId id="278" r:id="rId36"/>
    <p:sldId id="368" r:id="rId37"/>
    <p:sldId id="369" r:id="rId38"/>
    <p:sldId id="294" r:id="rId39"/>
    <p:sldId id="274" r:id="rId40"/>
    <p:sldId id="257" r:id="rId41"/>
    <p:sldId id="258" r:id="rId42"/>
    <p:sldId id="259" r:id="rId43"/>
    <p:sldId id="276" r:id="rId44"/>
    <p:sldId id="269" r:id="rId45"/>
    <p:sldId id="347" r:id="rId46"/>
    <p:sldId id="348" r:id="rId47"/>
    <p:sldId id="344" r:id="rId48"/>
    <p:sldId id="345" r:id="rId49"/>
    <p:sldId id="260" r:id="rId50"/>
    <p:sldId id="261" r:id="rId51"/>
    <p:sldId id="349" r:id="rId52"/>
    <p:sldId id="350" r:id="rId53"/>
    <p:sldId id="370" r:id="rId54"/>
    <p:sldId id="371" r:id="rId55"/>
    <p:sldId id="361" r:id="rId56"/>
    <p:sldId id="280" r:id="rId57"/>
    <p:sldId id="282" r:id="rId58"/>
    <p:sldId id="283" r:id="rId59"/>
    <p:sldId id="284" r:id="rId60"/>
    <p:sldId id="285" r:id="rId61"/>
    <p:sldId id="286" r:id="rId62"/>
    <p:sldId id="291" r:id="rId63"/>
    <p:sldId id="292" r:id="rId64"/>
    <p:sldId id="293" r:id="rId65"/>
    <p:sldId id="296" r:id="rId66"/>
    <p:sldId id="298" r:id="rId67"/>
    <p:sldId id="299" r:id="rId68"/>
    <p:sldId id="303" r:id="rId69"/>
    <p:sldId id="304" r:id="rId70"/>
    <p:sldId id="306" r:id="rId71"/>
    <p:sldId id="318" r:id="rId72"/>
  </p:sldIdLst>
  <p:sldSz cx="13444538" cy="7562850"/>
  <p:notesSz cx="100838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27" autoAdjust="0"/>
    <p:restoredTop sz="94660"/>
  </p:normalViewPr>
  <p:slideViewPr>
    <p:cSldViewPr>
      <p:cViewPr varScale="1">
        <p:scale>
          <a:sx n="57" d="100"/>
          <a:sy n="57" d="100"/>
        </p:scale>
        <p:origin x="136" y="36"/>
      </p:cViewPr>
      <p:guideLst>
        <p:guide orient="horz" pos="2880"/>
        <p:guide pos="2880"/>
      </p:guideLst>
    </p:cSldViewPr>
  </p:slideViewPr>
  <p:notesTextViewPr>
    <p:cViewPr>
      <p:scale>
        <a:sx n="3" d="2"/>
        <a:sy n="3" d="2"/>
      </p:scale>
      <p:origin x="0" y="0"/>
    </p:cViewPr>
  </p:notesTextViewPr>
  <p:sorterViewPr>
    <p:cViewPr>
      <p:scale>
        <a:sx n="100" d="100"/>
        <a:sy n="100" d="100"/>
      </p:scale>
      <p:origin x="0" y="-106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70388"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711825" y="0"/>
            <a:ext cx="4370388" cy="379413"/>
          </a:xfrm>
          <a:prstGeom prst="rect">
            <a:avLst/>
          </a:prstGeom>
        </p:spPr>
        <p:txBody>
          <a:bodyPr vert="horz" lIns="91440" tIns="45720" rIns="91440" bIns="45720" rtlCol="0"/>
          <a:lstStyle>
            <a:lvl1pPr algn="r">
              <a:defRPr sz="1200"/>
            </a:lvl1pPr>
          </a:lstStyle>
          <a:p>
            <a:fld id="{CD5566C4-6451-4F17-8198-583F5CA2065F}" type="datetimeFigureOut">
              <a:rPr lang="fr-FR" smtClean="0"/>
              <a:t>20/09/2022</a:t>
            </a:fld>
            <a:endParaRPr lang="fr-FR"/>
          </a:p>
        </p:txBody>
      </p:sp>
      <p:sp>
        <p:nvSpPr>
          <p:cNvPr id="4" name="Espace réservé de l'image des diapositives 3"/>
          <p:cNvSpPr>
            <a:spLocks noGrp="1" noRot="1" noChangeAspect="1"/>
          </p:cNvSpPr>
          <p:nvPr>
            <p:ph type="sldImg" idx="2"/>
          </p:nvPr>
        </p:nvSpPr>
        <p:spPr>
          <a:xfrm>
            <a:off x="2774950" y="946150"/>
            <a:ext cx="4533900" cy="2551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008063" y="3640138"/>
            <a:ext cx="8067675" cy="29781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183438"/>
            <a:ext cx="4370388" cy="379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711825" y="7183438"/>
            <a:ext cx="4370388" cy="379412"/>
          </a:xfrm>
          <a:prstGeom prst="rect">
            <a:avLst/>
          </a:prstGeom>
        </p:spPr>
        <p:txBody>
          <a:bodyPr vert="horz" lIns="91440" tIns="45720" rIns="91440" bIns="45720" rtlCol="0" anchor="b"/>
          <a:lstStyle>
            <a:lvl1pPr algn="r">
              <a:defRPr sz="1200"/>
            </a:lvl1pPr>
          </a:lstStyle>
          <a:p>
            <a:fld id="{9BE011FE-4996-4130-88AF-068AF151CC47}" type="slidenum">
              <a:rPr lang="fr-FR" smtClean="0"/>
              <a:t>‹N°›</a:t>
            </a:fld>
            <a:endParaRPr lang="fr-FR"/>
          </a:p>
        </p:txBody>
      </p:sp>
    </p:spTree>
    <p:extLst>
      <p:ext uri="{BB962C8B-B14F-4D97-AF65-F5344CB8AC3E}">
        <p14:creationId xmlns:p14="http://schemas.microsoft.com/office/powerpoint/2010/main" val="71670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Nath</a:t>
            </a:r>
            <a:r>
              <a:rPr lang="fr-FR" dirty="0"/>
              <a:t>: avoir des notions d’épistémologie: comment les science</a:t>
            </a:r>
            <a:r>
              <a:rPr lang="fr-FR" baseline="0" dirty="0"/>
              <a:t>s </a:t>
            </a:r>
            <a:r>
              <a:rPr lang="fr-FR" baseline="0" dirty="0" err="1"/>
              <a:t>huamines</a:t>
            </a:r>
            <a:r>
              <a:rPr lang="fr-FR" baseline="0" dirty="0"/>
              <a:t> procèdent pour fabriquer des connaissances, étudier l’évolution des connaissances en SH</a:t>
            </a:r>
          </a:p>
          <a:p>
            <a:r>
              <a:rPr lang="fr-FR" baseline="0" dirty="0"/>
              <a:t>Site génial pour aller plus loin: http://pagesped.cahuntsic.ca/sc_sociales/psy/methosite/consignes/etape1.htm</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48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F9829211-A3EE-4484-95DD-725E9B0C87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a:extLst>
              <a:ext uri="{FF2B5EF4-FFF2-40B4-BE49-F238E27FC236}">
                <a16:creationId xmlns:a16="http://schemas.microsoft.com/office/drawing/2014/main" id="{5ECD6357-ED3C-4274-9F1B-84C6D3727B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Julie</a:t>
            </a:r>
          </a:p>
        </p:txBody>
      </p:sp>
      <p:sp>
        <p:nvSpPr>
          <p:cNvPr id="44036" name="Espace réservé du numéro de diapositive 3">
            <a:extLst>
              <a:ext uri="{FF2B5EF4-FFF2-40B4-BE49-F238E27FC236}">
                <a16:creationId xmlns:a16="http://schemas.microsoft.com/office/drawing/2014/main" id="{2D2625A0-3113-49CE-8123-19537EB52A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12C8FF-61A8-4CB2-8263-7B3C13715D94}" type="slidenum">
              <a:rPr kumimoji="0" lang="fr-FR" altLang="fr-FR" sz="1200" b="0" i="0" u="none" strike="noStrike" kern="1200" cap="none" spc="0" normalizeH="0" baseline="0" noProof="0" smtClean="0">
                <a:ln>
                  <a:noFill/>
                </a:ln>
                <a:solidFill>
                  <a:prstClr val="black"/>
                </a:solidFill>
                <a:effectLst/>
                <a:uLnTx/>
                <a:uFillTx/>
                <a:latin typeface="Constantia" panose="0203060205030603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altLang="fr-FR" sz="1200" b="0" i="0" u="none" strike="noStrike" kern="1200" cap="none" spc="0" normalizeH="0" baseline="0" noProof="0">
              <a:ln>
                <a:noFill/>
              </a:ln>
              <a:solidFill>
                <a:prstClr val="black"/>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Julie: </a:t>
            </a:r>
            <a:r>
              <a:rPr lang="fr-FR" dirty="0" err="1"/>
              <a:t>Bugeja</a:t>
            </a:r>
            <a:r>
              <a:rPr lang="fr-FR" dirty="0"/>
              <a:t>-Bloch, F., &amp; </a:t>
            </a:r>
            <a:r>
              <a:rPr lang="fr-FR" dirty="0" err="1"/>
              <a:t>Couto</a:t>
            </a:r>
            <a:r>
              <a:rPr lang="fr-FR" dirty="0"/>
              <a:t>, M-P. (2015), </a:t>
            </a:r>
            <a:r>
              <a:rPr lang="fr-FR" i="1" dirty="0"/>
              <a:t>Les méthodes quantitatives</a:t>
            </a:r>
            <a:r>
              <a:rPr lang="fr-FR" i="0" dirty="0"/>
              <a:t>.</a:t>
            </a:r>
            <a:r>
              <a:rPr lang="fr-FR" dirty="0"/>
              <a:t> PUF, Que sais-je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40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Julie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89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Julie: Prédire des valeurs ( = régression ou corrélation): si je sais qu’il y a un lien entre le nombre de mots en vocabulaire</a:t>
            </a:r>
            <a:r>
              <a:rPr lang="fr-FR" baseline="0" dirty="0"/>
              <a:t> en GS et les performances en lecture au CP alors je peux prédire combien en moyenne aura un enfant qui maîtrise 1000 mots de vocabulaire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4983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Nath</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319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nath</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4166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Julie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37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nath</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893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Nath</a:t>
            </a:r>
            <a:r>
              <a:rPr lang="fr-FR" dirty="0"/>
              <a:t>: VI sexe à deux modalités / VD temps mis pour la course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363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Vd</a:t>
            </a:r>
            <a:r>
              <a:rPr lang="fr-FR" dirty="0"/>
              <a:t>: nombre de mots rappelé</a:t>
            </a:r>
          </a:p>
          <a:p>
            <a:r>
              <a:rPr lang="fr-FR" dirty="0"/>
              <a:t>VI: Apprentissage (sous l’eau versus sur la plage) et Rappel (sous l’eau versus sur la plage)</a:t>
            </a:r>
          </a:p>
          <a:p>
            <a:r>
              <a:rPr lang="fr-FR" dirty="0"/>
              <a:t>G1: apprend sous l’eau</a:t>
            </a:r>
            <a:r>
              <a:rPr lang="fr-FR" baseline="0" dirty="0"/>
              <a:t> /rappel sous l’eau</a:t>
            </a:r>
          </a:p>
          <a:p>
            <a:r>
              <a:rPr lang="fr-FR" baseline="0" dirty="0"/>
              <a:t>G2: apprend sous l’eau/ rappel sur la plage</a:t>
            </a:r>
          </a:p>
          <a:p>
            <a:r>
              <a:rPr lang="fr-FR" baseline="0" dirty="0"/>
              <a:t>G3: apprend sur la plage/ rappel sous l’eau</a:t>
            </a:r>
          </a:p>
          <a:p>
            <a:r>
              <a:rPr lang="fr-FR" baseline="0" dirty="0"/>
              <a:t>G4 : apprend sur la plage/ rappel sur la plage</a:t>
            </a:r>
          </a:p>
          <a:p>
            <a:r>
              <a:rPr lang="fr-FR" baseline="0" dirty="0"/>
              <a:t>Hypothèse opérationnelle : les sujets qui ont un contexte congruent quel qu’il soit (plage ou mer) rappelleront plus de mots que les sujets qui ont un contexte non congruent.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448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Nath</a:t>
            </a:r>
            <a:r>
              <a:rPr lang="fr-FR" dirty="0"/>
              <a:t>: avoir des notions d’épistémologie: comment les science</a:t>
            </a:r>
            <a:r>
              <a:rPr lang="fr-FR" baseline="0" dirty="0"/>
              <a:t>s </a:t>
            </a:r>
            <a:r>
              <a:rPr lang="fr-FR" baseline="0" dirty="0" err="1"/>
              <a:t>huamines</a:t>
            </a:r>
            <a:r>
              <a:rPr lang="fr-FR" baseline="0" dirty="0"/>
              <a:t> procèdent pour fabriquer des connaissances, étudier l’évolution des connaissances en SH</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7489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9740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883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572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Nath</a:t>
            </a:r>
            <a:r>
              <a:rPr lang="fr-FR" dirty="0"/>
              <a:t>: VI: Santé (Sain et atteints) / Nature sémantique des mots (Affectif neutre) VD: Score de mots rappelés pour chaque type de mots</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9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774950" y="946150"/>
            <a:ext cx="4533900" cy="2551113"/>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spc="-5" dirty="0">
                <a:latin typeface="Arial"/>
                <a:cs typeface="Arial"/>
              </a:rPr>
              <a:t>La problématique</a:t>
            </a:r>
            <a:r>
              <a:rPr lang="fr-FR" spc="-5" dirty="0">
                <a:latin typeface="Arial"/>
                <a:cs typeface="Arial"/>
              </a:rPr>
              <a:t>. Elle se construit dans </a:t>
            </a:r>
            <a:r>
              <a:rPr lang="fr-FR" dirty="0">
                <a:latin typeface="Arial"/>
                <a:cs typeface="Arial"/>
              </a:rPr>
              <a:t>un </a:t>
            </a:r>
            <a:r>
              <a:rPr lang="fr-FR" spc="-5" dirty="0">
                <a:latin typeface="Arial"/>
                <a:cs typeface="Arial"/>
              </a:rPr>
              <a:t>aller et retour permanent entre les  questions posées, et ce </a:t>
            </a:r>
            <a:r>
              <a:rPr lang="fr-FR" dirty="0">
                <a:latin typeface="Arial"/>
                <a:cs typeface="Arial"/>
              </a:rPr>
              <a:t>qui se </a:t>
            </a:r>
            <a:r>
              <a:rPr lang="fr-FR" spc="-5" dirty="0">
                <a:latin typeface="Arial"/>
                <a:cs typeface="Arial"/>
              </a:rPr>
              <a:t>passe effectivement. Cette démarche conduit à  reformuler les questions, </a:t>
            </a:r>
            <a:r>
              <a:rPr lang="fr-FR" dirty="0">
                <a:latin typeface="Arial"/>
                <a:cs typeface="Arial"/>
              </a:rPr>
              <a:t>les </a:t>
            </a:r>
            <a:r>
              <a:rPr lang="fr-FR" spc="-15" dirty="0">
                <a:latin typeface="Arial"/>
                <a:cs typeface="Arial"/>
              </a:rPr>
              <a:t>préciser, </a:t>
            </a:r>
            <a:r>
              <a:rPr lang="fr-FR" dirty="0">
                <a:latin typeface="Arial"/>
                <a:cs typeface="Arial"/>
              </a:rPr>
              <a:t>voire </a:t>
            </a:r>
            <a:r>
              <a:rPr lang="fr-FR" spc="-5" dirty="0">
                <a:latin typeface="Arial"/>
                <a:cs typeface="Arial"/>
              </a:rPr>
              <a:t>en changer si de nouvelles  questions se posent, plus intéressantes. Ce cheminement peut </a:t>
            </a:r>
            <a:r>
              <a:rPr lang="fr-FR" dirty="0">
                <a:latin typeface="Arial"/>
                <a:cs typeface="Arial"/>
              </a:rPr>
              <a:t>être </a:t>
            </a:r>
            <a:r>
              <a:rPr lang="fr-FR" spc="-5" dirty="0">
                <a:latin typeface="Arial"/>
                <a:cs typeface="Arial"/>
              </a:rPr>
              <a:t>retranscrit  dans le </a:t>
            </a:r>
            <a:r>
              <a:rPr lang="fr-FR" dirty="0">
                <a:latin typeface="Arial"/>
                <a:cs typeface="Arial"/>
              </a:rPr>
              <a:t>mémoire: question initiale…lecture </a:t>
            </a:r>
            <a:r>
              <a:rPr lang="fr-FR" spc="-5" dirty="0">
                <a:latin typeface="Arial"/>
                <a:cs typeface="Arial"/>
              </a:rPr>
              <a:t>théorique…reformulation </a:t>
            </a:r>
            <a:r>
              <a:rPr lang="fr-FR" dirty="0">
                <a:latin typeface="Arial"/>
                <a:cs typeface="Arial"/>
              </a:rPr>
              <a:t>des  </a:t>
            </a:r>
            <a:r>
              <a:rPr lang="fr-FR" spc="-5" dirty="0">
                <a:latin typeface="Arial"/>
                <a:cs typeface="Arial"/>
              </a:rPr>
              <a:t>questions:</a:t>
            </a:r>
            <a:r>
              <a:rPr lang="fr-FR" spc="15" dirty="0">
                <a:latin typeface="Arial"/>
                <a:cs typeface="Arial"/>
              </a:rPr>
              <a:t> </a:t>
            </a:r>
            <a:r>
              <a:rPr lang="fr-FR" spc="-5" dirty="0">
                <a:latin typeface="Arial"/>
                <a:cs typeface="Arial"/>
              </a:rPr>
              <a:t>problématiques.</a:t>
            </a:r>
            <a:endParaRPr lang="fr-FR" dirty="0">
              <a:latin typeface="Arial"/>
              <a:cs typeface="Arial"/>
            </a:endParaRPr>
          </a:p>
          <a:p>
            <a:endParaRPr lang="fr-FR" dirty="0"/>
          </a:p>
        </p:txBody>
      </p:sp>
      <p:sp>
        <p:nvSpPr>
          <p:cNvPr id="4" name="Espace réservé du numéro de diapositive 3"/>
          <p:cNvSpPr>
            <a:spLocks noGrp="1"/>
          </p:cNvSpPr>
          <p:nvPr>
            <p:ph type="sldNum" sz="quarter" idx="5"/>
          </p:nvPr>
        </p:nvSpPr>
        <p:spPr/>
        <p:txBody>
          <a:bodyPr/>
          <a:lstStyle/>
          <a:p>
            <a:fld id="{9BE011FE-4996-4130-88AF-068AF151CC47}" type="slidenum">
              <a:rPr lang="fr-FR" smtClean="0"/>
              <a:t>61</a:t>
            </a:fld>
            <a:endParaRPr lang="fr-FR"/>
          </a:p>
        </p:txBody>
      </p:sp>
    </p:spTree>
    <p:extLst>
      <p:ext uri="{BB962C8B-B14F-4D97-AF65-F5344CB8AC3E}">
        <p14:creationId xmlns:p14="http://schemas.microsoft.com/office/powerpoint/2010/main" val="110313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E34CC-8F19-4588-84EA-383DA9D6F3D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259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64154" marR="5080" indent="-251454" algn="just">
              <a:lnSpc>
                <a:spcPct val="150000"/>
              </a:lnSpc>
              <a:spcBef>
                <a:spcPts val="105"/>
              </a:spcBef>
              <a:buClr>
                <a:srgbClr val="92A199"/>
              </a:buClr>
              <a:buChar char="•"/>
              <a:tabLst>
                <a:tab pos="264154" algn="l"/>
              </a:tabLst>
            </a:pPr>
            <a:r>
              <a:rPr lang="fr-FR" sz="1200" spc="-5" dirty="0">
                <a:solidFill>
                  <a:srgbClr val="554A3B"/>
                </a:solidFill>
                <a:latin typeface="Arial"/>
                <a:cs typeface="Arial"/>
              </a:rPr>
              <a:t>Apprendre à </a:t>
            </a:r>
            <a:r>
              <a:rPr lang="fr-FR" sz="1200" b="1" spc="-5" dirty="0">
                <a:solidFill>
                  <a:srgbClr val="554A3B"/>
                </a:solidFill>
                <a:latin typeface="Arial"/>
                <a:cs typeface="Arial"/>
              </a:rPr>
              <a:t>analyser sa </a:t>
            </a:r>
            <a:r>
              <a:rPr lang="fr-FR" sz="1200" b="1" dirty="0">
                <a:solidFill>
                  <a:srgbClr val="554A3B"/>
                </a:solidFill>
                <a:latin typeface="Arial"/>
                <a:cs typeface="Arial"/>
              </a:rPr>
              <a:t>pratique </a:t>
            </a:r>
            <a:r>
              <a:rPr lang="fr-FR" sz="1200" dirty="0">
                <a:solidFill>
                  <a:srgbClr val="554A3B"/>
                </a:solidFill>
                <a:latin typeface="Arial"/>
                <a:cs typeface="Arial"/>
              </a:rPr>
              <a:t>(démarches </a:t>
            </a:r>
            <a:r>
              <a:rPr lang="fr-FR" sz="1200" spc="-5" dirty="0">
                <a:solidFill>
                  <a:srgbClr val="554A3B"/>
                </a:solidFill>
                <a:latin typeface="Arial"/>
                <a:cs typeface="Arial"/>
              </a:rPr>
              <a:t>d'enseignement,  pratiques </a:t>
            </a:r>
            <a:r>
              <a:rPr lang="fr-FR" sz="1200" dirty="0">
                <a:solidFill>
                  <a:srgbClr val="554A3B"/>
                </a:solidFill>
                <a:latin typeface="Arial"/>
                <a:cs typeface="Arial"/>
              </a:rPr>
              <a:t>de </a:t>
            </a:r>
            <a:r>
              <a:rPr lang="fr-FR" sz="1200" spc="-5" dirty="0">
                <a:solidFill>
                  <a:srgbClr val="554A3B"/>
                </a:solidFill>
                <a:latin typeface="Arial"/>
                <a:cs typeface="Arial"/>
              </a:rPr>
              <a:t>l'enseignant, activités des élèves) en </a:t>
            </a:r>
            <a:r>
              <a:rPr lang="fr-FR" sz="1200" dirty="0">
                <a:solidFill>
                  <a:srgbClr val="554A3B"/>
                </a:solidFill>
                <a:latin typeface="Arial"/>
                <a:cs typeface="Arial"/>
              </a:rPr>
              <a:t>référence </a:t>
            </a:r>
            <a:r>
              <a:rPr lang="fr-FR" sz="1200" spc="-5" dirty="0">
                <a:solidFill>
                  <a:srgbClr val="554A3B"/>
                </a:solidFill>
                <a:latin typeface="Arial"/>
                <a:cs typeface="Arial"/>
              </a:rPr>
              <a:t>à des  </a:t>
            </a:r>
            <a:r>
              <a:rPr lang="fr-FR" sz="1200" b="1" spc="-5" dirty="0">
                <a:solidFill>
                  <a:srgbClr val="554A3B"/>
                </a:solidFill>
                <a:latin typeface="Arial"/>
                <a:cs typeface="Arial"/>
              </a:rPr>
              <a:t>travaux de recherche en </a:t>
            </a:r>
            <a:r>
              <a:rPr lang="fr-FR" sz="1200" b="1" dirty="0">
                <a:solidFill>
                  <a:srgbClr val="554A3B"/>
                </a:solidFill>
                <a:latin typeface="Arial"/>
                <a:cs typeface="Arial"/>
              </a:rPr>
              <a:t>éducation </a:t>
            </a:r>
            <a:r>
              <a:rPr lang="fr-FR" sz="1200" spc="-5" dirty="0">
                <a:solidFill>
                  <a:srgbClr val="554A3B"/>
                </a:solidFill>
                <a:latin typeface="Arial"/>
                <a:cs typeface="Arial"/>
              </a:rPr>
              <a:t>(dans les </a:t>
            </a:r>
            <a:r>
              <a:rPr lang="fr-FR" sz="1200" dirty="0">
                <a:solidFill>
                  <a:srgbClr val="554A3B"/>
                </a:solidFill>
                <a:latin typeface="Arial"/>
                <a:cs typeface="Arial"/>
              </a:rPr>
              <a:t>champs </a:t>
            </a:r>
            <a:r>
              <a:rPr lang="fr-FR" sz="1200" spc="-5" dirty="0">
                <a:solidFill>
                  <a:srgbClr val="554A3B"/>
                </a:solidFill>
                <a:latin typeface="Arial"/>
                <a:cs typeface="Arial"/>
              </a:rPr>
              <a:t>de la  didactique </a:t>
            </a:r>
            <a:r>
              <a:rPr lang="fr-FR" sz="1200" spc="-10" dirty="0">
                <a:solidFill>
                  <a:srgbClr val="554A3B"/>
                </a:solidFill>
                <a:latin typeface="Arial"/>
                <a:cs typeface="Arial"/>
              </a:rPr>
              <a:t>des </a:t>
            </a:r>
            <a:r>
              <a:rPr lang="fr-FR" sz="1200" spc="-5" dirty="0">
                <a:solidFill>
                  <a:srgbClr val="554A3B"/>
                </a:solidFill>
                <a:latin typeface="Arial"/>
                <a:cs typeface="Arial"/>
              </a:rPr>
              <a:t>disciplines, de la psychologie, de la sociologie et des  sciences de</a:t>
            </a:r>
            <a:r>
              <a:rPr lang="fr-FR" sz="1200" spc="5" dirty="0">
                <a:solidFill>
                  <a:srgbClr val="554A3B"/>
                </a:solidFill>
                <a:latin typeface="Arial"/>
                <a:cs typeface="Arial"/>
              </a:rPr>
              <a:t> </a:t>
            </a:r>
            <a:r>
              <a:rPr lang="fr-FR" sz="1200" dirty="0">
                <a:solidFill>
                  <a:srgbClr val="554A3B"/>
                </a:solidFill>
                <a:latin typeface="Arial"/>
                <a:cs typeface="Arial"/>
              </a:rPr>
              <a:t>l'éducation).</a:t>
            </a:r>
            <a:endParaRPr lang="fr-FR" sz="1200" dirty="0">
              <a:latin typeface="Arial"/>
              <a:cs typeface="Arial"/>
            </a:endParaRPr>
          </a:p>
          <a:p>
            <a:pPr>
              <a:lnSpc>
                <a:spcPct val="100000"/>
              </a:lnSpc>
              <a:buClr>
                <a:srgbClr val="92A199"/>
              </a:buClr>
              <a:buFont typeface="Arial"/>
              <a:buChar char="•"/>
            </a:pPr>
            <a:endParaRPr lang="fr-FR" sz="1200" dirty="0">
              <a:latin typeface="Times New Roman"/>
              <a:cs typeface="Times New Roman"/>
            </a:endParaRPr>
          </a:p>
          <a:p>
            <a:pPr>
              <a:spcBef>
                <a:spcPts val="15"/>
              </a:spcBef>
              <a:buClr>
                <a:srgbClr val="92A199"/>
              </a:buClr>
              <a:buFont typeface="Arial"/>
              <a:buChar char="•"/>
            </a:pPr>
            <a:endParaRPr lang="fr-FR" sz="1100" dirty="0">
              <a:latin typeface="Times New Roman"/>
              <a:cs typeface="Times New Roman"/>
            </a:endParaRPr>
          </a:p>
          <a:p>
            <a:pPr marL="264154" marR="213355" indent="-251454">
              <a:lnSpc>
                <a:spcPct val="150000"/>
              </a:lnSpc>
              <a:buClr>
                <a:srgbClr val="92A199"/>
              </a:buClr>
              <a:buChar char="•"/>
              <a:tabLst>
                <a:tab pos="263519" algn="l"/>
                <a:tab pos="264154" algn="l"/>
              </a:tabLst>
            </a:pPr>
            <a:r>
              <a:rPr lang="fr-FR" sz="1200" spc="-5" dirty="0">
                <a:solidFill>
                  <a:srgbClr val="554A3B"/>
                </a:solidFill>
                <a:latin typeface="Arial"/>
                <a:cs typeface="Arial"/>
              </a:rPr>
              <a:t>Développer ses compétences en </a:t>
            </a:r>
            <a:r>
              <a:rPr lang="fr-FR" sz="1200" b="1" spc="-5" dirty="0">
                <a:solidFill>
                  <a:srgbClr val="554A3B"/>
                </a:solidFill>
                <a:latin typeface="Arial"/>
                <a:cs typeface="Arial"/>
              </a:rPr>
              <a:t>rédaction de documents </a:t>
            </a:r>
            <a:r>
              <a:rPr lang="fr-FR" sz="1200" b="1" dirty="0">
                <a:solidFill>
                  <a:srgbClr val="554A3B"/>
                </a:solidFill>
                <a:latin typeface="Arial"/>
                <a:cs typeface="Arial"/>
              </a:rPr>
              <a:t>longs</a:t>
            </a:r>
            <a:r>
              <a:rPr lang="fr-FR" sz="1200" dirty="0">
                <a:solidFill>
                  <a:srgbClr val="554A3B"/>
                </a:solidFill>
                <a:latin typeface="Arial"/>
                <a:cs typeface="Arial"/>
              </a:rPr>
              <a:t>,  </a:t>
            </a:r>
            <a:r>
              <a:rPr lang="fr-FR" sz="1200" b="1" spc="-5" dirty="0">
                <a:solidFill>
                  <a:srgbClr val="554A3B"/>
                </a:solidFill>
                <a:latin typeface="Arial"/>
                <a:cs typeface="Arial"/>
              </a:rPr>
              <a:t>collaboration </a:t>
            </a:r>
            <a:r>
              <a:rPr lang="fr-FR" sz="1200" spc="-5" dirty="0">
                <a:solidFill>
                  <a:srgbClr val="554A3B"/>
                </a:solidFill>
                <a:latin typeface="Arial"/>
                <a:cs typeface="Arial"/>
              </a:rPr>
              <a:t>et</a:t>
            </a:r>
            <a:r>
              <a:rPr lang="fr-FR" sz="1200" spc="55" dirty="0">
                <a:solidFill>
                  <a:srgbClr val="554A3B"/>
                </a:solidFill>
                <a:latin typeface="Arial"/>
                <a:cs typeface="Arial"/>
              </a:rPr>
              <a:t> </a:t>
            </a:r>
            <a:r>
              <a:rPr lang="fr-FR" sz="1200" b="1" spc="-5" dirty="0">
                <a:solidFill>
                  <a:srgbClr val="554A3B"/>
                </a:solidFill>
                <a:latin typeface="Arial"/>
                <a:cs typeface="Arial"/>
              </a:rPr>
              <a:t>coopération</a:t>
            </a:r>
            <a:endParaRPr lang="fr-FR" sz="1200" dirty="0">
              <a:latin typeface="Arial"/>
              <a:cs typeface="Arial"/>
            </a:endParaRPr>
          </a:p>
          <a:p>
            <a:endParaRPr lang="fr-FR" dirty="0"/>
          </a:p>
        </p:txBody>
      </p:sp>
      <p:sp>
        <p:nvSpPr>
          <p:cNvPr id="4" name="Espace réservé du numéro de diapositive 3"/>
          <p:cNvSpPr>
            <a:spLocks noGrp="1"/>
          </p:cNvSpPr>
          <p:nvPr>
            <p:ph type="sldNum" sz="quarter" idx="5"/>
          </p:nvPr>
        </p:nvSpPr>
        <p:spPr/>
        <p:txBody>
          <a:bodyPr/>
          <a:lstStyle/>
          <a:p>
            <a:fld id="{9BE011FE-4996-4130-88AF-068AF151CC47}" type="slidenum">
              <a:rPr lang="fr-FR" smtClean="0"/>
              <a:t>14</a:t>
            </a:fld>
            <a:endParaRPr lang="fr-FR"/>
          </a:p>
        </p:txBody>
      </p:sp>
    </p:spTree>
    <p:extLst>
      <p:ext uri="{BB962C8B-B14F-4D97-AF65-F5344CB8AC3E}">
        <p14:creationId xmlns:p14="http://schemas.microsoft.com/office/powerpoint/2010/main" val="57854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645D2979-3049-4D39-844D-9C92BF4D0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61B738DB-A5A5-4546-AF72-91CEAEC3FA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Nath</a:t>
            </a:r>
          </a:p>
        </p:txBody>
      </p:sp>
      <p:sp>
        <p:nvSpPr>
          <p:cNvPr id="32772" name="Espace réservé du numéro de diapositive 3">
            <a:extLst>
              <a:ext uri="{FF2B5EF4-FFF2-40B4-BE49-F238E27FC236}">
                <a16:creationId xmlns:a16="http://schemas.microsoft.com/office/drawing/2014/main" id="{CC7B7FDE-D32B-4D53-A73A-EBC58BAA8D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5FE444-7D0E-4534-A4D9-29BD1AA418C2}" type="slidenum">
              <a:rPr kumimoji="0" lang="fr-FR" altLang="fr-FR" sz="1200" b="0" i="0" u="none" strike="noStrike" kern="1200" cap="none" spc="0" normalizeH="0" baseline="0" noProof="0" smtClean="0">
                <a:ln>
                  <a:noFill/>
                </a:ln>
                <a:solidFill>
                  <a:prstClr val="black"/>
                </a:solidFill>
                <a:effectLst/>
                <a:uLnTx/>
                <a:uFillTx/>
                <a:latin typeface="Constantia" panose="0203060205030603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a:ln>
                <a:noFill/>
              </a:ln>
              <a:solidFill>
                <a:prstClr val="black"/>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BE011FE-4996-4130-88AF-068AF151CC47}" type="slidenum">
              <a:rPr lang="fr-FR" smtClean="0"/>
              <a:t>21</a:t>
            </a:fld>
            <a:endParaRPr lang="fr-FR"/>
          </a:p>
        </p:txBody>
      </p:sp>
    </p:spTree>
    <p:extLst>
      <p:ext uri="{BB962C8B-B14F-4D97-AF65-F5344CB8AC3E}">
        <p14:creationId xmlns:p14="http://schemas.microsoft.com/office/powerpoint/2010/main" val="398048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BE011FE-4996-4130-88AF-068AF151CC47}" type="slidenum">
              <a:rPr lang="fr-FR" smtClean="0"/>
              <a:t>22</a:t>
            </a:fld>
            <a:endParaRPr lang="fr-FR"/>
          </a:p>
        </p:txBody>
      </p:sp>
    </p:spTree>
    <p:extLst>
      <p:ext uri="{BB962C8B-B14F-4D97-AF65-F5344CB8AC3E}">
        <p14:creationId xmlns:p14="http://schemas.microsoft.com/office/powerpoint/2010/main" val="191185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35CEE069-ECDA-4E70-A3C7-A06B35805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commentaires 2">
            <a:extLst>
              <a:ext uri="{FF2B5EF4-FFF2-40B4-BE49-F238E27FC236}">
                <a16:creationId xmlns:a16="http://schemas.microsoft.com/office/drawing/2014/main" id="{1C1405D7-7E6D-43F3-BEB9-0426312704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nath</a:t>
            </a:r>
          </a:p>
        </p:txBody>
      </p:sp>
      <p:sp>
        <p:nvSpPr>
          <p:cNvPr id="36868" name="Espace réservé du numéro de diapositive 3">
            <a:extLst>
              <a:ext uri="{FF2B5EF4-FFF2-40B4-BE49-F238E27FC236}">
                <a16:creationId xmlns:a16="http://schemas.microsoft.com/office/drawing/2014/main" id="{8507E002-81FA-4A18-ABDC-23086F0E13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60C4D7-BEA9-4A2C-B17B-E2A16846D726}" type="slidenum">
              <a:rPr kumimoji="0" lang="fr-FR" altLang="fr-FR" sz="1200" b="0" i="0" u="none" strike="noStrike" kern="1200" cap="none" spc="0" normalizeH="0" baseline="0" noProof="0" smtClean="0">
                <a:ln>
                  <a:noFill/>
                </a:ln>
                <a:solidFill>
                  <a:prstClr val="black"/>
                </a:solidFill>
                <a:effectLst/>
                <a:uLnTx/>
                <a:uFillTx/>
                <a:latin typeface="Constantia" panose="0203060205030603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altLang="fr-FR" sz="1200" b="0" i="0" u="none" strike="noStrike" kern="1200" cap="none" spc="0" normalizeH="0" baseline="0" noProof="0">
              <a:ln>
                <a:noFill/>
              </a:ln>
              <a:solidFill>
                <a:prstClr val="black"/>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89D5D92E-14E8-4965-BA09-F7CCA2F8C6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ce réservé des commentaires 2">
            <a:extLst>
              <a:ext uri="{FF2B5EF4-FFF2-40B4-BE49-F238E27FC236}">
                <a16:creationId xmlns:a16="http://schemas.microsoft.com/office/drawing/2014/main" id="{8FF6E548-0B41-49D7-8371-888A2231EF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nath</a:t>
            </a:r>
          </a:p>
        </p:txBody>
      </p:sp>
      <p:sp>
        <p:nvSpPr>
          <p:cNvPr id="38916" name="Espace réservé du numéro de diapositive 3">
            <a:extLst>
              <a:ext uri="{FF2B5EF4-FFF2-40B4-BE49-F238E27FC236}">
                <a16:creationId xmlns:a16="http://schemas.microsoft.com/office/drawing/2014/main" id="{0EB8B4CA-68A0-478D-BF86-5FC9A315BB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80DAFA-F582-44D7-A836-F20F33C607B7}" type="slidenum">
              <a:rPr kumimoji="0" lang="fr-FR" altLang="fr-FR" sz="1200" b="0" i="0" u="none" strike="noStrike" kern="1200" cap="none" spc="0" normalizeH="0" baseline="0" noProof="0" smtClean="0">
                <a:ln>
                  <a:noFill/>
                </a:ln>
                <a:solidFill>
                  <a:prstClr val="black"/>
                </a:solidFill>
                <a:effectLst/>
                <a:uLnTx/>
                <a:uFillTx/>
                <a:latin typeface="Constantia" panose="02030602050306030303"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altLang="fr-FR" sz="1200" b="0" i="0" u="none" strike="noStrike" kern="1200" cap="none" spc="0" normalizeH="0" baseline="0" noProof="0">
              <a:ln>
                <a:noFill/>
              </a:ln>
              <a:solidFill>
                <a:prstClr val="black"/>
              </a:solidFill>
              <a:effectLst/>
              <a:uLnTx/>
              <a:uFillTx/>
              <a:latin typeface="Constantia" panose="02030602050306030303" pitchFamily="18"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8342" y="2344483"/>
            <a:ext cx="11427857"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016682" y="4235196"/>
            <a:ext cx="9411177"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6541" y="450347"/>
            <a:ext cx="12145770" cy="1146257"/>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26541" y="1899470"/>
            <a:ext cx="5940340" cy="705515"/>
          </a:xfrm>
        </p:spPr>
        <p:txBody>
          <a:bodyPr anchor="b">
            <a:noAutofit/>
          </a:bodyPr>
          <a:lstStyle>
            <a:lvl1pPr marL="0" indent="0" algn="ctr">
              <a:buNone/>
              <a:defRPr sz="2426" b="1"/>
            </a:lvl1pPr>
            <a:lvl2pPr marL="504188" indent="0">
              <a:buNone/>
              <a:defRPr sz="2206" b="1"/>
            </a:lvl2pPr>
            <a:lvl3pPr marL="1008375" indent="0">
              <a:buNone/>
              <a:defRPr sz="1985" b="1"/>
            </a:lvl3pPr>
            <a:lvl4pPr marL="1512563" indent="0">
              <a:buNone/>
              <a:defRPr sz="1764" b="1"/>
            </a:lvl4pPr>
            <a:lvl5pPr marL="2016751" indent="0">
              <a:buNone/>
              <a:defRPr sz="1764" b="1"/>
            </a:lvl5pPr>
            <a:lvl6pPr marL="2520938" indent="0">
              <a:buNone/>
              <a:defRPr sz="1764" b="1"/>
            </a:lvl6pPr>
            <a:lvl7pPr marL="3025125" indent="0">
              <a:buNone/>
              <a:defRPr sz="1764" b="1"/>
            </a:lvl7pPr>
            <a:lvl8pPr marL="3529313" indent="0">
              <a:buNone/>
              <a:defRPr sz="1764" b="1"/>
            </a:lvl8pPr>
            <a:lvl9pPr marL="4033500" indent="0">
              <a:buNone/>
              <a:defRPr sz="1764" b="1"/>
            </a:lvl9pPr>
          </a:lstStyle>
          <a:p>
            <a:pPr lvl="0"/>
            <a:r>
              <a:rPr lang="fr-FR"/>
              <a:t>Modifiez les styles du texte du masque</a:t>
            </a:r>
          </a:p>
        </p:txBody>
      </p:sp>
      <p:sp>
        <p:nvSpPr>
          <p:cNvPr id="4" name="Content Placeholder 3"/>
          <p:cNvSpPr>
            <a:spLocks noGrp="1"/>
          </p:cNvSpPr>
          <p:nvPr>
            <p:ph sz="half" idx="2"/>
          </p:nvPr>
        </p:nvSpPr>
        <p:spPr>
          <a:xfrm>
            <a:off x="626541" y="2689013"/>
            <a:ext cx="5940340" cy="4066782"/>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829639" y="1899470"/>
            <a:ext cx="5942673" cy="705515"/>
          </a:xfrm>
        </p:spPr>
        <p:txBody>
          <a:bodyPr anchor="b">
            <a:noAutofit/>
          </a:bodyPr>
          <a:lstStyle>
            <a:lvl1pPr marL="0" indent="0" algn="ctr">
              <a:buNone/>
              <a:defRPr sz="2426" b="1"/>
            </a:lvl1pPr>
            <a:lvl2pPr marL="504188" indent="0">
              <a:buNone/>
              <a:defRPr sz="2206" b="1"/>
            </a:lvl2pPr>
            <a:lvl3pPr marL="1008375" indent="0">
              <a:buNone/>
              <a:defRPr sz="1985" b="1"/>
            </a:lvl3pPr>
            <a:lvl4pPr marL="1512563" indent="0">
              <a:buNone/>
              <a:defRPr sz="1764" b="1"/>
            </a:lvl4pPr>
            <a:lvl5pPr marL="2016751" indent="0">
              <a:buNone/>
              <a:defRPr sz="1764" b="1"/>
            </a:lvl5pPr>
            <a:lvl6pPr marL="2520938" indent="0">
              <a:buNone/>
              <a:defRPr sz="1764" b="1"/>
            </a:lvl6pPr>
            <a:lvl7pPr marL="3025125" indent="0">
              <a:buNone/>
              <a:defRPr sz="1764" b="1"/>
            </a:lvl7pPr>
            <a:lvl8pPr marL="3529313" indent="0">
              <a:buNone/>
              <a:defRPr sz="1764" b="1"/>
            </a:lvl8pPr>
            <a:lvl9pPr marL="4033500" indent="0">
              <a:buNone/>
              <a:defRPr sz="1764" b="1"/>
            </a:lvl9pPr>
          </a:lstStyle>
          <a:p>
            <a:pPr lvl="0"/>
            <a:r>
              <a:rPr lang="fr-FR"/>
              <a:t>Modifiez les styles du texte du masque</a:t>
            </a:r>
          </a:p>
        </p:txBody>
      </p:sp>
      <p:sp>
        <p:nvSpPr>
          <p:cNvPr id="6" name="Content Placeholder 5"/>
          <p:cNvSpPr>
            <a:spLocks noGrp="1"/>
          </p:cNvSpPr>
          <p:nvPr>
            <p:ph sz="quarter" idx="4"/>
          </p:nvPr>
        </p:nvSpPr>
        <p:spPr>
          <a:xfrm>
            <a:off x="6829639" y="2689013"/>
            <a:ext cx="5942673" cy="4066782"/>
          </a:xfrm>
        </p:spPr>
        <p:txBody>
          <a:bodyPr/>
          <a:lstStyle>
            <a:lvl1pPr>
              <a:defRPr sz="2647"/>
            </a:lvl1pPr>
            <a:lvl2pPr>
              <a:defRPr sz="2206"/>
            </a:lvl2pPr>
            <a:lvl3pPr>
              <a:defRPr sz="1985"/>
            </a:lvl3pPr>
            <a:lvl4pPr>
              <a:defRPr sz="1764"/>
            </a:lvl4pPr>
            <a:lvl5pPr>
              <a:defRPr sz="1764"/>
            </a:lvl5pPr>
            <a:lvl6pPr>
              <a:defRPr sz="1764"/>
            </a:lvl6pPr>
            <a:lvl7pPr>
              <a:defRPr sz="1764"/>
            </a:lvl7pPr>
            <a:lvl8pPr>
              <a:defRPr sz="1764"/>
            </a:lvl8pPr>
            <a:lvl9pPr>
              <a:defRPr sz="1764"/>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a:extLst>
              <a:ext uri="{FF2B5EF4-FFF2-40B4-BE49-F238E27FC236}">
                <a16:creationId xmlns:a16="http://schemas.microsoft.com/office/drawing/2014/main" id="{806CD2B3-8734-42D6-A166-4E15CB5EA3B6}"/>
              </a:ext>
            </a:extLst>
          </p:cNvPr>
          <p:cNvSpPr>
            <a:spLocks noGrp="1"/>
          </p:cNvSpPr>
          <p:nvPr>
            <p:ph type="dt" sz="half" idx="10"/>
          </p:nvPr>
        </p:nvSpPr>
        <p:spPr/>
        <p:txBody>
          <a:bodyPr/>
          <a:lstStyle>
            <a:lvl1pPr>
              <a:defRPr/>
            </a:lvl1pPr>
          </a:lstStyle>
          <a:p>
            <a:pPr>
              <a:defRPr/>
            </a:pPr>
            <a:fld id="{0ACEA27C-32B3-4E05-8D06-960180265394}" type="datetime1">
              <a:rPr lang="fr-FR"/>
              <a:pPr>
                <a:defRPr/>
              </a:pPr>
              <a:t>20/09/2022</a:t>
            </a:fld>
            <a:endParaRPr lang="fr-FR"/>
          </a:p>
        </p:txBody>
      </p:sp>
      <p:sp>
        <p:nvSpPr>
          <p:cNvPr id="8" name="Footer Placeholder 4">
            <a:extLst>
              <a:ext uri="{FF2B5EF4-FFF2-40B4-BE49-F238E27FC236}">
                <a16:creationId xmlns:a16="http://schemas.microsoft.com/office/drawing/2014/main" id="{FAA682C0-0CC5-4352-A010-E24D04C02BF9}"/>
              </a:ext>
            </a:extLst>
          </p:cNvPr>
          <p:cNvSpPr>
            <a:spLocks noGrp="1"/>
          </p:cNvSpPr>
          <p:nvPr>
            <p:ph type="ftr" sz="quarter" idx="11"/>
          </p:nvPr>
        </p:nvSpPr>
        <p:spPr/>
        <p:txBody>
          <a:bodyPr/>
          <a:lstStyle>
            <a:lvl1pPr>
              <a:defRPr/>
            </a:lvl1pPr>
          </a:lstStyle>
          <a:p>
            <a:pPr>
              <a:defRPr/>
            </a:pPr>
            <a:endParaRPr lang="fr-FR"/>
          </a:p>
        </p:txBody>
      </p:sp>
      <p:sp>
        <p:nvSpPr>
          <p:cNvPr id="9" name="Slide Number Placeholder 5">
            <a:extLst>
              <a:ext uri="{FF2B5EF4-FFF2-40B4-BE49-F238E27FC236}">
                <a16:creationId xmlns:a16="http://schemas.microsoft.com/office/drawing/2014/main" id="{32266942-5AB6-4A98-97CE-E5BF0C187FB7}"/>
              </a:ext>
            </a:extLst>
          </p:cNvPr>
          <p:cNvSpPr>
            <a:spLocks noGrp="1"/>
          </p:cNvSpPr>
          <p:nvPr>
            <p:ph type="sldNum" sz="quarter" idx="12"/>
          </p:nvPr>
        </p:nvSpPr>
        <p:spPr/>
        <p:txBody>
          <a:bodyPr/>
          <a:lstStyle>
            <a:lvl1pPr>
              <a:defRPr/>
            </a:lvl1pPr>
          </a:lstStyle>
          <a:p>
            <a:pPr>
              <a:defRPr/>
            </a:pPr>
            <a:fld id="{CC2CF904-D1AA-4200-ACED-61FD89391C8D}" type="slidenum">
              <a:rPr lang="fr-FR" altLang="fr-FR"/>
              <a:pPr>
                <a:defRPr/>
              </a:pPr>
              <a:t>‹N°›</a:t>
            </a:fld>
            <a:endParaRPr lang="fr-FR" altLang="fr-FR"/>
          </a:p>
        </p:txBody>
      </p:sp>
    </p:spTree>
    <p:extLst>
      <p:ext uri="{BB962C8B-B14F-4D97-AF65-F5344CB8AC3E}">
        <p14:creationId xmlns:p14="http://schemas.microsoft.com/office/powerpoint/2010/main" val="175515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3">
            <a:extLst>
              <a:ext uri="{FF2B5EF4-FFF2-40B4-BE49-F238E27FC236}">
                <a16:creationId xmlns:a16="http://schemas.microsoft.com/office/drawing/2014/main" id="{19D7A243-8A75-4BCF-8BDC-44B8D6A3007D}"/>
              </a:ext>
            </a:extLst>
          </p:cNvPr>
          <p:cNvSpPr>
            <a:spLocks noGrp="1"/>
          </p:cNvSpPr>
          <p:nvPr>
            <p:ph type="dt" sz="half" idx="10"/>
          </p:nvPr>
        </p:nvSpPr>
        <p:spPr/>
        <p:txBody>
          <a:bodyPr/>
          <a:lstStyle>
            <a:lvl1pPr>
              <a:defRPr/>
            </a:lvl1pPr>
          </a:lstStyle>
          <a:p>
            <a:pPr>
              <a:defRPr/>
            </a:pPr>
            <a:fld id="{67B7B678-4339-4A4B-B20C-87730C8FFEBF}" type="datetime1">
              <a:rPr lang="fr-FR"/>
              <a:pPr>
                <a:defRPr/>
              </a:pPr>
              <a:t>20/09/2022</a:t>
            </a:fld>
            <a:endParaRPr lang="fr-FR"/>
          </a:p>
        </p:txBody>
      </p:sp>
      <p:sp>
        <p:nvSpPr>
          <p:cNvPr id="4" name="Footer Placeholder 4">
            <a:extLst>
              <a:ext uri="{FF2B5EF4-FFF2-40B4-BE49-F238E27FC236}">
                <a16:creationId xmlns:a16="http://schemas.microsoft.com/office/drawing/2014/main" id="{7A1563D7-0215-42F7-A0C6-5C6B46191EB9}"/>
              </a:ext>
            </a:extLst>
          </p:cNvPr>
          <p:cNvSpPr>
            <a:spLocks noGrp="1"/>
          </p:cNvSpPr>
          <p:nvPr>
            <p:ph type="ftr" sz="quarter" idx="11"/>
          </p:nvPr>
        </p:nvSpPr>
        <p:spPr/>
        <p:txBody>
          <a:bodyPr/>
          <a:lstStyle>
            <a:lvl1pPr>
              <a:defRPr/>
            </a:lvl1pPr>
          </a:lstStyle>
          <a:p>
            <a:pPr>
              <a:defRPr/>
            </a:pPr>
            <a:endParaRPr lang="fr-FR"/>
          </a:p>
        </p:txBody>
      </p:sp>
      <p:sp>
        <p:nvSpPr>
          <p:cNvPr id="5" name="Slide Number Placeholder 5">
            <a:extLst>
              <a:ext uri="{FF2B5EF4-FFF2-40B4-BE49-F238E27FC236}">
                <a16:creationId xmlns:a16="http://schemas.microsoft.com/office/drawing/2014/main" id="{7A742578-10F6-46CF-9B34-291B1EE8C0DF}"/>
              </a:ext>
            </a:extLst>
          </p:cNvPr>
          <p:cNvSpPr>
            <a:spLocks noGrp="1"/>
          </p:cNvSpPr>
          <p:nvPr>
            <p:ph type="sldNum" sz="quarter" idx="12"/>
          </p:nvPr>
        </p:nvSpPr>
        <p:spPr/>
        <p:txBody>
          <a:bodyPr/>
          <a:lstStyle>
            <a:lvl1pPr>
              <a:defRPr/>
            </a:lvl1pPr>
          </a:lstStyle>
          <a:p>
            <a:pPr>
              <a:defRPr/>
            </a:pPr>
            <a:fld id="{FC57F2AC-F6F1-4F9D-A958-2FC2B3465053}" type="slidenum">
              <a:rPr lang="fr-FR" altLang="fr-FR"/>
              <a:pPr>
                <a:defRPr/>
              </a:pPr>
              <a:t>‹N°›</a:t>
            </a:fld>
            <a:endParaRPr lang="fr-FR" altLang="fr-FR"/>
          </a:p>
        </p:txBody>
      </p:sp>
    </p:spTree>
    <p:extLst>
      <p:ext uri="{BB962C8B-B14F-4D97-AF65-F5344CB8AC3E}">
        <p14:creationId xmlns:p14="http://schemas.microsoft.com/office/powerpoint/2010/main" val="2334914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FDBB9C-F958-4648-9287-EFC3CC5833DC}"/>
              </a:ext>
            </a:extLst>
          </p:cNvPr>
          <p:cNvSpPr/>
          <p:nvPr/>
        </p:nvSpPr>
        <p:spPr>
          <a:xfrm>
            <a:off x="0" y="0"/>
            <a:ext cx="13444538" cy="7562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useBgFill="1">
        <p:nvSpPr>
          <p:cNvPr id="3" name="Rounded Rectangle 10">
            <a:extLst>
              <a:ext uri="{FF2B5EF4-FFF2-40B4-BE49-F238E27FC236}">
                <a16:creationId xmlns:a16="http://schemas.microsoft.com/office/drawing/2014/main" id="{3B1EEECA-468A-4D40-8BCE-CE1E3005B232}"/>
              </a:ext>
            </a:extLst>
          </p:cNvPr>
          <p:cNvSpPr/>
          <p:nvPr/>
        </p:nvSpPr>
        <p:spPr>
          <a:xfrm>
            <a:off x="135382" y="112043"/>
            <a:ext cx="13173779" cy="734927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4" name="Date Placeholder 1">
            <a:extLst>
              <a:ext uri="{FF2B5EF4-FFF2-40B4-BE49-F238E27FC236}">
                <a16:creationId xmlns:a16="http://schemas.microsoft.com/office/drawing/2014/main" id="{D6D867BA-CB39-4531-A6C4-E3C7B2248FBF}"/>
              </a:ext>
            </a:extLst>
          </p:cNvPr>
          <p:cNvSpPr>
            <a:spLocks noGrp="1"/>
          </p:cNvSpPr>
          <p:nvPr>
            <p:ph type="dt" sz="half" idx="10"/>
          </p:nvPr>
        </p:nvSpPr>
        <p:spPr/>
        <p:txBody>
          <a:bodyPr/>
          <a:lstStyle>
            <a:lvl1pPr>
              <a:defRPr/>
            </a:lvl1pPr>
          </a:lstStyle>
          <a:p>
            <a:pPr>
              <a:defRPr/>
            </a:pPr>
            <a:fld id="{4D36D786-7A43-49CD-927B-CA51D5C812D4}" type="datetime1">
              <a:rPr lang="fr-FR"/>
              <a:pPr>
                <a:defRPr/>
              </a:pPr>
              <a:t>20/09/2022</a:t>
            </a:fld>
            <a:endParaRPr lang="fr-FR"/>
          </a:p>
        </p:txBody>
      </p:sp>
      <p:sp>
        <p:nvSpPr>
          <p:cNvPr id="5" name="Footer Placeholder 2">
            <a:extLst>
              <a:ext uri="{FF2B5EF4-FFF2-40B4-BE49-F238E27FC236}">
                <a16:creationId xmlns:a16="http://schemas.microsoft.com/office/drawing/2014/main" id="{C34AE8CE-D83F-4577-A5AF-E4169EEDE6AC}"/>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3">
            <a:extLst>
              <a:ext uri="{FF2B5EF4-FFF2-40B4-BE49-F238E27FC236}">
                <a16:creationId xmlns:a16="http://schemas.microsoft.com/office/drawing/2014/main" id="{671552D3-F0EE-4FDC-9F2C-960A751ECD34}"/>
              </a:ext>
            </a:extLst>
          </p:cNvPr>
          <p:cNvSpPr>
            <a:spLocks noGrp="1"/>
          </p:cNvSpPr>
          <p:nvPr>
            <p:ph type="sldNum" sz="quarter" idx="12"/>
          </p:nvPr>
        </p:nvSpPr>
        <p:spPr/>
        <p:txBody>
          <a:bodyPr/>
          <a:lstStyle>
            <a:lvl1pPr>
              <a:defRPr/>
            </a:lvl1pPr>
          </a:lstStyle>
          <a:p>
            <a:pPr>
              <a:defRPr/>
            </a:pPr>
            <a:fld id="{F679FDF7-67E2-417B-B5CC-5CD3B5AAD212}" type="slidenum">
              <a:rPr lang="fr-FR" altLang="fr-FR"/>
              <a:pPr>
                <a:defRPr/>
              </a:pPr>
              <a:t>‹N°›</a:t>
            </a:fld>
            <a:endParaRPr lang="fr-FR" altLang="fr-FR"/>
          </a:p>
        </p:txBody>
      </p:sp>
    </p:spTree>
    <p:extLst>
      <p:ext uri="{BB962C8B-B14F-4D97-AF65-F5344CB8AC3E}">
        <p14:creationId xmlns:p14="http://schemas.microsoft.com/office/powerpoint/2010/main" val="3391363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95EF75-5B14-4BDF-A6C6-E101A6D2BC70}"/>
              </a:ext>
            </a:extLst>
          </p:cNvPr>
          <p:cNvSpPr/>
          <p:nvPr/>
        </p:nvSpPr>
        <p:spPr>
          <a:xfrm>
            <a:off x="0" y="0"/>
            <a:ext cx="13444538" cy="7562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useBgFill="1">
        <p:nvSpPr>
          <p:cNvPr id="6" name="Rounded Rectangle 11">
            <a:extLst>
              <a:ext uri="{FF2B5EF4-FFF2-40B4-BE49-F238E27FC236}">
                <a16:creationId xmlns:a16="http://schemas.microsoft.com/office/drawing/2014/main" id="{4F7FCB9E-6AAD-47A9-B5FC-166D6254377F}"/>
              </a:ext>
            </a:extLst>
          </p:cNvPr>
          <p:cNvSpPr/>
          <p:nvPr/>
        </p:nvSpPr>
        <p:spPr>
          <a:xfrm>
            <a:off x="135382" y="112043"/>
            <a:ext cx="13173779" cy="734927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7" name="Rectangle 6">
            <a:extLst>
              <a:ext uri="{FF2B5EF4-FFF2-40B4-BE49-F238E27FC236}">
                <a16:creationId xmlns:a16="http://schemas.microsoft.com/office/drawing/2014/main" id="{DC1A3729-EDDB-402E-9836-284C6DEC99CB}"/>
              </a:ext>
            </a:extLst>
          </p:cNvPr>
          <p:cNvSpPr/>
          <p:nvPr/>
        </p:nvSpPr>
        <p:spPr>
          <a:xfrm>
            <a:off x="823425" y="1660466"/>
            <a:ext cx="3994202" cy="388562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8" name="Rectangle 7">
            <a:extLst>
              <a:ext uri="{FF2B5EF4-FFF2-40B4-BE49-F238E27FC236}">
                <a16:creationId xmlns:a16="http://schemas.microsoft.com/office/drawing/2014/main" id="{7D2A5956-9764-4CE2-B3E9-C0CB8D69795A}"/>
              </a:ext>
            </a:extLst>
          </p:cNvPr>
          <p:cNvSpPr/>
          <p:nvPr/>
        </p:nvSpPr>
        <p:spPr>
          <a:xfrm>
            <a:off x="994336" y="1811937"/>
            <a:ext cx="3652900" cy="3566093"/>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3" name="Content Placeholder 2"/>
          <p:cNvSpPr>
            <a:spLocks noGrp="1"/>
          </p:cNvSpPr>
          <p:nvPr>
            <p:ph idx="1"/>
          </p:nvPr>
        </p:nvSpPr>
        <p:spPr>
          <a:xfrm>
            <a:off x="5713930" y="756288"/>
            <a:ext cx="6722269" cy="5798187"/>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30670" y="3277235"/>
            <a:ext cx="3379710" cy="1932728"/>
          </a:xfrm>
        </p:spPr>
        <p:txBody>
          <a:bodyPr/>
          <a:lstStyle>
            <a:lvl1pPr marL="0" indent="0">
              <a:spcBef>
                <a:spcPts val="441"/>
              </a:spcBef>
              <a:buNone/>
              <a:defRPr sz="1544">
                <a:solidFill>
                  <a:schemeClr val="accent1">
                    <a:lumMod val="50000"/>
                  </a:schemeClr>
                </a:solidFill>
              </a:defRPr>
            </a:lvl1pPr>
            <a:lvl2pPr marL="504188" indent="0">
              <a:buNone/>
              <a:defRPr sz="1323"/>
            </a:lvl2pPr>
            <a:lvl3pPr marL="1008375" indent="0">
              <a:buNone/>
              <a:defRPr sz="1103"/>
            </a:lvl3pPr>
            <a:lvl4pPr marL="1512563" indent="0">
              <a:buNone/>
              <a:defRPr sz="993"/>
            </a:lvl4pPr>
            <a:lvl5pPr marL="2016751" indent="0">
              <a:buNone/>
              <a:defRPr sz="993"/>
            </a:lvl5pPr>
            <a:lvl6pPr marL="2520938" indent="0">
              <a:buNone/>
              <a:defRPr sz="993"/>
            </a:lvl6pPr>
            <a:lvl7pPr marL="3025125" indent="0">
              <a:buNone/>
              <a:defRPr sz="993"/>
            </a:lvl7pPr>
            <a:lvl8pPr marL="3529313" indent="0">
              <a:buNone/>
              <a:defRPr sz="993"/>
            </a:lvl8pPr>
            <a:lvl9pPr marL="4033500" indent="0">
              <a:buNone/>
              <a:defRPr sz="993"/>
            </a:lvl9pPr>
          </a:lstStyle>
          <a:p>
            <a:pPr lvl="0"/>
            <a:r>
              <a:rPr lang="fr-FR"/>
              <a:t>Modifiez les styles du texte du masque</a:t>
            </a:r>
          </a:p>
        </p:txBody>
      </p:sp>
      <p:sp>
        <p:nvSpPr>
          <p:cNvPr id="2" name="Title 1"/>
          <p:cNvSpPr>
            <a:spLocks noGrp="1"/>
          </p:cNvSpPr>
          <p:nvPr>
            <p:ph type="title"/>
          </p:nvPr>
        </p:nvSpPr>
        <p:spPr>
          <a:xfrm>
            <a:off x="1130670" y="1912561"/>
            <a:ext cx="3379710" cy="1314092"/>
          </a:xfrm>
        </p:spPr>
        <p:txBody>
          <a:bodyPr anchor="b"/>
          <a:lstStyle>
            <a:lvl1pPr algn="l">
              <a:defRPr sz="2206" b="0">
                <a:solidFill>
                  <a:schemeClr val="accent1">
                    <a:lumMod val="75000"/>
                  </a:schemeClr>
                </a:solidFill>
              </a:defRPr>
            </a:lvl1pPr>
          </a:lstStyle>
          <a:p>
            <a:r>
              <a:rPr lang="fr-FR"/>
              <a:t>Modifiez le style du titre</a:t>
            </a:r>
            <a:endParaRPr lang="en-US" dirty="0"/>
          </a:p>
        </p:txBody>
      </p:sp>
      <p:sp>
        <p:nvSpPr>
          <p:cNvPr id="9" name="Date Placeholder 4">
            <a:extLst>
              <a:ext uri="{FF2B5EF4-FFF2-40B4-BE49-F238E27FC236}">
                <a16:creationId xmlns:a16="http://schemas.microsoft.com/office/drawing/2014/main" id="{B1F11C56-F246-478B-B663-198DA81FEC62}"/>
              </a:ext>
            </a:extLst>
          </p:cNvPr>
          <p:cNvSpPr>
            <a:spLocks noGrp="1"/>
          </p:cNvSpPr>
          <p:nvPr>
            <p:ph type="dt" sz="half" idx="10"/>
          </p:nvPr>
        </p:nvSpPr>
        <p:spPr/>
        <p:txBody>
          <a:bodyPr/>
          <a:lstStyle>
            <a:lvl1pPr>
              <a:defRPr/>
            </a:lvl1pPr>
          </a:lstStyle>
          <a:p>
            <a:pPr>
              <a:defRPr/>
            </a:pPr>
            <a:fld id="{BC1F3D63-E8CA-43CD-BBEB-B41D0B904365}" type="datetime1">
              <a:rPr lang="fr-FR"/>
              <a:pPr>
                <a:defRPr/>
              </a:pPr>
              <a:t>20/09/2022</a:t>
            </a:fld>
            <a:endParaRPr lang="fr-FR"/>
          </a:p>
        </p:txBody>
      </p:sp>
      <p:sp>
        <p:nvSpPr>
          <p:cNvPr id="10" name="Footer Placeholder 5">
            <a:extLst>
              <a:ext uri="{FF2B5EF4-FFF2-40B4-BE49-F238E27FC236}">
                <a16:creationId xmlns:a16="http://schemas.microsoft.com/office/drawing/2014/main" id="{E6F84B70-DF98-4F90-B664-FB8EE2048489}"/>
              </a:ext>
            </a:extLst>
          </p:cNvPr>
          <p:cNvSpPr>
            <a:spLocks noGrp="1"/>
          </p:cNvSpPr>
          <p:nvPr>
            <p:ph type="ftr" sz="quarter" idx="11"/>
          </p:nvPr>
        </p:nvSpPr>
        <p:spPr/>
        <p:txBody>
          <a:bodyPr/>
          <a:lstStyle>
            <a:lvl1pPr>
              <a:defRPr/>
            </a:lvl1pPr>
          </a:lstStyle>
          <a:p>
            <a:pPr>
              <a:defRPr/>
            </a:pPr>
            <a:endParaRPr lang="fr-FR"/>
          </a:p>
        </p:txBody>
      </p:sp>
      <p:sp>
        <p:nvSpPr>
          <p:cNvPr id="11" name="Slide Number Placeholder 6">
            <a:extLst>
              <a:ext uri="{FF2B5EF4-FFF2-40B4-BE49-F238E27FC236}">
                <a16:creationId xmlns:a16="http://schemas.microsoft.com/office/drawing/2014/main" id="{318D9530-41B0-43DA-A887-EB090A509C7E}"/>
              </a:ext>
            </a:extLst>
          </p:cNvPr>
          <p:cNvSpPr>
            <a:spLocks noGrp="1"/>
          </p:cNvSpPr>
          <p:nvPr>
            <p:ph type="sldNum" sz="quarter" idx="12"/>
          </p:nvPr>
        </p:nvSpPr>
        <p:spPr/>
        <p:txBody>
          <a:bodyPr/>
          <a:lstStyle>
            <a:lvl1pPr>
              <a:defRPr/>
            </a:lvl1pPr>
          </a:lstStyle>
          <a:p>
            <a:pPr>
              <a:defRPr/>
            </a:pPr>
            <a:fld id="{C512CB01-D8AE-430E-BC0A-64FDD1BCA16E}" type="slidenum">
              <a:rPr lang="fr-FR" altLang="fr-FR"/>
              <a:pPr>
                <a:defRPr/>
              </a:pPr>
              <a:t>‹N°›</a:t>
            </a:fld>
            <a:endParaRPr lang="fr-FR" altLang="fr-FR"/>
          </a:p>
        </p:txBody>
      </p:sp>
    </p:spTree>
    <p:extLst>
      <p:ext uri="{BB962C8B-B14F-4D97-AF65-F5344CB8AC3E}">
        <p14:creationId xmlns:p14="http://schemas.microsoft.com/office/powerpoint/2010/main" val="319476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8E99F2-A1C3-4C2B-BDAC-5E1B1290427C}"/>
              </a:ext>
            </a:extLst>
          </p:cNvPr>
          <p:cNvSpPr/>
          <p:nvPr/>
        </p:nvSpPr>
        <p:spPr>
          <a:xfrm>
            <a:off x="0" y="0"/>
            <a:ext cx="13444538" cy="7562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useBgFill="1">
        <p:nvSpPr>
          <p:cNvPr id="6" name="Rounded Rectangle 8">
            <a:extLst>
              <a:ext uri="{FF2B5EF4-FFF2-40B4-BE49-F238E27FC236}">
                <a16:creationId xmlns:a16="http://schemas.microsoft.com/office/drawing/2014/main" id="{359029A6-3CAA-4A31-AB98-A43D59F32DA8}"/>
              </a:ext>
            </a:extLst>
          </p:cNvPr>
          <p:cNvSpPr/>
          <p:nvPr/>
        </p:nvSpPr>
        <p:spPr>
          <a:xfrm>
            <a:off x="135382" y="112043"/>
            <a:ext cx="13173779" cy="734927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7" name="Rectangle 6">
            <a:extLst>
              <a:ext uri="{FF2B5EF4-FFF2-40B4-BE49-F238E27FC236}">
                <a16:creationId xmlns:a16="http://schemas.microsoft.com/office/drawing/2014/main" id="{499E5EBC-BB19-482C-94BB-A903A55B96D3}"/>
              </a:ext>
            </a:extLst>
          </p:cNvPr>
          <p:cNvSpPr/>
          <p:nvPr/>
        </p:nvSpPr>
        <p:spPr>
          <a:xfrm>
            <a:off x="1008342" y="5462058"/>
            <a:ext cx="11427857" cy="151257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8" name="Rectangle 7">
            <a:extLst>
              <a:ext uri="{FF2B5EF4-FFF2-40B4-BE49-F238E27FC236}">
                <a16:creationId xmlns:a16="http://schemas.microsoft.com/office/drawing/2014/main" id="{C203C231-5C28-4122-B70A-ECDF5EE2E588}"/>
              </a:ext>
            </a:extLst>
          </p:cNvPr>
          <p:cNvSpPr/>
          <p:nvPr/>
        </p:nvSpPr>
        <p:spPr>
          <a:xfrm>
            <a:off x="1120380" y="5546091"/>
            <a:ext cx="11175773" cy="1327000"/>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9" name="Rectangle 8">
            <a:extLst>
              <a:ext uri="{FF2B5EF4-FFF2-40B4-BE49-F238E27FC236}">
                <a16:creationId xmlns:a16="http://schemas.microsoft.com/office/drawing/2014/main" id="{E494F924-76A0-4E66-8626-C4C8E2FE39B5}"/>
              </a:ext>
            </a:extLst>
          </p:cNvPr>
          <p:cNvSpPr/>
          <p:nvPr/>
        </p:nvSpPr>
        <p:spPr>
          <a:xfrm>
            <a:off x="1344456" y="6218346"/>
            <a:ext cx="10774303" cy="498939"/>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10" name="Rectangle 9">
            <a:extLst>
              <a:ext uri="{FF2B5EF4-FFF2-40B4-BE49-F238E27FC236}">
                <a16:creationId xmlns:a16="http://schemas.microsoft.com/office/drawing/2014/main" id="{34EF4302-AE74-48CC-B989-D252F3933E34}"/>
              </a:ext>
            </a:extLst>
          </p:cNvPr>
          <p:cNvSpPr/>
          <p:nvPr/>
        </p:nvSpPr>
        <p:spPr>
          <a:xfrm>
            <a:off x="889303" y="5596863"/>
            <a:ext cx="11684611" cy="1209705"/>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3" name="Picture Placeholder 2"/>
          <p:cNvSpPr>
            <a:spLocks noGrp="1"/>
          </p:cNvSpPr>
          <p:nvPr>
            <p:ph type="pic" idx="1"/>
          </p:nvPr>
        </p:nvSpPr>
        <p:spPr>
          <a:xfrm>
            <a:off x="1008342" y="685310"/>
            <a:ext cx="11427857" cy="4776753"/>
          </a:xfrm>
          <a:solidFill>
            <a:schemeClr val="bg2"/>
          </a:solidFill>
          <a:ln>
            <a:noFill/>
          </a:ln>
          <a:effectLst>
            <a:softEdge rad="12700"/>
          </a:effectLst>
        </p:spPr>
        <p:txBody>
          <a:bodyPr rtlCol="0">
            <a:normAutofit/>
          </a:bodyPr>
          <a:lstStyle>
            <a:lvl1pPr marL="0" indent="0">
              <a:buNone/>
              <a:defRPr sz="3529"/>
            </a:lvl1pPr>
            <a:lvl2pPr marL="504188" indent="0">
              <a:buNone/>
              <a:defRPr sz="3088"/>
            </a:lvl2pPr>
            <a:lvl3pPr marL="1008375" indent="0">
              <a:buNone/>
              <a:defRPr sz="2647"/>
            </a:lvl3pPr>
            <a:lvl4pPr marL="1512563" indent="0">
              <a:buNone/>
              <a:defRPr sz="2206"/>
            </a:lvl4pPr>
            <a:lvl5pPr marL="2016751" indent="0">
              <a:buNone/>
              <a:defRPr sz="2206"/>
            </a:lvl5pPr>
            <a:lvl6pPr marL="2520938" indent="0">
              <a:buNone/>
              <a:defRPr sz="2206"/>
            </a:lvl6pPr>
            <a:lvl7pPr marL="3025125" indent="0">
              <a:buNone/>
              <a:defRPr sz="2206"/>
            </a:lvl7pPr>
            <a:lvl8pPr marL="3529313" indent="0">
              <a:buNone/>
              <a:defRPr sz="2206"/>
            </a:lvl8pPr>
            <a:lvl9pPr marL="4033500" indent="0">
              <a:buNone/>
              <a:defRPr sz="2206"/>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1406044" y="6237925"/>
            <a:ext cx="10652026" cy="443002"/>
          </a:xfrm>
        </p:spPr>
        <p:txBody>
          <a:bodyPr anchor="ctr">
            <a:normAutofit/>
          </a:bodyPr>
          <a:lstStyle>
            <a:lvl1pPr marL="0" indent="0" algn="ctr">
              <a:buNone/>
              <a:defRPr sz="1654" cap="all" spc="276" baseline="0">
                <a:solidFill>
                  <a:srgbClr val="FFFFFF"/>
                </a:solidFill>
              </a:defRPr>
            </a:lvl1pPr>
            <a:lvl2pPr marL="504188" indent="0">
              <a:buNone/>
              <a:defRPr sz="1323"/>
            </a:lvl2pPr>
            <a:lvl3pPr marL="1008375" indent="0">
              <a:buNone/>
              <a:defRPr sz="1103"/>
            </a:lvl3pPr>
            <a:lvl4pPr marL="1512563" indent="0">
              <a:buNone/>
              <a:defRPr sz="993"/>
            </a:lvl4pPr>
            <a:lvl5pPr marL="2016751" indent="0">
              <a:buNone/>
              <a:defRPr sz="993"/>
            </a:lvl5pPr>
            <a:lvl6pPr marL="2520938" indent="0">
              <a:buNone/>
              <a:defRPr sz="993"/>
            </a:lvl6pPr>
            <a:lvl7pPr marL="3025125" indent="0">
              <a:buNone/>
              <a:defRPr sz="993"/>
            </a:lvl7pPr>
            <a:lvl8pPr marL="3529313" indent="0">
              <a:buNone/>
              <a:defRPr sz="993"/>
            </a:lvl8pPr>
            <a:lvl9pPr marL="4033500" indent="0">
              <a:buNone/>
              <a:defRPr sz="993"/>
            </a:lvl9pPr>
          </a:lstStyle>
          <a:p>
            <a:pPr lvl="0"/>
            <a:r>
              <a:rPr lang="fr-FR"/>
              <a:t>Modifiez les styles du texte du masque</a:t>
            </a:r>
          </a:p>
        </p:txBody>
      </p:sp>
      <p:sp>
        <p:nvSpPr>
          <p:cNvPr id="2" name="Title 1"/>
          <p:cNvSpPr>
            <a:spLocks noGrp="1"/>
          </p:cNvSpPr>
          <p:nvPr>
            <p:ph type="title"/>
          </p:nvPr>
        </p:nvSpPr>
        <p:spPr>
          <a:xfrm>
            <a:off x="1344454" y="5630122"/>
            <a:ext cx="10775206" cy="576800"/>
          </a:xfrm>
        </p:spPr>
        <p:txBody>
          <a:bodyPr anchorCtr="0"/>
          <a:lstStyle>
            <a:lvl1pPr algn="ctr">
              <a:defRPr sz="2206" b="0">
                <a:solidFill>
                  <a:schemeClr val="accent1">
                    <a:lumMod val="75000"/>
                  </a:schemeClr>
                </a:solidFill>
              </a:defRPr>
            </a:lvl1pPr>
          </a:lstStyle>
          <a:p>
            <a:r>
              <a:rPr lang="fr-FR"/>
              <a:t>Modifiez le style du titre</a:t>
            </a:r>
            <a:endParaRPr lang="en-US" dirty="0"/>
          </a:p>
        </p:txBody>
      </p:sp>
      <p:sp>
        <p:nvSpPr>
          <p:cNvPr id="11" name="Date Placeholder 4">
            <a:extLst>
              <a:ext uri="{FF2B5EF4-FFF2-40B4-BE49-F238E27FC236}">
                <a16:creationId xmlns:a16="http://schemas.microsoft.com/office/drawing/2014/main" id="{CDFDD207-2918-498E-A2BB-56C6E714CEDB}"/>
              </a:ext>
            </a:extLst>
          </p:cNvPr>
          <p:cNvSpPr>
            <a:spLocks noGrp="1"/>
          </p:cNvSpPr>
          <p:nvPr>
            <p:ph type="dt" sz="half" idx="10"/>
          </p:nvPr>
        </p:nvSpPr>
        <p:spPr/>
        <p:txBody>
          <a:bodyPr/>
          <a:lstStyle>
            <a:lvl1pPr>
              <a:defRPr/>
            </a:lvl1pPr>
          </a:lstStyle>
          <a:p>
            <a:pPr>
              <a:defRPr/>
            </a:pPr>
            <a:fld id="{0F2BBC3A-97F3-41A5-BD7F-07F913C4EACA}" type="datetime1">
              <a:rPr lang="fr-FR"/>
              <a:pPr>
                <a:defRPr/>
              </a:pPr>
              <a:t>20/09/2022</a:t>
            </a:fld>
            <a:endParaRPr lang="fr-FR"/>
          </a:p>
        </p:txBody>
      </p:sp>
      <p:sp>
        <p:nvSpPr>
          <p:cNvPr id="12" name="Slide Number Placeholder 6">
            <a:extLst>
              <a:ext uri="{FF2B5EF4-FFF2-40B4-BE49-F238E27FC236}">
                <a16:creationId xmlns:a16="http://schemas.microsoft.com/office/drawing/2014/main" id="{210FD583-3F96-402A-BE30-F1E0FB3F0575}"/>
              </a:ext>
            </a:extLst>
          </p:cNvPr>
          <p:cNvSpPr>
            <a:spLocks noGrp="1"/>
          </p:cNvSpPr>
          <p:nvPr>
            <p:ph type="sldNum" sz="quarter" idx="11"/>
          </p:nvPr>
        </p:nvSpPr>
        <p:spPr/>
        <p:txBody>
          <a:bodyPr/>
          <a:lstStyle>
            <a:lvl1pPr>
              <a:defRPr/>
            </a:lvl1pPr>
          </a:lstStyle>
          <a:p>
            <a:pPr>
              <a:defRPr/>
            </a:pPr>
            <a:fld id="{8727725A-FCA1-4E3C-A50C-035259E09B6E}" type="slidenum">
              <a:rPr lang="fr-FR" altLang="fr-FR"/>
              <a:pPr>
                <a:defRPr/>
              </a:pPr>
              <a:t>‹N°›</a:t>
            </a:fld>
            <a:endParaRPr lang="fr-FR" altLang="fr-FR"/>
          </a:p>
        </p:txBody>
      </p:sp>
      <p:sp>
        <p:nvSpPr>
          <p:cNvPr id="13" name="Footer Placeholder 5">
            <a:extLst>
              <a:ext uri="{FF2B5EF4-FFF2-40B4-BE49-F238E27FC236}">
                <a16:creationId xmlns:a16="http://schemas.microsoft.com/office/drawing/2014/main" id="{EC783BD2-7DE1-45C7-A524-14C2B654E5B8}"/>
              </a:ext>
            </a:extLst>
          </p:cNvPr>
          <p:cNvSpPr>
            <a:spLocks noGrp="1"/>
          </p:cNvSpPr>
          <p:nvPr>
            <p:ph type="ftr" sz="quarter" idx="12"/>
          </p:nvPr>
        </p:nvSpPr>
        <p:spPr/>
        <p:txBody>
          <a:bodyPr/>
          <a:lstStyle>
            <a:lvl1pPr>
              <a:defRPr/>
            </a:lvl1pPr>
          </a:lstStyle>
          <a:p>
            <a:pPr>
              <a:defRPr/>
            </a:pPr>
            <a:endParaRPr lang="fr-FR"/>
          </a:p>
        </p:txBody>
      </p:sp>
    </p:spTree>
    <p:extLst>
      <p:ext uri="{BB962C8B-B14F-4D97-AF65-F5344CB8AC3E}">
        <p14:creationId xmlns:p14="http://schemas.microsoft.com/office/powerpoint/2010/main" val="3289792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E0031B02-3062-435F-8A7E-183BEF11EE1B}"/>
              </a:ext>
            </a:extLst>
          </p:cNvPr>
          <p:cNvSpPr>
            <a:spLocks noGrp="1"/>
          </p:cNvSpPr>
          <p:nvPr>
            <p:ph type="dt" sz="half" idx="10"/>
          </p:nvPr>
        </p:nvSpPr>
        <p:spPr/>
        <p:txBody>
          <a:bodyPr/>
          <a:lstStyle>
            <a:lvl1pPr>
              <a:defRPr/>
            </a:lvl1pPr>
          </a:lstStyle>
          <a:p>
            <a:pPr>
              <a:defRPr/>
            </a:pPr>
            <a:fld id="{4C2FAD7C-D702-48FB-9B34-0957026AEA33}" type="datetime1">
              <a:rPr lang="fr-FR"/>
              <a:pPr>
                <a:defRPr/>
              </a:pPr>
              <a:t>20/09/2022</a:t>
            </a:fld>
            <a:endParaRPr lang="fr-FR"/>
          </a:p>
        </p:txBody>
      </p:sp>
      <p:sp>
        <p:nvSpPr>
          <p:cNvPr id="5" name="Footer Placeholder 4">
            <a:extLst>
              <a:ext uri="{FF2B5EF4-FFF2-40B4-BE49-F238E27FC236}">
                <a16:creationId xmlns:a16="http://schemas.microsoft.com/office/drawing/2014/main" id="{1D67AE03-DAC4-4099-8FBD-DAD3C4FC7E56}"/>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1FB903C7-FD9C-45FE-8C33-C7E80D08D67F}"/>
              </a:ext>
            </a:extLst>
          </p:cNvPr>
          <p:cNvSpPr>
            <a:spLocks noGrp="1"/>
          </p:cNvSpPr>
          <p:nvPr>
            <p:ph type="sldNum" sz="quarter" idx="12"/>
          </p:nvPr>
        </p:nvSpPr>
        <p:spPr/>
        <p:txBody>
          <a:bodyPr/>
          <a:lstStyle>
            <a:lvl1pPr>
              <a:defRPr/>
            </a:lvl1pPr>
          </a:lstStyle>
          <a:p>
            <a:pPr>
              <a:defRPr/>
            </a:pPr>
            <a:fld id="{2D7CD394-C953-4014-85B4-8D6FC119B4B8}" type="slidenum">
              <a:rPr lang="fr-FR" altLang="fr-FR"/>
              <a:pPr>
                <a:defRPr/>
              </a:pPr>
              <a:t>‹N°›</a:t>
            </a:fld>
            <a:endParaRPr lang="fr-FR" altLang="fr-FR"/>
          </a:p>
        </p:txBody>
      </p:sp>
    </p:spTree>
    <p:extLst>
      <p:ext uri="{BB962C8B-B14F-4D97-AF65-F5344CB8AC3E}">
        <p14:creationId xmlns:p14="http://schemas.microsoft.com/office/powerpoint/2010/main" val="423935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C3BFA0-9CD3-4D10-99CA-8FC210ABB557}"/>
              </a:ext>
            </a:extLst>
          </p:cNvPr>
          <p:cNvSpPr/>
          <p:nvPr/>
        </p:nvSpPr>
        <p:spPr>
          <a:xfrm>
            <a:off x="10088073" y="252098"/>
            <a:ext cx="2735590" cy="6752295"/>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5" name="Rectangle 4">
            <a:extLst>
              <a:ext uri="{FF2B5EF4-FFF2-40B4-BE49-F238E27FC236}">
                <a16:creationId xmlns:a16="http://schemas.microsoft.com/office/drawing/2014/main" id="{EBCDD5ED-A027-4DA2-BFB1-951D182B4E6C}"/>
              </a:ext>
            </a:extLst>
          </p:cNvPr>
          <p:cNvSpPr/>
          <p:nvPr/>
        </p:nvSpPr>
        <p:spPr>
          <a:xfrm>
            <a:off x="10225789" y="386897"/>
            <a:ext cx="2460163" cy="648094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2" name="Vertical Title 1"/>
          <p:cNvSpPr>
            <a:spLocks noGrp="1"/>
          </p:cNvSpPr>
          <p:nvPr>
            <p:ph type="title" orient="vert"/>
          </p:nvPr>
        </p:nvSpPr>
        <p:spPr>
          <a:xfrm>
            <a:off x="10363613" y="436068"/>
            <a:ext cx="2184195" cy="638396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72229" y="420158"/>
            <a:ext cx="9075063" cy="638640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Date Placeholder 3">
            <a:extLst>
              <a:ext uri="{FF2B5EF4-FFF2-40B4-BE49-F238E27FC236}">
                <a16:creationId xmlns:a16="http://schemas.microsoft.com/office/drawing/2014/main" id="{B509ADFD-B10D-4C7F-BEE3-9CCB8BDCB5F0}"/>
              </a:ext>
            </a:extLst>
          </p:cNvPr>
          <p:cNvSpPr>
            <a:spLocks noGrp="1"/>
          </p:cNvSpPr>
          <p:nvPr>
            <p:ph type="dt" sz="half" idx="10"/>
          </p:nvPr>
        </p:nvSpPr>
        <p:spPr/>
        <p:txBody>
          <a:bodyPr/>
          <a:lstStyle>
            <a:lvl1pPr>
              <a:defRPr/>
            </a:lvl1pPr>
          </a:lstStyle>
          <a:p>
            <a:pPr>
              <a:defRPr/>
            </a:pPr>
            <a:fld id="{D7BD4BF4-78FB-45F5-A228-CB3BC548215B}" type="datetime1">
              <a:rPr lang="fr-FR"/>
              <a:pPr>
                <a:defRPr/>
              </a:pPr>
              <a:t>20/09/2022</a:t>
            </a:fld>
            <a:endParaRPr lang="fr-FR"/>
          </a:p>
        </p:txBody>
      </p:sp>
      <p:sp>
        <p:nvSpPr>
          <p:cNvPr id="7" name="Footer Placeholder 4">
            <a:extLst>
              <a:ext uri="{FF2B5EF4-FFF2-40B4-BE49-F238E27FC236}">
                <a16:creationId xmlns:a16="http://schemas.microsoft.com/office/drawing/2014/main" id="{86B58CF9-45BC-4597-AD57-B493D7C7D97D}"/>
              </a:ext>
            </a:extLst>
          </p:cNvPr>
          <p:cNvSpPr>
            <a:spLocks noGrp="1"/>
          </p:cNvSpPr>
          <p:nvPr>
            <p:ph type="ftr" sz="quarter" idx="11"/>
          </p:nvPr>
        </p:nvSpPr>
        <p:spPr/>
        <p:txBody>
          <a:bodyPr/>
          <a:lstStyle>
            <a:lvl1pPr>
              <a:defRPr/>
            </a:lvl1pPr>
          </a:lstStyle>
          <a:p>
            <a:pPr>
              <a:defRPr/>
            </a:pPr>
            <a:endParaRPr lang="fr-FR"/>
          </a:p>
        </p:txBody>
      </p:sp>
      <p:sp>
        <p:nvSpPr>
          <p:cNvPr id="8" name="Slide Number Placeholder 5">
            <a:extLst>
              <a:ext uri="{FF2B5EF4-FFF2-40B4-BE49-F238E27FC236}">
                <a16:creationId xmlns:a16="http://schemas.microsoft.com/office/drawing/2014/main" id="{A2101A45-D790-4A82-B540-C9C37F64B063}"/>
              </a:ext>
            </a:extLst>
          </p:cNvPr>
          <p:cNvSpPr>
            <a:spLocks noGrp="1"/>
          </p:cNvSpPr>
          <p:nvPr>
            <p:ph type="sldNum" sz="quarter" idx="12"/>
          </p:nvPr>
        </p:nvSpPr>
        <p:spPr/>
        <p:txBody>
          <a:bodyPr/>
          <a:lstStyle>
            <a:lvl1pPr>
              <a:defRPr/>
            </a:lvl1pPr>
          </a:lstStyle>
          <a:p>
            <a:pPr>
              <a:defRPr/>
            </a:pPr>
            <a:fld id="{03EC6522-72E0-41E4-B89D-CDC92DDBB5E1}" type="slidenum">
              <a:rPr lang="fr-FR" altLang="fr-FR"/>
              <a:pPr>
                <a:defRPr/>
              </a:pPr>
              <a:t>‹N°›</a:t>
            </a:fld>
            <a:endParaRPr lang="fr-FR" altLang="fr-FR"/>
          </a:p>
        </p:txBody>
      </p:sp>
    </p:spTree>
    <p:extLst>
      <p:ext uri="{BB962C8B-B14F-4D97-AF65-F5344CB8AC3E}">
        <p14:creationId xmlns:p14="http://schemas.microsoft.com/office/powerpoint/2010/main" val="1762435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3444538" cy="75628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985"/>
          </a:p>
        </p:txBody>
      </p:sp>
      <p:sp useBgFill="1">
        <p:nvSpPr>
          <p:cNvPr id="13" name="Rectangle à coins arrondis 12"/>
          <p:cNvSpPr/>
          <p:nvPr/>
        </p:nvSpPr>
        <p:spPr>
          <a:xfrm>
            <a:off x="96031" y="76925"/>
            <a:ext cx="13252474" cy="738001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985"/>
          </a:p>
        </p:txBody>
      </p:sp>
      <p:sp>
        <p:nvSpPr>
          <p:cNvPr id="9" name="Sous-titre 8"/>
          <p:cNvSpPr>
            <a:spLocks noGrp="1"/>
          </p:cNvSpPr>
          <p:nvPr>
            <p:ph type="subTitle" idx="1"/>
          </p:nvPr>
        </p:nvSpPr>
        <p:spPr>
          <a:xfrm>
            <a:off x="1904643" y="3529330"/>
            <a:ext cx="9411177" cy="1764665"/>
          </a:xfrm>
        </p:spPr>
        <p:txBody>
          <a:bodyPr/>
          <a:lstStyle>
            <a:lvl1pPr marL="0" indent="0" algn="ctr">
              <a:buNone/>
              <a:defRPr sz="2867">
                <a:solidFill>
                  <a:schemeClr val="tx2"/>
                </a:solidFill>
              </a:defRPr>
            </a:lvl1pPr>
            <a:lvl2pPr marL="504200" indent="0" algn="ctr">
              <a:buNone/>
            </a:lvl2pPr>
            <a:lvl3pPr marL="1008400" indent="0" algn="ctr">
              <a:buNone/>
            </a:lvl3pPr>
            <a:lvl4pPr marL="1512600" indent="0" algn="ctr">
              <a:buNone/>
            </a:lvl4pPr>
            <a:lvl5pPr marL="2016801" indent="0" algn="ctr">
              <a:buNone/>
            </a:lvl5pPr>
            <a:lvl6pPr marL="2521001" indent="0" algn="ctr">
              <a:buNone/>
            </a:lvl6pPr>
            <a:lvl7pPr marL="3025201" indent="0" algn="ctr">
              <a:buNone/>
            </a:lvl7pPr>
            <a:lvl8pPr marL="3529401" indent="0" algn="ctr">
              <a:buNone/>
            </a:lvl8pPr>
            <a:lvl9pPr marL="4033601"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fld id="{2B163B48-69E4-48AD-AD53-76756464DCD3}" type="datetime1">
              <a:rPr lang="fr-FR" smtClean="0"/>
              <a:t>20/09/2022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544">
                <a:solidFill>
                  <a:srgbClr val="FFFFFF"/>
                </a:solidFill>
              </a:defRPr>
            </a:lvl1pPr>
          </a:lstStyle>
          <a:p>
            <a:fld id="{612B9BFB-AA9F-4B9A-A0EB-688BEA213EAC}" type="slidenum">
              <a:rPr lang="fr-FR" smtClean="0"/>
              <a:t>‹N°›</a:t>
            </a:fld>
            <a:endParaRPr lang="fr-FR"/>
          </a:p>
        </p:txBody>
      </p:sp>
      <p:sp>
        <p:nvSpPr>
          <p:cNvPr id="7" name="Rectangle 6"/>
          <p:cNvSpPr/>
          <p:nvPr/>
        </p:nvSpPr>
        <p:spPr>
          <a:xfrm>
            <a:off x="92529" y="1598259"/>
            <a:ext cx="13264479" cy="1684327"/>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p:nvSpPr>
          <p:cNvPr id="10" name="Rectangle 9"/>
          <p:cNvSpPr/>
          <p:nvPr/>
        </p:nvSpPr>
        <p:spPr>
          <a:xfrm>
            <a:off x="92529" y="1540272"/>
            <a:ext cx="13264479" cy="132973"/>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p:nvSpPr>
          <p:cNvPr id="11" name="Rectangle 10"/>
          <p:cNvSpPr/>
          <p:nvPr/>
        </p:nvSpPr>
        <p:spPr>
          <a:xfrm>
            <a:off x="92529" y="3282582"/>
            <a:ext cx="13264479" cy="12189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p:nvSpPr>
          <p:cNvPr id="8" name="Titre 7"/>
          <p:cNvSpPr>
            <a:spLocks noGrp="1"/>
          </p:cNvSpPr>
          <p:nvPr>
            <p:ph type="ctrTitle"/>
          </p:nvPr>
        </p:nvSpPr>
        <p:spPr>
          <a:xfrm>
            <a:off x="672227" y="1660707"/>
            <a:ext cx="12100084" cy="1621111"/>
          </a:xfrm>
        </p:spPr>
        <p:txBody>
          <a:bodyPr anchor="ctr"/>
          <a:lstStyle>
            <a:lvl1pPr algn="ctr">
              <a:defRPr lang="en-US" dirty="0">
                <a:solidFill>
                  <a:srgbClr val="FFFFFF"/>
                </a:solidFill>
              </a:defRPr>
            </a:lvl1pPr>
          </a:lstStyle>
          <a:p>
            <a:r>
              <a:rPr kumimoji="0" lang="fr-FR"/>
              <a:t>Modifiez le style du titre</a:t>
            </a:r>
            <a:endParaRPr kumimoji="0" lang="en-US"/>
          </a:p>
        </p:txBody>
      </p:sp>
    </p:spTree>
    <p:extLst>
      <p:ext uri="{BB962C8B-B14F-4D97-AF65-F5344CB8AC3E}">
        <p14:creationId xmlns:p14="http://schemas.microsoft.com/office/powerpoint/2010/main" val="382704908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fld id="{D843D6A5-9FF5-4ACE-9D7C-37A85B7656AD}" type="datetime1">
              <a:rPr lang="fr-FR" smtClean="0"/>
              <a:t>20/09/2022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B9BFB-AA9F-4B9A-A0EB-688BEA213EAC}" type="slidenum">
              <a:rPr lang="fr-FR" smtClean="0"/>
              <a:t>‹N°›</a:t>
            </a:fld>
            <a:endParaRPr lang="fr-FR"/>
          </a:p>
        </p:txBody>
      </p:sp>
      <p:sp>
        <p:nvSpPr>
          <p:cNvPr id="8" name="Espace réservé du contenu 7"/>
          <p:cNvSpPr>
            <a:spLocks noGrp="1"/>
          </p:cNvSpPr>
          <p:nvPr>
            <p:ph sz="quarter" idx="1"/>
          </p:nvPr>
        </p:nvSpPr>
        <p:spPr>
          <a:xfrm>
            <a:off x="1344454" y="1596602"/>
            <a:ext cx="11427857" cy="50419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2696470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3444538" cy="75628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985"/>
          </a:p>
        </p:txBody>
      </p:sp>
      <p:sp useBgFill="1">
        <p:nvSpPr>
          <p:cNvPr id="10" name="Rectangle à coins arrondis 9"/>
          <p:cNvSpPr/>
          <p:nvPr/>
        </p:nvSpPr>
        <p:spPr>
          <a:xfrm>
            <a:off x="96031" y="76925"/>
            <a:ext cx="13252474" cy="738001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985"/>
          </a:p>
        </p:txBody>
      </p:sp>
      <p:sp>
        <p:nvSpPr>
          <p:cNvPr id="2" name="Titre 1"/>
          <p:cNvSpPr>
            <a:spLocks noGrp="1"/>
          </p:cNvSpPr>
          <p:nvPr>
            <p:ph type="title"/>
          </p:nvPr>
        </p:nvSpPr>
        <p:spPr>
          <a:xfrm>
            <a:off x="1062026" y="1050396"/>
            <a:ext cx="11427857" cy="1502066"/>
          </a:xfrm>
        </p:spPr>
        <p:txBody>
          <a:bodyPr anchor="b" anchorCtr="0"/>
          <a:lstStyle>
            <a:lvl1pPr algn="l">
              <a:buNone/>
              <a:defRPr sz="4411" b="0" cap="none"/>
            </a:lvl1pPr>
          </a:lstStyle>
          <a:p>
            <a:r>
              <a:rPr kumimoji="0" lang="fr-FR"/>
              <a:t>Modifiez le style du titre</a:t>
            </a:r>
            <a:endParaRPr kumimoji="0" lang="en-US"/>
          </a:p>
        </p:txBody>
      </p:sp>
      <p:sp>
        <p:nvSpPr>
          <p:cNvPr id="3" name="Espace réservé du texte 2"/>
          <p:cNvSpPr>
            <a:spLocks noGrp="1"/>
          </p:cNvSpPr>
          <p:nvPr>
            <p:ph type="body" idx="1"/>
          </p:nvPr>
        </p:nvSpPr>
        <p:spPr>
          <a:xfrm>
            <a:off x="1062026" y="2809809"/>
            <a:ext cx="11427857" cy="1475806"/>
          </a:xfrm>
        </p:spPr>
        <p:txBody>
          <a:bodyPr anchor="t" anchorCtr="0"/>
          <a:lstStyle>
            <a:lvl1pPr marL="0" indent="0">
              <a:buNone/>
              <a:defRPr sz="2647">
                <a:solidFill>
                  <a:schemeClr val="tx1">
                    <a:tint val="75000"/>
                  </a:schemeClr>
                </a:solidFill>
              </a:defRPr>
            </a:lvl1pPr>
            <a:lvl2pPr>
              <a:buNone/>
              <a:defRPr sz="1985">
                <a:solidFill>
                  <a:schemeClr val="tx1">
                    <a:tint val="75000"/>
                  </a:schemeClr>
                </a:solidFill>
              </a:defRPr>
            </a:lvl2pPr>
            <a:lvl3pPr>
              <a:buNone/>
              <a:defRPr sz="1764">
                <a:solidFill>
                  <a:schemeClr val="tx1">
                    <a:tint val="75000"/>
                  </a:schemeClr>
                </a:solidFill>
              </a:defRPr>
            </a:lvl3pPr>
            <a:lvl4pPr>
              <a:buNone/>
              <a:defRPr sz="1544">
                <a:solidFill>
                  <a:schemeClr val="tx1">
                    <a:tint val="75000"/>
                  </a:schemeClr>
                </a:solidFill>
              </a:defRPr>
            </a:lvl4pPr>
            <a:lvl5pPr>
              <a:buNone/>
              <a:defRPr sz="1544">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5CAB3D1C-806C-42C4-9C8D-1EF0BDA389EF}" type="datetime1">
              <a:rPr lang="fr-FR" smtClean="0"/>
              <a:t>20/09/2022</a:t>
            </a:fld>
            <a:endParaRPr lang="fr-FR"/>
          </a:p>
        </p:txBody>
      </p:sp>
      <p:sp>
        <p:nvSpPr>
          <p:cNvPr id="5" name="Espace réservé du pied de page 4"/>
          <p:cNvSpPr>
            <a:spLocks noGrp="1"/>
          </p:cNvSpPr>
          <p:nvPr>
            <p:ph type="ftr" sz="quarter" idx="11"/>
          </p:nvPr>
        </p:nvSpPr>
        <p:spPr>
          <a:xfrm>
            <a:off x="1176397" y="6806565"/>
            <a:ext cx="5881985" cy="504190"/>
          </a:xfrm>
        </p:spPr>
        <p:txBody>
          <a:bodyPr/>
          <a:lstStyle/>
          <a:p>
            <a:endParaRPr lang="fr-FR"/>
          </a:p>
        </p:txBody>
      </p:sp>
      <p:sp>
        <p:nvSpPr>
          <p:cNvPr id="7" name="Rectangle 6"/>
          <p:cNvSpPr/>
          <p:nvPr/>
        </p:nvSpPr>
        <p:spPr>
          <a:xfrm flipV="1">
            <a:off x="102058" y="2621115"/>
            <a:ext cx="13252684" cy="10083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p:nvSpPr>
          <p:cNvPr id="8" name="Rectangle 7"/>
          <p:cNvSpPr/>
          <p:nvPr/>
        </p:nvSpPr>
        <p:spPr>
          <a:xfrm>
            <a:off x="101667" y="2582127"/>
            <a:ext cx="13253075" cy="5041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p:nvSpPr>
          <p:cNvPr id="9" name="Rectangle 8"/>
          <p:cNvSpPr/>
          <p:nvPr/>
        </p:nvSpPr>
        <p:spPr>
          <a:xfrm>
            <a:off x="100432" y="2722626"/>
            <a:ext cx="13254310" cy="504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p:nvSpPr>
          <p:cNvPr id="6" name="Espace réservé du numéro de diapositive 5"/>
          <p:cNvSpPr>
            <a:spLocks noGrp="1"/>
          </p:cNvSpPr>
          <p:nvPr>
            <p:ph type="sldNum" sz="quarter" idx="12"/>
          </p:nvPr>
        </p:nvSpPr>
        <p:spPr>
          <a:xfrm>
            <a:off x="215113" y="6846900"/>
            <a:ext cx="672227" cy="504190"/>
          </a:xfrm>
        </p:spPr>
        <p:txBody>
          <a:bodyPr/>
          <a:lstStyle/>
          <a:p>
            <a:fld id="{612B9BFB-AA9F-4B9A-A0EB-688BEA213EAC}" type="slidenum">
              <a:rPr lang="fr-FR" smtClean="0"/>
              <a:t>‹N°›</a:t>
            </a:fld>
            <a:endParaRPr lang="fr-FR"/>
          </a:p>
        </p:txBody>
      </p:sp>
    </p:spTree>
    <p:extLst>
      <p:ext uri="{BB962C8B-B14F-4D97-AF65-F5344CB8AC3E}">
        <p14:creationId xmlns:p14="http://schemas.microsoft.com/office/powerpoint/2010/main" val="257264831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58132" y="724280"/>
            <a:ext cx="6128271" cy="553998"/>
          </a:xfrm>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788590" y="1960829"/>
            <a:ext cx="11867361" cy="400110"/>
          </a:xfrm>
        </p:spPr>
        <p:txBody>
          <a:bodyPr lIns="0" tIns="0" rIns="0" bIns="0"/>
          <a:lstStyle>
            <a:lvl1pPr>
              <a:defRPr sz="2600" b="0" i="0">
                <a:solidFill>
                  <a:srgbClr val="554A3B"/>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8EC12F17-642C-44AD-ADEE-42CB07A40CF0}" type="datetime1">
              <a:rPr lang="fr-FR" smtClean="0"/>
              <a:t>20/09/2022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2B9BFB-AA9F-4B9A-A0EB-688BEA213EAC}" type="slidenum">
              <a:rPr lang="fr-FR" smtClean="0"/>
              <a:t>‹N°›</a:t>
            </a:fld>
            <a:endParaRPr lang="fr-FR"/>
          </a:p>
        </p:txBody>
      </p:sp>
      <p:sp>
        <p:nvSpPr>
          <p:cNvPr id="9" name="Espace réservé du contenu 8"/>
          <p:cNvSpPr>
            <a:spLocks noGrp="1"/>
          </p:cNvSpPr>
          <p:nvPr>
            <p:ph sz="quarter" idx="1"/>
          </p:nvPr>
        </p:nvSpPr>
        <p:spPr>
          <a:xfrm>
            <a:off x="1344454" y="1596602"/>
            <a:ext cx="5512261" cy="50419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7254448" y="1596602"/>
            <a:ext cx="5512261" cy="5041900"/>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2859818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344454" y="301113"/>
            <a:ext cx="11427857" cy="1260475"/>
          </a:xfrm>
        </p:spPr>
        <p:txBody>
          <a:bodyPr anchor="b" anchorCtr="0"/>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1344454" y="1596602"/>
            <a:ext cx="5489853" cy="840317"/>
          </a:xfrm>
          <a:noFill/>
          <a:ln w="12700" cap="sq" cmpd="sng" algn="ctr">
            <a:noFill/>
            <a:prstDash val="solid"/>
          </a:ln>
        </p:spPr>
        <p:txBody>
          <a:bodyPr lIns="91440" anchor="b" anchorCtr="0">
            <a:noAutofit/>
          </a:bodyPr>
          <a:lstStyle>
            <a:lvl1pPr marL="0" indent="0">
              <a:buNone/>
              <a:defRPr sz="2647" b="1">
                <a:solidFill>
                  <a:schemeClr val="accent1"/>
                </a:solidFill>
                <a:latin typeface="+mj-lt"/>
                <a:ea typeface="+mj-ea"/>
                <a:cs typeface="+mj-cs"/>
              </a:defRPr>
            </a:lvl1pPr>
            <a:lvl2pPr>
              <a:buNone/>
              <a:defRPr sz="2206" b="1"/>
            </a:lvl2pPr>
            <a:lvl3pPr>
              <a:buNone/>
              <a:defRPr sz="1985" b="1"/>
            </a:lvl3pPr>
            <a:lvl4pPr>
              <a:buNone/>
              <a:defRPr sz="1764" b="1"/>
            </a:lvl4pPr>
            <a:lvl5pPr>
              <a:buNone/>
              <a:defRPr sz="1764"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7282458" y="1596602"/>
            <a:ext cx="5489853" cy="840317"/>
          </a:xfrm>
          <a:noFill/>
          <a:ln w="12700" cap="sq" cmpd="sng" algn="ctr">
            <a:noFill/>
            <a:prstDash val="solid"/>
          </a:ln>
        </p:spPr>
        <p:txBody>
          <a:bodyPr lIns="91440" anchor="b" anchorCtr="0">
            <a:noAutofit/>
          </a:bodyPr>
          <a:lstStyle>
            <a:lvl1pPr marL="0" indent="0">
              <a:buNone/>
              <a:defRPr sz="2647" b="1">
                <a:solidFill>
                  <a:schemeClr val="accent1"/>
                </a:solidFill>
                <a:latin typeface="+mj-lt"/>
                <a:ea typeface="+mj-ea"/>
                <a:cs typeface="+mj-cs"/>
              </a:defRPr>
            </a:lvl1pPr>
            <a:lvl2pPr>
              <a:buNone/>
              <a:defRPr sz="2206" b="1"/>
            </a:lvl2pPr>
            <a:lvl3pPr>
              <a:buNone/>
              <a:defRPr sz="1985" b="1"/>
            </a:lvl3pPr>
            <a:lvl4pPr>
              <a:buNone/>
              <a:defRPr sz="1764" b="1"/>
            </a:lvl4pPr>
            <a:lvl5pPr>
              <a:buNone/>
              <a:defRPr sz="1764"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fld id="{A667C5BB-5246-4AFD-B6E4-E3F65AEF8B62}" type="datetime1">
              <a:rPr lang="fr-FR" smtClean="0"/>
              <a:t>20/09/2022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2B9BFB-AA9F-4B9A-A0EB-688BEA213EAC}" type="slidenum">
              <a:rPr lang="fr-FR" smtClean="0"/>
              <a:t>‹N°›</a:t>
            </a:fld>
            <a:endParaRPr lang="fr-FR"/>
          </a:p>
        </p:txBody>
      </p:sp>
      <p:sp>
        <p:nvSpPr>
          <p:cNvPr id="11" name="Espace réservé du contenu 10"/>
          <p:cNvSpPr>
            <a:spLocks noGrp="1"/>
          </p:cNvSpPr>
          <p:nvPr>
            <p:ph sz="half" idx="2"/>
          </p:nvPr>
        </p:nvSpPr>
        <p:spPr>
          <a:xfrm>
            <a:off x="1344454" y="2478934"/>
            <a:ext cx="5489853" cy="4285615"/>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4"/>
          </p:nvPr>
        </p:nvSpPr>
        <p:spPr>
          <a:xfrm>
            <a:off x="7282458" y="2478934"/>
            <a:ext cx="5489853" cy="4285615"/>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1251232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C7243C59-DA3D-4849-84C6-4878D2E2A461}" type="datetime1">
              <a:rPr lang="fr-FR" smtClean="0"/>
              <a:t>20/09/2022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2B9BFB-AA9F-4B9A-A0EB-688BEA213EAC}" type="slidenum">
              <a:rPr lang="fr-FR" smtClean="0"/>
              <a:t>‹N°›</a:t>
            </a:fld>
            <a:endParaRPr lang="fr-FR"/>
          </a:p>
        </p:txBody>
      </p:sp>
    </p:spTree>
    <p:extLst>
      <p:ext uri="{BB962C8B-B14F-4D97-AF65-F5344CB8AC3E}">
        <p14:creationId xmlns:p14="http://schemas.microsoft.com/office/powerpoint/2010/main" val="1690716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C07F6C-EEF4-4399-8D29-2F631484C50C}" type="datetime1">
              <a:rPr lang="fr-FR" smtClean="0"/>
              <a:t>20/09/2022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2B9BFB-AA9F-4B9A-A0EB-688BEA213EAC}" type="slidenum">
              <a:rPr lang="fr-FR" smtClean="0"/>
              <a:t>‹N°›</a:t>
            </a:fld>
            <a:endParaRPr lang="fr-FR"/>
          </a:p>
        </p:txBody>
      </p:sp>
    </p:spTree>
    <p:extLst>
      <p:ext uri="{BB962C8B-B14F-4D97-AF65-F5344CB8AC3E}">
        <p14:creationId xmlns:p14="http://schemas.microsoft.com/office/powerpoint/2010/main" val="1987144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3444538" cy="756285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useBgFill="1">
        <p:nvSpPr>
          <p:cNvPr id="9" name="Rectangle à coins arrondis 8"/>
          <p:cNvSpPr/>
          <p:nvPr/>
        </p:nvSpPr>
        <p:spPr>
          <a:xfrm>
            <a:off x="94112" y="76924"/>
            <a:ext cx="13252474" cy="738134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985"/>
          </a:p>
        </p:txBody>
      </p:sp>
      <p:sp>
        <p:nvSpPr>
          <p:cNvPr id="2" name="Titre 1"/>
          <p:cNvSpPr>
            <a:spLocks noGrp="1"/>
          </p:cNvSpPr>
          <p:nvPr>
            <p:ph type="title"/>
          </p:nvPr>
        </p:nvSpPr>
        <p:spPr>
          <a:xfrm>
            <a:off x="1344454" y="301113"/>
            <a:ext cx="11427857" cy="1260475"/>
          </a:xfrm>
        </p:spPr>
        <p:txBody>
          <a:bodyPr anchor="b" anchorCtr="0"/>
          <a:lstStyle>
            <a:lvl1pPr algn="l">
              <a:buNone/>
              <a:defRPr sz="4411" b="0"/>
            </a:lvl1pPr>
          </a:lstStyle>
          <a:p>
            <a:r>
              <a:rPr kumimoji="0" lang="fr-FR"/>
              <a:t>Modifiez le style du titre</a:t>
            </a:r>
            <a:endParaRPr kumimoji="0" lang="en-US"/>
          </a:p>
        </p:txBody>
      </p:sp>
      <p:sp>
        <p:nvSpPr>
          <p:cNvPr id="3" name="Espace réservé du texte 2"/>
          <p:cNvSpPr>
            <a:spLocks noGrp="1"/>
          </p:cNvSpPr>
          <p:nvPr>
            <p:ph type="body" idx="2"/>
          </p:nvPr>
        </p:nvSpPr>
        <p:spPr>
          <a:xfrm>
            <a:off x="1344454" y="1764665"/>
            <a:ext cx="2800945" cy="4957868"/>
          </a:xfrm>
        </p:spPr>
        <p:txBody>
          <a:bodyPr/>
          <a:lstStyle>
            <a:lvl1pPr marL="0" indent="0">
              <a:buNone/>
              <a:defRPr sz="1985"/>
            </a:lvl1pPr>
            <a:lvl2pPr>
              <a:buNone/>
              <a:defRPr sz="1323"/>
            </a:lvl2pPr>
            <a:lvl3pPr>
              <a:buNone/>
              <a:defRPr sz="1103"/>
            </a:lvl3pPr>
            <a:lvl4pPr>
              <a:buNone/>
              <a:defRPr sz="993"/>
            </a:lvl4pPr>
            <a:lvl5pPr>
              <a:buNone/>
              <a:defRPr sz="993"/>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70DF3D13-14BF-4E78-A6AF-853B2DE4E763}" type="datetime1">
              <a:rPr lang="fr-FR" smtClean="0"/>
              <a:t>20/09/2022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2B9BFB-AA9F-4B9A-A0EB-688BEA213EAC}" type="slidenum">
              <a:rPr lang="fr-FR" smtClean="0"/>
              <a:t>‹N°›</a:t>
            </a:fld>
            <a:endParaRPr lang="fr-FR"/>
          </a:p>
        </p:txBody>
      </p:sp>
      <p:sp>
        <p:nvSpPr>
          <p:cNvPr id="11" name="Espace réservé du contenu 10"/>
          <p:cNvSpPr>
            <a:spLocks noGrp="1"/>
          </p:cNvSpPr>
          <p:nvPr>
            <p:ph sz="quarter" idx="1"/>
          </p:nvPr>
        </p:nvSpPr>
        <p:spPr>
          <a:xfrm>
            <a:off x="4369475" y="1764665"/>
            <a:ext cx="8402836" cy="4957868"/>
          </a:xfrm>
        </p:spPr>
        <p:txBody>
          <a:bodyPr vert="horz"/>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2224446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454" y="5404217"/>
            <a:ext cx="10755630" cy="575968"/>
          </a:xfrm>
        </p:spPr>
        <p:txBody>
          <a:bodyPr anchor="ctr">
            <a:noAutofit/>
          </a:bodyPr>
          <a:lstStyle>
            <a:lvl1pPr algn="l">
              <a:buNone/>
              <a:defRPr sz="3088" b="0"/>
            </a:lvl1pPr>
          </a:lstStyle>
          <a:p>
            <a:r>
              <a:rPr kumimoji="0" lang="fr-FR"/>
              <a:t>Modifiez le style du titre</a:t>
            </a:r>
            <a:endParaRPr kumimoji="0" lang="en-US"/>
          </a:p>
        </p:txBody>
      </p:sp>
      <p:sp>
        <p:nvSpPr>
          <p:cNvPr id="4" name="Espace réservé du texte 3"/>
          <p:cNvSpPr>
            <a:spLocks noGrp="1"/>
          </p:cNvSpPr>
          <p:nvPr>
            <p:ph type="body" sz="half" idx="2"/>
          </p:nvPr>
        </p:nvSpPr>
        <p:spPr>
          <a:xfrm>
            <a:off x="1344454" y="6005535"/>
            <a:ext cx="10755630" cy="756285"/>
          </a:xfrm>
        </p:spPr>
        <p:txBody>
          <a:bodyPr/>
          <a:lstStyle>
            <a:lvl1pPr marL="0" indent="0">
              <a:buFontTx/>
              <a:buNone/>
              <a:defRPr sz="1764"/>
            </a:lvl1pPr>
            <a:lvl2pPr>
              <a:defRPr sz="1323"/>
            </a:lvl2pPr>
            <a:lvl3pPr>
              <a:defRPr sz="1103"/>
            </a:lvl3pPr>
            <a:lvl4pPr>
              <a:defRPr sz="993"/>
            </a:lvl4pPr>
            <a:lvl5pPr>
              <a:defRPr sz="993"/>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2C399717-A63B-4212-83C3-C1B67ACB01A2}" type="datetime1">
              <a:rPr lang="fr-FR" smtClean="0"/>
              <a:t>20/09/2022</a:t>
            </a:fld>
            <a:endParaRPr lang="fr-FR"/>
          </a:p>
        </p:txBody>
      </p:sp>
      <p:sp>
        <p:nvSpPr>
          <p:cNvPr id="6" name="Espace réservé du pied de page 5"/>
          <p:cNvSpPr>
            <a:spLocks noGrp="1"/>
          </p:cNvSpPr>
          <p:nvPr>
            <p:ph type="ftr" sz="quarter" idx="11"/>
          </p:nvPr>
        </p:nvSpPr>
        <p:spPr>
          <a:xfrm>
            <a:off x="1344454" y="6806565"/>
            <a:ext cx="5713929" cy="504190"/>
          </a:xfrm>
        </p:spPr>
        <p:txBody>
          <a:bodyPr/>
          <a:lstStyle/>
          <a:p>
            <a:endParaRPr lang="fr-FR"/>
          </a:p>
        </p:txBody>
      </p:sp>
      <p:sp>
        <p:nvSpPr>
          <p:cNvPr id="7" name="Espace réservé du numéro de diapositive 6"/>
          <p:cNvSpPr>
            <a:spLocks noGrp="1"/>
          </p:cNvSpPr>
          <p:nvPr>
            <p:ph type="sldNum" sz="quarter" idx="12"/>
          </p:nvPr>
        </p:nvSpPr>
        <p:spPr>
          <a:xfrm>
            <a:off x="215113" y="6846900"/>
            <a:ext cx="672227" cy="504190"/>
          </a:xfrm>
        </p:spPr>
        <p:txBody>
          <a:bodyPr/>
          <a:lstStyle/>
          <a:p>
            <a:fld id="{612B9BFB-AA9F-4B9A-A0EB-688BEA213EAC}" type="slidenum">
              <a:rPr lang="fr-FR" smtClean="0"/>
              <a:t>‹N°›</a:t>
            </a:fld>
            <a:endParaRPr lang="fr-FR"/>
          </a:p>
        </p:txBody>
      </p:sp>
      <p:sp>
        <p:nvSpPr>
          <p:cNvPr id="11" name="Rectangle 10"/>
          <p:cNvSpPr/>
          <p:nvPr/>
        </p:nvSpPr>
        <p:spPr>
          <a:xfrm flipV="1">
            <a:off x="100433" y="5164920"/>
            <a:ext cx="13242870" cy="100838"/>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p:nvSpPr>
          <p:cNvPr id="12" name="Rectangle 11"/>
          <p:cNvSpPr/>
          <p:nvPr/>
        </p:nvSpPr>
        <p:spPr>
          <a:xfrm>
            <a:off x="100729" y="5128440"/>
            <a:ext cx="13242574" cy="5041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p:nvSpPr>
          <p:cNvPr id="13" name="Rectangle 12"/>
          <p:cNvSpPr/>
          <p:nvPr/>
        </p:nvSpPr>
        <p:spPr>
          <a:xfrm>
            <a:off x="100732" y="5263806"/>
            <a:ext cx="13242571" cy="53823"/>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985"/>
          </a:p>
        </p:txBody>
      </p:sp>
      <p:sp>
        <p:nvSpPr>
          <p:cNvPr id="3" name="Espace réservé pour une image  2"/>
          <p:cNvSpPr>
            <a:spLocks noGrp="1"/>
          </p:cNvSpPr>
          <p:nvPr>
            <p:ph type="pic" idx="1"/>
          </p:nvPr>
        </p:nvSpPr>
        <p:spPr>
          <a:xfrm>
            <a:off x="100435" y="73528"/>
            <a:ext cx="13235567" cy="5052404"/>
          </a:xfrm>
          <a:prstGeom prst="round2SameRect">
            <a:avLst>
              <a:gd name="adj1" fmla="val 7101"/>
              <a:gd name="adj2" fmla="val 0"/>
            </a:avLst>
          </a:prstGeom>
          <a:solidFill>
            <a:schemeClr val="bg2"/>
          </a:solidFill>
          <a:ln w="6350">
            <a:solidFill>
              <a:schemeClr val="tx1"/>
            </a:solidFill>
          </a:ln>
        </p:spPr>
        <p:txBody>
          <a:bodyPr/>
          <a:lstStyle>
            <a:lvl1pPr marL="0" indent="0">
              <a:buNone/>
              <a:defRPr sz="3529"/>
            </a:lvl1pPr>
          </a:lstStyle>
          <a:p>
            <a:r>
              <a:rPr kumimoji="0" lang="fr-FR"/>
              <a:t>Cliquez sur l'icône pour ajouter une image</a:t>
            </a:r>
            <a:endParaRPr kumimoji="0" lang="en-US" dirty="0"/>
          </a:p>
        </p:txBody>
      </p:sp>
    </p:spTree>
    <p:extLst>
      <p:ext uri="{BB962C8B-B14F-4D97-AF65-F5344CB8AC3E}">
        <p14:creationId xmlns:p14="http://schemas.microsoft.com/office/powerpoint/2010/main" val="33754691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193A011-CFC2-4D8F-B30C-DA6C0CF1BDE1}" type="datetime1">
              <a:rPr lang="fr-FR" smtClean="0"/>
              <a:t>20/09/2022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B9BFB-AA9F-4B9A-A0EB-688BEA213EAC}" type="slidenum">
              <a:rPr lang="fr-FR" smtClean="0"/>
              <a:t>‹N°›</a:t>
            </a:fld>
            <a:endParaRPr lang="fr-FR"/>
          </a:p>
        </p:txBody>
      </p:sp>
    </p:spTree>
    <p:extLst>
      <p:ext uri="{BB962C8B-B14F-4D97-AF65-F5344CB8AC3E}">
        <p14:creationId xmlns:p14="http://schemas.microsoft.com/office/powerpoint/2010/main" val="1357856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747290" y="302868"/>
            <a:ext cx="2957798" cy="6452932"/>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1344454" y="302867"/>
            <a:ext cx="8178761" cy="6452932"/>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E1C6807-F39E-4039-A947-38D9221460CE}" type="datetime1">
              <a:rPr lang="fr-FR" smtClean="0"/>
              <a:t>20/09/2022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B9BFB-AA9F-4B9A-A0EB-688BEA213EAC}" type="slidenum">
              <a:rPr lang="fr-FR" smtClean="0"/>
              <a:t>‹N°›</a:t>
            </a:fld>
            <a:endParaRPr lang="fr-FR"/>
          </a:p>
        </p:txBody>
      </p:sp>
    </p:spTree>
    <p:extLst>
      <p:ext uri="{BB962C8B-B14F-4D97-AF65-F5344CB8AC3E}">
        <p14:creationId xmlns:p14="http://schemas.microsoft.com/office/powerpoint/2010/main" val="164837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58132" y="724280"/>
            <a:ext cx="6128271" cy="553998"/>
          </a:xfrm>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sz="half" idx="2"/>
          </p:nvPr>
        </p:nvSpPr>
        <p:spPr>
          <a:xfrm>
            <a:off x="672229" y="1739456"/>
            <a:ext cx="5848374" cy="4001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923939" y="1739456"/>
            <a:ext cx="5848374" cy="4001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58132" y="724280"/>
            <a:ext cx="6128271" cy="553998"/>
          </a:xfrm>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93E71D-5B4F-4C56-9B0C-E778F95F0741}"/>
              </a:ext>
            </a:extLst>
          </p:cNvPr>
          <p:cNvSpPr/>
          <p:nvPr/>
        </p:nvSpPr>
        <p:spPr>
          <a:xfrm>
            <a:off x="0" y="0"/>
            <a:ext cx="13444538" cy="7562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useBgFill="1">
        <p:nvSpPr>
          <p:cNvPr id="5" name="Rounded Rectangle 7">
            <a:extLst>
              <a:ext uri="{FF2B5EF4-FFF2-40B4-BE49-F238E27FC236}">
                <a16:creationId xmlns:a16="http://schemas.microsoft.com/office/drawing/2014/main" id="{5A70AA42-905E-477D-ADC8-7A30B5695131}"/>
              </a:ext>
            </a:extLst>
          </p:cNvPr>
          <p:cNvSpPr/>
          <p:nvPr/>
        </p:nvSpPr>
        <p:spPr>
          <a:xfrm>
            <a:off x="135382" y="112043"/>
            <a:ext cx="13173779" cy="734927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6" name="Rectangle 5">
            <a:extLst>
              <a:ext uri="{FF2B5EF4-FFF2-40B4-BE49-F238E27FC236}">
                <a16:creationId xmlns:a16="http://schemas.microsoft.com/office/drawing/2014/main" id="{91B73A59-8F4A-4892-9494-DE68CB369ED8}"/>
              </a:ext>
            </a:extLst>
          </p:cNvPr>
          <p:cNvSpPr/>
          <p:nvPr/>
        </p:nvSpPr>
        <p:spPr>
          <a:xfrm>
            <a:off x="507906" y="3245036"/>
            <a:ext cx="10509692" cy="271702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7" name="Rectangle 6">
            <a:extLst>
              <a:ext uri="{FF2B5EF4-FFF2-40B4-BE49-F238E27FC236}">
                <a16:creationId xmlns:a16="http://schemas.microsoft.com/office/drawing/2014/main" id="{54C2CE6F-F7B9-4EBA-955C-8ABB34497866}"/>
              </a:ext>
            </a:extLst>
          </p:cNvPr>
          <p:cNvSpPr/>
          <p:nvPr/>
        </p:nvSpPr>
        <p:spPr>
          <a:xfrm>
            <a:off x="11134168" y="3247277"/>
            <a:ext cx="1750183" cy="271254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8" name="Rectangle 7">
            <a:extLst>
              <a:ext uri="{FF2B5EF4-FFF2-40B4-BE49-F238E27FC236}">
                <a16:creationId xmlns:a16="http://schemas.microsoft.com/office/drawing/2014/main" id="{0807F944-8C5B-4C4E-85A8-D5D3CE41209C}"/>
              </a:ext>
            </a:extLst>
          </p:cNvPr>
          <p:cNvSpPr/>
          <p:nvPr/>
        </p:nvSpPr>
        <p:spPr>
          <a:xfrm>
            <a:off x="11339161" y="3459307"/>
            <a:ext cx="1339786" cy="228811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9" name="Rectangle 8">
            <a:extLst>
              <a:ext uri="{FF2B5EF4-FFF2-40B4-BE49-F238E27FC236}">
                <a16:creationId xmlns:a16="http://schemas.microsoft.com/office/drawing/2014/main" id="{E6F2EAF3-1032-4686-8B85-47C5E90D7B1E}"/>
              </a:ext>
            </a:extLst>
          </p:cNvPr>
          <p:cNvSpPr/>
          <p:nvPr/>
        </p:nvSpPr>
        <p:spPr>
          <a:xfrm>
            <a:off x="655891" y="3370024"/>
            <a:ext cx="10214114" cy="2475433"/>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10" name="Rectangle 9">
            <a:extLst>
              <a:ext uri="{FF2B5EF4-FFF2-40B4-BE49-F238E27FC236}">
                <a16:creationId xmlns:a16="http://schemas.microsoft.com/office/drawing/2014/main" id="{6095FA53-B762-4B08-88D8-CDB1190B6C3E}"/>
              </a:ext>
            </a:extLst>
          </p:cNvPr>
          <p:cNvSpPr/>
          <p:nvPr/>
        </p:nvSpPr>
        <p:spPr>
          <a:xfrm>
            <a:off x="795935" y="5027895"/>
            <a:ext cx="9934020" cy="73177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11" name="Rectangle 10">
            <a:extLst>
              <a:ext uri="{FF2B5EF4-FFF2-40B4-BE49-F238E27FC236}">
                <a16:creationId xmlns:a16="http://schemas.microsoft.com/office/drawing/2014/main" id="{041D3127-0894-43AA-8DDE-317C13FEA85C}"/>
              </a:ext>
            </a:extLst>
          </p:cNvPr>
          <p:cNvSpPr/>
          <p:nvPr/>
        </p:nvSpPr>
        <p:spPr>
          <a:xfrm>
            <a:off x="793604" y="3462808"/>
            <a:ext cx="9938688" cy="22898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3" name="Subtitle 2"/>
          <p:cNvSpPr>
            <a:spLocks noGrp="1"/>
          </p:cNvSpPr>
          <p:nvPr>
            <p:ph type="subTitle" idx="1"/>
          </p:nvPr>
        </p:nvSpPr>
        <p:spPr>
          <a:xfrm>
            <a:off x="945126" y="5125932"/>
            <a:ext cx="9635252" cy="504190"/>
          </a:xfrm>
        </p:spPr>
        <p:txBody>
          <a:bodyPr>
            <a:normAutofit/>
          </a:bodyPr>
          <a:lstStyle>
            <a:lvl1pPr marL="0" indent="0" algn="ctr">
              <a:buNone/>
              <a:defRPr sz="1985" cap="all" spc="331" baseline="0">
                <a:solidFill>
                  <a:srgbClr val="FFFFFF"/>
                </a:solidFill>
              </a:defRPr>
            </a:lvl1pPr>
            <a:lvl2pPr marL="504188" indent="0" algn="ctr">
              <a:buNone/>
              <a:defRPr>
                <a:solidFill>
                  <a:schemeClr val="tx1">
                    <a:tint val="75000"/>
                  </a:schemeClr>
                </a:solidFill>
              </a:defRPr>
            </a:lvl2pPr>
            <a:lvl3pPr marL="1008375" indent="0" algn="ctr">
              <a:buNone/>
              <a:defRPr>
                <a:solidFill>
                  <a:schemeClr val="tx1">
                    <a:tint val="75000"/>
                  </a:schemeClr>
                </a:solidFill>
              </a:defRPr>
            </a:lvl3pPr>
            <a:lvl4pPr marL="1512563" indent="0" algn="ctr">
              <a:buNone/>
              <a:defRPr>
                <a:solidFill>
                  <a:schemeClr val="tx1">
                    <a:tint val="75000"/>
                  </a:schemeClr>
                </a:solidFill>
              </a:defRPr>
            </a:lvl4pPr>
            <a:lvl5pPr marL="2016751" indent="0" algn="ctr">
              <a:buNone/>
              <a:defRPr>
                <a:solidFill>
                  <a:schemeClr val="tx1">
                    <a:tint val="75000"/>
                  </a:schemeClr>
                </a:solidFill>
              </a:defRPr>
            </a:lvl5pPr>
            <a:lvl6pPr marL="2520938" indent="0" algn="ctr">
              <a:buNone/>
              <a:defRPr>
                <a:solidFill>
                  <a:schemeClr val="tx1">
                    <a:tint val="75000"/>
                  </a:schemeClr>
                </a:solidFill>
              </a:defRPr>
            </a:lvl6pPr>
            <a:lvl7pPr marL="3025125" indent="0" algn="ctr">
              <a:buNone/>
              <a:defRPr>
                <a:solidFill>
                  <a:schemeClr val="tx1">
                    <a:tint val="75000"/>
                  </a:schemeClr>
                </a:solidFill>
              </a:defRPr>
            </a:lvl7pPr>
            <a:lvl8pPr marL="3529313" indent="0" algn="ctr">
              <a:buNone/>
              <a:defRPr>
                <a:solidFill>
                  <a:schemeClr val="tx1">
                    <a:tint val="75000"/>
                  </a:schemeClr>
                </a:solidFill>
              </a:defRPr>
            </a:lvl8pPr>
            <a:lvl9pPr marL="4033500" indent="0" algn="ctr">
              <a:buNone/>
              <a:defRPr>
                <a:solidFill>
                  <a:schemeClr val="tx1">
                    <a:tint val="75000"/>
                  </a:schemeClr>
                </a:solidFill>
              </a:defRPr>
            </a:lvl9pPr>
          </a:lstStyle>
          <a:p>
            <a:r>
              <a:rPr lang="fr-FR"/>
              <a:t>Modifiez le style des sous-titres du masque</a:t>
            </a:r>
            <a:endParaRPr lang="en-US" dirty="0"/>
          </a:p>
        </p:txBody>
      </p:sp>
      <p:sp>
        <p:nvSpPr>
          <p:cNvPr id="2" name="Title 1"/>
          <p:cNvSpPr>
            <a:spLocks noGrp="1"/>
          </p:cNvSpPr>
          <p:nvPr>
            <p:ph type="ctrTitle"/>
          </p:nvPr>
        </p:nvSpPr>
        <p:spPr>
          <a:xfrm>
            <a:off x="889107" y="3558701"/>
            <a:ext cx="9747290" cy="1344508"/>
          </a:xfrm>
        </p:spPr>
        <p:txBody>
          <a:bodyPr anchor="b" anchorCtr="0">
            <a:noAutofit/>
          </a:bodyPr>
          <a:lstStyle>
            <a:lvl1pPr>
              <a:defRPr sz="4411">
                <a:solidFill>
                  <a:schemeClr val="accent1">
                    <a:lumMod val="50000"/>
                  </a:schemeClr>
                </a:solidFill>
              </a:defRPr>
            </a:lvl1pPr>
          </a:lstStyle>
          <a:p>
            <a:r>
              <a:rPr lang="fr-FR"/>
              <a:t>Modifiez le style du titre</a:t>
            </a:r>
            <a:endParaRPr lang="en-US" dirty="0"/>
          </a:p>
        </p:txBody>
      </p:sp>
      <p:sp>
        <p:nvSpPr>
          <p:cNvPr id="12" name="Date Placeholder 3">
            <a:extLst>
              <a:ext uri="{FF2B5EF4-FFF2-40B4-BE49-F238E27FC236}">
                <a16:creationId xmlns:a16="http://schemas.microsoft.com/office/drawing/2014/main" id="{C2F09264-788B-4553-8AA7-122B1935E81D}"/>
              </a:ext>
            </a:extLst>
          </p:cNvPr>
          <p:cNvSpPr>
            <a:spLocks noGrp="1"/>
          </p:cNvSpPr>
          <p:nvPr>
            <p:ph type="dt" sz="half" idx="10"/>
          </p:nvPr>
        </p:nvSpPr>
        <p:spPr/>
        <p:txBody>
          <a:bodyPr/>
          <a:lstStyle>
            <a:lvl1pPr>
              <a:defRPr/>
            </a:lvl1pPr>
          </a:lstStyle>
          <a:p>
            <a:pPr>
              <a:defRPr/>
            </a:pPr>
            <a:fld id="{55C34A9A-8390-4B92-B37D-5B05C99E40A8}" type="datetime1">
              <a:rPr lang="fr-FR"/>
              <a:pPr>
                <a:defRPr/>
              </a:pPr>
              <a:t>20/09/2022</a:t>
            </a:fld>
            <a:endParaRPr lang="fr-FR"/>
          </a:p>
        </p:txBody>
      </p:sp>
      <p:sp>
        <p:nvSpPr>
          <p:cNvPr id="13" name="Footer Placeholder 4">
            <a:extLst>
              <a:ext uri="{FF2B5EF4-FFF2-40B4-BE49-F238E27FC236}">
                <a16:creationId xmlns:a16="http://schemas.microsoft.com/office/drawing/2014/main" id="{F559450F-EE16-4D89-9312-1268B70DE1B3}"/>
              </a:ext>
            </a:extLst>
          </p:cNvPr>
          <p:cNvSpPr>
            <a:spLocks noGrp="1"/>
          </p:cNvSpPr>
          <p:nvPr>
            <p:ph type="ftr" sz="quarter" idx="11"/>
          </p:nvPr>
        </p:nvSpPr>
        <p:spPr/>
        <p:txBody>
          <a:bodyPr/>
          <a:lstStyle>
            <a:lvl1pPr>
              <a:defRPr/>
            </a:lvl1pPr>
          </a:lstStyle>
          <a:p>
            <a:pPr>
              <a:defRPr/>
            </a:pPr>
            <a:endParaRPr lang="fr-FR"/>
          </a:p>
        </p:txBody>
      </p:sp>
      <p:sp>
        <p:nvSpPr>
          <p:cNvPr id="14" name="Slide Number Placeholder 5">
            <a:extLst>
              <a:ext uri="{FF2B5EF4-FFF2-40B4-BE49-F238E27FC236}">
                <a16:creationId xmlns:a16="http://schemas.microsoft.com/office/drawing/2014/main" id="{4CB3A413-8500-4DFE-A648-83EA30F56DC9}"/>
              </a:ext>
            </a:extLst>
          </p:cNvPr>
          <p:cNvSpPr>
            <a:spLocks noGrp="1"/>
          </p:cNvSpPr>
          <p:nvPr>
            <p:ph type="sldNum" sz="quarter" idx="12"/>
          </p:nvPr>
        </p:nvSpPr>
        <p:spPr>
          <a:xfrm>
            <a:off x="11448866" y="5101422"/>
            <a:ext cx="1120379" cy="504190"/>
          </a:xfrm>
        </p:spPr>
        <p:txBody>
          <a:bodyPr/>
          <a:lstStyle>
            <a:lvl1pPr algn="ctr">
              <a:defRPr sz="3088">
                <a:solidFill>
                  <a:srgbClr val="47534C"/>
                </a:solidFill>
              </a:defRPr>
            </a:lvl1pPr>
          </a:lstStyle>
          <a:p>
            <a:pPr>
              <a:defRPr/>
            </a:pPr>
            <a:fld id="{46EEC141-546A-4F35-94D7-3683A4CBE690}" type="slidenum">
              <a:rPr lang="fr-FR" altLang="fr-FR"/>
              <a:pPr>
                <a:defRPr/>
              </a:pPr>
              <a:t>‹N°›</a:t>
            </a:fld>
            <a:endParaRPr lang="fr-FR" altLang="fr-FR"/>
          </a:p>
        </p:txBody>
      </p:sp>
    </p:spTree>
    <p:extLst>
      <p:ext uri="{BB962C8B-B14F-4D97-AF65-F5344CB8AC3E}">
        <p14:creationId xmlns:p14="http://schemas.microsoft.com/office/powerpoint/2010/main" val="277025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E92AE10A-C836-44B3-A963-192F51CEAC7C}"/>
              </a:ext>
            </a:extLst>
          </p:cNvPr>
          <p:cNvSpPr>
            <a:spLocks noGrp="1"/>
          </p:cNvSpPr>
          <p:nvPr>
            <p:ph type="dt" sz="half" idx="10"/>
          </p:nvPr>
        </p:nvSpPr>
        <p:spPr/>
        <p:txBody>
          <a:bodyPr/>
          <a:lstStyle>
            <a:lvl1pPr>
              <a:defRPr/>
            </a:lvl1pPr>
          </a:lstStyle>
          <a:p>
            <a:pPr>
              <a:defRPr/>
            </a:pPr>
            <a:fld id="{8BE09E0B-E13D-4EF5-8088-67A5EEB55375}" type="datetime1">
              <a:rPr lang="fr-FR"/>
              <a:pPr>
                <a:defRPr/>
              </a:pPr>
              <a:t>20/09/2022</a:t>
            </a:fld>
            <a:endParaRPr lang="fr-FR"/>
          </a:p>
        </p:txBody>
      </p:sp>
      <p:sp>
        <p:nvSpPr>
          <p:cNvPr id="5" name="Footer Placeholder 4">
            <a:extLst>
              <a:ext uri="{FF2B5EF4-FFF2-40B4-BE49-F238E27FC236}">
                <a16:creationId xmlns:a16="http://schemas.microsoft.com/office/drawing/2014/main" id="{D79E0C1F-4DE0-4453-8A72-8714DD1590E2}"/>
              </a:ext>
            </a:extLst>
          </p:cNvPr>
          <p:cNvSpPr>
            <a:spLocks noGrp="1"/>
          </p:cNvSpPr>
          <p:nvPr>
            <p:ph type="ftr" sz="quarter" idx="11"/>
          </p:nvPr>
        </p:nvSpPr>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CC1A1220-E9FC-4ACB-BD2D-2A112299AEBD}"/>
              </a:ext>
            </a:extLst>
          </p:cNvPr>
          <p:cNvSpPr>
            <a:spLocks noGrp="1"/>
          </p:cNvSpPr>
          <p:nvPr>
            <p:ph type="sldNum" sz="quarter" idx="12"/>
          </p:nvPr>
        </p:nvSpPr>
        <p:spPr/>
        <p:txBody>
          <a:bodyPr/>
          <a:lstStyle>
            <a:lvl1pPr>
              <a:defRPr/>
            </a:lvl1pPr>
          </a:lstStyle>
          <a:p>
            <a:pPr>
              <a:defRPr/>
            </a:pPr>
            <a:fld id="{EC214659-A23E-4414-B6C6-7AADC8389ED6}" type="slidenum">
              <a:rPr lang="fr-FR" altLang="fr-FR"/>
              <a:pPr>
                <a:defRPr/>
              </a:pPr>
              <a:t>‹N°›</a:t>
            </a:fld>
            <a:endParaRPr lang="fr-FR" altLang="fr-FR"/>
          </a:p>
        </p:txBody>
      </p:sp>
    </p:spTree>
    <p:extLst>
      <p:ext uri="{BB962C8B-B14F-4D97-AF65-F5344CB8AC3E}">
        <p14:creationId xmlns:p14="http://schemas.microsoft.com/office/powerpoint/2010/main" val="4244088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01D053-0D8A-47D3-9D79-6E29EFA9D44A}"/>
              </a:ext>
            </a:extLst>
          </p:cNvPr>
          <p:cNvSpPr/>
          <p:nvPr/>
        </p:nvSpPr>
        <p:spPr>
          <a:xfrm>
            <a:off x="0" y="0"/>
            <a:ext cx="13444538" cy="7562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useBgFill="1">
        <p:nvSpPr>
          <p:cNvPr id="5" name="Rounded Rectangle 7">
            <a:extLst>
              <a:ext uri="{FF2B5EF4-FFF2-40B4-BE49-F238E27FC236}">
                <a16:creationId xmlns:a16="http://schemas.microsoft.com/office/drawing/2014/main" id="{766424D7-834A-4E81-ADD3-E85CB9431DC4}"/>
              </a:ext>
            </a:extLst>
          </p:cNvPr>
          <p:cNvSpPr/>
          <p:nvPr/>
        </p:nvSpPr>
        <p:spPr>
          <a:xfrm>
            <a:off x="135382" y="112043"/>
            <a:ext cx="13173779" cy="734927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6" name="Rectangle 5">
            <a:extLst>
              <a:ext uri="{FF2B5EF4-FFF2-40B4-BE49-F238E27FC236}">
                <a16:creationId xmlns:a16="http://schemas.microsoft.com/office/drawing/2014/main" id="{67D8F7F5-1732-4BA5-BDE0-F6FD6A302EAE}"/>
              </a:ext>
            </a:extLst>
          </p:cNvPr>
          <p:cNvSpPr/>
          <p:nvPr/>
        </p:nvSpPr>
        <p:spPr>
          <a:xfrm>
            <a:off x="664548" y="3249224"/>
            <a:ext cx="12152369" cy="271702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7" name="Rectangle 6">
            <a:extLst>
              <a:ext uri="{FF2B5EF4-FFF2-40B4-BE49-F238E27FC236}">
                <a16:creationId xmlns:a16="http://schemas.microsoft.com/office/drawing/2014/main" id="{B0FD9F0E-6915-4498-9E52-2013C6721C19}"/>
              </a:ext>
            </a:extLst>
          </p:cNvPr>
          <p:cNvSpPr/>
          <p:nvPr/>
        </p:nvSpPr>
        <p:spPr>
          <a:xfrm>
            <a:off x="835615" y="3361270"/>
            <a:ext cx="11810653" cy="2475433"/>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8" name="Rectangle 7">
            <a:extLst>
              <a:ext uri="{FF2B5EF4-FFF2-40B4-BE49-F238E27FC236}">
                <a16:creationId xmlns:a16="http://schemas.microsoft.com/office/drawing/2014/main" id="{A905CA89-6FC8-48F9-A69C-666CF1E4A25D}"/>
              </a:ext>
            </a:extLst>
          </p:cNvPr>
          <p:cNvSpPr/>
          <p:nvPr/>
        </p:nvSpPr>
        <p:spPr>
          <a:xfrm>
            <a:off x="994336" y="5008638"/>
            <a:ext cx="11493212" cy="73177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9" name="Rectangle 8">
            <a:extLst>
              <a:ext uri="{FF2B5EF4-FFF2-40B4-BE49-F238E27FC236}">
                <a16:creationId xmlns:a16="http://schemas.microsoft.com/office/drawing/2014/main" id="{B0A3E19D-D58A-4ECD-819A-10FA111A74D8}"/>
              </a:ext>
            </a:extLst>
          </p:cNvPr>
          <p:cNvSpPr/>
          <p:nvPr/>
        </p:nvSpPr>
        <p:spPr>
          <a:xfrm>
            <a:off x="994336" y="3445298"/>
            <a:ext cx="11493212" cy="2291614"/>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2" name="Title 1"/>
          <p:cNvSpPr>
            <a:spLocks noGrp="1"/>
          </p:cNvSpPr>
          <p:nvPr>
            <p:ph type="title"/>
          </p:nvPr>
        </p:nvSpPr>
        <p:spPr>
          <a:xfrm>
            <a:off x="1082820" y="3529333"/>
            <a:ext cx="11315819" cy="1428539"/>
          </a:xfrm>
        </p:spPr>
        <p:txBody>
          <a:bodyPr anchor="b" anchorCtr="0">
            <a:noAutofit/>
          </a:bodyPr>
          <a:lstStyle>
            <a:lvl1pPr algn="ctr" defTabSz="1008375" rtl="0" eaLnBrk="1" latinLnBrk="0" hangingPunct="1">
              <a:spcBef>
                <a:spcPct val="0"/>
              </a:spcBef>
              <a:buNone/>
              <a:defRPr lang="en-US" sz="4411" kern="1200" cap="all" baseline="0" dirty="0">
                <a:solidFill>
                  <a:schemeClr val="accent1">
                    <a:lumMod val="50000"/>
                  </a:schemeClr>
                </a:solidFill>
                <a:latin typeface="+mj-lt"/>
                <a:ea typeface="+mj-ea"/>
                <a:cs typeface="+mj-cs"/>
              </a:defRPr>
            </a:lvl1pPr>
          </a:lstStyle>
          <a:p>
            <a:r>
              <a:rPr lang="fr-FR"/>
              <a:t>Modifiez le style du titre</a:t>
            </a:r>
            <a:endParaRPr lang="en-US" dirty="0"/>
          </a:p>
        </p:txBody>
      </p:sp>
      <p:sp>
        <p:nvSpPr>
          <p:cNvPr id="3" name="Text Placeholder 2"/>
          <p:cNvSpPr>
            <a:spLocks noGrp="1"/>
          </p:cNvSpPr>
          <p:nvPr>
            <p:ph type="body" idx="1"/>
          </p:nvPr>
        </p:nvSpPr>
        <p:spPr>
          <a:xfrm>
            <a:off x="1082820" y="5081060"/>
            <a:ext cx="11315819" cy="577616"/>
          </a:xfrm>
        </p:spPr>
        <p:txBody>
          <a:bodyPr anchor="ctr">
            <a:normAutofit/>
          </a:bodyPr>
          <a:lstStyle>
            <a:lvl1pPr marL="0" indent="0" algn="ctr">
              <a:buNone/>
              <a:defRPr sz="2206" cap="all" spc="276" baseline="0">
                <a:solidFill>
                  <a:srgbClr val="FFFFFF"/>
                </a:solidFill>
              </a:defRPr>
            </a:lvl1pPr>
            <a:lvl2pPr marL="504188" indent="0">
              <a:buNone/>
              <a:defRPr sz="1985">
                <a:solidFill>
                  <a:schemeClr val="tx1">
                    <a:tint val="75000"/>
                  </a:schemeClr>
                </a:solidFill>
              </a:defRPr>
            </a:lvl2pPr>
            <a:lvl3pPr marL="1008375" indent="0">
              <a:buNone/>
              <a:defRPr sz="1764">
                <a:solidFill>
                  <a:schemeClr val="tx1">
                    <a:tint val="75000"/>
                  </a:schemeClr>
                </a:solidFill>
              </a:defRPr>
            </a:lvl3pPr>
            <a:lvl4pPr marL="1512563" indent="0">
              <a:buNone/>
              <a:defRPr sz="1544">
                <a:solidFill>
                  <a:schemeClr val="tx1">
                    <a:tint val="75000"/>
                  </a:schemeClr>
                </a:solidFill>
              </a:defRPr>
            </a:lvl4pPr>
            <a:lvl5pPr marL="2016751" indent="0">
              <a:buNone/>
              <a:defRPr sz="1544">
                <a:solidFill>
                  <a:schemeClr val="tx1">
                    <a:tint val="75000"/>
                  </a:schemeClr>
                </a:solidFill>
              </a:defRPr>
            </a:lvl5pPr>
            <a:lvl6pPr marL="2520938" indent="0">
              <a:buNone/>
              <a:defRPr sz="1544">
                <a:solidFill>
                  <a:schemeClr val="tx1">
                    <a:tint val="75000"/>
                  </a:schemeClr>
                </a:solidFill>
              </a:defRPr>
            </a:lvl6pPr>
            <a:lvl7pPr marL="3025125" indent="0">
              <a:buNone/>
              <a:defRPr sz="1544">
                <a:solidFill>
                  <a:schemeClr val="tx1">
                    <a:tint val="75000"/>
                  </a:schemeClr>
                </a:solidFill>
              </a:defRPr>
            </a:lvl7pPr>
            <a:lvl8pPr marL="3529313" indent="0">
              <a:buNone/>
              <a:defRPr sz="1544">
                <a:solidFill>
                  <a:schemeClr val="tx1">
                    <a:tint val="75000"/>
                  </a:schemeClr>
                </a:solidFill>
              </a:defRPr>
            </a:lvl8pPr>
            <a:lvl9pPr marL="4033500" indent="0">
              <a:buNone/>
              <a:defRPr sz="1544">
                <a:solidFill>
                  <a:schemeClr val="tx1">
                    <a:tint val="75000"/>
                  </a:schemeClr>
                </a:solidFill>
              </a:defRPr>
            </a:lvl9pPr>
          </a:lstStyle>
          <a:p>
            <a:pPr lvl="0"/>
            <a:r>
              <a:rPr lang="fr-FR"/>
              <a:t>Modifiez les styles du texte du masque</a:t>
            </a:r>
          </a:p>
        </p:txBody>
      </p:sp>
      <p:sp>
        <p:nvSpPr>
          <p:cNvPr id="10" name="Date Placeholder 3">
            <a:extLst>
              <a:ext uri="{FF2B5EF4-FFF2-40B4-BE49-F238E27FC236}">
                <a16:creationId xmlns:a16="http://schemas.microsoft.com/office/drawing/2014/main" id="{A6CCFBA0-864F-4637-8040-F2E2F7ECEB6A}"/>
              </a:ext>
            </a:extLst>
          </p:cNvPr>
          <p:cNvSpPr>
            <a:spLocks noGrp="1"/>
          </p:cNvSpPr>
          <p:nvPr>
            <p:ph type="dt" sz="half" idx="10"/>
          </p:nvPr>
        </p:nvSpPr>
        <p:spPr/>
        <p:txBody>
          <a:bodyPr/>
          <a:lstStyle>
            <a:lvl1pPr>
              <a:defRPr/>
            </a:lvl1pPr>
          </a:lstStyle>
          <a:p>
            <a:pPr>
              <a:defRPr/>
            </a:pPr>
            <a:fld id="{8CD85C9A-3070-4438-A16B-FD0868E52818}" type="datetime1">
              <a:rPr lang="fr-FR"/>
              <a:pPr>
                <a:defRPr/>
              </a:pPr>
              <a:t>20/09/2022</a:t>
            </a:fld>
            <a:endParaRPr lang="fr-FR"/>
          </a:p>
        </p:txBody>
      </p:sp>
      <p:sp>
        <p:nvSpPr>
          <p:cNvPr id="11" name="Footer Placeholder 4">
            <a:extLst>
              <a:ext uri="{FF2B5EF4-FFF2-40B4-BE49-F238E27FC236}">
                <a16:creationId xmlns:a16="http://schemas.microsoft.com/office/drawing/2014/main" id="{1DFFC180-FEE6-46D9-ADDA-0E9DF1E62FCD}"/>
              </a:ext>
            </a:extLst>
          </p:cNvPr>
          <p:cNvSpPr>
            <a:spLocks noGrp="1"/>
          </p:cNvSpPr>
          <p:nvPr>
            <p:ph type="ftr" sz="quarter" idx="11"/>
          </p:nvPr>
        </p:nvSpPr>
        <p:spPr/>
        <p:txBody>
          <a:bodyPr/>
          <a:lstStyle>
            <a:lvl1pPr>
              <a:defRPr/>
            </a:lvl1pPr>
          </a:lstStyle>
          <a:p>
            <a:pPr>
              <a:defRPr/>
            </a:pPr>
            <a:endParaRPr lang="fr-FR"/>
          </a:p>
        </p:txBody>
      </p:sp>
      <p:sp>
        <p:nvSpPr>
          <p:cNvPr id="12" name="Slide Number Placeholder 5">
            <a:extLst>
              <a:ext uri="{FF2B5EF4-FFF2-40B4-BE49-F238E27FC236}">
                <a16:creationId xmlns:a16="http://schemas.microsoft.com/office/drawing/2014/main" id="{6E5C9F9A-1E46-46F2-A58C-80DDC64A9BC4}"/>
              </a:ext>
            </a:extLst>
          </p:cNvPr>
          <p:cNvSpPr>
            <a:spLocks noGrp="1"/>
          </p:cNvSpPr>
          <p:nvPr>
            <p:ph type="sldNum" sz="quarter" idx="12"/>
          </p:nvPr>
        </p:nvSpPr>
        <p:spPr/>
        <p:txBody>
          <a:bodyPr/>
          <a:lstStyle>
            <a:lvl1pPr>
              <a:defRPr/>
            </a:lvl1pPr>
          </a:lstStyle>
          <a:p>
            <a:pPr>
              <a:defRPr/>
            </a:pPr>
            <a:fld id="{65B91B4F-37FD-4437-8490-FC0B63445827}" type="slidenum">
              <a:rPr lang="fr-FR" altLang="fr-FR"/>
              <a:pPr>
                <a:defRPr/>
              </a:pPr>
              <a:t>‹N°›</a:t>
            </a:fld>
            <a:endParaRPr lang="fr-FR" altLang="fr-FR"/>
          </a:p>
        </p:txBody>
      </p:sp>
    </p:spTree>
    <p:extLst>
      <p:ext uri="{BB962C8B-B14F-4D97-AF65-F5344CB8AC3E}">
        <p14:creationId xmlns:p14="http://schemas.microsoft.com/office/powerpoint/2010/main" val="300064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26541" y="450347"/>
            <a:ext cx="12145770" cy="1146257"/>
          </a:xfrm>
        </p:spPr>
        <p:txBody>
          <a:bodyPr/>
          <a:lstStyle/>
          <a:p>
            <a:r>
              <a:rPr lang="fr-FR"/>
              <a:t>Modifiez le style du titre</a:t>
            </a:r>
            <a:endParaRPr lang="en-US"/>
          </a:p>
        </p:txBody>
      </p:sp>
      <p:sp>
        <p:nvSpPr>
          <p:cNvPr id="3" name="Content Placeholder 2"/>
          <p:cNvSpPr>
            <a:spLocks noGrp="1"/>
          </p:cNvSpPr>
          <p:nvPr>
            <p:ph sz="half" idx="1"/>
          </p:nvPr>
        </p:nvSpPr>
        <p:spPr>
          <a:xfrm>
            <a:off x="626542" y="1895753"/>
            <a:ext cx="5938004" cy="4860392"/>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834307" y="1895753"/>
            <a:ext cx="5938004" cy="4860392"/>
          </a:xfrm>
        </p:spPr>
        <p:txBody>
          <a:bodyPr/>
          <a:lstStyle>
            <a:lvl1pPr>
              <a:defRPr sz="3088"/>
            </a:lvl1pPr>
            <a:lvl2pPr>
              <a:defRPr sz="2647"/>
            </a:lvl2pPr>
            <a:lvl3pPr>
              <a:defRPr sz="2206"/>
            </a:lvl3pPr>
            <a:lvl4pPr>
              <a:defRPr sz="1985"/>
            </a:lvl4pPr>
            <a:lvl5pPr>
              <a:defRPr sz="1985"/>
            </a:lvl5pPr>
            <a:lvl6pPr>
              <a:defRPr sz="1985"/>
            </a:lvl6pPr>
            <a:lvl7pPr>
              <a:defRPr sz="1985"/>
            </a:lvl7pPr>
            <a:lvl8pPr>
              <a:defRPr sz="1985"/>
            </a:lvl8pPr>
            <a:lvl9pPr>
              <a:defRPr sz="198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3">
            <a:extLst>
              <a:ext uri="{FF2B5EF4-FFF2-40B4-BE49-F238E27FC236}">
                <a16:creationId xmlns:a16="http://schemas.microsoft.com/office/drawing/2014/main" id="{53D9F73C-BC52-42F6-B7F4-9F6F3CAAF1C9}"/>
              </a:ext>
            </a:extLst>
          </p:cNvPr>
          <p:cNvSpPr>
            <a:spLocks noGrp="1"/>
          </p:cNvSpPr>
          <p:nvPr>
            <p:ph type="dt" sz="half" idx="10"/>
          </p:nvPr>
        </p:nvSpPr>
        <p:spPr/>
        <p:txBody>
          <a:bodyPr/>
          <a:lstStyle>
            <a:lvl1pPr>
              <a:defRPr/>
            </a:lvl1pPr>
          </a:lstStyle>
          <a:p>
            <a:pPr>
              <a:defRPr/>
            </a:pPr>
            <a:fld id="{8E2F4B32-66AB-4F99-8209-28FDA817E282}" type="datetime1">
              <a:rPr lang="fr-FR"/>
              <a:pPr>
                <a:defRPr/>
              </a:pPr>
              <a:t>20/09/2022</a:t>
            </a:fld>
            <a:endParaRPr lang="fr-FR"/>
          </a:p>
        </p:txBody>
      </p:sp>
      <p:sp>
        <p:nvSpPr>
          <p:cNvPr id="6" name="Footer Placeholder 4">
            <a:extLst>
              <a:ext uri="{FF2B5EF4-FFF2-40B4-BE49-F238E27FC236}">
                <a16:creationId xmlns:a16="http://schemas.microsoft.com/office/drawing/2014/main" id="{58DA4856-D357-43CF-B41E-23A312D3E656}"/>
              </a:ext>
            </a:extLst>
          </p:cNvPr>
          <p:cNvSpPr>
            <a:spLocks noGrp="1"/>
          </p:cNvSpPr>
          <p:nvPr>
            <p:ph type="ftr" sz="quarter" idx="11"/>
          </p:nvPr>
        </p:nvSpPr>
        <p:spPr/>
        <p:txBody>
          <a:bodyPr/>
          <a:lstStyle>
            <a:lvl1pPr>
              <a:defRPr/>
            </a:lvl1pPr>
          </a:lstStyle>
          <a:p>
            <a:pPr>
              <a:defRPr/>
            </a:pPr>
            <a:endParaRPr lang="fr-FR"/>
          </a:p>
        </p:txBody>
      </p:sp>
      <p:sp>
        <p:nvSpPr>
          <p:cNvPr id="7" name="Slide Number Placeholder 5">
            <a:extLst>
              <a:ext uri="{FF2B5EF4-FFF2-40B4-BE49-F238E27FC236}">
                <a16:creationId xmlns:a16="http://schemas.microsoft.com/office/drawing/2014/main" id="{576CC5E2-55EE-433D-BEFD-6CBCB025CD65}"/>
              </a:ext>
            </a:extLst>
          </p:cNvPr>
          <p:cNvSpPr>
            <a:spLocks noGrp="1"/>
          </p:cNvSpPr>
          <p:nvPr>
            <p:ph type="sldNum" sz="quarter" idx="12"/>
          </p:nvPr>
        </p:nvSpPr>
        <p:spPr/>
        <p:txBody>
          <a:bodyPr/>
          <a:lstStyle>
            <a:lvl1pPr>
              <a:defRPr/>
            </a:lvl1pPr>
          </a:lstStyle>
          <a:p>
            <a:pPr>
              <a:defRPr/>
            </a:pPr>
            <a:fld id="{62CA9A79-1FF7-41AE-A13E-640D6188DD72}" type="slidenum">
              <a:rPr lang="fr-FR" altLang="fr-FR"/>
              <a:pPr>
                <a:defRPr/>
              </a:pPr>
              <a:t>‹N°›</a:t>
            </a:fld>
            <a:endParaRPr lang="fr-FR" altLang="fr-FR"/>
          </a:p>
        </p:txBody>
      </p:sp>
    </p:spTree>
    <p:extLst>
      <p:ext uri="{BB962C8B-B14F-4D97-AF65-F5344CB8AC3E}">
        <p14:creationId xmlns:p14="http://schemas.microsoft.com/office/powerpoint/2010/main" val="419429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 y="3"/>
            <a:ext cx="13440305" cy="7559037"/>
          </a:xfrm>
          <a:prstGeom prst="rect">
            <a:avLst/>
          </a:prstGeom>
          <a:blipFill>
            <a:blip r:embed="rId7" cstate="print"/>
            <a:stretch>
              <a:fillRect/>
            </a:stretch>
          </a:blipFill>
        </p:spPr>
        <p:txBody>
          <a:bodyPr wrap="square" lIns="0" tIns="0" rIns="0" bIns="0" rtlCol="0"/>
          <a:lstStyle/>
          <a:p>
            <a:endParaRPr sz="1800"/>
          </a:p>
        </p:txBody>
      </p:sp>
      <p:sp>
        <p:nvSpPr>
          <p:cNvPr id="17" name="bk object 17"/>
          <p:cNvSpPr/>
          <p:nvPr/>
        </p:nvSpPr>
        <p:spPr>
          <a:xfrm>
            <a:off x="2" y="3"/>
            <a:ext cx="13440305" cy="7559675"/>
          </a:xfrm>
          <a:custGeom>
            <a:avLst/>
            <a:gdLst/>
            <a:ahLst/>
            <a:cxnLst/>
            <a:rect l="l" t="t" r="r" b="b"/>
            <a:pathLst>
              <a:path w="10080625" h="7559675">
                <a:moveTo>
                  <a:pt x="0" y="7559675"/>
                </a:moveTo>
                <a:lnTo>
                  <a:pt x="10080625" y="7559675"/>
                </a:lnTo>
                <a:lnTo>
                  <a:pt x="10080625" y="0"/>
                </a:lnTo>
                <a:lnTo>
                  <a:pt x="0" y="0"/>
                </a:lnTo>
                <a:lnTo>
                  <a:pt x="0" y="7559675"/>
                </a:lnTo>
                <a:close/>
              </a:path>
            </a:pathLst>
          </a:custGeom>
          <a:solidFill>
            <a:srgbClr val="FFFFFF"/>
          </a:solidFill>
        </p:spPr>
        <p:txBody>
          <a:bodyPr wrap="square" lIns="0" tIns="0" rIns="0" bIns="0" rtlCol="0"/>
          <a:lstStyle/>
          <a:p>
            <a:endParaRPr sz="1800"/>
          </a:p>
        </p:txBody>
      </p:sp>
      <p:sp>
        <p:nvSpPr>
          <p:cNvPr id="18" name="bk object 18"/>
          <p:cNvSpPr/>
          <p:nvPr/>
        </p:nvSpPr>
        <p:spPr>
          <a:xfrm>
            <a:off x="133346" y="112776"/>
            <a:ext cx="13173699" cy="7346886"/>
          </a:xfrm>
          <a:prstGeom prst="rect">
            <a:avLst/>
          </a:prstGeom>
          <a:blipFill>
            <a:blip r:embed="rId8"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3658132" y="724280"/>
            <a:ext cx="6128271" cy="574040"/>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788590" y="1960829"/>
            <a:ext cx="11867361" cy="400110"/>
          </a:xfrm>
          <a:prstGeom prst="rect">
            <a:avLst/>
          </a:prstGeom>
        </p:spPr>
        <p:txBody>
          <a:bodyPr wrap="square" lIns="0" tIns="0" rIns="0" bIns="0">
            <a:spAutoFit/>
          </a:bodyPr>
          <a:lstStyle>
            <a:lvl1pPr>
              <a:defRPr sz="2600" b="0" i="0">
                <a:solidFill>
                  <a:srgbClr val="554A3B"/>
                </a:solidFill>
                <a:latin typeface="Arial"/>
                <a:cs typeface="Arial"/>
              </a:defRPr>
            </a:lvl1pPr>
          </a:lstStyle>
          <a:p>
            <a:endParaRPr/>
          </a:p>
        </p:txBody>
      </p:sp>
      <p:sp>
        <p:nvSpPr>
          <p:cNvPr id="4" name="Holder 4"/>
          <p:cNvSpPr>
            <a:spLocks noGrp="1"/>
          </p:cNvSpPr>
          <p:nvPr>
            <p:ph type="ftr" sz="quarter" idx="5"/>
          </p:nvPr>
        </p:nvSpPr>
        <p:spPr>
          <a:xfrm>
            <a:off x="4571143" y="7033452"/>
            <a:ext cx="430225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72227" y="7033452"/>
            <a:ext cx="3092244"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9/20/2022</a:t>
            </a:fld>
            <a:endParaRPr lang="en-US"/>
          </a:p>
        </p:txBody>
      </p:sp>
      <p:sp>
        <p:nvSpPr>
          <p:cNvPr id="6" name="Holder 6"/>
          <p:cNvSpPr>
            <a:spLocks noGrp="1"/>
          </p:cNvSpPr>
          <p:nvPr>
            <p:ph type="sldNum" sz="quarter" idx="7"/>
          </p:nvPr>
        </p:nvSpPr>
        <p:spPr>
          <a:xfrm>
            <a:off x="9680067" y="7033452"/>
            <a:ext cx="309224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8">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2">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8">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2">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5F1529-3388-4981-A1DF-8F44D4AEF937}"/>
              </a:ext>
            </a:extLst>
          </p:cNvPr>
          <p:cNvSpPr/>
          <p:nvPr/>
        </p:nvSpPr>
        <p:spPr>
          <a:xfrm>
            <a:off x="0" y="0"/>
            <a:ext cx="13444538" cy="7562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useBgFill="1">
        <p:nvSpPr>
          <p:cNvPr id="7" name="Rounded Rectangle 6">
            <a:extLst>
              <a:ext uri="{FF2B5EF4-FFF2-40B4-BE49-F238E27FC236}">
                <a16:creationId xmlns:a16="http://schemas.microsoft.com/office/drawing/2014/main" id="{44809401-EC38-4C5D-A6B2-347FA212DC6F}"/>
              </a:ext>
            </a:extLst>
          </p:cNvPr>
          <p:cNvSpPr/>
          <p:nvPr/>
        </p:nvSpPr>
        <p:spPr>
          <a:xfrm>
            <a:off x="135382" y="112043"/>
            <a:ext cx="13173779" cy="734927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1028" name="Text Placeholder 2">
            <a:extLst>
              <a:ext uri="{FF2B5EF4-FFF2-40B4-BE49-F238E27FC236}">
                <a16:creationId xmlns:a16="http://schemas.microsoft.com/office/drawing/2014/main" id="{47CB02A0-4330-409E-95FA-5030C0561A84}"/>
              </a:ext>
            </a:extLst>
          </p:cNvPr>
          <p:cNvSpPr>
            <a:spLocks noGrp="1"/>
          </p:cNvSpPr>
          <p:nvPr>
            <p:ph type="body" idx="1"/>
          </p:nvPr>
        </p:nvSpPr>
        <p:spPr bwMode="auto">
          <a:xfrm>
            <a:off x="672227" y="1932729"/>
            <a:ext cx="12100084" cy="482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a:extLst>
              <a:ext uri="{FF2B5EF4-FFF2-40B4-BE49-F238E27FC236}">
                <a16:creationId xmlns:a16="http://schemas.microsoft.com/office/drawing/2014/main" id="{8022914F-6F1A-4A2F-9126-BBD777FA52BC}"/>
              </a:ext>
            </a:extLst>
          </p:cNvPr>
          <p:cNvSpPr>
            <a:spLocks noGrp="1"/>
          </p:cNvSpPr>
          <p:nvPr>
            <p:ph type="dt" sz="half" idx="2"/>
          </p:nvPr>
        </p:nvSpPr>
        <p:spPr>
          <a:xfrm>
            <a:off x="672229" y="7009642"/>
            <a:ext cx="3137059" cy="402652"/>
          </a:xfrm>
          <a:prstGeom prst="rect">
            <a:avLst/>
          </a:prstGeom>
        </p:spPr>
        <p:txBody>
          <a:bodyPr vert="horz" lIns="91440" tIns="45720" rIns="91440" bIns="45720" rtlCol="0" anchor="ctr"/>
          <a:lstStyle>
            <a:lvl1pPr algn="l" eaLnBrk="1" hangingPunct="1">
              <a:defRPr sz="1323">
                <a:solidFill>
                  <a:schemeClr val="tx2"/>
                </a:solidFill>
                <a:cs typeface="Arial" charset="0"/>
              </a:defRPr>
            </a:lvl1pPr>
          </a:lstStyle>
          <a:p>
            <a:pPr>
              <a:defRPr/>
            </a:pPr>
            <a:fld id="{B1879406-972C-40EA-ACC8-14DACFB1A7BE}" type="datetime1">
              <a:rPr lang="fr-FR"/>
              <a:pPr>
                <a:defRPr/>
              </a:pPr>
              <a:t>20/09/2022</a:t>
            </a:fld>
            <a:endParaRPr lang="fr-FR"/>
          </a:p>
        </p:txBody>
      </p:sp>
      <p:sp>
        <p:nvSpPr>
          <p:cNvPr id="5" name="Footer Placeholder 4">
            <a:extLst>
              <a:ext uri="{FF2B5EF4-FFF2-40B4-BE49-F238E27FC236}">
                <a16:creationId xmlns:a16="http://schemas.microsoft.com/office/drawing/2014/main" id="{EE29ECD2-6BD9-47C2-9341-E1A9DA423078}"/>
              </a:ext>
            </a:extLst>
          </p:cNvPr>
          <p:cNvSpPr>
            <a:spLocks noGrp="1"/>
          </p:cNvSpPr>
          <p:nvPr>
            <p:ph type="ftr" sz="quarter" idx="3"/>
          </p:nvPr>
        </p:nvSpPr>
        <p:spPr>
          <a:xfrm>
            <a:off x="4593553" y="7009642"/>
            <a:ext cx="4257437" cy="402652"/>
          </a:xfrm>
          <a:prstGeom prst="rect">
            <a:avLst/>
          </a:prstGeom>
        </p:spPr>
        <p:txBody>
          <a:bodyPr vert="horz" lIns="91440" tIns="45720" rIns="91440" bIns="45720" rtlCol="0" anchor="ctr"/>
          <a:lstStyle>
            <a:lvl1pPr algn="ctr" eaLnBrk="1" hangingPunct="1">
              <a:defRPr sz="1323">
                <a:solidFill>
                  <a:schemeClr val="tx2"/>
                </a:solidFill>
                <a:cs typeface="Arial" charset="0"/>
              </a:defRPr>
            </a:lvl1pPr>
          </a:lstStyle>
          <a:p>
            <a:pPr>
              <a:defRPr/>
            </a:pPr>
            <a:endParaRPr lang="fr-FR"/>
          </a:p>
        </p:txBody>
      </p:sp>
      <p:sp>
        <p:nvSpPr>
          <p:cNvPr id="6" name="Slide Number Placeholder 5">
            <a:extLst>
              <a:ext uri="{FF2B5EF4-FFF2-40B4-BE49-F238E27FC236}">
                <a16:creationId xmlns:a16="http://schemas.microsoft.com/office/drawing/2014/main" id="{3D704241-975E-4D13-B8D7-73AD775949C7}"/>
              </a:ext>
            </a:extLst>
          </p:cNvPr>
          <p:cNvSpPr>
            <a:spLocks noGrp="1"/>
          </p:cNvSpPr>
          <p:nvPr>
            <p:ph type="sldNum" sz="quarter" idx="4"/>
          </p:nvPr>
        </p:nvSpPr>
        <p:spPr>
          <a:xfrm>
            <a:off x="9635254" y="7009642"/>
            <a:ext cx="3137059" cy="40265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23">
                <a:solidFill>
                  <a:schemeClr val="tx2"/>
                </a:solidFill>
              </a:defRPr>
            </a:lvl1pPr>
          </a:lstStyle>
          <a:p>
            <a:pPr>
              <a:defRPr/>
            </a:pPr>
            <a:fld id="{99EC290A-3837-4848-AEB5-6F235CA55D7B}" type="slidenum">
              <a:rPr lang="fr-FR" altLang="fr-FR"/>
              <a:pPr>
                <a:defRPr/>
              </a:pPr>
              <a:t>‹N°›</a:t>
            </a:fld>
            <a:endParaRPr lang="fr-FR" altLang="fr-FR"/>
          </a:p>
        </p:txBody>
      </p:sp>
      <p:sp>
        <p:nvSpPr>
          <p:cNvPr id="9" name="Rectangle 8">
            <a:extLst>
              <a:ext uri="{FF2B5EF4-FFF2-40B4-BE49-F238E27FC236}">
                <a16:creationId xmlns:a16="http://schemas.microsoft.com/office/drawing/2014/main" id="{B2150868-D68A-4A06-B299-DE085C0C5E63}"/>
              </a:ext>
            </a:extLst>
          </p:cNvPr>
          <p:cNvSpPr/>
          <p:nvPr/>
        </p:nvSpPr>
        <p:spPr>
          <a:xfrm>
            <a:off x="403336" y="306758"/>
            <a:ext cx="12637866" cy="1462151"/>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10" name="Rectangle 9">
            <a:extLst>
              <a:ext uri="{FF2B5EF4-FFF2-40B4-BE49-F238E27FC236}">
                <a16:creationId xmlns:a16="http://schemas.microsoft.com/office/drawing/2014/main" id="{3F488143-BAF0-40A1-A971-71D4C7B0108C}"/>
              </a:ext>
            </a:extLst>
          </p:cNvPr>
          <p:cNvSpPr/>
          <p:nvPr/>
        </p:nvSpPr>
        <p:spPr>
          <a:xfrm>
            <a:off x="548521" y="411406"/>
            <a:ext cx="12321825" cy="123246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985"/>
          </a:p>
        </p:txBody>
      </p:sp>
      <p:sp>
        <p:nvSpPr>
          <p:cNvPr id="2" name="Title Placeholder 1">
            <a:extLst>
              <a:ext uri="{FF2B5EF4-FFF2-40B4-BE49-F238E27FC236}">
                <a16:creationId xmlns:a16="http://schemas.microsoft.com/office/drawing/2014/main" id="{1D13F02A-EF60-4F15-B7D3-57A547792568}"/>
              </a:ext>
            </a:extLst>
          </p:cNvPr>
          <p:cNvSpPr>
            <a:spLocks noGrp="1"/>
          </p:cNvSpPr>
          <p:nvPr>
            <p:ph type="title"/>
          </p:nvPr>
        </p:nvSpPr>
        <p:spPr>
          <a:xfrm>
            <a:off x="625547" y="449920"/>
            <a:ext cx="12146766" cy="1146682"/>
          </a:xfrm>
          <a:prstGeom prst="rect">
            <a:avLst/>
          </a:prstGeom>
        </p:spPr>
        <p:txBody>
          <a:bodyPr vert="horz" lIns="91440" tIns="45720" rIns="91440" bIns="45720" rtlCol="0" anchor="ctr">
            <a:normAutofit/>
          </a:bodyPr>
          <a:lstStyle/>
          <a:p>
            <a:r>
              <a:rPr lang="fr-FR"/>
              <a:t>Modifiez le style du titre</a:t>
            </a:r>
            <a:endParaRPr lang="en-US" dirty="0"/>
          </a:p>
        </p:txBody>
      </p:sp>
    </p:spTree>
    <p:extLst>
      <p:ext uri="{BB962C8B-B14F-4D97-AF65-F5344CB8AC3E}">
        <p14:creationId xmlns:p14="http://schemas.microsoft.com/office/powerpoint/2010/main" val="33148058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rtl="0" eaLnBrk="0" fontAlgn="base" hangingPunct="0">
        <a:spcBef>
          <a:spcPct val="0"/>
        </a:spcBef>
        <a:spcAft>
          <a:spcPct val="0"/>
        </a:spcAft>
        <a:defRPr sz="3860" kern="1200" cap="all">
          <a:solidFill>
            <a:srgbClr val="6B7D72"/>
          </a:solidFill>
          <a:latin typeface="+mj-lt"/>
          <a:ea typeface="+mj-ea"/>
          <a:cs typeface="+mj-cs"/>
        </a:defRPr>
      </a:lvl1pPr>
      <a:lvl2pPr algn="ctr" rtl="0" eaLnBrk="0" fontAlgn="base" hangingPunct="0">
        <a:spcBef>
          <a:spcPct val="0"/>
        </a:spcBef>
        <a:spcAft>
          <a:spcPct val="0"/>
        </a:spcAft>
        <a:defRPr sz="3860">
          <a:solidFill>
            <a:srgbClr val="6B7D72"/>
          </a:solidFill>
          <a:latin typeface="Book Antiqua" pitchFamily="18" charset="0"/>
        </a:defRPr>
      </a:lvl2pPr>
      <a:lvl3pPr algn="ctr" rtl="0" eaLnBrk="0" fontAlgn="base" hangingPunct="0">
        <a:spcBef>
          <a:spcPct val="0"/>
        </a:spcBef>
        <a:spcAft>
          <a:spcPct val="0"/>
        </a:spcAft>
        <a:defRPr sz="3860">
          <a:solidFill>
            <a:srgbClr val="6B7D72"/>
          </a:solidFill>
          <a:latin typeface="Book Antiqua" pitchFamily="18" charset="0"/>
        </a:defRPr>
      </a:lvl3pPr>
      <a:lvl4pPr algn="ctr" rtl="0" eaLnBrk="0" fontAlgn="base" hangingPunct="0">
        <a:spcBef>
          <a:spcPct val="0"/>
        </a:spcBef>
        <a:spcAft>
          <a:spcPct val="0"/>
        </a:spcAft>
        <a:defRPr sz="3860">
          <a:solidFill>
            <a:srgbClr val="6B7D72"/>
          </a:solidFill>
          <a:latin typeface="Book Antiqua" pitchFamily="18" charset="0"/>
        </a:defRPr>
      </a:lvl4pPr>
      <a:lvl5pPr algn="ctr" rtl="0" eaLnBrk="0" fontAlgn="base" hangingPunct="0">
        <a:spcBef>
          <a:spcPct val="0"/>
        </a:spcBef>
        <a:spcAft>
          <a:spcPct val="0"/>
        </a:spcAft>
        <a:defRPr sz="3860">
          <a:solidFill>
            <a:srgbClr val="6B7D72"/>
          </a:solidFill>
          <a:latin typeface="Book Antiqua" pitchFamily="18" charset="0"/>
        </a:defRPr>
      </a:lvl5pPr>
      <a:lvl6pPr marL="504188" algn="ctr" rtl="0" fontAlgn="base">
        <a:spcBef>
          <a:spcPct val="0"/>
        </a:spcBef>
        <a:spcAft>
          <a:spcPct val="0"/>
        </a:spcAft>
        <a:defRPr sz="3860">
          <a:solidFill>
            <a:srgbClr val="6B7D72"/>
          </a:solidFill>
          <a:latin typeface="Book Antiqua" pitchFamily="18" charset="0"/>
        </a:defRPr>
      </a:lvl6pPr>
      <a:lvl7pPr marL="1008375" algn="ctr" rtl="0" fontAlgn="base">
        <a:spcBef>
          <a:spcPct val="0"/>
        </a:spcBef>
        <a:spcAft>
          <a:spcPct val="0"/>
        </a:spcAft>
        <a:defRPr sz="3860">
          <a:solidFill>
            <a:srgbClr val="6B7D72"/>
          </a:solidFill>
          <a:latin typeface="Book Antiqua" pitchFamily="18" charset="0"/>
        </a:defRPr>
      </a:lvl7pPr>
      <a:lvl8pPr marL="1512563" algn="ctr" rtl="0" fontAlgn="base">
        <a:spcBef>
          <a:spcPct val="0"/>
        </a:spcBef>
        <a:spcAft>
          <a:spcPct val="0"/>
        </a:spcAft>
        <a:defRPr sz="3860">
          <a:solidFill>
            <a:srgbClr val="6B7D72"/>
          </a:solidFill>
          <a:latin typeface="Book Antiqua" pitchFamily="18" charset="0"/>
        </a:defRPr>
      </a:lvl8pPr>
      <a:lvl9pPr marL="2016751" algn="ctr" rtl="0" fontAlgn="base">
        <a:spcBef>
          <a:spcPct val="0"/>
        </a:spcBef>
        <a:spcAft>
          <a:spcPct val="0"/>
        </a:spcAft>
        <a:defRPr sz="3860">
          <a:solidFill>
            <a:srgbClr val="6B7D72"/>
          </a:solidFill>
          <a:latin typeface="Book Antiqua" pitchFamily="18" charset="0"/>
        </a:defRPr>
      </a:lvl9pPr>
    </p:titleStyle>
    <p:bodyStyle>
      <a:lvl1pPr marL="378140" indent="-252094" algn="l" rtl="0" eaLnBrk="0" fontAlgn="base" hangingPunct="0">
        <a:spcBef>
          <a:spcPct val="20000"/>
        </a:spcBef>
        <a:spcAft>
          <a:spcPct val="0"/>
        </a:spcAft>
        <a:buClr>
          <a:schemeClr val="accent1"/>
        </a:buClr>
        <a:buFont typeface="Arial" panose="020B0604020202020204" pitchFamily="34" charset="0"/>
        <a:buChar char="•"/>
        <a:defRPr sz="2647" kern="1200">
          <a:solidFill>
            <a:schemeClr val="tx2"/>
          </a:solidFill>
          <a:latin typeface="+mn-lt"/>
          <a:ea typeface="+mn-ea"/>
          <a:cs typeface="+mn-cs"/>
        </a:defRPr>
      </a:lvl1pPr>
      <a:lvl2pPr marL="705513" indent="-252094" algn="l" rtl="0" eaLnBrk="0" fontAlgn="base" hangingPunct="0">
        <a:spcBef>
          <a:spcPct val="20000"/>
        </a:spcBef>
        <a:spcAft>
          <a:spcPct val="0"/>
        </a:spcAft>
        <a:buClr>
          <a:schemeClr val="accent2"/>
        </a:buClr>
        <a:buFont typeface="Arial" panose="020B0604020202020204" pitchFamily="34" charset="0"/>
        <a:buChar char="•"/>
        <a:defRPr sz="2206" kern="1200">
          <a:solidFill>
            <a:schemeClr val="tx2"/>
          </a:solidFill>
          <a:latin typeface="+mn-lt"/>
          <a:ea typeface="+mn-ea"/>
          <a:cs typeface="+mn-cs"/>
        </a:defRPr>
      </a:lvl2pPr>
      <a:lvl3pPr marL="1008375" indent="-252094" algn="l" rtl="0" eaLnBrk="0" fontAlgn="base" hangingPunct="0">
        <a:spcBef>
          <a:spcPct val="20000"/>
        </a:spcBef>
        <a:spcAft>
          <a:spcPct val="0"/>
        </a:spcAft>
        <a:buClr>
          <a:srgbClr val="B5AE53"/>
        </a:buClr>
        <a:buFont typeface="Arial" panose="020B0604020202020204" pitchFamily="34" charset="0"/>
        <a:buChar char="•"/>
        <a:defRPr kern="1200">
          <a:solidFill>
            <a:schemeClr val="tx2"/>
          </a:solidFill>
          <a:latin typeface="+mn-lt"/>
          <a:ea typeface="+mn-ea"/>
          <a:cs typeface="+mn-cs"/>
        </a:defRPr>
      </a:lvl3pPr>
      <a:lvl4pPr marL="1411025" indent="-252094" algn="l" rtl="0" eaLnBrk="0" fontAlgn="base" hangingPunct="0">
        <a:spcBef>
          <a:spcPct val="20000"/>
        </a:spcBef>
        <a:spcAft>
          <a:spcPct val="0"/>
        </a:spcAft>
        <a:buClr>
          <a:srgbClr val="848058"/>
        </a:buClr>
        <a:buFont typeface="Arial" panose="020B0604020202020204" pitchFamily="34" charset="0"/>
        <a:buChar char="•"/>
        <a:defRPr sz="1764" kern="1200">
          <a:solidFill>
            <a:schemeClr val="tx2"/>
          </a:solidFill>
          <a:latin typeface="+mn-lt"/>
          <a:ea typeface="+mn-ea"/>
          <a:cs typeface="+mn-cs"/>
        </a:defRPr>
      </a:lvl4pPr>
      <a:lvl5pPr marL="1713888" indent="-252094" algn="l" rtl="0" eaLnBrk="0" fontAlgn="base" hangingPunct="0">
        <a:spcBef>
          <a:spcPct val="20000"/>
        </a:spcBef>
        <a:spcAft>
          <a:spcPct val="0"/>
        </a:spcAft>
        <a:buClr>
          <a:srgbClr val="E8B54D"/>
        </a:buClr>
        <a:buFont typeface="Arial" panose="020B0604020202020204" pitchFamily="34" charset="0"/>
        <a:buChar char="•"/>
        <a:defRPr sz="1764" kern="1200">
          <a:solidFill>
            <a:schemeClr val="tx2"/>
          </a:solidFill>
          <a:latin typeface="+mn-lt"/>
          <a:ea typeface="+mn-ea"/>
          <a:cs typeface="+mn-cs"/>
        </a:defRPr>
      </a:lvl5pPr>
      <a:lvl6pPr marL="1915913" indent="-201675" algn="l" defTabSz="1008375" rtl="0" eaLnBrk="1" latinLnBrk="0" hangingPunct="1">
        <a:spcBef>
          <a:spcPct val="20000"/>
        </a:spcBef>
        <a:buClr>
          <a:schemeClr val="accent1"/>
        </a:buClr>
        <a:buFont typeface="Arial" pitchFamily="34" charset="0"/>
        <a:buChar char="•"/>
        <a:defRPr sz="1544" kern="1200">
          <a:solidFill>
            <a:schemeClr val="tx2"/>
          </a:solidFill>
          <a:latin typeface="+mn-lt"/>
          <a:ea typeface="+mn-ea"/>
          <a:cs typeface="+mn-cs"/>
        </a:defRPr>
      </a:lvl6pPr>
      <a:lvl7pPr marL="2218426" indent="-201675" algn="l" defTabSz="1008375" rtl="0" eaLnBrk="1" latinLnBrk="0" hangingPunct="1">
        <a:spcBef>
          <a:spcPct val="20000"/>
        </a:spcBef>
        <a:buClr>
          <a:schemeClr val="accent2"/>
        </a:buClr>
        <a:buFont typeface="Arial" pitchFamily="34" charset="0"/>
        <a:buChar char="•"/>
        <a:defRPr sz="1544" kern="1200">
          <a:solidFill>
            <a:schemeClr val="tx2"/>
          </a:solidFill>
          <a:latin typeface="+mn-lt"/>
          <a:ea typeface="+mn-ea"/>
          <a:cs typeface="+mn-cs"/>
        </a:defRPr>
      </a:lvl7pPr>
      <a:lvl8pPr marL="2420101" indent="-201675" algn="l" defTabSz="1008375" rtl="0" eaLnBrk="1" latinLnBrk="0" hangingPunct="1">
        <a:spcBef>
          <a:spcPct val="20000"/>
        </a:spcBef>
        <a:buClr>
          <a:schemeClr val="accent3"/>
        </a:buClr>
        <a:buFont typeface="Arial" pitchFamily="34" charset="0"/>
        <a:buChar char="•"/>
        <a:defRPr sz="1544" kern="1200">
          <a:solidFill>
            <a:schemeClr val="tx2"/>
          </a:solidFill>
          <a:latin typeface="+mn-lt"/>
          <a:ea typeface="+mn-ea"/>
          <a:cs typeface="+mn-cs"/>
        </a:defRPr>
      </a:lvl8pPr>
      <a:lvl9pPr marL="2621776" indent="-201675" algn="l" defTabSz="1008375" rtl="0" eaLnBrk="1" latinLnBrk="0" hangingPunct="1">
        <a:spcBef>
          <a:spcPct val="20000"/>
        </a:spcBef>
        <a:buClr>
          <a:schemeClr val="accent4"/>
        </a:buClr>
        <a:buFont typeface="Arial" pitchFamily="34" charset="0"/>
        <a:buChar char="•"/>
        <a:defRPr sz="1544" kern="1200">
          <a:solidFill>
            <a:schemeClr val="tx2"/>
          </a:solidFill>
          <a:latin typeface="+mn-lt"/>
          <a:ea typeface="+mn-ea"/>
          <a:cs typeface="+mn-cs"/>
        </a:defRPr>
      </a:lvl9pPr>
    </p:bodyStyle>
    <p:otherStyle>
      <a:defPPr>
        <a:defRPr lang="en-US"/>
      </a:defPPr>
      <a:lvl1pPr marL="0" algn="l" defTabSz="1008375" rtl="0" eaLnBrk="1" latinLnBrk="0" hangingPunct="1">
        <a:defRPr sz="1985" kern="1200">
          <a:solidFill>
            <a:schemeClr val="tx1"/>
          </a:solidFill>
          <a:latin typeface="+mn-lt"/>
          <a:ea typeface="+mn-ea"/>
          <a:cs typeface="+mn-cs"/>
        </a:defRPr>
      </a:lvl1pPr>
      <a:lvl2pPr marL="504188" algn="l" defTabSz="1008375" rtl="0" eaLnBrk="1" latinLnBrk="0" hangingPunct="1">
        <a:defRPr sz="1985" kern="1200">
          <a:solidFill>
            <a:schemeClr val="tx1"/>
          </a:solidFill>
          <a:latin typeface="+mn-lt"/>
          <a:ea typeface="+mn-ea"/>
          <a:cs typeface="+mn-cs"/>
        </a:defRPr>
      </a:lvl2pPr>
      <a:lvl3pPr marL="1008375" algn="l" defTabSz="1008375" rtl="0" eaLnBrk="1" latinLnBrk="0" hangingPunct="1">
        <a:defRPr sz="1985" kern="1200">
          <a:solidFill>
            <a:schemeClr val="tx1"/>
          </a:solidFill>
          <a:latin typeface="+mn-lt"/>
          <a:ea typeface="+mn-ea"/>
          <a:cs typeface="+mn-cs"/>
        </a:defRPr>
      </a:lvl3pPr>
      <a:lvl4pPr marL="1512563" algn="l" defTabSz="1008375" rtl="0" eaLnBrk="1" latinLnBrk="0" hangingPunct="1">
        <a:defRPr sz="1985" kern="1200">
          <a:solidFill>
            <a:schemeClr val="tx1"/>
          </a:solidFill>
          <a:latin typeface="+mn-lt"/>
          <a:ea typeface="+mn-ea"/>
          <a:cs typeface="+mn-cs"/>
        </a:defRPr>
      </a:lvl4pPr>
      <a:lvl5pPr marL="2016751" algn="l" defTabSz="1008375" rtl="0" eaLnBrk="1" latinLnBrk="0" hangingPunct="1">
        <a:defRPr sz="1985" kern="1200">
          <a:solidFill>
            <a:schemeClr val="tx1"/>
          </a:solidFill>
          <a:latin typeface="+mn-lt"/>
          <a:ea typeface="+mn-ea"/>
          <a:cs typeface="+mn-cs"/>
        </a:defRPr>
      </a:lvl5pPr>
      <a:lvl6pPr marL="2520938" algn="l" defTabSz="1008375" rtl="0" eaLnBrk="1" latinLnBrk="0" hangingPunct="1">
        <a:defRPr sz="1985" kern="1200">
          <a:solidFill>
            <a:schemeClr val="tx1"/>
          </a:solidFill>
          <a:latin typeface="+mn-lt"/>
          <a:ea typeface="+mn-ea"/>
          <a:cs typeface="+mn-cs"/>
        </a:defRPr>
      </a:lvl6pPr>
      <a:lvl7pPr marL="3025125" algn="l" defTabSz="1008375" rtl="0" eaLnBrk="1" latinLnBrk="0" hangingPunct="1">
        <a:defRPr sz="1985" kern="1200">
          <a:solidFill>
            <a:schemeClr val="tx1"/>
          </a:solidFill>
          <a:latin typeface="+mn-lt"/>
          <a:ea typeface="+mn-ea"/>
          <a:cs typeface="+mn-cs"/>
        </a:defRPr>
      </a:lvl7pPr>
      <a:lvl8pPr marL="3529313" algn="l" defTabSz="1008375" rtl="0" eaLnBrk="1" latinLnBrk="0" hangingPunct="1">
        <a:defRPr sz="1985" kern="1200">
          <a:solidFill>
            <a:schemeClr val="tx1"/>
          </a:solidFill>
          <a:latin typeface="+mn-lt"/>
          <a:ea typeface="+mn-ea"/>
          <a:cs typeface="+mn-cs"/>
        </a:defRPr>
      </a:lvl8pPr>
      <a:lvl9pPr marL="4033500" algn="l" defTabSz="1008375" rtl="0" eaLnBrk="1" latinLnBrk="0" hangingPunct="1">
        <a:defRPr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3444538" cy="756285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985"/>
          </a:p>
        </p:txBody>
      </p:sp>
      <p:sp useBgFill="1">
        <p:nvSpPr>
          <p:cNvPr id="8" name="Rectangle à coins arrondis 7"/>
          <p:cNvSpPr/>
          <p:nvPr/>
        </p:nvSpPr>
        <p:spPr>
          <a:xfrm>
            <a:off x="94112" y="76924"/>
            <a:ext cx="13252474" cy="738134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985"/>
          </a:p>
        </p:txBody>
      </p:sp>
      <p:sp>
        <p:nvSpPr>
          <p:cNvPr id="22" name="Espace réservé du titre 21"/>
          <p:cNvSpPr>
            <a:spLocks noGrp="1"/>
          </p:cNvSpPr>
          <p:nvPr>
            <p:ph type="title"/>
          </p:nvPr>
        </p:nvSpPr>
        <p:spPr>
          <a:xfrm>
            <a:off x="1344454" y="302865"/>
            <a:ext cx="11427857" cy="1260475"/>
          </a:xfrm>
          <a:prstGeom prst="rect">
            <a:avLst/>
          </a:prstGeom>
        </p:spPr>
        <p:txBody>
          <a:bodyPr bIns="91440" anchor="b" anchorCtr="0">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1344454" y="1596602"/>
            <a:ext cx="11427857" cy="5041900"/>
          </a:xfrm>
          <a:prstGeom prst="rect">
            <a:avLst/>
          </a:prstGeom>
        </p:spPr>
        <p:txBody>
          <a:bodyPr>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9075063" y="6827573"/>
            <a:ext cx="3641229" cy="525198"/>
          </a:xfrm>
          <a:prstGeom prst="rect">
            <a:avLst/>
          </a:prstGeom>
        </p:spPr>
        <p:txBody>
          <a:bodyPr anchor="ctr" anchorCtr="0"/>
          <a:lstStyle>
            <a:lvl1pPr algn="r" eaLnBrk="1" latinLnBrk="0" hangingPunct="1">
              <a:defRPr kumimoji="0" sz="1544">
                <a:solidFill>
                  <a:schemeClr val="tx2"/>
                </a:solidFill>
              </a:defRPr>
            </a:lvl1pPr>
          </a:lstStyle>
          <a:p>
            <a:fld id="{924F50AB-2241-4450-A32B-8954471F4126}" type="datetime1">
              <a:rPr lang="fr-FR" smtClean="0"/>
              <a:t>20/09/2022</a:t>
            </a:fld>
            <a:endParaRPr lang="fr-FR"/>
          </a:p>
        </p:txBody>
      </p:sp>
      <p:sp>
        <p:nvSpPr>
          <p:cNvPr id="3" name="Espace réservé du pied de page 2"/>
          <p:cNvSpPr>
            <a:spLocks noGrp="1"/>
          </p:cNvSpPr>
          <p:nvPr>
            <p:ph type="ftr" sz="quarter" idx="3"/>
          </p:nvPr>
        </p:nvSpPr>
        <p:spPr>
          <a:xfrm>
            <a:off x="1344454" y="6806565"/>
            <a:ext cx="5825966" cy="504190"/>
          </a:xfrm>
          <a:prstGeom prst="rect">
            <a:avLst/>
          </a:prstGeom>
        </p:spPr>
        <p:txBody>
          <a:bodyPr anchor="ctr" anchorCtr="0"/>
          <a:lstStyle>
            <a:lvl1pPr eaLnBrk="1" latinLnBrk="0" hangingPunct="1">
              <a:defRPr kumimoji="0" sz="1544">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215113" y="6848581"/>
            <a:ext cx="672227" cy="504190"/>
          </a:xfrm>
          <a:prstGeom prst="ellipse">
            <a:avLst/>
          </a:prstGeom>
          <a:solidFill>
            <a:schemeClr val="accent1"/>
          </a:solidFill>
        </p:spPr>
        <p:txBody>
          <a:bodyPr wrap="none" lIns="0" tIns="0" rIns="0" bIns="0" anchor="ctr" anchorCtr="1">
            <a:noAutofit/>
          </a:bodyPr>
          <a:lstStyle>
            <a:lvl1pPr algn="ctr" eaLnBrk="1" latinLnBrk="0" hangingPunct="1">
              <a:defRPr kumimoji="0" sz="1544">
                <a:solidFill>
                  <a:srgbClr val="FFFFFF"/>
                </a:solidFill>
                <a:latin typeface="+mj-lt"/>
                <a:ea typeface="+mj-ea"/>
                <a:cs typeface="+mj-cs"/>
              </a:defRPr>
            </a:lvl1pPr>
          </a:lstStyle>
          <a:p>
            <a:fld id="{612B9BFB-AA9F-4B9A-A0EB-688BEA213EAC}" type="slidenum">
              <a:rPr lang="fr-FR" smtClean="0"/>
              <a:t>‹N°›</a:t>
            </a:fld>
            <a:endParaRPr lang="fr-FR"/>
          </a:p>
        </p:txBody>
      </p:sp>
    </p:spTree>
    <p:extLst>
      <p:ext uri="{BB962C8B-B14F-4D97-AF65-F5344CB8AC3E}">
        <p14:creationId xmlns:p14="http://schemas.microsoft.com/office/powerpoint/2010/main" val="29230245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1" latinLnBrk="0" hangingPunct="1">
        <a:spcBef>
          <a:spcPct val="0"/>
        </a:spcBef>
        <a:buNone/>
        <a:defRPr kumimoji="0" sz="4411" kern="1200">
          <a:solidFill>
            <a:schemeClr val="tx2"/>
          </a:solidFill>
          <a:latin typeface="+mj-lt"/>
          <a:ea typeface="+mj-ea"/>
          <a:cs typeface="+mj-cs"/>
        </a:defRPr>
      </a:lvl1pPr>
    </p:titleStyle>
    <p:bodyStyle>
      <a:lvl1pPr marL="302520" indent="-302520" algn="l" rtl="0" eaLnBrk="1" latinLnBrk="0" hangingPunct="1">
        <a:spcBef>
          <a:spcPts val="640"/>
        </a:spcBef>
        <a:buClr>
          <a:schemeClr val="accent1"/>
        </a:buClr>
        <a:buSzPct val="85000"/>
        <a:buFont typeface="Wingdings 2"/>
        <a:buChar char=""/>
        <a:defRPr kumimoji="0" sz="2867" kern="1200">
          <a:solidFill>
            <a:schemeClr val="tx1"/>
          </a:solidFill>
          <a:latin typeface="+mn-lt"/>
          <a:ea typeface="+mn-ea"/>
          <a:cs typeface="+mn-cs"/>
        </a:defRPr>
      </a:lvl1pPr>
      <a:lvl2pPr marL="605040" indent="-252100" algn="l" rtl="0" eaLnBrk="1" latinLnBrk="0" hangingPunct="1">
        <a:spcBef>
          <a:spcPts val="408"/>
        </a:spcBef>
        <a:buClr>
          <a:schemeClr val="accent2"/>
        </a:buClr>
        <a:buSzPct val="85000"/>
        <a:buFont typeface="Wingdings 2"/>
        <a:buChar char=""/>
        <a:defRPr kumimoji="0" sz="2647" kern="1200">
          <a:solidFill>
            <a:schemeClr val="tx1"/>
          </a:solidFill>
          <a:latin typeface="+mn-lt"/>
          <a:ea typeface="+mn-ea"/>
          <a:cs typeface="+mn-cs"/>
        </a:defRPr>
      </a:lvl2pPr>
      <a:lvl3pPr marL="907560" indent="-252100" algn="l" rtl="0" eaLnBrk="1" latinLnBrk="0" hangingPunct="1">
        <a:spcBef>
          <a:spcPts val="408"/>
        </a:spcBef>
        <a:buClr>
          <a:schemeClr val="accent1">
            <a:tint val="60000"/>
          </a:schemeClr>
        </a:buClr>
        <a:buSzPct val="85000"/>
        <a:buFont typeface="Wingdings 2"/>
        <a:buChar char=""/>
        <a:defRPr kumimoji="0" sz="2206" kern="1200">
          <a:solidFill>
            <a:schemeClr val="tx1"/>
          </a:solidFill>
          <a:latin typeface="+mn-lt"/>
          <a:ea typeface="+mn-ea"/>
          <a:cs typeface="+mn-cs"/>
        </a:defRPr>
      </a:lvl3pPr>
      <a:lvl4pPr marL="1210080" indent="-252100" algn="l" rtl="0" eaLnBrk="1" latinLnBrk="0" hangingPunct="1">
        <a:spcBef>
          <a:spcPts val="408"/>
        </a:spcBef>
        <a:buClr>
          <a:schemeClr val="accent3"/>
        </a:buClr>
        <a:buSzPct val="80000"/>
        <a:buFont typeface="Wingdings 2"/>
        <a:buChar char=""/>
        <a:defRPr kumimoji="0" sz="2206" kern="1200">
          <a:solidFill>
            <a:schemeClr val="tx1"/>
          </a:solidFill>
          <a:latin typeface="+mn-lt"/>
          <a:ea typeface="+mn-ea"/>
          <a:cs typeface="+mn-cs"/>
        </a:defRPr>
      </a:lvl4pPr>
      <a:lvl5pPr marL="1512600" indent="-252100" algn="l" rtl="0" eaLnBrk="1" latinLnBrk="0" hangingPunct="1">
        <a:spcBef>
          <a:spcPts val="408"/>
        </a:spcBef>
        <a:buClr>
          <a:schemeClr val="accent3"/>
        </a:buClr>
        <a:buFontTx/>
        <a:buChar char="o"/>
        <a:defRPr kumimoji="0" sz="2206" kern="1200">
          <a:solidFill>
            <a:schemeClr val="tx1"/>
          </a:solidFill>
          <a:latin typeface="+mn-lt"/>
          <a:ea typeface="+mn-ea"/>
          <a:cs typeface="+mn-cs"/>
        </a:defRPr>
      </a:lvl5pPr>
      <a:lvl6pPr marL="1815121" indent="-252100" algn="l" rtl="0" eaLnBrk="1" latinLnBrk="0" hangingPunct="1">
        <a:spcBef>
          <a:spcPts val="408"/>
        </a:spcBef>
        <a:buClr>
          <a:schemeClr val="accent3"/>
        </a:buClr>
        <a:buChar char="•"/>
        <a:defRPr kumimoji="0" sz="1985" kern="1200" baseline="0">
          <a:solidFill>
            <a:schemeClr val="tx1"/>
          </a:solidFill>
          <a:latin typeface="+mn-lt"/>
          <a:ea typeface="+mn-ea"/>
          <a:cs typeface="+mn-cs"/>
        </a:defRPr>
      </a:lvl6pPr>
      <a:lvl7pPr marL="2117641" indent="-252100" algn="l" rtl="0" eaLnBrk="1" latinLnBrk="0" hangingPunct="1">
        <a:spcBef>
          <a:spcPts val="408"/>
        </a:spcBef>
        <a:buClr>
          <a:schemeClr val="accent2"/>
        </a:buClr>
        <a:buChar char="•"/>
        <a:defRPr kumimoji="0" sz="1985" kern="1200">
          <a:solidFill>
            <a:schemeClr val="tx1"/>
          </a:solidFill>
          <a:latin typeface="+mn-lt"/>
          <a:ea typeface="+mn-ea"/>
          <a:cs typeface="+mn-cs"/>
        </a:defRPr>
      </a:lvl7pPr>
      <a:lvl8pPr marL="2420161" indent="-252100" algn="l" rtl="0" eaLnBrk="1" latinLnBrk="0" hangingPunct="1">
        <a:spcBef>
          <a:spcPts val="408"/>
        </a:spcBef>
        <a:buClr>
          <a:schemeClr val="accent1">
            <a:tint val="60000"/>
          </a:schemeClr>
        </a:buClr>
        <a:buChar char="•"/>
        <a:defRPr kumimoji="0" sz="1985" kern="1200">
          <a:solidFill>
            <a:schemeClr val="tx1"/>
          </a:solidFill>
          <a:latin typeface="+mn-lt"/>
          <a:ea typeface="+mn-ea"/>
          <a:cs typeface="+mn-cs"/>
        </a:defRPr>
      </a:lvl8pPr>
      <a:lvl9pPr marL="2722681" indent="-252100" algn="l" rtl="0" eaLnBrk="1" latinLnBrk="0" hangingPunct="1">
        <a:spcBef>
          <a:spcPts val="408"/>
        </a:spcBef>
        <a:buClr>
          <a:schemeClr val="accent2">
            <a:tint val="60000"/>
          </a:schemeClr>
        </a:buClr>
        <a:buChar char="•"/>
        <a:defRPr kumimoji="0" sz="1985"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4200" algn="l" rtl="0" eaLnBrk="1" latinLnBrk="0" hangingPunct="1">
        <a:defRPr kumimoji="0" kern="1200">
          <a:solidFill>
            <a:schemeClr val="tx1"/>
          </a:solidFill>
          <a:latin typeface="+mn-lt"/>
          <a:ea typeface="+mn-ea"/>
          <a:cs typeface="+mn-cs"/>
        </a:defRPr>
      </a:lvl2pPr>
      <a:lvl3pPr marL="1008400" algn="l" rtl="0" eaLnBrk="1" latinLnBrk="0" hangingPunct="1">
        <a:defRPr kumimoji="0" kern="1200">
          <a:solidFill>
            <a:schemeClr val="tx1"/>
          </a:solidFill>
          <a:latin typeface="+mn-lt"/>
          <a:ea typeface="+mn-ea"/>
          <a:cs typeface="+mn-cs"/>
        </a:defRPr>
      </a:lvl3pPr>
      <a:lvl4pPr marL="1512600" algn="l" rtl="0" eaLnBrk="1" latinLnBrk="0" hangingPunct="1">
        <a:defRPr kumimoji="0" kern="1200">
          <a:solidFill>
            <a:schemeClr val="tx1"/>
          </a:solidFill>
          <a:latin typeface="+mn-lt"/>
          <a:ea typeface="+mn-ea"/>
          <a:cs typeface="+mn-cs"/>
        </a:defRPr>
      </a:lvl4pPr>
      <a:lvl5pPr marL="2016801" algn="l" rtl="0" eaLnBrk="1" latinLnBrk="0" hangingPunct="1">
        <a:defRPr kumimoji="0" kern="1200">
          <a:solidFill>
            <a:schemeClr val="tx1"/>
          </a:solidFill>
          <a:latin typeface="+mn-lt"/>
          <a:ea typeface="+mn-ea"/>
          <a:cs typeface="+mn-cs"/>
        </a:defRPr>
      </a:lvl5pPr>
      <a:lvl6pPr marL="2521001" algn="l" rtl="0" eaLnBrk="1" latinLnBrk="0" hangingPunct="1">
        <a:defRPr kumimoji="0" kern="1200">
          <a:solidFill>
            <a:schemeClr val="tx1"/>
          </a:solidFill>
          <a:latin typeface="+mn-lt"/>
          <a:ea typeface="+mn-ea"/>
          <a:cs typeface="+mn-cs"/>
        </a:defRPr>
      </a:lvl6pPr>
      <a:lvl7pPr marL="3025201" algn="l" rtl="0" eaLnBrk="1" latinLnBrk="0" hangingPunct="1">
        <a:defRPr kumimoji="0" kern="1200">
          <a:solidFill>
            <a:schemeClr val="tx1"/>
          </a:solidFill>
          <a:latin typeface="+mn-lt"/>
          <a:ea typeface="+mn-ea"/>
          <a:cs typeface="+mn-cs"/>
        </a:defRPr>
      </a:lvl7pPr>
      <a:lvl8pPr marL="3529401" algn="l" rtl="0" eaLnBrk="1" latinLnBrk="0" hangingPunct="1">
        <a:defRPr kumimoji="0" kern="1200">
          <a:solidFill>
            <a:schemeClr val="tx1"/>
          </a:solidFill>
          <a:latin typeface="+mn-lt"/>
          <a:ea typeface="+mn-ea"/>
          <a:cs typeface="+mn-cs"/>
        </a:defRPr>
      </a:lvl8pPr>
      <a:lvl9pPr marL="403360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8.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9844" y="3241548"/>
            <a:ext cx="7883652" cy="27188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027317" y="3244596"/>
            <a:ext cx="1315211" cy="271424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183020" y="3457449"/>
            <a:ext cx="1003300" cy="2287905"/>
          </a:xfrm>
          <a:custGeom>
            <a:avLst/>
            <a:gdLst/>
            <a:ahLst/>
            <a:cxnLst/>
            <a:rect l="l" t="t" r="r" b="b"/>
            <a:pathLst>
              <a:path w="1003300" h="2287904">
                <a:moveTo>
                  <a:pt x="0" y="2287651"/>
                </a:moveTo>
                <a:lnTo>
                  <a:pt x="1003300" y="2287651"/>
                </a:lnTo>
                <a:lnTo>
                  <a:pt x="1003300" y="0"/>
                </a:lnTo>
                <a:lnTo>
                  <a:pt x="0" y="0"/>
                </a:lnTo>
                <a:lnTo>
                  <a:pt x="0" y="2287651"/>
                </a:lnTo>
                <a:close/>
              </a:path>
            </a:pathLst>
          </a:custGeom>
          <a:solidFill>
            <a:srgbClr val="B5AD52">
              <a:alpha val="70195"/>
            </a:srgbClr>
          </a:solidFill>
        </p:spPr>
        <p:txBody>
          <a:bodyPr wrap="square" lIns="0" tIns="0" rIns="0" bIns="0" rtlCol="0"/>
          <a:lstStyle/>
          <a:p>
            <a:endParaRPr/>
          </a:p>
        </p:txBody>
      </p:sp>
      <p:sp>
        <p:nvSpPr>
          <p:cNvPr id="5" name="object 5"/>
          <p:cNvSpPr/>
          <p:nvPr/>
        </p:nvSpPr>
        <p:spPr>
          <a:xfrm>
            <a:off x="10183020" y="3457449"/>
            <a:ext cx="1003300" cy="2287905"/>
          </a:xfrm>
          <a:custGeom>
            <a:avLst/>
            <a:gdLst/>
            <a:ahLst/>
            <a:cxnLst/>
            <a:rect l="l" t="t" r="r" b="b"/>
            <a:pathLst>
              <a:path w="1003300" h="2287904">
                <a:moveTo>
                  <a:pt x="0" y="2287651"/>
                </a:moveTo>
                <a:lnTo>
                  <a:pt x="1003300" y="2287651"/>
                </a:lnTo>
                <a:lnTo>
                  <a:pt x="1003300" y="0"/>
                </a:lnTo>
                <a:lnTo>
                  <a:pt x="0" y="0"/>
                </a:lnTo>
                <a:lnTo>
                  <a:pt x="0" y="2287651"/>
                </a:lnTo>
                <a:close/>
              </a:path>
            </a:pathLst>
          </a:custGeom>
          <a:ln w="6350">
            <a:solidFill>
              <a:srgbClr val="6B7C71"/>
            </a:solidFill>
          </a:ln>
        </p:spPr>
        <p:txBody>
          <a:bodyPr wrap="square" lIns="0" tIns="0" rIns="0" bIns="0" rtlCol="0"/>
          <a:lstStyle/>
          <a:p>
            <a:endParaRPr/>
          </a:p>
        </p:txBody>
      </p:sp>
      <p:sp>
        <p:nvSpPr>
          <p:cNvPr id="6" name="object 6"/>
          <p:cNvSpPr/>
          <p:nvPr/>
        </p:nvSpPr>
        <p:spPr>
          <a:xfrm>
            <a:off x="2170908" y="3368675"/>
            <a:ext cx="7660005" cy="2475230"/>
          </a:xfrm>
          <a:custGeom>
            <a:avLst/>
            <a:gdLst/>
            <a:ahLst/>
            <a:cxnLst/>
            <a:rect l="l" t="t" r="r" b="b"/>
            <a:pathLst>
              <a:path w="7660005" h="2475229">
                <a:moveTo>
                  <a:pt x="0" y="2474976"/>
                </a:moveTo>
                <a:lnTo>
                  <a:pt x="7659624" y="2474976"/>
                </a:lnTo>
                <a:lnTo>
                  <a:pt x="7659624" y="0"/>
                </a:lnTo>
                <a:lnTo>
                  <a:pt x="0" y="0"/>
                </a:lnTo>
                <a:lnTo>
                  <a:pt x="0" y="2474976"/>
                </a:lnTo>
                <a:close/>
              </a:path>
            </a:pathLst>
          </a:custGeom>
          <a:solidFill>
            <a:srgbClr val="FFFFFF"/>
          </a:solidFill>
        </p:spPr>
        <p:txBody>
          <a:bodyPr wrap="square" lIns="0" tIns="0" rIns="0" bIns="0" rtlCol="0"/>
          <a:lstStyle/>
          <a:p>
            <a:endParaRPr/>
          </a:p>
        </p:txBody>
      </p:sp>
      <p:sp>
        <p:nvSpPr>
          <p:cNvPr id="7" name="object 7"/>
          <p:cNvSpPr/>
          <p:nvPr/>
        </p:nvSpPr>
        <p:spPr>
          <a:xfrm>
            <a:off x="2270919" y="3457575"/>
            <a:ext cx="7459980" cy="2297430"/>
          </a:xfrm>
          <a:custGeom>
            <a:avLst/>
            <a:gdLst/>
            <a:ahLst/>
            <a:cxnLst/>
            <a:rect l="l" t="t" r="r" b="b"/>
            <a:pathLst>
              <a:path w="7459980" h="2297429">
                <a:moveTo>
                  <a:pt x="7458202" y="0"/>
                </a:moveTo>
                <a:lnTo>
                  <a:pt x="1422" y="0"/>
                </a:lnTo>
                <a:lnTo>
                  <a:pt x="0" y="1397"/>
                </a:lnTo>
                <a:lnTo>
                  <a:pt x="0" y="2295652"/>
                </a:lnTo>
                <a:lnTo>
                  <a:pt x="1422" y="2297048"/>
                </a:lnTo>
                <a:lnTo>
                  <a:pt x="7458202" y="2297048"/>
                </a:lnTo>
                <a:lnTo>
                  <a:pt x="7459599" y="2295652"/>
                </a:lnTo>
                <a:lnTo>
                  <a:pt x="7459599" y="2295016"/>
                </a:lnTo>
                <a:lnTo>
                  <a:pt x="2590" y="2295016"/>
                </a:lnTo>
                <a:lnTo>
                  <a:pt x="2120" y="2294509"/>
                </a:lnTo>
                <a:lnTo>
                  <a:pt x="2120" y="2539"/>
                </a:lnTo>
                <a:lnTo>
                  <a:pt x="2590" y="2159"/>
                </a:lnTo>
                <a:lnTo>
                  <a:pt x="7459599" y="2159"/>
                </a:lnTo>
                <a:lnTo>
                  <a:pt x="7459599" y="1397"/>
                </a:lnTo>
                <a:lnTo>
                  <a:pt x="7458202" y="0"/>
                </a:lnTo>
                <a:close/>
              </a:path>
              <a:path w="7459980" h="2297429">
                <a:moveTo>
                  <a:pt x="7459599" y="2159"/>
                </a:moveTo>
                <a:lnTo>
                  <a:pt x="7457058" y="2159"/>
                </a:lnTo>
                <a:lnTo>
                  <a:pt x="7457567" y="2539"/>
                </a:lnTo>
                <a:lnTo>
                  <a:pt x="7457567" y="2294509"/>
                </a:lnTo>
                <a:lnTo>
                  <a:pt x="7457058" y="2295016"/>
                </a:lnTo>
                <a:lnTo>
                  <a:pt x="7459599" y="2295016"/>
                </a:lnTo>
                <a:lnTo>
                  <a:pt x="7459599" y="2159"/>
                </a:lnTo>
                <a:close/>
              </a:path>
              <a:path w="7459980" h="2297429">
                <a:moveTo>
                  <a:pt x="7455408" y="4190"/>
                </a:moveTo>
                <a:lnTo>
                  <a:pt x="4229" y="4190"/>
                </a:lnTo>
                <a:lnTo>
                  <a:pt x="4229" y="2292858"/>
                </a:lnTo>
                <a:lnTo>
                  <a:pt x="7455408" y="2292858"/>
                </a:lnTo>
                <a:lnTo>
                  <a:pt x="7455408" y="2290698"/>
                </a:lnTo>
                <a:lnTo>
                  <a:pt x="6350" y="2290698"/>
                </a:lnTo>
                <a:lnTo>
                  <a:pt x="6350" y="6350"/>
                </a:lnTo>
                <a:lnTo>
                  <a:pt x="7455408" y="6350"/>
                </a:lnTo>
                <a:lnTo>
                  <a:pt x="7455408" y="4190"/>
                </a:lnTo>
                <a:close/>
              </a:path>
              <a:path w="7459980" h="2297429">
                <a:moveTo>
                  <a:pt x="7455408" y="6350"/>
                </a:moveTo>
                <a:lnTo>
                  <a:pt x="7453249" y="6350"/>
                </a:lnTo>
                <a:lnTo>
                  <a:pt x="7453249" y="2290698"/>
                </a:lnTo>
                <a:lnTo>
                  <a:pt x="7455408" y="2290698"/>
                </a:lnTo>
                <a:lnTo>
                  <a:pt x="7455408" y="6350"/>
                </a:lnTo>
                <a:close/>
              </a:path>
            </a:pathLst>
          </a:custGeom>
          <a:solidFill>
            <a:srgbClr val="6B7C71"/>
          </a:solidFill>
        </p:spPr>
        <p:txBody>
          <a:bodyPr wrap="square" lIns="0" tIns="0" rIns="0" bIns="0" rtlCol="0"/>
          <a:lstStyle/>
          <a:p>
            <a:endParaRPr/>
          </a:p>
        </p:txBody>
      </p:sp>
      <p:sp>
        <p:nvSpPr>
          <p:cNvPr id="8" name="object 8"/>
          <p:cNvSpPr txBox="1"/>
          <p:nvPr/>
        </p:nvSpPr>
        <p:spPr>
          <a:xfrm>
            <a:off x="2277269" y="5026089"/>
            <a:ext cx="7447280" cy="382796"/>
          </a:xfrm>
          <a:prstGeom prst="rect">
            <a:avLst/>
          </a:prstGeom>
          <a:solidFill>
            <a:srgbClr val="92A199"/>
          </a:solidFill>
        </p:spPr>
        <p:txBody>
          <a:bodyPr vert="horz" wrap="square" lIns="0" tIns="120014" rIns="0" bIns="0" rtlCol="0">
            <a:spAutoFit/>
          </a:bodyPr>
          <a:lstStyle/>
          <a:p>
            <a:pPr marL="476872">
              <a:spcBef>
                <a:spcPts val="944"/>
              </a:spcBef>
              <a:tabLst>
                <a:tab pos="1482688" algn="l"/>
                <a:tab pos="2873939" algn="l"/>
                <a:tab pos="5175121" algn="l"/>
                <a:tab pos="5638024" algn="l"/>
                <a:tab pos="6797505" algn="l"/>
              </a:tabLst>
            </a:pPr>
            <a:endParaRPr sz="1700" dirty="0">
              <a:latin typeface="Verdana"/>
              <a:cs typeface="Verdana"/>
            </a:endParaRPr>
          </a:p>
        </p:txBody>
      </p:sp>
      <p:sp>
        <p:nvSpPr>
          <p:cNvPr id="9" name="object 9"/>
          <p:cNvSpPr txBox="1"/>
          <p:nvPr/>
        </p:nvSpPr>
        <p:spPr>
          <a:xfrm>
            <a:off x="2912167" y="4085590"/>
            <a:ext cx="6177280" cy="764312"/>
          </a:xfrm>
          <a:prstGeom prst="rect">
            <a:avLst/>
          </a:prstGeom>
        </p:spPr>
        <p:txBody>
          <a:bodyPr vert="horz" wrap="square" lIns="0" tIns="12700" rIns="0" bIns="0" rtlCol="0">
            <a:spAutoFit/>
          </a:bodyPr>
          <a:lstStyle/>
          <a:p>
            <a:pPr marL="2137357" marR="5080" indent="-2125292" algn="ctr">
              <a:spcBef>
                <a:spcPts val="100"/>
              </a:spcBef>
            </a:pPr>
            <a:r>
              <a:rPr sz="2400" spc="-95" dirty="0">
                <a:solidFill>
                  <a:srgbClr val="46524B"/>
                </a:solidFill>
                <a:latin typeface="Georgia"/>
                <a:cs typeface="Georgia"/>
              </a:rPr>
              <a:t>SE </a:t>
            </a:r>
            <a:r>
              <a:rPr lang="fr-FR" sz="2400" spc="-95" dirty="0">
                <a:solidFill>
                  <a:srgbClr val="46524B"/>
                </a:solidFill>
                <a:latin typeface="Georgia"/>
                <a:cs typeface="Georgia"/>
              </a:rPr>
              <a:t> </a:t>
            </a:r>
            <a:r>
              <a:rPr sz="2400" spc="-40" dirty="0">
                <a:solidFill>
                  <a:srgbClr val="46524B"/>
                </a:solidFill>
                <a:latin typeface="Georgia"/>
                <a:cs typeface="Georgia"/>
              </a:rPr>
              <a:t>FORMER </a:t>
            </a:r>
            <a:r>
              <a:rPr sz="2400" spc="254" dirty="0">
                <a:solidFill>
                  <a:srgbClr val="46524B"/>
                </a:solidFill>
                <a:latin typeface="Georgia"/>
                <a:cs typeface="Georgia"/>
              </a:rPr>
              <a:t>À </a:t>
            </a:r>
            <a:r>
              <a:rPr sz="2400" spc="135" dirty="0">
                <a:solidFill>
                  <a:srgbClr val="46524B"/>
                </a:solidFill>
                <a:latin typeface="Georgia"/>
                <a:cs typeface="Georgia"/>
              </a:rPr>
              <a:t>LA</a:t>
            </a:r>
            <a:r>
              <a:rPr lang="fr-FR" sz="2400" spc="135" dirty="0">
                <a:solidFill>
                  <a:srgbClr val="46524B"/>
                </a:solidFill>
                <a:latin typeface="Georgia"/>
                <a:cs typeface="Georgia"/>
              </a:rPr>
              <a:t> </a:t>
            </a:r>
            <a:r>
              <a:rPr sz="2400" spc="-10" dirty="0">
                <a:solidFill>
                  <a:srgbClr val="46524B"/>
                </a:solidFill>
                <a:latin typeface="Georgia"/>
                <a:cs typeface="Georgia"/>
              </a:rPr>
              <a:t>RECHERCHE </a:t>
            </a:r>
            <a:endParaRPr lang="fr-FR" sz="2400" spc="-10" dirty="0">
              <a:solidFill>
                <a:srgbClr val="46524B"/>
              </a:solidFill>
              <a:latin typeface="Georgia"/>
              <a:cs typeface="Georgia"/>
            </a:endParaRPr>
          </a:p>
          <a:p>
            <a:pPr marL="2137357" marR="5080" indent="-2125292" algn="ctr">
              <a:spcBef>
                <a:spcPts val="100"/>
              </a:spcBef>
            </a:pPr>
            <a:r>
              <a:rPr sz="2400" spc="55" dirty="0">
                <a:solidFill>
                  <a:srgbClr val="46524B"/>
                </a:solidFill>
                <a:latin typeface="Georgia"/>
                <a:cs typeface="Georgia"/>
              </a:rPr>
              <a:t>PAR</a:t>
            </a:r>
            <a:r>
              <a:rPr sz="2400" spc="-150" dirty="0">
                <a:solidFill>
                  <a:srgbClr val="46524B"/>
                </a:solidFill>
                <a:latin typeface="Georgia"/>
                <a:cs typeface="Georgia"/>
              </a:rPr>
              <a:t> </a:t>
            </a:r>
            <a:r>
              <a:rPr sz="2400" spc="135" dirty="0">
                <a:solidFill>
                  <a:srgbClr val="46524B"/>
                </a:solidFill>
                <a:latin typeface="Georgia"/>
                <a:cs typeface="Georgia"/>
              </a:rPr>
              <a:t>LA </a:t>
            </a:r>
            <a:r>
              <a:rPr sz="2400" spc="-10" dirty="0">
                <a:solidFill>
                  <a:srgbClr val="46524B"/>
                </a:solidFill>
                <a:latin typeface="Georgia"/>
                <a:cs typeface="Georgia"/>
              </a:rPr>
              <a:t>RECHERCHE</a:t>
            </a:r>
            <a:endParaRPr sz="2400" dirty="0">
              <a:latin typeface="Georgia"/>
              <a:cs typeface="Georgia"/>
            </a:endParaRPr>
          </a:p>
        </p:txBody>
      </p:sp>
      <p:sp>
        <p:nvSpPr>
          <p:cNvPr id="12" name="object 9">
            <a:extLst>
              <a:ext uri="{FF2B5EF4-FFF2-40B4-BE49-F238E27FC236}">
                <a16:creationId xmlns:a16="http://schemas.microsoft.com/office/drawing/2014/main" id="{544B8A3C-8965-4FA4-A296-84FA4E3DE7A7}"/>
              </a:ext>
            </a:extLst>
          </p:cNvPr>
          <p:cNvSpPr txBox="1"/>
          <p:nvPr/>
        </p:nvSpPr>
        <p:spPr>
          <a:xfrm>
            <a:off x="3547269" y="6348259"/>
            <a:ext cx="6177280" cy="1146468"/>
          </a:xfrm>
          <a:prstGeom prst="rect">
            <a:avLst/>
          </a:prstGeom>
        </p:spPr>
        <p:txBody>
          <a:bodyPr vert="horz" wrap="square" lIns="0" tIns="12700" rIns="0" bIns="0" rtlCol="0">
            <a:spAutoFit/>
          </a:bodyPr>
          <a:lstStyle/>
          <a:p>
            <a:pPr marL="2137357" marR="5080" indent="-2125292" algn="ctr">
              <a:spcBef>
                <a:spcPts val="100"/>
              </a:spcBef>
            </a:pPr>
            <a:r>
              <a:rPr lang="fr-FR" sz="2400" spc="-95" dirty="0">
                <a:solidFill>
                  <a:srgbClr val="46524B"/>
                </a:solidFill>
                <a:latin typeface="Georgia"/>
                <a:cs typeface="Georgia"/>
              </a:rPr>
              <a:t>Fanny De La Haye</a:t>
            </a:r>
          </a:p>
          <a:p>
            <a:pPr marL="2137357" marR="5080" indent="-2125292" algn="ctr">
              <a:spcBef>
                <a:spcPts val="100"/>
              </a:spcBef>
            </a:pPr>
            <a:r>
              <a:rPr lang="fr-FR" sz="2400" spc="-95" dirty="0">
                <a:solidFill>
                  <a:srgbClr val="46524B"/>
                </a:solidFill>
                <a:latin typeface="Georgia"/>
                <a:cs typeface="Georgia"/>
              </a:rPr>
              <a:t>Maître de Conférences en Psychologie Cognitive</a:t>
            </a:r>
          </a:p>
          <a:p>
            <a:pPr marL="2137357" marR="5080" indent="-2125292" algn="ctr">
              <a:spcBef>
                <a:spcPts val="100"/>
              </a:spcBef>
            </a:pPr>
            <a:r>
              <a:rPr lang="fr-FR" sz="2400" spc="-95" dirty="0">
                <a:solidFill>
                  <a:srgbClr val="46524B"/>
                </a:solidFill>
                <a:latin typeface="Georgia"/>
                <a:cs typeface="Georgia"/>
              </a:rPr>
              <a:t>INSPE de Nouméa</a:t>
            </a:r>
            <a:endParaRPr sz="2400" dirty="0">
              <a:latin typeface="Georgia"/>
              <a:cs typeface="Georgia"/>
            </a:endParaRPr>
          </a:p>
        </p:txBody>
      </p:sp>
      <p:pic>
        <p:nvPicPr>
          <p:cNvPr id="10" name="Picture 4" descr="Accueil - LIRE - Laboratoire Interdisciplinaire de recherches en éducation">
            <a:extLst>
              <a:ext uri="{FF2B5EF4-FFF2-40B4-BE49-F238E27FC236}">
                <a16:creationId xmlns:a16="http://schemas.microsoft.com/office/drawing/2014/main" id="{F6DEE763-F5EA-46A0-47FB-ABD26BF32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174" y="-27622"/>
            <a:ext cx="2563495" cy="1524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UNIRéS - Réseau des universités pour l'éducation à la santé">
            <a:extLst>
              <a:ext uri="{FF2B5EF4-FFF2-40B4-BE49-F238E27FC236}">
                <a16:creationId xmlns:a16="http://schemas.microsoft.com/office/drawing/2014/main" id="{0C9EC720-B855-CF47-979A-223CC2F3D2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9" y="0"/>
            <a:ext cx="4638041" cy="1137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88749" y="128619"/>
            <a:ext cx="8571230" cy="1260475"/>
          </a:xfrm>
        </p:spPr>
        <p:txBody>
          <a:bodyPr/>
          <a:lstStyle/>
          <a:p>
            <a:r>
              <a:rPr lang="fr-FR" dirty="0">
                <a:latin typeface="Calibri" panose="020F0502020204030204" pitchFamily="34" charset="0"/>
                <a:cs typeface="Calibri" panose="020F0502020204030204" pitchFamily="34" charset="0"/>
              </a:rPr>
              <a:t>Structure d’un article</a:t>
            </a:r>
          </a:p>
        </p:txBody>
      </p:sp>
      <p:sp>
        <p:nvSpPr>
          <p:cNvPr id="3" name="Espace réservé du contenu 2"/>
          <p:cNvSpPr>
            <a:spLocks noGrp="1"/>
          </p:cNvSpPr>
          <p:nvPr>
            <p:ph sz="quarter" idx="1"/>
          </p:nvPr>
        </p:nvSpPr>
        <p:spPr>
          <a:xfrm>
            <a:off x="2688749" y="1240343"/>
            <a:ext cx="8914079" cy="5398159"/>
          </a:xfrm>
        </p:spPr>
        <p:txBody>
          <a:bodyPr>
            <a:normAutofit fontScale="92500"/>
          </a:bodyPr>
          <a:lstStyle/>
          <a:p>
            <a:endParaRPr lang="fr-FR" sz="2647" dirty="0">
              <a:latin typeface="Calibri" panose="020F0502020204030204" pitchFamily="34" charset="0"/>
              <a:cs typeface="Calibri" panose="020F0502020204030204" pitchFamily="34" charset="0"/>
            </a:endParaRPr>
          </a:p>
          <a:p>
            <a:r>
              <a:rPr lang="fr-FR" sz="2647" dirty="0">
                <a:latin typeface="Calibri" panose="020F0502020204030204" pitchFamily="34" charset="0"/>
                <a:cs typeface="Calibri" panose="020F0502020204030204" pitchFamily="34" charset="0"/>
              </a:rPr>
              <a:t>Titre</a:t>
            </a:r>
          </a:p>
          <a:p>
            <a:r>
              <a:rPr lang="fr-FR" sz="2647" dirty="0">
                <a:latin typeface="Calibri" panose="020F0502020204030204" pitchFamily="34" charset="0"/>
                <a:cs typeface="Calibri" panose="020F0502020204030204" pitchFamily="34" charset="0"/>
              </a:rPr>
              <a:t>Points forts (</a:t>
            </a:r>
            <a:r>
              <a:rPr lang="fr-FR" sz="2647" dirty="0" err="1">
                <a:latin typeface="Calibri" panose="020F0502020204030204" pitchFamily="34" charset="0"/>
                <a:cs typeface="Calibri" panose="020F0502020204030204" pitchFamily="34" charset="0"/>
              </a:rPr>
              <a:t>Highlights</a:t>
            </a:r>
            <a:r>
              <a:rPr lang="fr-FR" sz="2647" dirty="0">
                <a:latin typeface="Calibri" panose="020F0502020204030204" pitchFamily="34" charset="0"/>
                <a:cs typeface="Calibri" panose="020F0502020204030204" pitchFamily="34" charset="0"/>
              </a:rPr>
              <a:t>)</a:t>
            </a:r>
          </a:p>
          <a:p>
            <a:r>
              <a:rPr lang="fr-FR" sz="2647" dirty="0">
                <a:latin typeface="Calibri" panose="020F0502020204030204" pitchFamily="34" charset="0"/>
                <a:cs typeface="Calibri" panose="020F0502020204030204" pitchFamily="34" charset="0"/>
              </a:rPr>
              <a:t>Mots-clés</a:t>
            </a:r>
          </a:p>
          <a:p>
            <a:r>
              <a:rPr lang="fr-FR" sz="2647" dirty="0">
                <a:latin typeface="Calibri" panose="020F0502020204030204" pitchFamily="34" charset="0"/>
                <a:cs typeface="Calibri" panose="020F0502020204030204" pitchFamily="34" charset="0"/>
              </a:rPr>
              <a:t>Résumé/Abstract</a:t>
            </a:r>
          </a:p>
          <a:p>
            <a:r>
              <a:rPr lang="fr-FR" sz="2647" dirty="0">
                <a:latin typeface="Calibri" panose="020F0502020204030204" pitchFamily="34" charset="0"/>
                <a:cs typeface="Calibri" panose="020F0502020204030204" pitchFamily="34" charset="0"/>
              </a:rPr>
              <a:t>Introduction – état de l’art – objectifs / problématique -Hypothèses</a:t>
            </a:r>
          </a:p>
          <a:p>
            <a:r>
              <a:rPr lang="fr-FR" sz="2647" dirty="0">
                <a:latin typeface="Calibri" panose="020F0502020204030204" pitchFamily="34" charset="0"/>
                <a:cs typeface="Calibri" panose="020F0502020204030204" pitchFamily="34" charset="0"/>
              </a:rPr>
              <a:t>Matériel </a:t>
            </a:r>
          </a:p>
          <a:p>
            <a:r>
              <a:rPr lang="fr-FR" sz="2647" dirty="0">
                <a:latin typeface="Calibri" panose="020F0502020204030204" pitchFamily="34" charset="0"/>
                <a:cs typeface="Calibri" panose="020F0502020204030204" pitchFamily="34" charset="0"/>
              </a:rPr>
              <a:t>Méthode (population – procédure-consignes- précautions-type de traitement des données)</a:t>
            </a:r>
          </a:p>
          <a:p>
            <a:r>
              <a:rPr lang="fr-FR" sz="2647" dirty="0">
                <a:latin typeface="Calibri" panose="020F0502020204030204" pitchFamily="34" charset="0"/>
                <a:cs typeface="Calibri" panose="020F0502020204030204" pitchFamily="34" charset="0"/>
              </a:rPr>
              <a:t>Résultats</a:t>
            </a:r>
          </a:p>
          <a:p>
            <a:r>
              <a:rPr lang="fr-FR" sz="2647" dirty="0">
                <a:latin typeface="Calibri" panose="020F0502020204030204" pitchFamily="34" charset="0"/>
                <a:cs typeface="Calibri" panose="020F0502020204030204" pitchFamily="34" charset="0"/>
              </a:rPr>
              <a:t>Discussion</a:t>
            </a:r>
          </a:p>
          <a:p>
            <a:r>
              <a:rPr lang="fr-FR" sz="2647" dirty="0">
                <a:latin typeface="Calibri" panose="020F0502020204030204" pitchFamily="34" charset="0"/>
                <a:cs typeface="Calibri" panose="020F0502020204030204" pitchFamily="34" charset="0"/>
              </a:rPr>
              <a:t>Conclusion: Limites - Perspectives</a:t>
            </a:r>
          </a:p>
          <a:p>
            <a:endParaRPr lang="fr-FR" sz="2647" dirty="0">
              <a:latin typeface="Calibri" panose="020F0502020204030204" pitchFamily="34" charset="0"/>
              <a:cs typeface="Calibri" panose="020F0502020204030204" pitchFamily="34" charset="0"/>
            </a:endParaRPr>
          </a:p>
          <a:p>
            <a:endParaRPr lang="fr-FR" sz="2647"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361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Calibri" panose="020F0502020204030204" pitchFamily="34" charset="0"/>
                <a:cs typeface="Calibri" panose="020F0502020204030204" pitchFamily="34" charset="0"/>
              </a:rPr>
              <a:t>Soumission</a:t>
            </a:r>
          </a:p>
        </p:txBody>
      </p:sp>
      <p:sp>
        <p:nvSpPr>
          <p:cNvPr id="3" name="Espace réservé du contenu 2"/>
          <p:cNvSpPr>
            <a:spLocks noGrp="1"/>
          </p:cNvSpPr>
          <p:nvPr>
            <p:ph sz="quarter" idx="1"/>
          </p:nvPr>
        </p:nvSpPr>
        <p:spPr/>
        <p:txBody>
          <a:bodyPr/>
          <a:lstStyle/>
          <a:p>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Sur la plateforme de la revue, dépôt du document totalement </a:t>
            </a:r>
            <a:r>
              <a:rPr lang="fr-FR" dirty="0" err="1">
                <a:latin typeface="Calibri" panose="020F0502020204030204" pitchFamily="34" charset="0"/>
                <a:cs typeface="Calibri" panose="020F0502020204030204" pitchFamily="34" charset="0"/>
              </a:rPr>
              <a:t>anonymé</a:t>
            </a:r>
            <a:r>
              <a:rPr lang="fr-FR" dirty="0">
                <a:latin typeface="Calibri" panose="020F0502020204030204" pitchFamily="34" charset="0"/>
                <a:cs typeface="Calibri" panose="020F0502020204030204" pitchFamily="34" charset="0"/>
              </a:rPr>
              <a:t> + engagement éthique-déclaration conflits d’intérêt.</a:t>
            </a:r>
          </a:p>
          <a:p>
            <a:r>
              <a:rPr lang="fr-FR" dirty="0">
                <a:latin typeface="Calibri" panose="020F0502020204030204" pitchFamily="34" charset="0"/>
                <a:cs typeface="Calibri" panose="020F0502020204030204" pitchFamily="34" charset="0"/>
              </a:rPr>
              <a:t>L’éditeur rejette ou poursuit</a:t>
            </a:r>
          </a:p>
          <a:p>
            <a:r>
              <a:rPr lang="fr-FR" b="1" dirty="0">
                <a:latin typeface="Calibri" panose="020F0502020204030204" pitchFamily="34" charset="0"/>
                <a:cs typeface="Calibri" panose="020F0502020204030204" pitchFamily="34" charset="0"/>
              </a:rPr>
              <a:t>Peer </a:t>
            </a:r>
            <a:r>
              <a:rPr lang="fr-FR" b="1" dirty="0" err="1">
                <a:latin typeface="Calibri" panose="020F0502020204030204" pitchFamily="34" charset="0"/>
                <a:cs typeface="Calibri" panose="020F0502020204030204" pitchFamily="34" charset="0"/>
              </a:rPr>
              <a:t>review</a:t>
            </a:r>
            <a:r>
              <a:rPr lang="fr-FR" b="1" dirty="0">
                <a:latin typeface="Calibri" panose="020F0502020204030204" pitchFamily="34" charset="0"/>
                <a:cs typeface="Calibri" panose="020F0502020204030204" pitchFamily="34" charset="0"/>
              </a:rPr>
              <a:t> : expertise à l’aveugle par 2 pairs </a:t>
            </a:r>
          </a:p>
          <a:p>
            <a:r>
              <a:rPr lang="fr-FR" dirty="0">
                <a:latin typeface="Calibri" panose="020F0502020204030204" pitchFamily="34" charset="0"/>
                <a:cs typeface="Calibri" panose="020F0502020204030204" pitchFamily="34" charset="0"/>
              </a:rPr>
              <a:t>Double réponse: oui/non/ avec corrections majeures ou mineures</a:t>
            </a:r>
          </a:p>
          <a:p>
            <a:r>
              <a:rPr lang="fr-FR" dirty="0">
                <a:latin typeface="Calibri" panose="020F0502020204030204" pitchFamily="34" charset="0"/>
                <a:cs typeface="Calibri" panose="020F0502020204030204" pitchFamily="34" charset="0"/>
              </a:rPr>
              <a:t>Corrections apportées , </a:t>
            </a:r>
            <a:r>
              <a:rPr lang="fr-FR" dirty="0" err="1">
                <a:latin typeface="Calibri" panose="020F0502020204030204" pitchFamily="34" charset="0"/>
                <a:cs typeface="Calibri" panose="020F0502020204030204" pitchFamily="34" charset="0"/>
              </a:rPr>
              <a:t>re</a:t>
            </a:r>
            <a:r>
              <a:rPr lang="fr-FR" dirty="0">
                <a:latin typeface="Calibri" panose="020F0502020204030204" pitchFamily="34" charset="0"/>
                <a:cs typeface="Calibri" panose="020F0502020204030204" pitchFamily="34" charset="0"/>
              </a:rPr>
              <a:t>-soumission etc…</a:t>
            </a:r>
          </a:p>
          <a:p>
            <a:r>
              <a:rPr lang="fr-FR" dirty="0">
                <a:latin typeface="Calibri" panose="020F0502020204030204" pitchFamily="34" charset="0"/>
                <a:cs typeface="Calibri" panose="020F0502020204030204" pitchFamily="34" charset="0"/>
              </a:rPr>
              <a:t>Publication </a:t>
            </a:r>
          </a:p>
        </p:txBody>
      </p:sp>
    </p:spTree>
    <p:extLst>
      <p:ext uri="{BB962C8B-B14F-4D97-AF65-F5344CB8AC3E}">
        <p14:creationId xmlns:p14="http://schemas.microsoft.com/office/powerpoint/2010/main" val="29191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88749" y="49210"/>
            <a:ext cx="8571230" cy="1260475"/>
          </a:xfrm>
        </p:spPr>
        <p:txBody>
          <a:bodyPr>
            <a:normAutofit fontScale="90000"/>
          </a:bodyPr>
          <a:lstStyle/>
          <a:p>
            <a:r>
              <a:rPr lang="fr-FR" dirty="0">
                <a:latin typeface="Calibri" panose="020F0502020204030204" pitchFamily="34" charset="0"/>
                <a:cs typeface="Calibri" panose="020F0502020204030204" pitchFamily="34" charset="0"/>
              </a:rPr>
              <a:t>Lire (et résumer) un article scientifique</a:t>
            </a:r>
          </a:p>
        </p:txBody>
      </p:sp>
      <p:sp>
        <p:nvSpPr>
          <p:cNvPr id="3" name="Espace réservé du contenu 2"/>
          <p:cNvSpPr>
            <a:spLocks noGrp="1"/>
          </p:cNvSpPr>
          <p:nvPr>
            <p:ph sz="quarter" idx="1"/>
          </p:nvPr>
        </p:nvSpPr>
        <p:spPr/>
        <p:txBody>
          <a:bodyPr>
            <a:normAutofit/>
          </a:bodyPr>
          <a:lstStyle/>
          <a:p>
            <a:pPr marL="0" indent="0" algn="just">
              <a:buNone/>
            </a:pPr>
            <a:r>
              <a:rPr lang="fr-FR" sz="2647" dirty="0">
                <a:latin typeface="Calibri" panose="020F0502020204030204" pitchFamily="34" charset="0"/>
                <a:cs typeface="Calibri" panose="020F0502020204030204" pitchFamily="34" charset="0"/>
              </a:rPr>
              <a:t>1) Que veulent savoir les auteurs (motivation)?</a:t>
            </a:r>
          </a:p>
          <a:p>
            <a:pPr marL="0" indent="0" algn="just">
              <a:buNone/>
            </a:pPr>
            <a:r>
              <a:rPr lang="fr-FR" sz="2647" dirty="0">
                <a:latin typeface="Calibri" panose="020F0502020204030204" pitchFamily="34" charset="0"/>
                <a:cs typeface="Calibri" panose="020F0502020204030204" pitchFamily="34" charset="0"/>
              </a:rPr>
              <a:t>2) Comment ont-ils fait (approche / méthodes)? </a:t>
            </a:r>
          </a:p>
          <a:p>
            <a:pPr marL="0" indent="0" algn="just">
              <a:buNone/>
            </a:pPr>
            <a:r>
              <a:rPr lang="fr-FR" sz="2647" dirty="0">
                <a:latin typeface="Calibri" panose="020F0502020204030204" pitchFamily="34" charset="0"/>
                <a:cs typeface="Calibri" panose="020F0502020204030204" pitchFamily="34" charset="0"/>
              </a:rPr>
              <a:t>3) Pourquoi cela a-t-il été fait de cette façon (approche théorique des auteurs/ contexte dans le domaine)? </a:t>
            </a:r>
          </a:p>
          <a:p>
            <a:pPr marL="0" indent="0" algn="just">
              <a:buNone/>
            </a:pPr>
            <a:r>
              <a:rPr lang="fr-FR" sz="2647" dirty="0">
                <a:latin typeface="Calibri" panose="020F0502020204030204" pitchFamily="34" charset="0"/>
                <a:cs typeface="Calibri" panose="020F0502020204030204" pitchFamily="34" charset="0"/>
              </a:rPr>
              <a:t>4) Que montrent les résultats (figures et tableaux de données)?</a:t>
            </a:r>
          </a:p>
          <a:p>
            <a:pPr marL="0" indent="0" algn="just">
              <a:buNone/>
            </a:pPr>
            <a:r>
              <a:rPr lang="fr-FR" sz="2647" dirty="0">
                <a:latin typeface="Calibri" panose="020F0502020204030204" pitchFamily="34" charset="0"/>
                <a:cs typeface="Calibri" panose="020F0502020204030204" pitchFamily="34" charset="0"/>
              </a:rPr>
              <a:t>5) Comment les auteurs ont-ils interprété ces résultats (interprétation / discussion)? </a:t>
            </a:r>
          </a:p>
          <a:p>
            <a:pPr marL="0" indent="0" algn="just">
              <a:buNone/>
            </a:pPr>
            <a:r>
              <a:rPr lang="fr-FR" sz="2647" dirty="0">
                <a:latin typeface="Calibri" panose="020F0502020204030204" pitchFamily="34" charset="0"/>
                <a:cs typeface="Calibri" panose="020F0502020204030204" pitchFamily="34" charset="0"/>
              </a:rPr>
              <a:t>6) Que faut-il faire ensuite? (Concernant cette dernière question, le (s) auteur (s) peuvent fournir quelques suggestions dans la discussion, mais la clé est de vous demander ce que </a:t>
            </a:r>
            <a:r>
              <a:rPr lang="fr-FR" sz="2647" b="1" dirty="0">
                <a:latin typeface="Calibri" panose="020F0502020204030204" pitchFamily="34" charset="0"/>
                <a:cs typeface="Calibri" panose="020F0502020204030204" pitchFamily="34" charset="0"/>
              </a:rPr>
              <a:t>vous</a:t>
            </a:r>
            <a:r>
              <a:rPr lang="fr-FR" sz="2647" dirty="0">
                <a:latin typeface="Calibri" panose="020F0502020204030204" pitchFamily="34" charset="0"/>
                <a:cs typeface="Calibri" panose="020F0502020204030204" pitchFamily="34" charset="0"/>
              </a:rPr>
              <a:t> feriez ensuite.</a:t>
            </a:r>
          </a:p>
          <a:p>
            <a:pPr marL="0" indent="0">
              <a:buNone/>
            </a:pPr>
            <a:endParaRPr lang="fr-FR" sz="2647" dirty="0">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519" y="6917357"/>
            <a:ext cx="7767691" cy="32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02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5375" y="302865"/>
            <a:ext cx="8984604" cy="858069"/>
          </a:xfrm>
        </p:spPr>
        <p:txBody>
          <a:bodyPr>
            <a:normAutofit fontScale="90000"/>
          </a:bodyPr>
          <a:lstStyle/>
          <a:p>
            <a:r>
              <a:rPr lang="fr-FR" dirty="0"/>
              <a:t>Les différents supports (Gentaz, 2019)</a:t>
            </a: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434193" y="6560734"/>
            <a:ext cx="8571230" cy="36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420" y="1081526"/>
            <a:ext cx="8234447" cy="505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2069347" y="1716795"/>
            <a:ext cx="9488794" cy="4063420"/>
          </a:xfrm>
          <a:prstGeom prst="rect">
            <a:avLst/>
          </a:prstGeom>
          <a:noFill/>
        </p:spPr>
        <p:txBody>
          <a:bodyPr wrap="square" rtlCol="0">
            <a:spAutoFit/>
          </a:bodyPr>
          <a:lstStyle/>
          <a:p>
            <a:pPr algn="just" defTabSz="1008400"/>
            <a:r>
              <a:rPr lang="fr-FR" sz="1985" b="1" dirty="0">
                <a:solidFill>
                  <a:prstClr val="black"/>
                </a:solidFill>
                <a:latin typeface="Perpetua"/>
              </a:rPr>
              <a:t>Type 1</a:t>
            </a:r>
          </a:p>
          <a:p>
            <a:pPr algn="just" defTabSz="1008400"/>
            <a:r>
              <a:rPr lang="fr-FR" sz="1985" dirty="0">
                <a:solidFill>
                  <a:prstClr val="black"/>
                </a:solidFill>
                <a:latin typeface="Perpetua"/>
              </a:rPr>
              <a:t>Les revues à comité de lecture anonymisé (ex : ANAE) ou non (ex : Revue INSHEA)</a:t>
            </a:r>
          </a:p>
          <a:p>
            <a:pPr algn="just" defTabSz="1008400"/>
            <a:endParaRPr lang="fr-FR" sz="1985" dirty="0">
              <a:solidFill>
                <a:prstClr val="black"/>
              </a:solidFill>
              <a:latin typeface="Perpetua"/>
            </a:endParaRPr>
          </a:p>
          <a:p>
            <a:pPr algn="just" defTabSz="1008400"/>
            <a:endParaRPr lang="fr-FR" sz="1985" dirty="0">
              <a:solidFill>
                <a:prstClr val="black"/>
              </a:solidFill>
              <a:latin typeface="Perpetua"/>
            </a:endParaRPr>
          </a:p>
          <a:p>
            <a:pPr algn="just" defTabSz="1008400"/>
            <a:endParaRPr lang="fr-FR" sz="1985" dirty="0">
              <a:solidFill>
                <a:prstClr val="black"/>
              </a:solidFill>
              <a:latin typeface="Perpetua"/>
            </a:endParaRPr>
          </a:p>
          <a:p>
            <a:pPr algn="just" defTabSz="1008400"/>
            <a:r>
              <a:rPr lang="fr-FR" sz="1985" b="1" dirty="0">
                <a:solidFill>
                  <a:prstClr val="black"/>
                </a:solidFill>
                <a:latin typeface="Perpetua"/>
              </a:rPr>
              <a:t>Type 2</a:t>
            </a:r>
          </a:p>
          <a:p>
            <a:pPr algn="just" defTabSz="1008400"/>
            <a:r>
              <a:rPr lang="fr-FR" sz="1985" dirty="0">
                <a:solidFill>
                  <a:prstClr val="black"/>
                </a:solidFill>
                <a:latin typeface="Perpetua"/>
              </a:rPr>
              <a:t>Les revues scientifiques pour professionnels (ex: Le café pédagogique; le journal des psychologues): des auteurs sérieux mais pas d’expertise!</a:t>
            </a:r>
          </a:p>
          <a:p>
            <a:pPr algn="just" defTabSz="1008400"/>
            <a:r>
              <a:rPr lang="fr-FR" sz="1985" b="1" dirty="0">
                <a:solidFill>
                  <a:prstClr val="black"/>
                </a:solidFill>
                <a:latin typeface="Perpetua"/>
              </a:rPr>
              <a:t>Type 3</a:t>
            </a:r>
          </a:p>
          <a:p>
            <a:pPr algn="just" defTabSz="1008400"/>
            <a:r>
              <a:rPr lang="fr-FR" sz="1985" dirty="0">
                <a:solidFill>
                  <a:prstClr val="black"/>
                </a:solidFill>
                <a:latin typeface="Perpetua"/>
              </a:rPr>
              <a:t>Journaux scientifiques à large diffusion. Risque: la tentation économique de faire du buzz, simplification et déformation des résultats de recherche par les journalistes.</a:t>
            </a:r>
          </a:p>
          <a:p>
            <a:pPr algn="just" defTabSz="1008400"/>
            <a:r>
              <a:rPr lang="fr-FR" sz="1985" b="1" dirty="0">
                <a:solidFill>
                  <a:prstClr val="black"/>
                </a:solidFill>
                <a:latin typeface="Perpetua"/>
              </a:rPr>
              <a:t>Type 4</a:t>
            </a:r>
          </a:p>
          <a:p>
            <a:pPr algn="just" defTabSz="1008400"/>
            <a:r>
              <a:rPr lang="fr-FR" sz="1985" dirty="0">
                <a:solidFill>
                  <a:prstClr val="black"/>
                </a:solidFill>
                <a:latin typeface="Perpetua"/>
              </a:rPr>
              <a:t>Les ouvrages individuels ou collectifs destinés à un large public: non expertisé, enjeux économiques.</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227" y="2431475"/>
            <a:ext cx="8955350" cy="87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485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L="1631273">
              <a:spcBef>
                <a:spcPts val="2190"/>
              </a:spcBef>
            </a:pPr>
            <a:r>
              <a:rPr sz="3900" b="0" spc="-135" dirty="0">
                <a:solidFill>
                  <a:srgbClr val="6B7C71"/>
                </a:solidFill>
                <a:latin typeface="Georgia"/>
                <a:cs typeface="Georgia"/>
              </a:rPr>
              <a:t>OBJECTIFS </a:t>
            </a:r>
            <a:r>
              <a:rPr sz="3900" b="0" spc="90" dirty="0">
                <a:solidFill>
                  <a:srgbClr val="6B7C71"/>
                </a:solidFill>
                <a:latin typeface="Georgia"/>
                <a:cs typeface="Georgia"/>
              </a:rPr>
              <a:t>DU</a:t>
            </a:r>
            <a:r>
              <a:rPr sz="3900" b="0" spc="195" dirty="0">
                <a:solidFill>
                  <a:srgbClr val="6B7C71"/>
                </a:solidFill>
                <a:latin typeface="Georgia"/>
                <a:cs typeface="Georgia"/>
              </a:rPr>
              <a:t> </a:t>
            </a:r>
            <a:r>
              <a:rPr sz="3900" b="0" spc="-55" dirty="0">
                <a:solidFill>
                  <a:srgbClr val="6B7C71"/>
                </a:solidFill>
                <a:latin typeface="Georgia"/>
                <a:cs typeface="Georgia"/>
              </a:rPr>
              <a:t>MÉMOIRE</a:t>
            </a:r>
            <a:endParaRPr sz="3900">
              <a:latin typeface="Georgia"/>
              <a:cs typeface="Georgia"/>
            </a:endParaRPr>
          </a:p>
        </p:txBody>
      </p:sp>
      <p:sp>
        <p:nvSpPr>
          <p:cNvPr id="4" name="object 4"/>
          <p:cNvSpPr txBox="1"/>
          <p:nvPr/>
        </p:nvSpPr>
        <p:spPr>
          <a:xfrm>
            <a:off x="2398276" y="1900662"/>
            <a:ext cx="8775065" cy="4027064"/>
          </a:xfrm>
          <a:prstGeom prst="rect">
            <a:avLst/>
          </a:prstGeom>
        </p:spPr>
        <p:txBody>
          <a:bodyPr vert="horz" wrap="square" lIns="0" tIns="13335" rIns="0" bIns="0" rtlCol="0">
            <a:spAutoFit/>
          </a:bodyPr>
          <a:lstStyle/>
          <a:p>
            <a:pPr marL="264154" marR="5080" indent="-251454" algn="just">
              <a:lnSpc>
                <a:spcPct val="150000"/>
              </a:lnSpc>
              <a:spcBef>
                <a:spcPts val="105"/>
              </a:spcBef>
              <a:buClr>
                <a:srgbClr val="92A199"/>
              </a:buClr>
              <a:buChar char="•"/>
              <a:tabLst>
                <a:tab pos="264154" algn="l"/>
              </a:tabLst>
            </a:pPr>
            <a:r>
              <a:rPr sz="2800" spc="-5" dirty="0">
                <a:solidFill>
                  <a:srgbClr val="554A3B"/>
                </a:solidFill>
                <a:latin typeface="Arial"/>
                <a:cs typeface="Arial"/>
              </a:rPr>
              <a:t>Apprendre à </a:t>
            </a:r>
            <a:r>
              <a:rPr sz="2800" b="1" spc="-5" dirty="0">
                <a:solidFill>
                  <a:srgbClr val="554A3B"/>
                </a:solidFill>
                <a:latin typeface="Arial"/>
                <a:cs typeface="Arial"/>
              </a:rPr>
              <a:t>analyser sa </a:t>
            </a:r>
            <a:r>
              <a:rPr sz="2800" b="1" dirty="0" err="1">
                <a:solidFill>
                  <a:srgbClr val="554A3B"/>
                </a:solidFill>
                <a:latin typeface="Arial"/>
                <a:cs typeface="Arial"/>
              </a:rPr>
              <a:t>pratique</a:t>
            </a:r>
            <a:r>
              <a:rPr sz="2800" b="1" dirty="0">
                <a:solidFill>
                  <a:srgbClr val="554A3B"/>
                </a:solidFill>
                <a:latin typeface="Arial"/>
                <a:cs typeface="Arial"/>
              </a:rPr>
              <a:t> </a:t>
            </a:r>
            <a:r>
              <a:rPr sz="2800" spc="-5" dirty="0" err="1">
                <a:solidFill>
                  <a:srgbClr val="554A3B"/>
                </a:solidFill>
                <a:latin typeface="Arial"/>
                <a:cs typeface="Arial"/>
              </a:rPr>
              <a:t>en</a:t>
            </a:r>
            <a:r>
              <a:rPr sz="2800" spc="-5" dirty="0">
                <a:solidFill>
                  <a:srgbClr val="554A3B"/>
                </a:solidFill>
                <a:latin typeface="Arial"/>
                <a:cs typeface="Arial"/>
              </a:rPr>
              <a:t> </a:t>
            </a:r>
            <a:r>
              <a:rPr sz="2800" dirty="0">
                <a:solidFill>
                  <a:srgbClr val="554A3B"/>
                </a:solidFill>
                <a:latin typeface="Arial"/>
                <a:cs typeface="Arial"/>
              </a:rPr>
              <a:t>référence </a:t>
            </a:r>
            <a:r>
              <a:rPr sz="2800" spc="-5" dirty="0">
                <a:solidFill>
                  <a:srgbClr val="554A3B"/>
                </a:solidFill>
                <a:latin typeface="Arial"/>
                <a:cs typeface="Arial"/>
              </a:rPr>
              <a:t>à des  </a:t>
            </a:r>
            <a:r>
              <a:rPr sz="2800" b="1" spc="-5" dirty="0">
                <a:solidFill>
                  <a:srgbClr val="554A3B"/>
                </a:solidFill>
                <a:latin typeface="Arial"/>
                <a:cs typeface="Arial"/>
              </a:rPr>
              <a:t>travaux de recherche </a:t>
            </a:r>
            <a:r>
              <a:rPr sz="2800" b="1" spc="-5" dirty="0" err="1">
                <a:solidFill>
                  <a:srgbClr val="554A3B"/>
                </a:solidFill>
                <a:latin typeface="Arial"/>
                <a:cs typeface="Arial"/>
              </a:rPr>
              <a:t>en</a:t>
            </a:r>
            <a:r>
              <a:rPr sz="2800" b="1" spc="-5" dirty="0">
                <a:solidFill>
                  <a:srgbClr val="554A3B"/>
                </a:solidFill>
                <a:latin typeface="Arial"/>
                <a:cs typeface="Arial"/>
              </a:rPr>
              <a:t> </a:t>
            </a:r>
            <a:r>
              <a:rPr sz="2800" b="1" dirty="0" err="1">
                <a:solidFill>
                  <a:srgbClr val="554A3B"/>
                </a:solidFill>
                <a:latin typeface="Arial"/>
                <a:cs typeface="Arial"/>
              </a:rPr>
              <a:t>éducation</a:t>
            </a:r>
            <a:r>
              <a:rPr sz="2800" dirty="0">
                <a:solidFill>
                  <a:srgbClr val="554A3B"/>
                </a:solidFill>
                <a:latin typeface="Arial"/>
                <a:cs typeface="Arial"/>
              </a:rPr>
              <a:t>.</a:t>
            </a:r>
            <a:endParaRPr sz="2800" dirty="0">
              <a:latin typeface="Arial"/>
              <a:cs typeface="Arial"/>
            </a:endParaRPr>
          </a:p>
          <a:p>
            <a:pPr>
              <a:lnSpc>
                <a:spcPct val="100000"/>
              </a:lnSpc>
              <a:buClr>
                <a:srgbClr val="92A199"/>
              </a:buClr>
              <a:buFont typeface="Arial"/>
              <a:buChar char="•"/>
            </a:pPr>
            <a:endParaRPr sz="3200" dirty="0">
              <a:latin typeface="Times New Roman"/>
              <a:cs typeface="Times New Roman"/>
            </a:endParaRPr>
          </a:p>
          <a:p>
            <a:pPr>
              <a:spcBef>
                <a:spcPts val="15"/>
              </a:spcBef>
              <a:buClr>
                <a:srgbClr val="92A199"/>
              </a:buClr>
              <a:buFont typeface="Arial"/>
              <a:buChar char="•"/>
            </a:pPr>
            <a:endParaRPr sz="2400" dirty="0">
              <a:latin typeface="Times New Roman"/>
              <a:cs typeface="Times New Roman"/>
            </a:endParaRPr>
          </a:p>
          <a:p>
            <a:pPr marL="264154" marR="213355" indent="-251454">
              <a:lnSpc>
                <a:spcPct val="150000"/>
              </a:lnSpc>
              <a:buClr>
                <a:srgbClr val="92A199"/>
              </a:buClr>
              <a:buChar char="•"/>
              <a:tabLst>
                <a:tab pos="263519" algn="l"/>
                <a:tab pos="264154" algn="l"/>
              </a:tabLst>
            </a:pPr>
            <a:r>
              <a:rPr sz="2800" spc="-5" dirty="0">
                <a:solidFill>
                  <a:srgbClr val="554A3B"/>
                </a:solidFill>
                <a:latin typeface="Arial"/>
                <a:cs typeface="Arial"/>
              </a:rPr>
              <a:t>Développer ses compétences en </a:t>
            </a:r>
            <a:r>
              <a:rPr sz="2800" b="1" spc="-5" dirty="0">
                <a:solidFill>
                  <a:srgbClr val="554A3B"/>
                </a:solidFill>
                <a:latin typeface="Arial"/>
                <a:cs typeface="Arial"/>
              </a:rPr>
              <a:t>rédaction de documents </a:t>
            </a:r>
            <a:r>
              <a:rPr sz="2800" b="1" dirty="0">
                <a:solidFill>
                  <a:srgbClr val="554A3B"/>
                </a:solidFill>
                <a:latin typeface="Arial"/>
                <a:cs typeface="Arial"/>
              </a:rPr>
              <a:t>longs</a:t>
            </a:r>
            <a:r>
              <a:rPr lang="fr-FR" sz="2800" b="1" dirty="0">
                <a:solidFill>
                  <a:srgbClr val="554A3B"/>
                </a:solidFill>
                <a:latin typeface="Arial"/>
                <a:cs typeface="Arial"/>
              </a:rPr>
              <a:t>.</a:t>
            </a:r>
          </a:p>
          <a:p>
            <a:pPr marL="12700" marR="213355">
              <a:lnSpc>
                <a:spcPct val="150000"/>
              </a:lnSpc>
              <a:buClr>
                <a:srgbClr val="92A199"/>
              </a:buClr>
              <a:tabLst>
                <a:tab pos="263519" algn="l"/>
                <a:tab pos="264154" algn="l"/>
              </a:tabLst>
            </a:pPr>
            <a:endParaRPr lang="fr-FR" sz="2800" b="1" spc="-5" dirty="0">
              <a:solidFill>
                <a:srgbClr val="554A3B"/>
              </a:solidFill>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3"/>
            <a:ext cx="9239250" cy="1124667"/>
          </a:xfrm>
          <a:prstGeom prst="rect">
            <a:avLst/>
          </a:prstGeom>
          <a:solidFill>
            <a:srgbClr val="FFFFFF"/>
          </a:solidFill>
        </p:spPr>
        <p:txBody>
          <a:bodyPr vert="horz" wrap="square" lIns="0" tIns="46990" rIns="0" bIns="0" rtlCol="0">
            <a:spAutoFit/>
          </a:bodyPr>
          <a:lstStyle/>
          <a:p>
            <a:pPr marL="1073759" marR="1077568" indent="48259">
              <a:spcBef>
                <a:spcPts val="370"/>
              </a:spcBef>
            </a:pPr>
            <a:r>
              <a:rPr sz="3500" b="0" spc="25" dirty="0">
                <a:solidFill>
                  <a:srgbClr val="6B7C71"/>
                </a:solidFill>
                <a:latin typeface="Georgia"/>
                <a:cs typeface="Georgia"/>
              </a:rPr>
              <a:t>COMPÉTENCES </a:t>
            </a:r>
            <a:r>
              <a:rPr sz="3500" b="0" spc="-30" dirty="0">
                <a:solidFill>
                  <a:srgbClr val="6B7C71"/>
                </a:solidFill>
                <a:latin typeface="Georgia"/>
                <a:cs typeface="Georgia"/>
              </a:rPr>
              <a:t>DE </a:t>
            </a:r>
            <a:r>
              <a:rPr sz="3500" b="0" spc="-10" dirty="0">
                <a:solidFill>
                  <a:srgbClr val="6B7C71"/>
                </a:solidFill>
                <a:latin typeface="Georgia"/>
                <a:cs typeface="Georgia"/>
              </a:rPr>
              <a:t>RECHERCHE  </a:t>
            </a:r>
            <a:r>
              <a:rPr sz="3500" b="0" spc="20" dirty="0">
                <a:solidFill>
                  <a:srgbClr val="6B7C71"/>
                </a:solidFill>
                <a:latin typeface="Georgia"/>
                <a:cs typeface="Georgia"/>
              </a:rPr>
              <a:t>TRAVAILLÉES </a:t>
            </a:r>
            <a:r>
              <a:rPr sz="3500" b="0" spc="40" dirty="0">
                <a:solidFill>
                  <a:srgbClr val="6B7C71"/>
                </a:solidFill>
                <a:latin typeface="Georgia"/>
                <a:cs typeface="Georgia"/>
              </a:rPr>
              <a:t>EN </a:t>
            </a:r>
            <a:r>
              <a:rPr sz="3500" b="0" dirty="0">
                <a:solidFill>
                  <a:srgbClr val="6B7C71"/>
                </a:solidFill>
                <a:latin typeface="Georgia"/>
                <a:cs typeface="Georgia"/>
              </a:rPr>
              <a:t>MASTER</a:t>
            </a:r>
            <a:r>
              <a:rPr sz="3500" b="0" spc="-5" dirty="0">
                <a:solidFill>
                  <a:srgbClr val="6B7C71"/>
                </a:solidFill>
                <a:latin typeface="Georgia"/>
                <a:cs typeface="Georgia"/>
              </a:rPr>
              <a:t> </a:t>
            </a:r>
            <a:r>
              <a:rPr lang="fr-FR" sz="3500" b="0" spc="-100" dirty="0">
                <a:solidFill>
                  <a:srgbClr val="6B7C71"/>
                </a:solidFill>
                <a:latin typeface="Georgia"/>
                <a:cs typeface="Georgia"/>
              </a:rPr>
              <a:t>MI</a:t>
            </a:r>
            <a:endParaRPr sz="3500" dirty="0">
              <a:latin typeface="Georgia"/>
              <a:cs typeface="Georgia"/>
            </a:endParaRPr>
          </a:p>
        </p:txBody>
      </p:sp>
      <p:sp>
        <p:nvSpPr>
          <p:cNvPr id="4" name="object 4"/>
          <p:cNvSpPr txBox="1"/>
          <p:nvPr/>
        </p:nvSpPr>
        <p:spPr>
          <a:xfrm>
            <a:off x="1845470" y="1876425"/>
            <a:ext cx="9614406" cy="4844275"/>
          </a:xfrm>
          <a:prstGeom prst="rect">
            <a:avLst/>
          </a:prstGeom>
        </p:spPr>
        <p:txBody>
          <a:bodyPr vert="horz" wrap="square" lIns="0" tIns="12065" rIns="0" bIns="0" rtlCol="0">
            <a:spAutoFit/>
          </a:bodyPr>
          <a:lstStyle/>
          <a:p>
            <a:pPr marL="264154" indent="-251454" algn="just">
              <a:spcBef>
                <a:spcPts val="95"/>
              </a:spcBef>
              <a:buClr>
                <a:srgbClr val="92A199"/>
              </a:buClr>
              <a:buFont typeface="Arial"/>
              <a:buChar char="•"/>
              <a:tabLst>
                <a:tab pos="263519" algn="l"/>
                <a:tab pos="264154" algn="l"/>
              </a:tabLst>
            </a:pPr>
            <a:r>
              <a:rPr sz="2800" spc="-125" dirty="0">
                <a:solidFill>
                  <a:srgbClr val="554A3B"/>
                </a:solidFill>
                <a:cs typeface="Verdana"/>
              </a:rPr>
              <a:t>Être </a:t>
            </a:r>
            <a:r>
              <a:rPr sz="2800" spc="114" dirty="0">
                <a:solidFill>
                  <a:srgbClr val="554A3B"/>
                </a:solidFill>
                <a:cs typeface="Verdana"/>
              </a:rPr>
              <a:t>capable</a:t>
            </a:r>
            <a:r>
              <a:rPr sz="2800" spc="-215" dirty="0">
                <a:solidFill>
                  <a:srgbClr val="554A3B"/>
                </a:solidFill>
                <a:cs typeface="Verdana"/>
              </a:rPr>
              <a:t> </a:t>
            </a:r>
            <a:r>
              <a:rPr sz="2800" spc="-395" dirty="0">
                <a:solidFill>
                  <a:srgbClr val="554A3B"/>
                </a:solidFill>
                <a:cs typeface="Verdana"/>
              </a:rPr>
              <a:t>:</a:t>
            </a:r>
            <a:endParaRPr sz="2800" dirty="0">
              <a:cs typeface="Verdana"/>
            </a:endParaRPr>
          </a:p>
          <a:p>
            <a:pPr marL="264154" indent="-251454" algn="just">
              <a:buClr>
                <a:srgbClr val="92A199"/>
              </a:buClr>
              <a:buFont typeface="Wingdings"/>
              <a:buChar char=""/>
              <a:tabLst>
                <a:tab pos="264154" algn="l"/>
              </a:tabLst>
            </a:pPr>
            <a:r>
              <a:rPr sz="2800" spc="120" dirty="0">
                <a:solidFill>
                  <a:srgbClr val="554A3B"/>
                </a:solidFill>
                <a:cs typeface="Verdana"/>
              </a:rPr>
              <a:t>de</a:t>
            </a:r>
            <a:r>
              <a:rPr sz="2800" spc="-160" dirty="0">
                <a:solidFill>
                  <a:srgbClr val="554A3B"/>
                </a:solidFill>
                <a:cs typeface="Verdana"/>
              </a:rPr>
              <a:t> </a:t>
            </a:r>
            <a:r>
              <a:rPr sz="2800" spc="-155" dirty="0">
                <a:solidFill>
                  <a:srgbClr val="554A3B"/>
                </a:solidFill>
                <a:cs typeface="Verdana"/>
              </a:rPr>
              <a:t>justifier</a:t>
            </a:r>
            <a:r>
              <a:rPr sz="2800" spc="-200" dirty="0">
                <a:solidFill>
                  <a:srgbClr val="554A3B"/>
                </a:solidFill>
                <a:cs typeface="Verdana"/>
              </a:rPr>
              <a:t> </a:t>
            </a:r>
            <a:r>
              <a:rPr sz="2800" spc="-60" dirty="0">
                <a:solidFill>
                  <a:srgbClr val="554A3B"/>
                </a:solidFill>
                <a:cs typeface="Verdana"/>
              </a:rPr>
              <a:t>un</a:t>
            </a:r>
            <a:r>
              <a:rPr sz="2800" spc="-155" dirty="0">
                <a:solidFill>
                  <a:srgbClr val="554A3B"/>
                </a:solidFill>
                <a:cs typeface="Verdana"/>
              </a:rPr>
              <a:t> </a:t>
            </a:r>
            <a:r>
              <a:rPr sz="2800" spc="-140" dirty="0">
                <a:solidFill>
                  <a:srgbClr val="554A3B"/>
                </a:solidFill>
                <a:cs typeface="Verdana"/>
              </a:rPr>
              <a:t>sujet</a:t>
            </a:r>
            <a:r>
              <a:rPr sz="2800" spc="-165" dirty="0">
                <a:solidFill>
                  <a:srgbClr val="554A3B"/>
                </a:solidFill>
                <a:cs typeface="Verdana"/>
              </a:rPr>
              <a:t> </a:t>
            </a:r>
            <a:r>
              <a:rPr sz="2800" spc="120" dirty="0">
                <a:solidFill>
                  <a:srgbClr val="554A3B"/>
                </a:solidFill>
                <a:cs typeface="Verdana"/>
              </a:rPr>
              <a:t>de</a:t>
            </a:r>
            <a:r>
              <a:rPr sz="2800" spc="-155" dirty="0">
                <a:solidFill>
                  <a:srgbClr val="554A3B"/>
                </a:solidFill>
                <a:cs typeface="Verdana"/>
              </a:rPr>
              <a:t> </a:t>
            </a:r>
            <a:r>
              <a:rPr sz="2800" spc="25" dirty="0">
                <a:solidFill>
                  <a:srgbClr val="554A3B"/>
                </a:solidFill>
                <a:cs typeface="Verdana"/>
              </a:rPr>
              <a:t>recherche</a:t>
            </a:r>
            <a:endParaRPr sz="2800" dirty="0">
              <a:cs typeface="Verdana"/>
            </a:endParaRPr>
          </a:p>
          <a:p>
            <a:pPr marL="264154" indent="-251454" algn="just">
              <a:buClr>
                <a:srgbClr val="92A199"/>
              </a:buClr>
              <a:buFont typeface="Wingdings"/>
              <a:buChar char=""/>
              <a:tabLst>
                <a:tab pos="264154" algn="l"/>
              </a:tabLst>
            </a:pPr>
            <a:r>
              <a:rPr sz="2800" spc="-120" dirty="0">
                <a:solidFill>
                  <a:srgbClr val="554A3B"/>
                </a:solidFill>
                <a:cs typeface="Verdana"/>
              </a:rPr>
              <a:t>d'utiliser</a:t>
            </a:r>
            <a:r>
              <a:rPr sz="2800" spc="-175" dirty="0">
                <a:solidFill>
                  <a:srgbClr val="554A3B"/>
                </a:solidFill>
                <a:cs typeface="Verdana"/>
              </a:rPr>
              <a:t> </a:t>
            </a:r>
            <a:r>
              <a:rPr sz="2800" spc="-20" dirty="0">
                <a:solidFill>
                  <a:srgbClr val="554A3B"/>
                </a:solidFill>
                <a:cs typeface="Verdana"/>
              </a:rPr>
              <a:t>des</a:t>
            </a:r>
            <a:r>
              <a:rPr sz="2800" spc="-160" dirty="0">
                <a:solidFill>
                  <a:srgbClr val="554A3B"/>
                </a:solidFill>
                <a:cs typeface="Verdana"/>
              </a:rPr>
              <a:t> </a:t>
            </a:r>
            <a:r>
              <a:rPr sz="2800" spc="-90" dirty="0">
                <a:solidFill>
                  <a:srgbClr val="554A3B"/>
                </a:solidFill>
                <a:cs typeface="Verdana"/>
              </a:rPr>
              <a:t>moteurs</a:t>
            </a:r>
            <a:r>
              <a:rPr sz="2800" spc="-155" dirty="0">
                <a:solidFill>
                  <a:srgbClr val="554A3B"/>
                </a:solidFill>
                <a:cs typeface="Verdana"/>
              </a:rPr>
              <a:t> </a:t>
            </a:r>
            <a:r>
              <a:rPr sz="2800" spc="120" dirty="0">
                <a:solidFill>
                  <a:srgbClr val="554A3B"/>
                </a:solidFill>
                <a:cs typeface="Verdana"/>
              </a:rPr>
              <a:t>de</a:t>
            </a:r>
            <a:r>
              <a:rPr sz="2800" spc="-145" dirty="0">
                <a:solidFill>
                  <a:srgbClr val="554A3B"/>
                </a:solidFill>
                <a:cs typeface="Verdana"/>
              </a:rPr>
              <a:t> </a:t>
            </a:r>
            <a:r>
              <a:rPr sz="2800" spc="25" dirty="0">
                <a:solidFill>
                  <a:srgbClr val="554A3B"/>
                </a:solidFill>
                <a:cs typeface="Verdana"/>
              </a:rPr>
              <a:t>recherche</a:t>
            </a:r>
            <a:r>
              <a:rPr sz="2800" spc="-155" dirty="0">
                <a:solidFill>
                  <a:srgbClr val="554A3B"/>
                </a:solidFill>
                <a:cs typeface="Verdana"/>
              </a:rPr>
              <a:t> </a:t>
            </a:r>
            <a:r>
              <a:rPr sz="2800" spc="175" dirty="0">
                <a:solidFill>
                  <a:srgbClr val="554A3B"/>
                </a:solidFill>
                <a:cs typeface="Verdana"/>
              </a:rPr>
              <a:t>à</a:t>
            </a:r>
            <a:r>
              <a:rPr sz="2800" spc="-150" dirty="0">
                <a:solidFill>
                  <a:srgbClr val="554A3B"/>
                </a:solidFill>
                <a:cs typeface="Verdana"/>
              </a:rPr>
              <a:t> </a:t>
            </a:r>
            <a:r>
              <a:rPr sz="2800" spc="-90" dirty="0">
                <a:solidFill>
                  <a:srgbClr val="554A3B"/>
                </a:solidFill>
                <a:cs typeface="Verdana"/>
              </a:rPr>
              <a:t>partir</a:t>
            </a:r>
            <a:r>
              <a:rPr sz="2800" spc="-175" dirty="0">
                <a:solidFill>
                  <a:srgbClr val="554A3B"/>
                </a:solidFill>
                <a:cs typeface="Verdana"/>
              </a:rPr>
              <a:t> </a:t>
            </a:r>
            <a:r>
              <a:rPr sz="2800" spc="-10" dirty="0">
                <a:solidFill>
                  <a:srgbClr val="554A3B"/>
                </a:solidFill>
                <a:cs typeface="Verdana"/>
              </a:rPr>
              <a:t>d'une</a:t>
            </a:r>
            <a:r>
              <a:rPr sz="2800" spc="-140" dirty="0">
                <a:solidFill>
                  <a:srgbClr val="554A3B"/>
                </a:solidFill>
                <a:cs typeface="Verdana"/>
              </a:rPr>
              <a:t> </a:t>
            </a:r>
            <a:r>
              <a:rPr sz="2800" spc="-10" dirty="0">
                <a:solidFill>
                  <a:srgbClr val="554A3B"/>
                </a:solidFill>
                <a:cs typeface="Verdana"/>
              </a:rPr>
              <a:t>thématique</a:t>
            </a:r>
            <a:endParaRPr sz="2800" dirty="0">
              <a:cs typeface="Verdana"/>
            </a:endParaRPr>
          </a:p>
          <a:p>
            <a:pPr marL="264154" indent="-251454" algn="just">
              <a:lnSpc>
                <a:spcPct val="150000"/>
              </a:lnSpc>
              <a:buClr>
                <a:srgbClr val="92A199"/>
              </a:buClr>
              <a:buFont typeface="Wingdings"/>
              <a:buChar char=""/>
              <a:tabLst>
                <a:tab pos="264154" algn="l"/>
              </a:tabLst>
            </a:pPr>
            <a:r>
              <a:rPr sz="2800" spc="-40" dirty="0">
                <a:solidFill>
                  <a:srgbClr val="554A3B"/>
                </a:solidFill>
                <a:cs typeface="Verdana"/>
              </a:rPr>
              <a:t>d'établir</a:t>
            </a:r>
            <a:r>
              <a:rPr sz="2800" spc="-170" dirty="0">
                <a:solidFill>
                  <a:srgbClr val="554A3B"/>
                </a:solidFill>
                <a:cs typeface="Verdana"/>
              </a:rPr>
              <a:t> </a:t>
            </a:r>
            <a:r>
              <a:rPr sz="2800" dirty="0" err="1">
                <a:solidFill>
                  <a:srgbClr val="554A3B"/>
                </a:solidFill>
                <a:cs typeface="Verdana"/>
              </a:rPr>
              <a:t>une</a:t>
            </a:r>
            <a:r>
              <a:rPr sz="2800" spc="-160" dirty="0">
                <a:solidFill>
                  <a:srgbClr val="554A3B"/>
                </a:solidFill>
                <a:cs typeface="Verdana"/>
              </a:rPr>
              <a:t> </a:t>
            </a:r>
            <a:r>
              <a:rPr sz="2800" spc="-25" dirty="0" err="1">
                <a:solidFill>
                  <a:srgbClr val="554A3B"/>
                </a:solidFill>
                <a:cs typeface="Verdana"/>
              </a:rPr>
              <a:t>bibliographie</a:t>
            </a:r>
            <a:r>
              <a:rPr lang="fr-FR" sz="2800" spc="-25" dirty="0">
                <a:solidFill>
                  <a:srgbClr val="554A3B"/>
                </a:solidFill>
                <a:cs typeface="Verdana"/>
              </a:rPr>
              <a:t>,</a:t>
            </a:r>
          </a:p>
          <a:p>
            <a:pPr marL="264154" indent="-251454" algn="just">
              <a:lnSpc>
                <a:spcPct val="150000"/>
              </a:lnSpc>
              <a:buClr>
                <a:srgbClr val="92A199"/>
              </a:buClr>
              <a:buFont typeface="Wingdings"/>
              <a:buChar char=""/>
              <a:tabLst>
                <a:tab pos="264154" algn="l"/>
              </a:tabLst>
            </a:pPr>
            <a:r>
              <a:rPr sz="2800" spc="120" dirty="0">
                <a:solidFill>
                  <a:srgbClr val="554A3B"/>
                </a:solidFill>
                <a:cs typeface="Verdana"/>
              </a:rPr>
              <a:t>de</a:t>
            </a:r>
            <a:r>
              <a:rPr sz="2800" spc="-150" dirty="0">
                <a:solidFill>
                  <a:srgbClr val="554A3B"/>
                </a:solidFill>
                <a:cs typeface="Verdana"/>
              </a:rPr>
              <a:t> </a:t>
            </a:r>
            <a:r>
              <a:rPr sz="2800" spc="-45" dirty="0">
                <a:solidFill>
                  <a:srgbClr val="554A3B"/>
                </a:solidFill>
                <a:cs typeface="Verdana"/>
              </a:rPr>
              <a:t>rendre</a:t>
            </a:r>
            <a:r>
              <a:rPr sz="2800" spc="-160" dirty="0">
                <a:solidFill>
                  <a:srgbClr val="554A3B"/>
                </a:solidFill>
                <a:cs typeface="Verdana"/>
              </a:rPr>
              <a:t> </a:t>
            </a:r>
            <a:r>
              <a:rPr sz="2800" spc="70" dirty="0">
                <a:solidFill>
                  <a:srgbClr val="554A3B"/>
                </a:solidFill>
                <a:cs typeface="Verdana"/>
              </a:rPr>
              <a:t>compte</a:t>
            </a:r>
            <a:r>
              <a:rPr sz="2800" spc="-160" dirty="0">
                <a:solidFill>
                  <a:srgbClr val="554A3B"/>
                </a:solidFill>
                <a:cs typeface="Verdana"/>
              </a:rPr>
              <a:t> </a:t>
            </a:r>
            <a:r>
              <a:rPr sz="2800" spc="-40" dirty="0">
                <a:solidFill>
                  <a:srgbClr val="554A3B"/>
                </a:solidFill>
                <a:cs typeface="Verdana"/>
              </a:rPr>
              <a:t>d'un</a:t>
            </a:r>
            <a:r>
              <a:rPr sz="2800" spc="-150" dirty="0">
                <a:solidFill>
                  <a:srgbClr val="554A3B"/>
                </a:solidFill>
                <a:cs typeface="Verdana"/>
              </a:rPr>
              <a:t> </a:t>
            </a:r>
            <a:r>
              <a:rPr sz="2800" spc="-25" dirty="0">
                <a:solidFill>
                  <a:srgbClr val="554A3B"/>
                </a:solidFill>
                <a:cs typeface="Verdana"/>
              </a:rPr>
              <a:t>article</a:t>
            </a:r>
            <a:r>
              <a:rPr sz="2800" spc="-155" dirty="0">
                <a:solidFill>
                  <a:srgbClr val="554A3B"/>
                </a:solidFill>
                <a:cs typeface="Verdana"/>
              </a:rPr>
              <a:t> </a:t>
            </a:r>
            <a:r>
              <a:rPr sz="2800" spc="-45" dirty="0">
                <a:solidFill>
                  <a:srgbClr val="554A3B"/>
                </a:solidFill>
                <a:cs typeface="Verdana"/>
              </a:rPr>
              <a:t>scientifique</a:t>
            </a:r>
            <a:endParaRPr sz="2800" dirty="0">
              <a:cs typeface="Verdana"/>
            </a:endParaRPr>
          </a:p>
          <a:p>
            <a:pPr marL="264154" indent="-251454" algn="just">
              <a:buClr>
                <a:srgbClr val="92A199"/>
              </a:buClr>
              <a:buFont typeface="Wingdings"/>
              <a:buChar char=""/>
              <a:tabLst>
                <a:tab pos="264154" algn="l"/>
              </a:tabLst>
            </a:pPr>
            <a:r>
              <a:rPr sz="2800" spc="120" dirty="0">
                <a:solidFill>
                  <a:srgbClr val="554A3B"/>
                </a:solidFill>
                <a:cs typeface="Verdana"/>
              </a:rPr>
              <a:t>de</a:t>
            </a:r>
            <a:r>
              <a:rPr sz="2800" spc="-160" dirty="0">
                <a:solidFill>
                  <a:srgbClr val="554A3B"/>
                </a:solidFill>
                <a:cs typeface="Verdana"/>
              </a:rPr>
              <a:t> </a:t>
            </a:r>
            <a:r>
              <a:rPr sz="2800" spc="-50" dirty="0">
                <a:solidFill>
                  <a:srgbClr val="554A3B"/>
                </a:solidFill>
                <a:cs typeface="Verdana"/>
              </a:rPr>
              <a:t>problématiser</a:t>
            </a:r>
            <a:r>
              <a:rPr sz="2800" spc="-190" dirty="0">
                <a:solidFill>
                  <a:srgbClr val="554A3B"/>
                </a:solidFill>
                <a:cs typeface="Verdana"/>
              </a:rPr>
              <a:t> </a:t>
            </a:r>
            <a:r>
              <a:rPr sz="2800" spc="-5" dirty="0">
                <a:solidFill>
                  <a:srgbClr val="554A3B"/>
                </a:solidFill>
                <a:cs typeface="Verdana"/>
              </a:rPr>
              <a:t>et</a:t>
            </a:r>
            <a:r>
              <a:rPr sz="2800" spc="-165" dirty="0">
                <a:solidFill>
                  <a:srgbClr val="554A3B"/>
                </a:solidFill>
                <a:cs typeface="Verdana"/>
              </a:rPr>
              <a:t> </a:t>
            </a:r>
            <a:r>
              <a:rPr sz="2800" spc="-95" dirty="0">
                <a:solidFill>
                  <a:srgbClr val="554A3B"/>
                </a:solidFill>
                <a:cs typeface="Verdana"/>
              </a:rPr>
              <a:t>formuler</a:t>
            </a:r>
            <a:r>
              <a:rPr sz="2800" spc="-165" dirty="0">
                <a:solidFill>
                  <a:srgbClr val="554A3B"/>
                </a:solidFill>
                <a:cs typeface="Verdana"/>
              </a:rPr>
              <a:t> </a:t>
            </a:r>
            <a:r>
              <a:rPr sz="2800" spc="-20" dirty="0">
                <a:solidFill>
                  <a:srgbClr val="554A3B"/>
                </a:solidFill>
                <a:cs typeface="Verdana"/>
              </a:rPr>
              <a:t>des</a:t>
            </a:r>
            <a:r>
              <a:rPr sz="2800" spc="-135" dirty="0">
                <a:solidFill>
                  <a:srgbClr val="554A3B"/>
                </a:solidFill>
                <a:cs typeface="Verdana"/>
              </a:rPr>
              <a:t> </a:t>
            </a:r>
            <a:r>
              <a:rPr sz="2800" spc="-50" dirty="0">
                <a:solidFill>
                  <a:srgbClr val="554A3B"/>
                </a:solidFill>
                <a:cs typeface="Verdana"/>
              </a:rPr>
              <a:t>hypothèses</a:t>
            </a:r>
            <a:endParaRPr sz="2800" dirty="0">
              <a:cs typeface="Verdana"/>
            </a:endParaRPr>
          </a:p>
          <a:p>
            <a:pPr marL="264154" indent="-251454" algn="just">
              <a:buClr>
                <a:srgbClr val="92A199"/>
              </a:buClr>
              <a:buFont typeface="Wingdings"/>
              <a:buChar char=""/>
              <a:tabLst>
                <a:tab pos="264154" algn="l"/>
              </a:tabLst>
            </a:pPr>
            <a:r>
              <a:rPr sz="2800" spc="120" dirty="0">
                <a:solidFill>
                  <a:srgbClr val="554A3B"/>
                </a:solidFill>
                <a:cs typeface="Verdana"/>
              </a:rPr>
              <a:t>de</a:t>
            </a:r>
            <a:r>
              <a:rPr sz="2800" spc="-160" dirty="0">
                <a:solidFill>
                  <a:srgbClr val="554A3B"/>
                </a:solidFill>
                <a:cs typeface="Verdana"/>
              </a:rPr>
              <a:t> </a:t>
            </a:r>
            <a:r>
              <a:rPr sz="2800" spc="-40" dirty="0">
                <a:solidFill>
                  <a:srgbClr val="554A3B"/>
                </a:solidFill>
                <a:cs typeface="Verdana"/>
              </a:rPr>
              <a:t>proposer</a:t>
            </a:r>
            <a:r>
              <a:rPr sz="2800" spc="-175" dirty="0">
                <a:solidFill>
                  <a:srgbClr val="554A3B"/>
                </a:solidFill>
                <a:cs typeface="Verdana"/>
              </a:rPr>
              <a:t> </a:t>
            </a:r>
            <a:r>
              <a:rPr sz="2800" spc="-60" dirty="0">
                <a:solidFill>
                  <a:srgbClr val="554A3B"/>
                </a:solidFill>
                <a:cs typeface="Verdana"/>
              </a:rPr>
              <a:t>un</a:t>
            </a:r>
            <a:r>
              <a:rPr sz="2800" spc="-165" dirty="0">
                <a:solidFill>
                  <a:srgbClr val="554A3B"/>
                </a:solidFill>
                <a:cs typeface="Verdana"/>
              </a:rPr>
              <a:t> </a:t>
            </a:r>
            <a:r>
              <a:rPr sz="2800" spc="15" dirty="0">
                <a:solidFill>
                  <a:srgbClr val="554A3B"/>
                </a:solidFill>
                <a:cs typeface="Verdana"/>
              </a:rPr>
              <a:t>plan</a:t>
            </a:r>
            <a:r>
              <a:rPr sz="2800" spc="-170" dirty="0">
                <a:solidFill>
                  <a:srgbClr val="554A3B"/>
                </a:solidFill>
                <a:cs typeface="Verdana"/>
              </a:rPr>
              <a:t> </a:t>
            </a:r>
            <a:r>
              <a:rPr sz="2800" spc="15" dirty="0">
                <a:solidFill>
                  <a:srgbClr val="554A3B"/>
                </a:solidFill>
                <a:cs typeface="Verdana"/>
              </a:rPr>
              <a:t>répondant</a:t>
            </a:r>
            <a:r>
              <a:rPr sz="2800" spc="-160" dirty="0">
                <a:solidFill>
                  <a:srgbClr val="554A3B"/>
                </a:solidFill>
                <a:cs typeface="Verdana"/>
              </a:rPr>
              <a:t> </a:t>
            </a:r>
            <a:r>
              <a:rPr sz="2800" spc="175" dirty="0">
                <a:solidFill>
                  <a:srgbClr val="554A3B"/>
                </a:solidFill>
                <a:cs typeface="Verdana"/>
              </a:rPr>
              <a:t>à</a:t>
            </a:r>
            <a:r>
              <a:rPr sz="2800" spc="-165" dirty="0">
                <a:solidFill>
                  <a:srgbClr val="554A3B"/>
                </a:solidFill>
                <a:cs typeface="Verdana"/>
              </a:rPr>
              <a:t> </a:t>
            </a:r>
            <a:r>
              <a:rPr sz="2800" dirty="0">
                <a:solidFill>
                  <a:srgbClr val="554A3B"/>
                </a:solidFill>
                <a:cs typeface="Verdana"/>
              </a:rPr>
              <a:t>une</a:t>
            </a:r>
            <a:r>
              <a:rPr sz="2800" spc="-145" dirty="0">
                <a:solidFill>
                  <a:srgbClr val="554A3B"/>
                </a:solidFill>
                <a:cs typeface="Verdana"/>
              </a:rPr>
              <a:t> </a:t>
            </a:r>
            <a:r>
              <a:rPr sz="2800" dirty="0">
                <a:solidFill>
                  <a:srgbClr val="554A3B"/>
                </a:solidFill>
                <a:cs typeface="Verdana"/>
              </a:rPr>
              <a:t>problématique</a:t>
            </a:r>
            <a:endParaRPr sz="2800" dirty="0">
              <a:cs typeface="Verdana"/>
            </a:endParaRPr>
          </a:p>
          <a:p>
            <a:pPr marL="264154" indent="-251454" algn="just">
              <a:spcBef>
                <a:spcPts val="5"/>
              </a:spcBef>
              <a:buClr>
                <a:srgbClr val="92A199"/>
              </a:buClr>
              <a:buFont typeface="Wingdings"/>
              <a:buChar char=""/>
              <a:tabLst>
                <a:tab pos="264154" algn="l"/>
              </a:tabLst>
            </a:pPr>
            <a:r>
              <a:rPr sz="2800" spc="-50" dirty="0">
                <a:solidFill>
                  <a:srgbClr val="554A3B"/>
                </a:solidFill>
                <a:cs typeface="Verdana"/>
              </a:rPr>
              <a:t>d'articuler</a:t>
            </a:r>
            <a:r>
              <a:rPr sz="2800" spc="-155" dirty="0">
                <a:solidFill>
                  <a:srgbClr val="554A3B"/>
                </a:solidFill>
                <a:cs typeface="Verdana"/>
              </a:rPr>
              <a:t> </a:t>
            </a:r>
            <a:r>
              <a:rPr sz="2800" spc="-20" dirty="0">
                <a:solidFill>
                  <a:srgbClr val="554A3B"/>
                </a:solidFill>
                <a:cs typeface="Verdana"/>
              </a:rPr>
              <a:t>des</a:t>
            </a:r>
            <a:r>
              <a:rPr sz="2800" spc="-155" dirty="0">
                <a:solidFill>
                  <a:srgbClr val="554A3B"/>
                </a:solidFill>
                <a:cs typeface="Verdana"/>
              </a:rPr>
              <a:t> </a:t>
            </a:r>
            <a:r>
              <a:rPr sz="2800" spc="-65" dirty="0">
                <a:solidFill>
                  <a:srgbClr val="554A3B"/>
                </a:solidFill>
                <a:cs typeface="Verdana"/>
              </a:rPr>
              <a:t>points</a:t>
            </a:r>
            <a:r>
              <a:rPr sz="2800" spc="-200" dirty="0">
                <a:solidFill>
                  <a:srgbClr val="554A3B"/>
                </a:solidFill>
                <a:cs typeface="Verdana"/>
              </a:rPr>
              <a:t> </a:t>
            </a:r>
            <a:r>
              <a:rPr sz="2800" spc="120" dirty="0">
                <a:solidFill>
                  <a:srgbClr val="554A3B"/>
                </a:solidFill>
                <a:cs typeface="Verdana"/>
              </a:rPr>
              <a:t>de</a:t>
            </a:r>
            <a:r>
              <a:rPr sz="2800" spc="-160" dirty="0">
                <a:solidFill>
                  <a:srgbClr val="554A3B"/>
                </a:solidFill>
                <a:cs typeface="Verdana"/>
              </a:rPr>
              <a:t> </a:t>
            </a:r>
            <a:r>
              <a:rPr sz="2800" spc="-5" dirty="0">
                <a:solidFill>
                  <a:srgbClr val="554A3B"/>
                </a:solidFill>
                <a:cs typeface="Verdana"/>
              </a:rPr>
              <a:t>vue</a:t>
            </a:r>
            <a:r>
              <a:rPr sz="2800" spc="-165" dirty="0">
                <a:solidFill>
                  <a:srgbClr val="554A3B"/>
                </a:solidFill>
                <a:cs typeface="Verdana"/>
              </a:rPr>
              <a:t> </a:t>
            </a:r>
            <a:r>
              <a:rPr sz="2800" spc="-20" dirty="0">
                <a:solidFill>
                  <a:srgbClr val="554A3B"/>
                </a:solidFill>
                <a:cs typeface="Verdana"/>
              </a:rPr>
              <a:t>contradictoires</a:t>
            </a:r>
            <a:endParaRPr sz="2800" dirty="0">
              <a:cs typeface="Verdana"/>
            </a:endParaRPr>
          </a:p>
          <a:p>
            <a:pPr marL="264154" indent="-251454" algn="just">
              <a:buClr>
                <a:srgbClr val="92A199"/>
              </a:buClr>
              <a:buFont typeface="Wingdings"/>
              <a:buChar char=""/>
              <a:tabLst>
                <a:tab pos="264154" algn="l"/>
              </a:tabLst>
            </a:pPr>
            <a:r>
              <a:rPr sz="2800" spc="-35" dirty="0">
                <a:solidFill>
                  <a:srgbClr val="554A3B"/>
                </a:solidFill>
                <a:cs typeface="Verdana"/>
              </a:rPr>
              <a:t>d'écrire</a:t>
            </a:r>
            <a:r>
              <a:rPr sz="2800" spc="-145" dirty="0">
                <a:solidFill>
                  <a:srgbClr val="554A3B"/>
                </a:solidFill>
                <a:cs typeface="Verdana"/>
              </a:rPr>
              <a:t> </a:t>
            </a:r>
            <a:r>
              <a:rPr sz="2800" spc="30" dirty="0">
                <a:solidFill>
                  <a:srgbClr val="554A3B"/>
                </a:solidFill>
                <a:cs typeface="Verdana"/>
              </a:rPr>
              <a:t>en</a:t>
            </a:r>
            <a:r>
              <a:rPr sz="2800" spc="-160" dirty="0">
                <a:solidFill>
                  <a:srgbClr val="554A3B"/>
                </a:solidFill>
                <a:cs typeface="Verdana"/>
              </a:rPr>
              <a:t> </a:t>
            </a:r>
            <a:r>
              <a:rPr sz="2800" spc="-10" dirty="0">
                <a:solidFill>
                  <a:srgbClr val="554A3B"/>
                </a:solidFill>
                <a:cs typeface="Verdana"/>
              </a:rPr>
              <a:t>respectant</a:t>
            </a:r>
            <a:r>
              <a:rPr sz="2800" spc="-155" dirty="0">
                <a:solidFill>
                  <a:srgbClr val="554A3B"/>
                </a:solidFill>
                <a:cs typeface="Verdana"/>
              </a:rPr>
              <a:t> </a:t>
            </a:r>
            <a:r>
              <a:rPr sz="2800" spc="-20" dirty="0">
                <a:solidFill>
                  <a:srgbClr val="554A3B"/>
                </a:solidFill>
                <a:cs typeface="Verdana"/>
              </a:rPr>
              <a:t>des</a:t>
            </a:r>
            <a:r>
              <a:rPr sz="2800" spc="-165" dirty="0">
                <a:solidFill>
                  <a:srgbClr val="554A3B"/>
                </a:solidFill>
                <a:cs typeface="Verdana"/>
              </a:rPr>
              <a:t> </a:t>
            </a:r>
            <a:r>
              <a:rPr sz="2800" spc="-85" dirty="0">
                <a:solidFill>
                  <a:srgbClr val="554A3B"/>
                </a:solidFill>
                <a:cs typeface="Verdana"/>
              </a:rPr>
              <a:t>normes</a:t>
            </a:r>
            <a:r>
              <a:rPr sz="2800" spc="-165" dirty="0">
                <a:solidFill>
                  <a:srgbClr val="554A3B"/>
                </a:solidFill>
                <a:cs typeface="Verdana"/>
              </a:rPr>
              <a:t> </a:t>
            </a:r>
            <a:r>
              <a:rPr sz="2800" spc="-45" dirty="0">
                <a:solidFill>
                  <a:srgbClr val="554A3B"/>
                </a:solidFill>
                <a:cs typeface="Verdana"/>
              </a:rPr>
              <a:t>d'écriture</a:t>
            </a:r>
            <a:r>
              <a:rPr sz="2800" spc="-145" dirty="0">
                <a:solidFill>
                  <a:srgbClr val="554A3B"/>
                </a:solidFill>
                <a:cs typeface="Verdana"/>
              </a:rPr>
              <a:t> </a:t>
            </a:r>
            <a:r>
              <a:rPr sz="2800" spc="-45" dirty="0">
                <a:solidFill>
                  <a:srgbClr val="554A3B"/>
                </a:solidFill>
                <a:cs typeface="Verdana"/>
              </a:rPr>
              <a:t>scientifique</a:t>
            </a:r>
            <a:endParaRPr sz="2800" dirty="0">
              <a:cs typeface="Verdana"/>
            </a:endParaRPr>
          </a:p>
          <a:p>
            <a:pPr marL="264154" indent="-251454" algn="just">
              <a:buClr>
                <a:srgbClr val="92A199"/>
              </a:buClr>
              <a:buFont typeface="Wingdings"/>
              <a:buChar char=""/>
              <a:tabLst>
                <a:tab pos="264154" algn="l"/>
              </a:tabLst>
            </a:pPr>
            <a:r>
              <a:rPr sz="2800" spc="120" dirty="0">
                <a:solidFill>
                  <a:srgbClr val="554A3B"/>
                </a:solidFill>
                <a:cs typeface="Verdana"/>
              </a:rPr>
              <a:t>de</a:t>
            </a:r>
            <a:r>
              <a:rPr sz="2800" spc="-160" dirty="0">
                <a:solidFill>
                  <a:srgbClr val="554A3B"/>
                </a:solidFill>
                <a:cs typeface="Verdana"/>
              </a:rPr>
              <a:t> </a:t>
            </a:r>
            <a:r>
              <a:rPr sz="2800" spc="-65" dirty="0">
                <a:solidFill>
                  <a:srgbClr val="554A3B"/>
                </a:solidFill>
                <a:cs typeface="Verdana"/>
              </a:rPr>
              <a:t>présenter</a:t>
            </a:r>
            <a:r>
              <a:rPr sz="2800" spc="-185" dirty="0">
                <a:solidFill>
                  <a:srgbClr val="554A3B"/>
                </a:solidFill>
                <a:cs typeface="Verdana"/>
              </a:rPr>
              <a:t> </a:t>
            </a:r>
            <a:r>
              <a:rPr sz="2800" spc="-85" dirty="0">
                <a:solidFill>
                  <a:srgbClr val="554A3B"/>
                </a:solidFill>
                <a:cs typeface="Verdana"/>
              </a:rPr>
              <a:t>son</a:t>
            </a:r>
            <a:r>
              <a:rPr sz="2800" spc="-170" dirty="0">
                <a:solidFill>
                  <a:srgbClr val="554A3B"/>
                </a:solidFill>
                <a:cs typeface="Verdana"/>
              </a:rPr>
              <a:t> </a:t>
            </a:r>
            <a:r>
              <a:rPr sz="2800" spc="-65" dirty="0">
                <a:solidFill>
                  <a:srgbClr val="554A3B"/>
                </a:solidFill>
                <a:cs typeface="Verdana"/>
              </a:rPr>
              <a:t>travail</a:t>
            </a:r>
            <a:r>
              <a:rPr sz="2800" spc="-195" dirty="0">
                <a:solidFill>
                  <a:srgbClr val="554A3B"/>
                </a:solidFill>
                <a:cs typeface="Verdana"/>
              </a:rPr>
              <a:t> </a:t>
            </a:r>
            <a:r>
              <a:rPr sz="2800" spc="175" dirty="0">
                <a:solidFill>
                  <a:srgbClr val="554A3B"/>
                </a:solidFill>
                <a:cs typeface="Verdana"/>
              </a:rPr>
              <a:t>à</a:t>
            </a:r>
            <a:r>
              <a:rPr sz="2800" spc="-170" dirty="0">
                <a:solidFill>
                  <a:srgbClr val="554A3B"/>
                </a:solidFill>
                <a:cs typeface="Verdana"/>
              </a:rPr>
              <a:t> </a:t>
            </a:r>
            <a:r>
              <a:rPr sz="2800" spc="-80" dirty="0">
                <a:solidFill>
                  <a:srgbClr val="554A3B"/>
                </a:solidFill>
                <a:cs typeface="Verdana"/>
              </a:rPr>
              <a:t>l'oral</a:t>
            </a:r>
            <a:endParaRPr sz="2800" dirty="0">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L="2954582" algn="l">
              <a:spcBef>
                <a:spcPts val="2190"/>
              </a:spcBef>
            </a:pPr>
            <a:r>
              <a:rPr lang="fr-FR" sz="3900" b="0" spc="40" dirty="0">
                <a:solidFill>
                  <a:srgbClr val="6B7C71"/>
                </a:solidFill>
                <a:latin typeface="Georgia"/>
                <a:cs typeface="Georgia"/>
              </a:rPr>
              <a:t>MCC Recherche M1 &amp; M2</a:t>
            </a:r>
            <a:endParaRPr sz="3900" dirty="0">
              <a:latin typeface="Georgia"/>
              <a:cs typeface="Georgia"/>
            </a:endParaRPr>
          </a:p>
        </p:txBody>
      </p:sp>
      <p:pic>
        <p:nvPicPr>
          <p:cNvPr id="6" name="Image 5">
            <a:extLst>
              <a:ext uri="{FF2B5EF4-FFF2-40B4-BE49-F238E27FC236}">
                <a16:creationId xmlns:a16="http://schemas.microsoft.com/office/drawing/2014/main" id="{DEFEB73C-A8D8-B740-DB4F-3625C9D0F213}"/>
              </a:ext>
            </a:extLst>
          </p:cNvPr>
          <p:cNvPicPr>
            <a:picLocks noChangeAspect="1"/>
          </p:cNvPicPr>
          <p:nvPr/>
        </p:nvPicPr>
        <p:blipFill>
          <a:blip r:embed="rId3"/>
          <a:stretch>
            <a:fillRect/>
          </a:stretch>
        </p:blipFill>
        <p:spPr>
          <a:xfrm>
            <a:off x="345816" y="1751940"/>
            <a:ext cx="12701053" cy="4838840"/>
          </a:xfrm>
          <a:prstGeom prst="rect">
            <a:avLst/>
          </a:prstGeom>
        </p:spPr>
      </p:pic>
      <p:pic>
        <p:nvPicPr>
          <p:cNvPr id="8" name="Image 7">
            <a:extLst>
              <a:ext uri="{FF2B5EF4-FFF2-40B4-BE49-F238E27FC236}">
                <a16:creationId xmlns:a16="http://schemas.microsoft.com/office/drawing/2014/main" id="{9D19A7FA-58B5-C985-A4FE-A54A681A25D0}"/>
              </a:ext>
            </a:extLst>
          </p:cNvPr>
          <p:cNvPicPr>
            <a:picLocks noChangeAspect="1"/>
          </p:cNvPicPr>
          <p:nvPr/>
        </p:nvPicPr>
        <p:blipFill>
          <a:blip r:embed="rId4"/>
          <a:stretch>
            <a:fillRect/>
          </a:stretch>
        </p:blipFill>
        <p:spPr>
          <a:xfrm>
            <a:off x="1595730" y="6590780"/>
            <a:ext cx="10239057" cy="848245"/>
          </a:xfrm>
          <a:prstGeom prst="rect">
            <a:avLst/>
          </a:prstGeom>
        </p:spPr>
      </p:pic>
    </p:spTree>
    <p:extLst>
      <p:ext uri="{BB962C8B-B14F-4D97-AF65-F5344CB8AC3E}">
        <p14:creationId xmlns:p14="http://schemas.microsoft.com/office/powerpoint/2010/main" val="9066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L="2954582" algn="l">
              <a:spcBef>
                <a:spcPts val="2190"/>
              </a:spcBef>
            </a:pPr>
            <a:r>
              <a:rPr lang="fr-FR" sz="3900" b="0" spc="40" dirty="0">
                <a:solidFill>
                  <a:srgbClr val="6B7C71"/>
                </a:solidFill>
                <a:latin typeface="Georgia"/>
                <a:cs typeface="Georgia"/>
              </a:rPr>
              <a:t>MCC Recherche M1 &amp; M2</a:t>
            </a:r>
            <a:endParaRPr sz="3900" dirty="0">
              <a:latin typeface="Georgia"/>
              <a:cs typeface="Georgia"/>
            </a:endParaRPr>
          </a:p>
        </p:txBody>
      </p:sp>
      <p:pic>
        <p:nvPicPr>
          <p:cNvPr id="5" name="Image 4">
            <a:extLst>
              <a:ext uri="{FF2B5EF4-FFF2-40B4-BE49-F238E27FC236}">
                <a16:creationId xmlns:a16="http://schemas.microsoft.com/office/drawing/2014/main" id="{60C8B2FA-AF70-7E38-E3FA-2F53791ED25C}"/>
              </a:ext>
            </a:extLst>
          </p:cNvPr>
          <p:cNvPicPr>
            <a:picLocks noChangeAspect="1"/>
          </p:cNvPicPr>
          <p:nvPr/>
        </p:nvPicPr>
        <p:blipFill>
          <a:blip r:embed="rId3"/>
          <a:stretch>
            <a:fillRect/>
          </a:stretch>
        </p:blipFill>
        <p:spPr>
          <a:xfrm>
            <a:off x="272256" y="2790825"/>
            <a:ext cx="12877800" cy="2327991"/>
          </a:xfrm>
          <a:prstGeom prst="rect">
            <a:avLst/>
          </a:prstGeom>
        </p:spPr>
      </p:pic>
    </p:spTree>
    <p:extLst>
      <p:ext uri="{BB962C8B-B14F-4D97-AF65-F5344CB8AC3E}">
        <p14:creationId xmlns:p14="http://schemas.microsoft.com/office/powerpoint/2010/main" val="2289150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L="2954582">
              <a:spcBef>
                <a:spcPts val="2190"/>
              </a:spcBef>
            </a:pPr>
            <a:r>
              <a:rPr sz="3900" b="0" spc="40" dirty="0">
                <a:solidFill>
                  <a:srgbClr val="6B7C71"/>
                </a:solidFill>
                <a:latin typeface="Georgia"/>
                <a:cs typeface="Georgia"/>
              </a:rPr>
              <a:t>ECHÉANCIER</a:t>
            </a:r>
            <a:r>
              <a:rPr lang="fr-FR" sz="3900" b="0" spc="40" dirty="0">
                <a:solidFill>
                  <a:srgbClr val="6B7C71"/>
                </a:solidFill>
                <a:latin typeface="Georgia"/>
                <a:cs typeface="Georgia"/>
              </a:rPr>
              <a:t> M1 &amp; M2</a:t>
            </a:r>
            <a:endParaRPr sz="3900" dirty="0">
              <a:latin typeface="Georgia"/>
              <a:cs typeface="Georgia"/>
            </a:endParaRPr>
          </a:p>
        </p:txBody>
      </p:sp>
      <p:sp>
        <p:nvSpPr>
          <p:cNvPr id="6" name="ZoneTexte 5">
            <a:extLst>
              <a:ext uri="{FF2B5EF4-FFF2-40B4-BE49-F238E27FC236}">
                <a16:creationId xmlns:a16="http://schemas.microsoft.com/office/drawing/2014/main" id="{6FA7E738-94AE-80D7-423A-5CB0F6ACC1E6}"/>
              </a:ext>
            </a:extLst>
          </p:cNvPr>
          <p:cNvSpPr txBox="1"/>
          <p:nvPr/>
        </p:nvSpPr>
        <p:spPr>
          <a:xfrm>
            <a:off x="169069" y="2181225"/>
            <a:ext cx="13275469" cy="4524315"/>
          </a:xfrm>
          <a:prstGeom prst="rect">
            <a:avLst/>
          </a:prstGeom>
          <a:noFill/>
        </p:spPr>
        <p:txBody>
          <a:bodyPr wrap="square">
            <a:spAutoFit/>
          </a:bodyPr>
          <a:lstStyle/>
          <a:p>
            <a:r>
              <a:rPr lang="fr-FR" sz="2400" dirty="0">
                <a:effectLst/>
              </a:rPr>
              <a:t>S1, initiation à la recherche en éducation, identification d’un thème et début de lectures en lien.</a:t>
            </a:r>
            <a:endParaRPr lang="fr-FR" sz="2400" dirty="0"/>
          </a:p>
          <a:p>
            <a:r>
              <a:rPr lang="fr-FR" sz="2400" dirty="0">
                <a:effectLst/>
              </a:rPr>
              <a:t>En tronc commun : la recherche en éducation, apprendre à chercher des ressources en les citant et sans plagier et à respecter les normes APA. </a:t>
            </a:r>
            <a:endParaRPr lang="fr-FR" sz="2400" dirty="0"/>
          </a:p>
          <a:p>
            <a:r>
              <a:rPr lang="fr-FR" sz="2400" dirty="0">
                <a:effectLst/>
              </a:rPr>
              <a:t>S2, le sujet est arrêté, rédaction de l’introduction et de la partie théorique et construction de la bibliographie et du protocole/dispositif.</a:t>
            </a:r>
            <a:endParaRPr lang="fr-FR" sz="2400" dirty="0"/>
          </a:p>
          <a:p>
            <a:r>
              <a:rPr lang="fr-FR" sz="2400" dirty="0">
                <a:effectLst/>
              </a:rPr>
              <a:t>En tronc commun : apprendre à faire un compte-rendu d’article scientifique</a:t>
            </a:r>
            <a:r>
              <a:rPr lang="fr-FR" sz="2400" dirty="0"/>
              <a:t> </a:t>
            </a:r>
            <a:r>
              <a:rPr lang="fr-FR" sz="2400" dirty="0">
                <a:effectLst/>
              </a:rPr>
              <a:t>et formation aux outils et méthodes de recherche. </a:t>
            </a:r>
          </a:p>
          <a:p>
            <a:endParaRPr lang="fr-FR" sz="2400" dirty="0">
              <a:effectLst/>
            </a:endParaRPr>
          </a:p>
          <a:p>
            <a:r>
              <a:rPr lang="fr-FR" sz="2400" dirty="0">
                <a:effectLst/>
              </a:rPr>
              <a:t>S3, mis en œuvre du protocole expérimental et analyse pour rédaction de la deuxième partie.</a:t>
            </a:r>
            <a:endParaRPr lang="fr-FR" sz="2400" dirty="0"/>
          </a:p>
          <a:p>
            <a:r>
              <a:rPr lang="fr-FR" sz="2400" dirty="0">
                <a:effectLst/>
              </a:rPr>
              <a:t>En </a:t>
            </a:r>
            <a:r>
              <a:rPr lang="fr-FR" sz="2400" dirty="0"/>
              <a:t>tronc commun : </a:t>
            </a:r>
            <a:r>
              <a:rPr lang="fr-FR" sz="2400" dirty="0">
                <a:effectLst/>
              </a:rPr>
              <a:t>méthode d’analyse de données.</a:t>
            </a:r>
            <a:endParaRPr lang="fr-FR" sz="2400" dirty="0"/>
          </a:p>
          <a:p>
            <a:r>
              <a:rPr lang="fr-FR" sz="2400" dirty="0">
                <a:effectLst/>
              </a:rPr>
              <a:t>S4, rédaction finale et soutenance.</a:t>
            </a:r>
            <a:endParaRPr lang="fr-FR" sz="2400" dirty="0"/>
          </a:p>
          <a:p>
            <a:r>
              <a:rPr lang="fr-FR" sz="2400" dirty="0">
                <a:effectLst/>
              </a:rPr>
              <a:t>En tronc commun</a:t>
            </a:r>
            <a:r>
              <a:rPr lang="fr-FR" sz="2400" dirty="0"/>
              <a:t> : </a:t>
            </a:r>
            <a:r>
              <a:rPr lang="fr-FR" sz="2400" dirty="0">
                <a:effectLst/>
              </a:rPr>
              <a:t>méthodes pour la soutenance.</a:t>
            </a:r>
            <a:endParaRPr lang="fr-FR" sz="2400" dirty="0"/>
          </a:p>
        </p:txBody>
      </p:sp>
    </p:spTree>
    <p:extLst>
      <p:ext uri="{BB962C8B-B14F-4D97-AF65-F5344CB8AC3E}">
        <p14:creationId xmlns:p14="http://schemas.microsoft.com/office/powerpoint/2010/main" val="251370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L="2518982">
              <a:spcBef>
                <a:spcPts val="2190"/>
              </a:spcBef>
            </a:pPr>
            <a:r>
              <a:rPr sz="3900" b="0" spc="20" dirty="0">
                <a:solidFill>
                  <a:srgbClr val="6B7C71"/>
                </a:solidFill>
                <a:latin typeface="Georgia"/>
                <a:cs typeface="Georgia"/>
              </a:rPr>
              <a:t>CORPS </a:t>
            </a:r>
            <a:r>
              <a:rPr sz="3900" b="0" spc="90" dirty="0">
                <a:solidFill>
                  <a:srgbClr val="6B7C71"/>
                </a:solidFill>
                <a:latin typeface="Georgia"/>
                <a:cs typeface="Georgia"/>
              </a:rPr>
              <a:t>DU</a:t>
            </a:r>
            <a:r>
              <a:rPr sz="3900" b="0" spc="20" dirty="0">
                <a:solidFill>
                  <a:srgbClr val="6B7C71"/>
                </a:solidFill>
                <a:latin typeface="Georgia"/>
                <a:cs typeface="Georgia"/>
              </a:rPr>
              <a:t> </a:t>
            </a:r>
            <a:r>
              <a:rPr sz="3900" b="0" spc="-110" dirty="0">
                <a:solidFill>
                  <a:srgbClr val="6B7C71"/>
                </a:solidFill>
                <a:latin typeface="Georgia"/>
                <a:cs typeface="Georgia"/>
              </a:rPr>
              <a:t>TEXTE</a:t>
            </a:r>
            <a:r>
              <a:rPr lang="fr-FR" sz="3900" b="0" spc="-110" dirty="0">
                <a:solidFill>
                  <a:srgbClr val="6B7C71"/>
                </a:solidFill>
                <a:latin typeface="Georgia"/>
                <a:cs typeface="Georgia"/>
              </a:rPr>
              <a:t> (M1 &amp; </a:t>
            </a:r>
            <a:r>
              <a:rPr lang="fr-FR" sz="3900" b="0" spc="-110" dirty="0">
                <a:solidFill>
                  <a:srgbClr val="FF0000"/>
                </a:solidFill>
                <a:latin typeface="Georgia"/>
                <a:cs typeface="Georgia"/>
              </a:rPr>
              <a:t>M2</a:t>
            </a:r>
            <a:r>
              <a:rPr lang="fr-FR" sz="3900" b="0" spc="-110" dirty="0">
                <a:solidFill>
                  <a:srgbClr val="6B7C71"/>
                </a:solidFill>
                <a:latin typeface="Georgia"/>
                <a:cs typeface="Georgia"/>
              </a:rPr>
              <a:t>)</a:t>
            </a:r>
            <a:endParaRPr sz="3900" dirty="0">
              <a:latin typeface="Georgia"/>
              <a:cs typeface="Georgia"/>
            </a:endParaRPr>
          </a:p>
        </p:txBody>
      </p:sp>
      <p:sp>
        <p:nvSpPr>
          <p:cNvPr id="4" name="object 4"/>
          <p:cNvSpPr txBox="1"/>
          <p:nvPr/>
        </p:nvSpPr>
        <p:spPr>
          <a:xfrm>
            <a:off x="2398274" y="1927303"/>
            <a:ext cx="8776970" cy="5194499"/>
          </a:xfrm>
          <a:prstGeom prst="rect">
            <a:avLst/>
          </a:prstGeom>
        </p:spPr>
        <p:txBody>
          <a:bodyPr vert="horz" wrap="square" lIns="0" tIns="54610" rIns="0" bIns="0" rtlCol="0">
            <a:spAutoFit/>
          </a:bodyPr>
          <a:lstStyle/>
          <a:p>
            <a:pPr marL="264154" marR="7620" indent="-251454" algn="just">
              <a:lnSpc>
                <a:spcPts val="2590"/>
              </a:lnSpc>
              <a:spcBef>
                <a:spcPts val="430"/>
              </a:spcBef>
              <a:buClr>
                <a:srgbClr val="92A199"/>
              </a:buClr>
              <a:buFont typeface="Arial"/>
              <a:buChar char="•"/>
              <a:tabLst>
                <a:tab pos="264154" algn="l"/>
              </a:tabLst>
            </a:pPr>
            <a:r>
              <a:rPr sz="2400" spc="-45" dirty="0">
                <a:solidFill>
                  <a:srgbClr val="554A3B"/>
                </a:solidFill>
                <a:latin typeface="Verdana"/>
                <a:cs typeface="Verdana"/>
              </a:rPr>
              <a:t>Une </a:t>
            </a:r>
            <a:r>
              <a:rPr sz="2400" spc="-5" dirty="0">
                <a:solidFill>
                  <a:srgbClr val="554A3B"/>
                </a:solidFill>
                <a:latin typeface="Verdana"/>
                <a:cs typeface="Verdana"/>
              </a:rPr>
              <a:t>brève </a:t>
            </a:r>
            <a:r>
              <a:rPr sz="2400" spc="-65" dirty="0">
                <a:solidFill>
                  <a:srgbClr val="554A3B"/>
                </a:solidFill>
                <a:latin typeface="Verdana"/>
                <a:cs typeface="Verdana"/>
              </a:rPr>
              <a:t>introduction:</a:t>
            </a:r>
            <a:r>
              <a:rPr sz="2400" spc="710" dirty="0">
                <a:solidFill>
                  <a:srgbClr val="554A3B"/>
                </a:solidFill>
                <a:latin typeface="Verdana"/>
                <a:cs typeface="Verdana"/>
              </a:rPr>
              <a:t> </a:t>
            </a:r>
            <a:r>
              <a:rPr sz="2400" spc="10" dirty="0">
                <a:solidFill>
                  <a:srgbClr val="554A3B"/>
                </a:solidFill>
                <a:latin typeface="Verdana"/>
                <a:cs typeface="Verdana"/>
              </a:rPr>
              <a:t>contexte </a:t>
            </a:r>
            <a:r>
              <a:rPr sz="2400" spc="-35" dirty="0">
                <a:solidFill>
                  <a:srgbClr val="554A3B"/>
                </a:solidFill>
                <a:latin typeface="Verdana"/>
                <a:cs typeface="Verdana"/>
              </a:rPr>
              <a:t>sociétal, </a:t>
            </a:r>
            <a:r>
              <a:rPr sz="2400" spc="-75" dirty="0">
                <a:solidFill>
                  <a:srgbClr val="554A3B"/>
                </a:solidFill>
                <a:latin typeface="Verdana"/>
                <a:cs typeface="Verdana"/>
              </a:rPr>
              <a:t>questions  </a:t>
            </a:r>
            <a:r>
              <a:rPr sz="2400" spc="-85" dirty="0">
                <a:solidFill>
                  <a:srgbClr val="554A3B"/>
                </a:solidFill>
                <a:latin typeface="Verdana"/>
                <a:cs typeface="Verdana"/>
              </a:rPr>
              <a:t>professionnelles, </a:t>
            </a:r>
            <a:r>
              <a:rPr sz="2400" spc="-80" dirty="0">
                <a:solidFill>
                  <a:srgbClr val="554A3B"/>
                </a:solidFill>
                <a:latin typeface="Verdana"/>
                <a:cs typeface="Verdana"/>
              </a:rPr>
              <a:t>enjeux </a:t>
            </a:r>
            <a:r>
              <a:rPr sz="2400" spc="-35" dirty="0">
                <a:solidFill>
                  <a:srgbClr val="554A3B"/>
                </a:solidFill>
                <a:latin typeface="Verdana"/>
                <a:cs typeface="Verdana"/>
              </a:rPr>
              <a:t>généraux, </a:t>
            </a:r>
            <a:r>
              <a:rPr sz="2400" spc="5" dirty="0">
                <a:solidFill>
                  <a:srgbClr val="554A3B"/>
                </a:solidFill>
                <a:latin typeface="Verdana"/>
                <a:cs typeface="Verdana"/>
              </a:rPr>
              <a:t>une </a:t>
            </a:r>
            <a:r>
              <a:rPr sz="2400" spc="75" dirty="0">
                <a:solidFill>
                  <a:srgbClr val="554A3B"/>
                </a:solidFill>
                <a:latin typeface="Verdana"/>
                <a:cs typeface="Verdana"/>
              </a:rPr>
              <a:t>annonce </a:t>
            </a:r>
            <a:r>
              <a:rPr sz="2400" spc="40" dirty="0">
                <a:solidFill>
                  <a:srgbClr val="554A3B"/>
                </a:solidFill>
                <a:latin typeface="Verdana"/>
                <a:cs typeface="Verdana"/>
              </a:rPr>
              <a:t>du </a:t>
            </a:r>
            <a:r>
              <a:rPr sz="2400" spc="20" dirty="0">
                <a:solidFill>
                  <a:srgbClr val="554A3B"/>
                </a:solidFill>
                <a:latin typeface="Verdana"/>
                <a:cs typeface="Verdana"/>
              </a:rPr>
              <a:t>plan  </a:t>
            </a:r>
            <a:r>
              <a:rPr sz="2400" spc="40" dirty="0">
                <a:solidFill>
                  <a:srgbClr val="554A3B"/>
                </a:solidFill>
                <a:latin typeface="Verdana"/>
                <a:cs typeface="Verdana"/>
              </a:rPr>
              <a:t>du</a:t>
            </a:r>
            <a:r>
              <a:rPr sz="2400" spc="-175" dirty="0">
                <a:solidFill>
                  <a:srgbClr val="554A3B"/>
                </a:solidFill>
                <a:latin typeface="Verdana"/>
                <a:cs typeface="Verdana"/>
              </a:rPr>
              <a:t> </a:t>
            </a:r>
            <a:r>
              <a:rPr sz="2400" spc="-60" dirty="0">
                <a:solidFill>
                  <a:srgbClr val="554A3B"/>
                </a:solidFill>
                <a:latin typeface="Verdana"/>
                <a:cs typeface="Verdana"/>
              </a:rPr>
              <a:t>mémoire.</a:t>
            </a:r>
            <a:endParaRPr sz="2400" dirty="0">
              <a:latin typeface="Verdana"/>
              <a:cs typeface="Verdana"/>
            </a:endParaRPr>
          </a:p>
          <a:p>
            <a:pPr marL="264154" marR="8890" indent="-251454" algn="just">
              <a:lnSpc>
                <a:spcPct val="90100"/>
              </a:lnSpc>
              <a:spcBef>
                <a:spcPts val="540"/>
              </a:spcBef>
              <a:buClr>
                <a:srgbClr val="92A199"/>
              </a:buClr>
              <a:buFont typeface="Arial"/>
              <a:buChar char="•"/>
              <a:tabLst>
                <a:tab pos="264154" algn="l"/>
              </a:tabLst>
            </a:pPr>
            <a:r>
              <a:rPr sz="2400" spc="-45" dirty="0">
                <a:solidFill>
                  <a:srgbClr val="554A3B"/>
                </a:solidFill>
                <a:latin typeface="Verdana"/>
                <a:cs typeface="Verdana"/>
              </a:rPr>
              <a:t>Une </a:t>
            </a:r>
            <a:r>
              <a:rPr sz="2400" spc="-40" dirty="0">
                <a:solidFill>
                  <a:srgbClr val="554A3B"/>
                </a:solidFill>
                <a:latin typeface="Verdana"/>
                <a:cs typeface="Verdana"/>
              </a:rPr>
              <a:t>revue </a:t>
            </a:r>
            <a:r>
              <a:rPr sz="2400" spc="-20" dirty="0">
                <a:solidFill>
                  <a:srgbClr val="554A3B"/>
                </a:solidFill>
                <a:latin typeface="Verdana"/>
                <a:cs typeface="Verdana"/>
              </a:rPr>
              <a:t>des </a:t>
            </a:r>
            <a:r>
              <a:rPr sz="2400" spc="-75" dirty="0">
                <a:solidFill>
                  <a:srgbClr val="554A3B"/>
                </a:solidFill>
                <a:latin typeface="Verdana"/>
                <a:cs typeface="Verdana"/>
              </a:rPr>
              <a:t>questions </a:t>
            </a:r>
            <a:r>
              <a:rPr sz="2400" spc="-40" dirty="0">
                <a:solidFill>
                  <a:srgbClr val="554A3B"/>
                </a:solidFill>
                <a:latin typeface="Verdana"/>
                <a:cs typeface="Verdana"/>
              </a:rPr>
              <a:t>articulant </a:t>
            </a:r>
            <a:r>
              <a:rPr sz="2400" spc="-20" dirty="0">
                <a:solidFill>
                  <a:srgbClr val="554A3B"/>
                </a:solidFill>
                <a:latin typeface="Verdana"/>
                <a:cs typeface="Verdana"/>
              </a:rPr>
              <a:t>des </a:t>
            </a:r>
            <a:r>
              <a:rPr sz="2400" spc="-25" dirty="0">
                <a:solidFill>
                  <a:srgbClr val="554A3B"/>
                </a:solidFill>
                <a:latin typeface="Verdana"/>
                <a:cs typeface="Verdana"/>
              </a:rPr>
              <a:t>apports </a:t>
            </a:r>
            <a:r>
              <a:rPr sz="2400" spc="135" dirty="0">
                <a:solidFill>
                  <a:srgbClr val="554A3B"/>
                </a:solidFill>
                <a:latin typeface="Verdana"/>
                <a:cs typeface="Verdana"/>
              </a:rPr>
              <a:t>de </a:t>
            </a:r>
            <a:r>
              <a:rPr sz="2400" spc="5" dirty="0">
                <a:solidFill>
                  <a:srgbClr val="554A3B"/>
                </a:solidFill>
                <a:latin typeface="Verdana"/>
                <a:cs typeface="Verdana"/>
              </a:rPr>
              <a:t>la  recherche, une </a:t>
            </a:r>
            <a:r>
              <a:rPr sz="2400" spc="-30" dirty="0">
                <a:solidFill>
                  <a:srgbClr val="554A3B"/>
                </a:solidFill>
                <a:latin typeface="Verdana"/>
                <a:cs typeface="Verdana"/>
              </a:rPr>
              <a:t>analyse </a:t>
            </a:r>
            <a:r>
              <a:rPr sz="2400" spc="-20" dirty="0">
                <a:solidFill>
                  <a:srgbClr val="554A3B"/>
                </a:solidFill>
                <a:latin typeface="Verdana"/>
                <a:cs typeface="Verdana"/>
              </a:rPr>
              <a:t>des </a:t>
            </a:r>
            <a:r>
              <a:rPr sz="2400" spc="-110" dirty="0">
                <a:solidFill>
                  <a:srgbClr val="554A3B"/>
                </a:solidFill>
                <a:latin typeface="Verdana"/>
                <a:cs typeface="Verdana"/>
              </a:rPr>
              <a:t>instructions </a:t>
            </a:r>
            <a:r>
              <a:rPr sz="2400" spc="-55" dirty="0">
                <a:solidFill>
                  <a:srgbClr val="554A3B"/>
                </a:solidFill>
                <a:latin typeface="Verdana"/>
                <a:cs typeface="Verdana"/>
              </a:rPr>
              <a:t>officielles </a:t>
            </a:r>
            <a:r>
              <a:rPr sz="2400" spc="-5" dirty="0">
                <a:solidFill>
                  <a:srgbClr val="554A3B"/>
                </a:solidFill>
                <a:latin typeface="Verdana"/>
                <a:cs typeface="Verdana"/>
              </a:rPr>
              <a:t>et </a:t>
            </a:r>
            <a:r>
              <a:rPr sz="2400" spc="-20" dirty="0">
                <a:solidFill>
                  <a:srgbClr val="554A3B"/>
                </a:solidFill>
                <a:latin typeface="Verdana"/>
                <a:cs typeface="Verdana"/>
              </a:rPr>
              <a:t>des  </a:t>
            </a:r>
            <a:r>
              <a:rPr sz="2400" spc="-130" dirty="0">
                <a:solidFill>
                  <a:srgbClr val="554A3B"/>
                </a:solidFill>
                <a:latin typeface="Verdana"/>
                <a:cs typeface="Verdana"/>
              </a:rPr>
              <a:t>savoirs </a:t>
            </a:r>
            <a:r>
              <a:rPr sz="2400" spc="35" dirty="0">
                <a:solidFill>
                  <a:srgbClr val="554A3B"/>
                </a:solidFill>
                <a:latin typeface="Verdana"/>
                <a:cs typeface="Verdana"/>
              </a:rPr>
              <a:t>en</a:t>
            </a:r>
            <a:r>
              <a:rPr sz="2400" spc="-260" dirty="0">
                <a:solidFill>
                  <a:srgbClr val="554A3B"/>
                </a:solidFill>
                <a:latin typeface="Verdana"/>
                <a:cs typeface="Verdana"/>
              </a:rPr>
              <a:t> </a:t>
            </a:r>
            <a:r>
              <a:rPr sz="2400" spc="-120" dirty="0">
                <a:solidFill>
                  <a:srgbClr val="554A3B"/>
                </a:solidFill>
                <a:latin typeface="Verdana"/>
                <a:cs typeface="Verdana"/>
              </a:rPr>
              <a:t>jeu.</a:t>
            </a:r>
            <a:endParaRPr sz="2400" dirty="0">
              <a:latin typeface="Verdana"/>
              <a:cs typeface="Verdana"/>
            </a:endParaRPr>
          </a:p>
          <a:p>
            <a:pPr marL="264154" indent="-251454">
              <a:spcBef>
                <a:spcPts val="285"/>
              </a:spcBef>
              <a:buClr>
                <a:srgbClr val="92A199"/>
              </a:buClr>
              <a:buFont typeface="Arial"/>
              <a:buChar char="•"/>
              <a:tabLst>
                <a:tab pos="263519" algn="l"/>
                <a:tab pos="264154" algn="l"/>
              </a:tabLst>
            </a:pPr>
            <a:r>
              <a:rPr sz="2400" spc="-45" dirty="0">
                <a:solidFill>
                  <a:srgbClr val="554A3B"/>
                </a:solidFill>
                <a:latin typeface="Verdana"/>
                <a:cs typeface="Verdana"/>
              </a:rPr>
              <a:t>Une </a:t>
            </a:r>
            <a:r>
              <a:rPr sz="2400" dirty="0">
                <a:solidFill>
                  <a:srgbClr val="554A3B"/>
                </a:solidFill>
                <a:latin typeface="Verdana"/>
                <a:cs typeface="Verdana"/>
              </a:rPr>
              <a:t>problématique </a:t>
            </a:r>
            <a:r>
              <a:rPr sz="2400" spc="-5" dirty="0">
                <a:solidFill>
                  <a:srgbClr val="554A3B"/>
                </a:solidFill>
                <a:latin typeface="Verdana"/>
                <a:cs typeface="Verdana"/>
              </a:rPr>
              <a:t>et</a:t>
            </a:r>
            <a:r>
              <a:rPr sz="2400" spc="-645" dirty="0">
                <a:solidFill>
                  <a:srgbClr val="554A3B"/>
                </a:solidFill>
                <a:latin typeface="Verdana"/>
                <a:cs typeface="Verdana"/>
              </a:rPr>
              <a:t> </a:t>
            </a:r>
            <a:r>
              <a:rPr sz="2400" spc="-20" dirty="0">
                <a:solidFill>
                  <a:srgbClr val="554A3B"/>
                </a:solidFill>
                <a:latin typeface="Verdana"/>
                <a:cs typeface="Verdana"/>
              </a:rPr>
              <a:t>des </a:t>
            </a:r>
            <a:r>
              <a:rPr sz="2400" spc="-55" dirty="0">
                <a:solidFill>
                  <a:srgbClr val="554A3B"/>
                </a:solidFill>
                <a:latin typeface="Verdana"/>
                <a:cs typeface="Verdana"/>
              </a:rPr>
              <a:t>hypothèses</a:t>
            </a:r>
            <a:endParaRPr sz="2400" dirty="0">
              <a:latin typeface="Verdana"/>
              <a:cs typeface="Verdana"/>
            </a:endParaRPr>
          </a:p>
          <a:p>
            <a:pPr marL="264154" indent="-251454">
              <a:spcBef>
                <a:spcPts val="290"/>
              </a:spcBef>
              <a:buClr>
                <a:srgbClr val="92A199"/>
              </a:buClr>
              <a:buFont typeface="Arial"/>
              <a:buChar char="•"/>
              <a:tabLst>
                <a:tab pos="263519" algn="l"/>
                <a:tab pos="264154" algn="l"/>
              </a:tabLst>
            </a:pPr>
            <a:r>
              <a:rPr sz="2400" spc="5" dirty="0">
                <a:solidFill>
                  <a:srgbClr val="FF0000"/>
                </a:solidFill>
                <a:latin typeface="Verdana"/>
                <a:cs typeface="Verdana"/>
              </a:rPr>
              <a:t>Méthodologie: </a:t>
            </a:r>
            <a:r>
              <a:rPr sz="2400" spc="25" dirty="0">
                <a:solidFill>
                  <a:srgbClr val="FF0000"/>
                </a:solidFill>
                <a:latin typeface="Verdana"/>
                <a:cs typeface="Verdana"/>
              </a:rPr>
              <a:t>comment</a:t>
            </a:r>
            <a:r>
              <a:rPr sz="2400" spc="-610" dirty="0">
                <a:solidFill>
                  <a:srgbClr val="FF0000"/>
                </a:solidFill>
                <a:latin typeface="Verdana"/>
                <a:cs typeface="Verdana"/>
              </a:rPr>
              <a:t> </a:t>
            </a:r>
            <a:r>
              <a:rPr sz="2400" spc="-100" dirty="0">
                <a:solidFill>
                  <a:srgbClr val="FF0000"/>
                </a:solidFill>
                <a:latin typeface="Verdana"/>
                <a:cs typeface="Verdana"/>
              </a:rPr>
              <a:t>je </a:t>
            </a:r>
            <a:r>
              <a:rPr sz="2400" spc="-100" dirty="0" err="1">
                <a:solidFill>
                  <a:srgbClr val="FF0000"/>
                </a:solidFill>
                <a:latin typeface="Verdana"/>
                <a:cs typeface="Verdana"/>
              </a:rPr>
              <a:t>vais</a:t>
            </a:r>
            <a:r>
              <a:rPr sz="2400" spc="-100" dirty="0">
                <a:solidFill>
                  <a:srgbClr val="FF0000"/>
                </a:solidFill>
                <a:latin typeface="Verdana"/>
                <a:cs typeface="Verdana"/>
              </a:rPr>
              <a:t> </a:t>
            </a:r>
            <a:r>
              <a:rPr sz="2400" spc="40" dirty="0" err="1">
                <a:solidFill>
                  <a:srgbClr val="FF0000"/>
                </a:solidFill>
                <a:latin typeface="Verdana"/>
                <a:cs typeface="Verdana"/>
              </a:rPr>
              <a:t>procéder</a:t>
            </a:r>
            <a:r>
              <a:rPr lang="fr-FR" sz="2400" spc="40" dirty="0">
                <a:solidFill>
                  <a:srgbClr val="FF0000"/>
                </a:solidFill>
                <a:latin typeface="Verdana"/>
                <a:cs typeface="Verdana"/>
              </a:rPr>
              <a:t> ? Analyse a priori, dispositif mis en œuvre </a:t>
            </a:r>
            <a:r>
              <a:rPr lang="fr-FR" sz="2400" spc="40">
                <a:solidFill>
                  <a:srgbClr val="FF0000"/>
                </a:solidFill>
                <a:latin typeface="Verdana"/>
                <a:cs typeface="Verdana"/>
              </a:rPr>
              <a:t>et analyse </a:t>
            </a:r>
            <a:r>
              <a:rPr lang="fr-FR" sz="2400" spc="40" dirty="0">
                <a:solidFill>
                  <a:srgbClr val="FF0000"/>
                </a:solidFill>
                <a:latin typeface="Verdana"/>
                <a:cs typeface="Verdana"/>
              </a:rPr>
              <a:t>a posteriori</a:t>
            </a:r>
            <a:endParaRPr sz="2400" dirty="0">
              <a:solidFill>
                <a:srgbClr val="FF0000"/>
              </a:solidFill>
              <a:latin typeface="Verdana"/>
              <a:cs typeface="Verdana"/>
            </a:endParaRPr>
          </a:p>
          <a:p>
            <a:pPr marL="264154" indent="-251454">
              <a:spcBef>
                <a:spcPts val="290"/>
              </a:spcBef>
              <a:buClr>
                <a:srgbClr val="92A199"/>
              </a:buClr>
              <a:buFont typeface="Arial"/>
              <a:buChar char="•"/>
              <a:tabLst>
                <a:tab pos="263519" algn="l"/>
                <a:tab pos="264154" algn="l"/>
              </a:tabLst>
            </a:pPr>
            <a:r>
              <a:rPr sz="2400" spc="-150" dirty="0">
                <a:solidFill>
                  <a:srgbClr val="FF0000"/>
                </a:solidFill>
                <a:latin typeface="Verdana"/>
                <a:cs typeface="Verdana"/>
              </a:rPr>
              <a:t>Résultats: </a:t>
            </a:r>
            <a:r>
              <a:rPr sz="2400" spc="-40" dirty="0" err="1">
                <a:solidFill>
                  <a:srgbClr val="FF0000"/>
                </a:solidFill>
                <a:latin typeface="Verdana"/>
                <a:cs typeface="Verdana"/>
              </a:rPr>
              <a:t>présentation</a:t>
            </a:r>
            <a:r>
              <a:rPr sz="2400" spc="-40" dirty="0">
                <a:solidFill>
                  <a:srgbClr val="FF0000"/>
                </a:solidFill>
                <a:latin typeface="Verdana"/>
                <a:cs typeface="Verdana"/>
              </a:rPr>
              <a:t> </a:t>
            </a:r>
            <a:r>
              <a:rPr sz="2400" spc="-50" dirty="0">
                <a:solidFill>
                  <a:srgbClr val="FF0000"/>
                </a:solidFill>
                <a:latin typeface="Verdana"/>
                <a:cs typeface="Verdana"/>
              </a:rPr>
              <a:t>brute</a:t>
            </a:r>
            <a:r>
              <a:rPr lang="fr-FR" sz="2400" spc="-50" dirty="0">
                <a:solidFill>
                  <a:srgbClr val="FF0000"/>
                </a:solidFill>
                <a:latin typeface="Verdana"/>
                <a:cs typeface="Verdana"/>
              </a:rPr>
              <a:t> </a:t>
            </a:r>
            <a:r>
              <a:rPr sz="2400" spc="-20" dirty="0">
                <a:solidFill>
                  <a:srgbClr val="FF0000"/>
                </a:solidFill>
                <a:latin typeface="Verdana"/>
                <a:cs typeface="Verdana"/>
              </a:rPr>
              <a:t>des</a:t>
            </a:r>
            <a:r>
              <a:rPr sz="2400" spc="-420" dirty="0">
                <a:solidFill>
                  <a:srgbClr val="FF0000"/>
                </a:solidFill>
                <a:latin typeface="Verdana"/>
                <a:cs typeface="Verdana"/>
              </a:rPr>
              <a:t> </a:t>
            </a:r>
            <a:r>
              <a:rPr sz="2400" spc="-125" dirty="0">
                <a:solidFill>
                  <a:srgbClr val="FF0000"/>
                </a:solidFill>
                <a:latin typeface="Verdana"/>
                <a:cs typeface="Verdana"/>
              </a:rPr>
              <a:t>résultats</a:t>
            </a:r>
            <a:endParaRPr sz="2400" dirty="0">
              <a:solidFill>
                <a:srgbClr val="FF0000"/>
              </a:solidFill>
              <a:latin typeface="Verdana"/>
              <a:cs typeface="Verdana"/>
            </a:endParaRPr>
          </a:p>
          <a:p>
            <a:pPr marL="264154" marR="5080" indent="-251454" algn="just">
              <a:lnSpc>
                <a:spcPts val="2590"/>
              </a:lnSpc>
              <a:spcBef>
                <a:spcPts val="615"/>
              </a:spcBef>
              <a:buClr>
                <a:srgbClr val="92A199"/>
              </a:buClr>
              <a:buFont typeface="Arial"/>
              <a:buChar char="•"/>
              <a:tabLst>
                <a:tab pos="264154" algn="l"/>
              </a:tabLst>
            </a:pPr>
            <a:r>
              <a:rPr sz="2400" spc="-140" dirty="0">
                <a:solidFill>
                  <a:srgbClr val="FF0000"/>
                </a:solidFill>
                <a:latin typeface="Verdana"/>
                <a:cs typeface="Verdana"/>
              </a:rPr>
              <a:t>Discussion: </a:t>
            </a:r>
            <a:r>
              <a:rPr sz="2400" spc="-35" dirty="0">
                <a:solidFill>
                  <a:srgbClr val="FF0000"/>
                </a:solidFill>
                <a:latin typeface="Verdana"/>
                <a:cs typeface="Verdana"/>
              </a:rPr>
              <a:t>Analyse </a:t>
            </a:r>
            <a:r>
              <a:rPr sz="2400" spc="-20" dirty="0">
                <a:solidFill>
                  <a:srgbClr val="FF0000"/>
                </a:solidFill>
                <a:latin typeface="Verdana"/>
                <a:cs typeface="Verdana"/>
              </a:rPr>
              <a:t>des </a:t>
            </a:r>
            <a:r>
              <a:rPr sz="2400" spc="10" dirty="0">
                <a:solidFill>
                  <a:srgbClr val="FF0000"/>
                </a:solidFill>
                <a:latin typeface="Verdana"/>
                <a:cs typeface="Verdana"/>
              </a:rPr>
              <a:t>données </a:t>
            </a:r>
            <a:r>
              <a:rPr sz="2400" spc="-160" dirty="0">
                <a:solidFill>
                  <a:srgbClr val="FF0000"/>
                </a:solidFill>
                <a:latin typeface="Verdana"/>
                <a:cs typeface="Verdana"/>
              </a:rPr>
              <a:t>(ont-ils </a:t>
            </a:r>
            <a:r>
              <a:rPr sz="2400" spc="-35" dirty="0">
                <a:solidFill>
                  <a:srgbClr val="FF0000"/>
                </a:solidFill>
                <a:latin typeface="Verdana"/>
                <a:cs typeface="Verdana"/>
              </a:rPr>
              <a:t>appris?/ </a:t>
            </a:r>
            <a:r>
              <a:rPr sz="2400" spc="-110" dirty="0">
                <a:solidFill>
                  <a:srgbClr val="FF0000"/>
                </a:solidFill>
                <a:latin typeface="Verdana"/>
                <a:cs typeface="Verdana"/>
              </a:rPr>
              <a:t>Ai-je  </a:t>
            </a:r>
            <a:r>
              <a:rPr sz="2400" spc="-20" dirty="0">
                <a:solidFill>
                  <a:srgbClr val="FF0000"/>
                </a:solidFill>
                <a:latin typeface="Verdana"/>
                <a:cs typeface="Verdana"/>
              </a:rPr>
              <a:t>modifié </a:t>
            </a:r>
            <a:r>
              <a:rPr sz="2400" spc="-95" dirty="0">
                <a:solidFill>
                  <a:srgbClr val="FF0000"/>
                </a:solidFill>
                <a:latin typeface="Verdana"/>
                <a:cs typeface="Verdana"/>
              </a:rPr>
              <a:t>mes </a:t>
            </a:r>
            <a:r>
              <a:rPr sz="2400" spc="-65" dirty="0" err="1">
                <a:solidFill>
                  <a:srgbClr val="FF0000"/>
                </a:solidFill>
                <a:latin typeface="Verdana"/>
                <a:cs typeface="Verdana"/>
              </a:rPr>
              <a:t>gestes</a:t>
            </a:r>
            <a:r>
              <a:rPr sz="2400" spc="-65" dirty="0">
                <a:solidFill>
                  <a:srgbClr val="FF0000"/>
                </a:solidFill>
                <a:latin typeface="Verdana"/>
                <a:cs typeface="Verdana"/>
              </a:rPr>
              <a:t> </a:t>
            </a:r>
            <a:r>
              <a:rPr sz="2400" spc="-95" dirty="0" err="1">
                <a:solidFill>
                  <a:srgbClr val="FF0000"/>
                </a:solidFill>
                <a:latin typeface="Verdana"/>
                <a:cs typeface="Verdana"/>
              </a:rPr>
              <a:t>professionnels</a:t>
            </a:r>
            <a:r>
              <a:rPr lang="fr-FR" sz="2400" spc="-95" dirty="0">
                <a:solidFill>
                  <a:srgbClr val="FF0000"/>
                </a:solidFill>
                <a:latin typeface="Verdana"/>
                <a:cs typeface="Verdana"/>
              </a:rPr>
              <a:t>?</a:t>
            </a:r>
            <a:r>
              <a:rPr sz="2400" spc="-95" dirty="0">
                <a:solidFill>
                  <a:srgbClr val="FF0000"/>
                </a:solidFill>
                <a:latin typeface="Verdana"/>
                <a:cs typeface="Verdana"/>
              </a:rPr>
              <a:t>) </a:t>
            </a:r>
            <a:r>
              <a:rPr sz="2400" dirty="0">
                <a:solidFill>
                  <a:srgbClr val="FF0000"/>
                </a:solidFill>
                <a:latin typeface="Verdana"/>
                <a:cs typeface="Verdana"/>
              </a:rPr>
              <a:t>et </a:t>
            </a:r>
            <a:r>
              <a:rPr sz="2400" spc="10" dirty="0">
                <a:solidFill>
                  <a:srgbClr val="FF0000"/>
                </a:solidFill>
                <a:latin typeface="Verdana"/>
                <a:cs typeface="Verdana"/>
              </a:rPr>
              <a:t>comparaison </a:t>
            </a:r>
            <a:r>
              <a:rPr sz="2400" spc="195" dirty="0">
                <a:solidFill>
                  <a:srgbClr val="FF0000"/>
                </a:solidFill>
                <a:latin typeface="Verdana"/>
                <a:cs typeface="Verdana"/>
              </a:rPr>
              <a:t>à  </a:t>
            </a:r>
            <a:r>
              <a:rPr sz="2400" spc="5" dirty="0">
                <a:solidFill>
                  <a:srgbClr val="FF0000"/>
                </a:solidFill>
                <a:latin typeface="Verdana"/>
                <a:cs typeface="Verdana"/>
              </a:rPr>
              <a:t>l’état </a:t>
            </a:r>
            <a:r>
              <a:rPr sz="2400" spc="135" dirty="0">
                <a:solidFill>
                  <a:srgbClr val="FF0000"/>
                </a:solidFill>
                <a:latin typeface="Verdana"/>
                <a:cs typeface="Verdana"/>
              </a:rPr>
              <a:t>de</a:t>
            </a:r>
            <a:r>
              <a:rPr sz="2400" spc="-370" dirty="0">
                <a:solidFill>
                  <a:srgbClr val="FF0000"/>
                </a:solidFill>
                <a:latin typeface="Verdana"/>
                <a:cs typeface="Verdana"/>
              </a:rPr>
              <a:t> </a:t>
            </a:r>
            <a:r>
              <a:rPr sz="2400" spc="-50" dirty="0">
                <a:solidFill>
                  <a:srgbClr val="FF0000"/>
                </a:solidFill>
                <a:latin typeface="Verdana"/>
                <a:cs typeface="Verdana"/>
              </a:rPr>
              <a:t>l’art</a:t>
            </a:r>
            <a:endParaRPr sz="2400" dirty="0">
              <a:solidFill>
                <a:srgbClr val="FF0000"/>
              </a:solidFill>
              <a:latin typeface="Verdana"/>
              <a:cs typeface="Verdana"/>
            </a:endParaRPr>
          </a:p>
          <a:p>
            <a:pPr marL="264154" indent="-251454">
              <a:spcBef>
                <a:spcPts val="254"/>
              </a:spcBef>
              <a:buClr>
                <a:srgbClr val="92A199"/>
              </a:buClr>
              <a:buFont typeface="Arial"/>
              <a:buChar char="•"/>
              <a:tabLst>
                <a:tab pos="263519" algn="l"/>
                <a:tab pos="264154" algn="l"/>
              </a:tabLst>
            </a:pPr>
            <a:r>
              <a:rPr sz="2400" spc="-35" dirty="0">
                <a:solidFill>
                  <a:srgbClr val="FF0000"/>
                </a:solidFill>
                <a:latin typeface="Verdana"/>
                <a:cs typeface="Verdana"/>
              </a:rPr>
              <a:t>Conclusion-perspectives</a:t>
            </a:r>
            <a:endParaRPr sz="2400" dirty="0">
              <a:solidFill>
                <a:srgbClr val="FF0000"/>
              </a:solidFill>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47EB9F91-CB4E-4BA3-80C8-FD70AB31F8A7}"/>
              </a:ext>
            </a:extLst>
          </p:cNvPr>
          <p:cNvSpPr>
            <a:spLocks noGrp="1"/>
          </p:cNvSpPr>
          <p:nvPr>
            <p:ph type="title"/>
          </p:nvPr>
        </p:nvSpPr>
        <p:spPr/>
        <p:txBody>
          <a:bodyPr/>
          <a:lstStyle/>
          <a:p>
            <a:pPr eaLnBrk="1" fontAlgn="auto" hangingPunct="1">
              <a:spcAft>
                <a:spcPts val="0"/>
              </a:spcAft>
              <a:defRPr/>
            </a:pPr>
            <a:r>
              <a:rPr lang="fr-FR" altLang="fr-FR">
                <a:solidFill>
                  <a:schemeClr val="accent1">
                    <a:lumMod val="75000"/>
                  </a:schemeClr>
                </a:solidFill>
              </a:rPr>
              <a:t>Objectifs</a:t>
            </a:r>
          </a:p>
        </p:txBody>
      </p:sp>
      <p:sp>
        <p:nvSpPr>
          <p:cNvPr id="6147" name="Espace réservé du contenu 2">
            <a:extLst>
              <a:ext uri="{FF2B5EF4-FFF2-40B4-BE49-F238E27FC236}">
                <a16:creationId xmlns:a16="http://schemas.microsoft.com/office/drawing/2014/main" id="{73C04C0A-F231-4187-B00F-DD74DD561474}"/>
              </a:ext>
            </a:extLst>
          </p:cNvPr>
          <p:cNvSpPr>
            <a:spLocks noGrp="1"/>
          </p:cNvSpPr>
          <p:nvPr>
            <p:ph idx="1"/>
          </p:nvPr>
        </p:nvSpPr>
        <p:spPr/>
        <p:txBody>
          <a:bodyPr rtlCol="0">
            <a:normAutofit/>
          </a:bodyPr>
          <a:lstStyle/>
          <a:p>
            <a:pPr algn="just" eaLnBrk="1" fontAlgn="auto" hangingPunct="1">
              <a:spcAft>
                <a:spcPts val="0"/>
              </a:spcAft>
              <a:defRPr/>
            </a:pPr>
            <a:r>
              <a:rPr lang="fr-FR" altLang="fr-FR" dirty="0"/>
              <a:t>Initiation à la recherche appliquée à des problématiques d’éducation et d’enseignement,</a:t>
            </a:r>
          </a:p>
          <a:p>
            <a:pPr algn="just" eaLnBrk="1" fontAlgn="auto" hangingPunct="1">
              <a:spcAft>
                <a:spcPts val="0"/>
              </a:spcAft>
              <a:defRPr/>
            </a:pPr>
            <a:r>
              <a:rPr lang="fr-FR" altLang="fr-FR" dirty="0">
                <a:solidFill>
                  <a:schemeClr val="bg1">
                    <a:lumMod val="65000"/>
                  </a:schemeClr>
                </a:solidFill>
              </a:rPr>
              <a:t>Familiarisation à la démarche scientifique,</a:t>
            </a:r>
          </a:p>
          <a:p>
            <a:pPr algn="just" eaLnBrk="1" fontAlgn="auto" hangingPunct="1">
              <a:spcAft>
                <a:spcPts val="0"/>
              </a:spcAft>
              <a:defRPr/>
            </a:pPr>
            <a:r>
              <a:rPr lang="fr-FR" altLang="fr-FR" sz="3088" dirty="0">
                <a:solidFill>
                  <a:schemeClr val="bg1">
                    <a:lumMod val="65000"/>
                  </a:schemeClr>
                </a:solidFill>
              </a:rPr>
              <a:t>Notre objectif est de vous </a:t>
            </a:r>
            <a:r>
              <a:rPr lang="fr-FR" altLang="fr-FR" sz="3088" u="sng" dirty="0">
                <a:solidFill>
                  <a:schemeClr val="bg1">
                    <a:lumMod val="65000"/>
                  </a:schemeClr>
                </a:solidFill>
              </a:rPr>
              <a:t>former</a:t>
            </a:r>
            <a:r>
              <a:rPr lang="fr-FR" altLang="fr-FR" sz="3088" dirty="0">
                <a:solidFill>
                  <a:schemeClr val="bg1">
                    <a:lumMod val="65000"/>
                  </a:schemeClr>
                </a:solidFill>
              </a:rPr>
              <a:t> par la recherche et à la recherche pour élargir et systématiser votre réflexion sur des et/ou vos pratiques professionnelles.</a:t>
            </a:r>
          </a:p>
          <a:p>
            <a:pPr algn="just" eaLnBrk="1" fontAlgn="auto" hangingPunct="1">
              <a:spcAft>
                <a:spcPts val="0"/>
              </a:spcAft>
              <a:defRPr/>
            </a:pPr>
            <a:endParaRPr lang="fr-FR" altLang="fr-FR" dirty="0"/>
          </a:p>
          <a:p>
            <a:pPr algn="just" eaLnBrk="1" fontAlgn="auto" hangingPunct="1">
              <a:spcAft>
                <a:spcPts val="0"/>
              </a:spcAft>
              <a:defRPr/>
            </a:pPr>
            <a:endParaRPr lang="fr-FR" altLang="fr-FR" dirty="0"/>
          </a:p>
        </p:txBody>
      </p:sp>
      <p:sp>
        <p:nvSpPr>
          <p:cNvPr id="10244" name="Espace réservé du numéro de diapositive 1">
            <a:extLst>
              <a:ext uri="{FF2B5EF4-FFF2-40B4-BE49-F238E27FC236}">
                <a16:creationId xmlns:a16="http://schemas.microsoft.com/office/drawing/2014/main" id="{9F7D1F9D-B6EE-40F7-B459-D8F620B051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05" indent="-315117">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469" indent="-252094">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657" indent="-252094">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845" indent="-252094">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032"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219"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406"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594"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marL="0" marR="0" lvl="0" indent="0" algn="r" defTabSz="1008375" rtl="0" eaLnBrk="1" fontAlgn="base" latinLnBrk="0" hangingPunct="1">
              <a:lnSpc>
                <a:spcPct val="100000"/>
              </a:lnSpc>
              <a:spcBef>
                <a:spcPct val="0"/>
              </a:spcBef>
              <a:spcAft>
                <a:spcPct val="0"/>
              </a:spcAft>
              <a:buClrTx/>
              <a:buSzTx/>
              <a:buFont typeface="Arial" panose="020B0604020202020204" pitchFamily="34" charset="0"/>
              <a:buNone/>
              <a:tabLst/>
              <a:defRPr/>
            </a:pPr>
            <a:fld id="{72EB2C6B-CC81-44D4-9263-7ED052CB8E51}" type="slidenum">
              <a:rPr kumimoji="0" lang="fr-FR" altLang="fr-FR" sz="1323" b="0" i="0" u="none" strike="noStrike" kern="1200" cap="none" spc="0" normalizeH="0" baseline="0" noProof="0">
                <a:ln>
                  <a:noFill/>
                </a:ln>
                <a:solidFill>
                  <a:srgbClr val="564B3C"/>
                </a:solidFill>
                <a:effectLst/>
                <a:uLnTx/>
                <a:uFillTx/>
                <a:latin typeface="Constantia" panose="02030602050306030303" pitchFamily="18" charset="0"/>
                <a:ea typeface="+mn-ea"/>
                <a:cs typeface="Arial" panose="020B0604020202020204" pitchFamily="34" charset="0"/>
              </a:rPr>
              <a:pPr marL="0" marR="0" lvl="0" indent="0" algn="r" defTabSz="1008375" rtl="0" eaLnBrk="1" fontAlgn="base" latinLnBrk="0" hangingPunct="1">
                <a:lnSpc>
                  <a:spcPct val="100000"/>
                </a:lnSpc>
                <a:spcBef>
                  <a:spcPct val="0"/>
                </a:spcBef>
                <a:spcAft>
                  <a:spcPct val="0"/>
                </a:spcAft>
                <a:buClrTx/>
                <a:buSzTx/>
                <a:buFont typeface="Arial" panose="020B0604020202020204" pitchFamily="34" charset="0"/>
                <a:buNone/>
                <a:tabLst/>
                <a:defRPr/>
              </a:pPr>
              <a:t>2</a:t>
            </a:fld>
            <a:endParaRPr kumimoji="0" lang="fr-FR" altLang="fr-FR" sz="1323" b="0" i="0" u="none" strike="noStrike" kern="1200" cap="none" spc="0" normalizeH="0" baseline="0" noProof="0">
              <a:ln>
                <a:noFill/>
              </a:ln>
              <a:solidFill>
                <a:srgbClr val="564B3C"/>
              </a:solidFill>
              <a:effectLst/>
              <a:uLnTx/>
              <a:uFillTx/>
              <a:latin typeface="Constantia" panose="02030602050306030303" pitchFamily="18" charset="0"/>
              <a:ea typeface="+mn-ea"/>
              <a:cs typeface="Arial" panose="020B0604020202020204" pitchFamily="34" charset="0"/>
            </a:endParaRPr>
          </a:p>
        </p:txBody>
      </p:sp>
    </p:spTree>
    <p:extLst>
      <p:ext uri="{BB962C8B-B14F-4D97-AF65-F5344CB8AC3E}">
        <p14:creationId xmlns:p14="http://schemas.microsoft.com/office/powerpoint/2010/main" val="50306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31E0A-13B6-40BC-AE7E-4836EF2BBD6D}"/>
              </a:ext>
            </a:extLst>
          </p:cNvPr>
          <p:cNvSpPr>
            <a:spLocks noGrp="1"/>
          </p:cNvSpPr>
          <p:nvPr>
            <p:ph type="title"/>
          </p:nvPr>
        </p:nvSpPr>
        <p:spPr/>
        <p:txBody>
          <a:bodyPr/>
          <a:lstStyle/>
          <a:p>
            <a:pPr eaLnBrk="1" fontAlgn="auto" hangingPunct="1">
              <a:spcAft>
                <a:spcPts val="0"/>
              </a:spcAft>
              <a:defRPr/>
            </a:pPr>
            <a:r>
              <a:rPr lang="fr-FR" dirty="0">
                <a:solidFill>
                  <a:schemeClr val="accent1">
                    <a:lumMod val="75000"/>
                  </a:schemeClr>
                </a:solidFill>
              </a:rPr>
              <a:t>Les 7 étapes de la recherche</a:t>
            </a:r>
          </a:p>
        </p:txBody>
      </p:sp>
      <p:pic>
        <p:nvPicPr>
          <p:cNvPr id="31747" name="Picture 4" descr="Résultat de recherche d'images pour &quot;notion de population en statistiques&quot;">
            <a:extLst>
              <a:ext uri="{FF2B5EF4-FFF2-40B4-BE49-F238E27FC236}">
                <a16:creationId xmlns:a16="http://schemas.microsoft.com/office/drawing/2014/main" id="{FB2B594F-2794-4156-B8F9-AA1A10DC5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18" y="1636867"/>
            <a:ext cx="8790063" cy="516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Espace réservé du numéro de diapositive 2">
            <a:extLst>
              <a:ext uri="{FF2B5EF4-FFF2-40B4-BE49-F238E27FC236}">
                <a16:creationId xmlns:a16="http://schemas.microsoft.com/office/drawing/2014/main" id="{EB57E344-C7B5-4D8A-95FD-33FF1F0CA0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25" indent="-315125">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500" indent="-2521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701" indent="-252100">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901" indent="-252100">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1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3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5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7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defTabSz="1008400" fontAlgn="base">
              <a:spcBef>
                <a:spcPct val="0"/>
              </a:spcBef>
              <a:spcAft>
                <a:spcPct val="0"/>
              </a:spcAft>
              <a:buClrTx/>
              <a:buNone/>
            </a:pPr>
            <a:fld id="{34D5AA03-5E65-45A7-9620-E76C459374D5}" type="slidenum">
              <a:rPr lang="fr-FR" altLang="fr-FR" sz="1323">
                <a:solidFill>
                  <a:srgbClr val="564B3C"/>
                </a:solidFill>
                <a:latin typeface="Constantia" panose="02030602050306030303" pitchFamily="18" charset="0"/>
                <a:cs typeface="Arial" panose="020B0604020202020204" pitchFamily="34" charset="0"/>
              </a:rPr>
              <a:pPr defTabSz="1008400" fontAlgn="base">
                <a:spcBef>
                  <a:spcPct val="0"/>
                </a:spcBef>
                <a:spcAft>
                  <a:spcPct val="0"/>
                </a:spcAft>
                <a:buClrTx/>
                <a:buNone/>
              </a:pPr>
              <a:t>20</a:t>
            </a:fld>
            <a:endParaRPr lang="fr-FR" altLang="fr-FR" sz="1323">
              <a:solidFill>
                <a:srgbClr val="564B3C"/>
              </a:solidFill>
              <a:latin typeface="Constantia" panose="02030602050306030303" pitchFamily="18"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9B346AB8-347B-4F77-B6F1-9009AA71FC6B}"/>
              </a:ext>
            </a:extLst>
          </p:cNvPr>
          <p:cNvSpPr>
            <a:spLocks noGrp="1"/>
          </p:cNvSpPr>
          <p:nvPr>
            <p:ph type="title"/>
          </p:nvPr>
        </p:nvSpPr>
        <p:spPr/>
        <p:txBody>
          <a:bodyPr>
            <a:normAutofit fontScale="90000"/>
          </a:bodyPr>
          <a:lstStyle/>
          <a:p>
            <a:pPr eaLnBrk="1" fontAlgn="auto" hangingPunct="1">
              <a:spcAft>
                <a:spcPts val="0"/>
              </a:spcAft>
              <a:defRPr/>
            </a:pPr>
            <a:r>
              <a:rPr lang="fr-FR" altLang="fr-FR">
                <a:solidFill>
                  <a:schemeClr val="accent1">
                    <a:lumMod val="75000"/>
                  </a:schemeClr>
                </a:solidFill>
              </a:rPr>
              <a:t>Problématisation, construction de l’objet d’étude</a:t>
            </a:r>
          </a:p>
        </p:txBody>
      </p:sp>
      <p:sp>
        <p:nvSpPr>
          <p:cNvPr id="7171" name="Espace réservé du contenu 2">
            <a:extLst>
              <a:ext uri="{FF2B5EF4-FFF2-40B4-BE49-F238E27FC236}">
                <a16:creationId xmlns:a16="http://schemas.microsoft.com/office/drawing/2014/main" id="{2E6DB821-16B8-46A9-AA89-78F4D5A3E141}"/>
              </a:ext>
            </a:extLst>
          </p:cNvPr>
          <p:cNvSpPr>
            <a:spLocks noGrp="1"/>
          </p:cNvSpPr>
          <p:nvPr>
            <p:ph idx="1"/>
          </p:nvPr>
        </p:nvSpPr>
        <p:spPr>
          <a:xfrm>
            <a:off x="2184559" y="2513947"/>
            <a:ext cx="9075420" cy="4840575"/>
          </a:xfrm>
        </p:spPr>
        <p:txBody>
          <a:bodyPr rtlCol="0">
            <a:normAutofit lnSpcReduction="10000"/>
          </a:bodyPr>
          <a:lstStyle/>
          <a:p>
            <a:pPr algn="just" eaLnBrk="1" fontAlgn="auto" hangingPunct="1">
              <a:spcAft>
                <a:spcPts val="0"/>
              </a:spcAft>
              <a:defRPr/>
            </a:pPr>
            <a:r>
              <a:rPr lang="fr-FR" dirty="0"/>
              <a:t>Le point de départ de votre travail de recherche porte sur </a:t>
            </a:r>
            <a:r>
              <a:rPr lang="fr-FR" b="1" dirty="0"/>
              <a:t>un problème</a:t>
            </a:r>
            <a:r>
              <a:rPr lang="fr-FR" dirty="0"/>
              <a:t> d'enseignement-apprentissage en relation avec des pratiques professionnelles lues ou vécues :</a:t>
            </a:r>
          </a:p>
          <a:p>
            <a:pPr lvl="1" algn="just" eaLnBrk="1" fontAlgn="auto" hangingPunct="1">
              <a:spcAft>
                <a:spcPts val="0"/>
              </a:spcAft>
              <a:defRPr/>
            </a:pPr>
            <a:r>
              <a:rPr lang="fr-FR" dirty="0"/>
              <a:t>Exemple : Comment permettre à des élèves de cycle 4 de mémoriser des concepts abstraits ?</a:t>
            </a:r>
          </a:p>
          <a:p>
            <a:pPr algn="just" eaLnBrk="1" fontAlgn="auto" hangingPunct="1">
              <a:spcAft>
                <a:spcPts val="0"/>
              </a:spcAft>
              <a:defRPr/>
            </a:pPr>
            <a:r>
              <a:rPr lang="fr-FR" dirty="0"/>
              <a:t>Il est indispensable de </a:t>
            </a:r>
            <a:r>
              <a:rPr lang="fr-FR" b="1" dirty="0"/>
              <a:t>mesurer la complexité de la </a:t>
            </a:r>
            <a:r>
              <a:rPr lang="fr-FR" b="1" u="sng" dirty="0"/>
              <a:t>problématique</a:t>
            </a:r>
            <a:r>
              <a:rPr lang="fr-FR" b="1" dirty="0"/>
              <a:t> qu’on souhaite traiter ; </a:t>
            </a:r>
            <a:r>
              <a:rPr lang="fr-FR" dirty="0"/>
              <a:t>une problématique trop complexe, floue et/ou trop large mène à des difficultés méthodologiques  importantes :</a:t>
            </a:r>
          </a:p>
          <a:p>
            <a:pPr lvl="1" algn="just" eaLnBrk="1" fontAlgn="auto" hangingPunct="1">
              <a:spcAft>
                <a:spcPts val="0"/>
              </a:spcAft>
              <a:defRPr/>
            </a:pPr>
            <a:r>
              <a:rPr lang="fr-FR" dirty="0"/>
              <a:t>Exemples : Mathématiques et langage, Comment motiver un élève en SVT ?...</a:t>
            </a:r>
          </a:p>
          <a:p>
            <a:pPr marL="126046" indent="0" algn="just" eaLnBrk="1" fontAlgn="auto" hangingPunct="1">
              <a:spcAft>
                <a:spcPts val="0"/>
              </a:spcAft>
              <a:buNone/>
              <a:defRPr/>
            </a:pPr>
            <a:endParaRPr lang="fr-FR" dirty="0"/>
          </a:p>
          <a:p>
            <a:pPr marL="126050" indent="0" algn="just" eaLnBrk="1" fontAlgn="auto" hangingPunct="1">
              <a:spcAft>
                <a:spcPts val="0"/>
              </a:spcAft>
              <a:buNone/>
              <a:defRPr/>
            </a:pPr>
            <a:endParaRPr lang="fr-FR" dirty="0"/>
          </a:p>
          <a:p>
            <a:pPr marL="0" indent="0" eaLnBrk="1" fontAlgn="auto" hangingPunct="1">
              <a:spcAft>
                <a:spcPts val="0"/>
              </a:spcAft>
              <a:buNone/>
              <a:defRPr/>
            </a:pPr>
            <a:endParaRPr lang="fr-FR" dirty="0"/>
          </a:p>
          <a:p>
            <a:pPr marL="0" indent="0" eaLnBrk="1" fontAlgn="auto" hangingPunct="1">
              <a:spcAft>
                <a:spcPts val="0"/>
              </a:spcAft>
              <a:buNone/>
              <a:defRPr/>
            </a:pPr>
            <a:endParaRPr lang="fr-FR" dirty="0"/>
          </a:p>
        </p:txBody>
      </p:sp>
      <p:sp>
        <p:nvSpPr>
          <p:cNvPr id="27652" name="Espace réservé du numéro de diapositive 1">
            <a:extLst>
              <a:ext uri="{FF2B5EF4-FFF2-40B4-BE49-F238E27FC236}">
                <a16:creationId xmlns:a16="http://schemas.microsoft.com/office/drawing/2014/main" id="{274C25B1-44C9-4D9A-A6BB-F6245662CB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25" indent="-315125">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500" indent="-2521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701" indent="-252100">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901" indent="-252100">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1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3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5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7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defTabSz="1008400" fontAlgn="base">
              <a:spcBef>
                <a:spcPct val="0"/>
              </a:spcBef>
              <a:spcAft>
                <a:spcPct val="0"/>
              </a:spcAft>
              <a:buClrTx/>
              <a:buNone/>
            </a:pPr>
            <a:fld id="{84FA4010-D8C8-49C3-8FD3-AC7E01D883DD}" type="slidenum">
              <a:rPr lang="fr-FR" altLang="fr-FR" sz="1323">
                <a:solidFill>
                  <a:srgbClr val="564B3C"/>
                </a:solidFill>
                <a:latin typeface="Constantia" panose="02030602050306030303" pitchFamily="18" charset="0"/>
                <a:cs typeface="Arial" panose="020B0604020202020204" pitchFamily="34" charset="0"/>
              </a:rPr>
              <a:pPr defTabSz="1008400" fontAlgn="base">
                <a:spcBef>
                  <a:spcPct val="0"/>
                </a:spcBef>
                <a:spcAft>
                  <a:spcPct val="0"/>
                </a:spcAft>
                <a:buClrTx/>
                <a:buNone/>
              </a:pPr>
              <a:t>21</a:t>
            </a:fld>
            <a:endParaRPr lang="fr-FR" altLang="fr-FR" sz="1323">
              <a:solidFill>
                <a:srgbClr val="564B3C"/>
              </a:solidFill>
              <a:latin typeface="Constantia" panose="02030602050306030303" pitchFamily="18"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a:extLst>
              <a:ext uri="{FF2B5EF4-FFF2-40B4-BE49-F238E27FC236}">
                <a16:creationId xmlns:a16="http://schemas.microsoft.com/office/drawing/2014/main" id="{9B346AB8-347B-4F77-B6F1-9009AA71FC6B}"/>
              </a:ext>
            </a:extLst>
          </p:cNvPr>
          <p:cNvSpPr>
            <a:spLocks noGrp="1"/>
          </p:cNvSpPr>
          <p:nvPr>
            <p:ph type="title"/>
          </p:nvPr>
        </p:nvSpPr>
        <p:spPr/>
        <p:txBody>
          <a:bodyPr>
            <a:normAutofit fontScale="90000"/>
          </a:bodyPr>
          <a:lstStyle/>
          <a:p>
            <a:pPr eaLnBrk="1" fontAlgn="auto" hangingPunct="1">
              <a:spcAft>
                <a:spcPts val="0"/>
              </a:spcAft>
              <a:defRPr/>
            </a:pPr>
            <a:r>
              <a:rPr lang="fr-FR" altLang="fr-FR" dirty="0">
                <a:solidFill>
                  <a:schemeClr val="accent1">
                    <a:lumMod val="75000"/>
                  </a:schemeClr>
                </a:solidFill>
              </a:rPr>
              <a:t>Problématisation, construction de l’objet d’étude : L’image de la pyramide</a:t>
            </a:r>
          </a:p>
        </p:txBody>
      </p:sp>
      <p:sp>
        <p:nvSpPr>
          <p:cNvPr id="7171" name="Espace réservé du contenu 2">
            <a:extLst>
              <a:ext uri="{FF2B5EF4-FFF2-40B4-BE49-F238E27FC236}">
                <a16:creationId xmlns:a16="http://schemas.microsoft.com/office/drawing/2014/main" id="{2E6DB821-16B8-46A9-AA89-78F4D5A3E141}"/>
              </a:ext>
            </a:extLst>
          </p:cNvPr>
          <p:cNvSpPr>
            <a:spLocks noGrp="1"/>
          </p:cNvSpPr>
          <p:nvPr>
            <p:ph idx="1"/>
          </p:nvPr>
        </p:nvSpPr>
        <p:spPr>
          <a:xfrm>
            <a:off x="2184559" y="2513947"/>
            <a:ext cx="9075420" cy="4840575"/>
          </a:xfrm>
        </p:spPr>
        <p:txBody>
          <a:bodyPr rtlCol="0">
            <a:normAutofit/>
          </a:bodyPr>
          <a:lstStyle/>
          <a:p>
            <a:pPr marL="126046" indent="0" algn="just" eaLnBrk="1" fontAlgn="auto" hangingPunct="1">
              <a:spcAft>
                <a:spcPts val="0"/>
              </a:spcAft>
              <a:buNone/>
              <a:defRPr/>
            </a:pPr>
            <a:endParaRPr lang="fr-FR" dirty="0"/>
          </a:p>
          <a:p>
            <a:pPr marL="126050" indent="0" algn="just" eaLnBrk="1" fontAlgn="auto" hangingPunct="1">
              <a:spcAft>
                <a:spcPts val="0"/>
              </a:spcAft>
              <a:buNone/>
              <a:defRPr/>
            </a:pPr>
            <a:endParaRPr lang="fr-FR" dirty="0"/>
          </a:p>
          <a:p>
            <a:pPr marL="0" indent="0" eaLnBrk="1" fontAlgn="auto" hangingPunct="1">
              <a:spcAft>
                <a:spcPts val="0"/>
              </a:spcAft>
              <a:buNone/>
              <a:defRPr/>
            </a:pPr>
            <a:endParaRPr lang="fr-FR" dirty="0"/>
          </a:p>
          <a:p>
            <a:pPr marL="0" indent="0" eaLnBrk="1" fontAlgn="auto" hangingPunct="1">
              <a:spcAft>
                <a:spcPts val="0"/>
              </a:spcAft>
              <a:buNone/>
              <a:defRPr/>
            </a:pPr>
            <a:endParaRPr lang="fr-FR" dirty="0"/>
          </a:p>
        </p:txBody>
      </p:sp>
      <p:sp>
        <p:nvSpPr>
          <p:cNvPr id="27652" name="Espace réservé du numéro de diapositive 1">
            <a:extLst>
              <a:ext uri="{FF2B5EF4-FFF2-40B4-BE49-F238E27FC236}">
                <a16:creationId xmlns:a16="http://schemas.microsoft.com/office/drawing/2014/main" id="{274C25B1-44C9-4D9A-A6BB-F6245662CB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25" indent="-315125">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500" indent="-2521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701" indent="-252100">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901" indent="-252100">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1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3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5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7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defTabSz="1008400" fontAlgn="base">
              <a:spcBef>
                <a:spcPct val="0"/>
              </a:spcBef>
              <a:spcAft>
                <a:spcPct val="0"/>
              </a:spcAft>
              <a:buClrTx/>
              <a:buNone/>
            </a:pPr>
            <a:fld id="{84FA4010-D8C8-49C3-8FD3-AC7E01D883DD}" type="slidenum">
              <a:rPr lang="fr-FR" altLang="fr-FR" sz="1323">
                <a:solidFill>
                  <a:srgbClr val="564B3C"/>
                </a:solidFill>
                <a:latin typeface="Constantia" panose="02030602050306030303" pitchFamily="18" charset="0"/>
                <a:cs typeface="Arial" panose="020B0604020202020204" pitchFamily="34" charset="0"/>
              </a:rPr>
              <a:pPr defTabSz="1008400" fontAlgn="base">
                <a:spcBef>
                  <a:spcPct val="0"/>
                </a:spcBef>
                <a:spcAft>
                  <a:spcPct val="0"/>
                </a:spcAft>
                <a:buClrTx/>
                <a:buNone/>
              </a:pPr>
              <a:t>22</a:t>
            </a:fld>
            <a:endParaRPr lang="fr-FR" altLang="fr-FR" sz="1323">
              <a:solidFill>
                <a:srgbClr val="564B3C"/>
              </a:solidFill>
              <a:latin typeface="Constantia" panose="02030602050306030303" pitchFamily="18" charset="0"/>
              <a:cs typeface="Arial" panose="020B0604020202020204" pitchFamily="34" charset="0"/>
            </a:endParaRPr>
          </a:p>
        </p:txBody>
      </p:sp>
      <p:sp>
        <p:nvSpPr>
          <p:cNvPr id="2" name="Organigramme : Fusion 1">
            <a:extLst>
              <a:ext uri="{FF2B5EF4-FFF2-40B4-BE49-F238E27FC236}">
                <a16:creationId xmlns:a16="http://schemas.microsoft.com/office/drawing/2014/main" id="{2FAD425A-4FCC-4F8E-8CD7-36FF8FAA6C4C}"/>
              </a:ext>
            </a:extLst>
          </p:cNvPr>
          <p:cNvSpPr/>
          <p:nvPr/>
        </p:nvSpPr>
        <p:spPr>
          <a:xfrm>
            <a:off x="1921669" y="1727889"/>
            <a:ext cx="9338310" cy="7082736"/>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CBC5C3F5-9D68-4AFC-A1A4-269256504063}"/>
              </a:ext>
            </a:extLst>
          </p:cNvPr>
          <p:cNvSpPr txBox="1"/>
          <p:nvPr/>
        </p:nvSpPr>
        <p:spPr>
          <a:xfrm>
            <a:off x="4360069" y="2257425"/>
            <a:ext cx="4038600" cy="707886"/>
          </a:xfrm>
          <a:prstGeom prst="rect">
            <a:avLst/>
          </a:prstGeom>
          <a:noFill/>
        </p:spPr>
        <p:txBody>
          <a:bodyPr wrap="square" rtlCol="0">
            <a:spAutoFit/>
          </a:bodyPr>
          <a:lstStyle/>
          <a:p>
            <a:pPr algn="ctr"/>
            <a:r>
              <a:rPr lang="fr-FR" sz="2000" b="1" dirty="0"/>
              <a:t>Langage et vocabulaire mathématique</a:t>
            </a:r>
          </a:p>
        </p:txBody>
      </p:sp>
      <p:sp>
        <p:nvSpPr>
          <p:cNvPr id="7" name="ZoneTexte 6">
            <a:extLst>
              <a:ext uri="{FF2B5EF4-FFF2-40B4-BE49-F238E27FC236}">
                <a16:creationId xmlns:a16="http://schemas.microsoft.com/office/drawing/2014/main" id="{7B0F8552-D349-40AA-B7F4-E109B3CD14D8}"/>
              </a:ext>
            </a:extLst>
          </p:cNvPr>
          <p:cNvSpPr txBox="1"/>
          <p:nvPr/>
        </p:nvSpPr>
        <p:spPr>
          <a:xfrm>
            <a:off x="4568167" y="3412308"/>
            <a:ext cx="4038600" cy="1015663"/>
          </a:xfrm>
          <a:prstGeom prst="rect">
            <a:avLst/>
          </a:prstGeom>
          <a:noFill/>
        </p:spPr>
        <p:txBody>
          <a:bodyPr wrap="square" rtlCol="0">
            <a:spAutoFit/>
          </a:bodyPr>
          <a:lstStyle/>
          <a:p>
            <a:pPr algn="ctr"/>
            <a:r>
              <a:rPr lang="fr-FR" sz="2000" b="1" dirty="0"/>
              <a:t>Le corps au service du développement du vocabulaire mathématique.</a:t>
            </a:r>
          </a:p>
        </p:txBody>
      </p:sp>
      <p:sp>
        <p:nvSpPr>
          <p:cNvPr id="8" name="ZoneTexte 7">
            <a:extLst>
              <a:ext uri="{FF2B5EF4-FFF2-40B4-BE49-F238E27FC236}">
                <a16:creationId xmlns:a16="http://schemas.microsoft.com/office/drawing/2014/main" id="{C2FCC69C-4B1D-47A6-8CF2-8D9933B020AF}"/>
              </a:ext>
            </a:extLst>
          </p:cNvPr>
          <p:cNvSpPr txBox="1"/>
          <p:nvPr/>
        </p:nvSpPr>
        <p:spPr>
          <a:xfrm>
            <a:off x="4588669" y="4874969"/>
            <a:ext cx="4038600" cy="1631216"/>
          </a:xfrm>
          <a:prstGeom prst="rect">
            <a:avLst/>
          </a:prstGeom>
          <a:noFill/>
        </p:spPr>
        <p:txBody>
          <a:bodyPr wrap="square" rtlCol="0">
            <a:spAutoFit/>
          </a:bodyPr>
          <a:lstStyle/>
          <a:p>
            <a:pPr algn="ctr"/>
            <a:r>
              <a:rPr lang="fr-FR" sz="2000" b="1" dirty="0"/>
              <a:t>Les gestes (le corps) au service de la compréhension et de la mémorisation de mots de vocabulaire en mathématiques.</a:t>
            </a:r>
          </a:p>
        </p:txBody>
      </p:sp>
    </p:spTree>
    <p:extLst>
      <p:ext uri="{BB962C8B-B14F-4D97-AF65-F5344CB8AC3E}">
        <p14:creationId xmlns:p14="http://schemas.microsoft.com/office/powerpoint/2010/main" val="2477059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L="2042109">
              <a:spcBef>
                <a:spcPts val="2190"/>
              </a:spcBef>
            </a:pPr>
            <a:r>
              <a:rPr sz="3900" b="0" spc="220" dirty="0">
                <a:solidFill>
                  <a:srgbClr val="6B7C71"/>
                </a:solidFill>
                <a:latin typeface="Georgia"/>
                <a:cs typeface="Georgia"/>
              </a:rPr>
              <a:t>LA</a:t>
            </a:r>
            <a:r>
              <a:rPr sz="3900" b="0" spc="30" dirty="0">
                <a:solidFill>
                  <a:srgbClr val="6B7C71"/>
                </a:solidFill>
                <a:latin typeface="Georgia"/>
                <a:cs typeface="Georgia"/>
              </a:rPr>
              <a:t> </a:t>
            </a:r>
            <a:r>
              <a:rPr sz="3900" b="0" dirty="0">
                <a:solidFill>
                  <a:srgbClr val="6B7C71"/>
                </a:solidFill>
                <a:latin typeface="Georgia"/>
                <a:cs typeface="Georgia"/>
              </a:rPr>
              <a:t>PROBLÉMATIQUE</a:t>
            </a:r>
            <a:endParaRPr sz="3900">
              <a:latin typeface="Georgia"/>
              <a:cs typeface="Georgia"/>
            </a:endParaRPr>
          </a:p>
        </p:txBody>
      </p:sp>
      <p:sp>
        <p:nvSpPr>
          <p:cNvPr id="4" name="object 4"/>
          <p:cNvSpPr txBox="1"/>
          <p:nvPr/>
        </p:nvSpPr>
        <p:spPr>
          <a:xfrm>
            <a:off x="1980596" y="2314886"/>
            <a:ext cx="9479280" cy="4047903"/>
          </a:xfrm>
          <a:prstGeom prst="rect">
            <a:avLst/>
          </a:prstGeom>
        </p:spPr>
        <p:txBody>
          <a:bodyPr vert="horz" wrap="square" lIns="0" tIns="92075" rIns="0" bIns="0" rtlCol="0">
            <a:spAutoFit/>
          </a:bodyPr>
          <a:lstStyle/>
          <a:p>
            <a:pPr marL="264154" marR="6985" indent="-251454" algn="just">
              <a:spcBef>
                <a:spcPts val="625"/>
              </a:spcBef>
              <a:buClr>
                <a:srgbClr val="92A199"/>
              </a:buClr>
              <a:buFont typeface="Arial"/>
              <a:buChar char="•"/>
              <a:tabLst>
                <a:tab pos="264154" algn="l"/>
              </a:tabLst>
            </a:pPr>
            <a:r>
              <a:rPr sz="3600" spc="-45" dirty="0">
                <a:solidFill>
                  <a:srgbClr val="554A3B"/>
                </a:solidFill>
                <a:cs typeface="Verdana"/>
              </a:rPr>
              <a:t>Après </a:t>
            </a:r>
            <a:r>
              <a:rPr sz="3600" spc="-60" dirty="0">
                <a:solidFill>
                  <a:srgbClr val="554A3B"/>
                </a:solidFill>
                <a:cs typeface="Verdana"/>
              </a:rPr>
              <a:t>un </a:t>
            </a:r>
            <a:r>
              <a:rPr sz="3600" spc="15" dirty="0">
                <a:solidFill>
                  <a:srgbClr val="554A3B"/>
                </a:solidFill>
                <a:cs typeface="Verdana"/>
              </a:rPr>
              <a:t>état </a:t>
            </a:r>
            <a:r>
              <a:rPr sz="3600" spc="150" dirty="0">
                <a:solidFill>
                  <a:srgbClr val="554A3B"/>
                </a:solidFill>
                <a:cs typeface="Verdana"/>
              </a:rPr>
              <a:t>de </a:t>
            </a:r>
            <a:r>
              <a:rPr sz="3600" spc="-55" dirty="0">
                <a:solidFill>
                  <a:srgbClr val="554A3B"/>
                </a:solidFill>
                <a:cs typeface="Verdana"/>
              </a:rPr>
              <a:t>l’art </a:t>
            </a:r>
            <a:r>
              <a:rPr sz="3600" spc="-20" dirty="0">
                <a:solidFill>
                  <a:srgbClr val="554A3B"/>
                </a:solidFill>
                <a:cs typeface="Verdana"/>
              </a:rPr>
              <a:t>des </a:t>
            </a:r>
            <a:r>
              <a:rPr sz="3600" spc="-25" dirty="0">
                <a:solidFill>
                  <a:srgbClr val="554A3B"/>
                </a:solidFill>
                <a:cs typeface="Verdana"/>
              </a:rPr>
              <a:t>publications </a:t>
            </a:r>
            <a:r>
              <a:rPr sz="3600" spc="-95" dirty="0">
                <a:solidFill>
                  <a:srgbClr val="554A3B"/>
                </a:solidFill>
                <a:cs typeface="Verdana"/>
              </a:rPr>
              <a:t>liées </a:t>
            </a:r>
            <a:r>
              <a:rPr sz="3600" spc="-50" dirty="0">
                <a:solidFill>
                  <a:srgbClr val="554A3B"/>
                </a:solidFill>
                <a:cs typeface="Verdana"/>
              </a:rPr>
              <a:t>aux  </a:t>
            </a:r>
            <a:r>
              <a:rPr sz="3600" spc="-10" dirty="0">
                <a:solidFill>
                  <a:srgbClr val="554A3B"/>
                </a:solidFill>
                <a:cs typeface="Verdana"/>
              </a:rPr>
              <a:t>domaines </a:t>
            </a:r>
            <a:r>
              <a:rPr sz="3600" spc="-130" dirty="0">
                <a:solidFill>
                  <a:srgbClr val="554A3B"/>
                </a:solidFill>
                <a:cs typeface="Verdana"/>
              </a:rPr>
              <a:t>traités, </a:t>
            </a:r>
            <a:r>
              <a:rPr sz="3600" spc="-100" dirty="0">
                <a:solidFill>
                  <a:srgbClr val="554A3B"/>
                </a:solidFill>
                <a:cs typeface="Verdana"/>
              </a:rPr>
              <a:t>arrive </a:t>
            </a:r>
            <a:r>
              <a:rPr sz="3600" spc="5" dirty="0">
                <a:solidFill>
                  <a:srgbClr val="554A3B"/>
                </a:solidFill>
                <a:cs typeface="Verdana"/>
              </a:rPr>
              <a:t>la </a:t>
            </a:r>
            <a:r>
              <a:rPr sz="3600" spc="-15" dirty="0">
                <a:solidFill>
                  <a:srgbClr val="554A3B"/>
                </a:solidFill>
                <a:cs typeface="Verdana"/>
              </a:rPr>
              <a:t>problématique. </a:t>
            </a:r>
            <a:r>
              <a:rPr sz="3600" spc="-340" dirty="0">
                <a:solidFill>
                  <a:srgbClr val="554A3B"/>
                </a:solidFill>
                <a:cs typeface="Verdana"/>
              </a:rPr>
              <a:t>Il </a:t>
            </a:r>
            <a:r>
              <a:rPr sz="3600" spc="-25" dirty="0">
                <a:solidFill>
                  <a:srgbClr val="554A3B"/>
                </a:solidFill>
                <a:cs typeface="Verdana"/>
              </a:rPr>
              <a:t>s’agit  </a:t>
            </a:r>
            <a:r>
              <a:rPr sz="3600" spc="60" dirty="0">
                <a:solidFill>
                  <a:srgbClr val="554A3B"/>
                </a:solidFill>
                <a:cs typeface="Verdana"/>
              </a:rPr>
              <a:t>d’un </a:t>
            </a:r>
            <a:r>
              <a:rPr sz="3600" spc="-65" dirty="0">
                <a:solidFill>
                  <a:srgbClr val="554A3B"/>
                </a:solidFill>
                <a:cs typeface="Verdana"/>
              </a:rPr>
              <a:t>texte </a:t>
            </a:r>
            <a:r>
              <a:rPr sz="3600" spc="-70" dirty="0">
                <a:solidFill>
                  <a:srgbClr val="554A3B"/>
                </a:solidFill>
                <a:cs typeface="Verdana"/>
              </a:rPr>
              <a:t>synthétique </a:t>
            </a:r>
            <a:r>
              <a:rPr sz="3600" spc="-40" dirty="0">
                <a:solidFill>
                  <a:srgbClr val="554A3B"/>
                </a:solidFill>
                <a:cs typeface="Verdana"/>
              </a:rPr>
              <a:t>qui </a:t>
            </a:r>
            <a:r>
              <a:rPr sz="3600" spc="-90" dirty="0">
                <a:solidFill>
                  <a:srgbClr val="554A3B"/>
                </a:solidFill>
                <a:cs typeface="Verdana"/>
              </a:rPr>
              <a:t>résume </a:t>
            </a:r>
            <a:r>
              <a:rPr sz="3600" spc="-135" dirty="0">
                <a:solidFill>
                  <a:srgbClr val="554A3B"/>
                </a:solidFill>
                <a:cs typeface="Verdana"/>
              </a:rPr>
              <a:t>les </a:t>
            </a:r>
            <a:r>
              <a:rPr sz="3600" spc="-114" dirty="0">
                <a:solidFill>
                  <a:srgbClr val="554A3B"/>
                </a:solidFill>
                <a:cs typeface="Verdana"/>
              </a:rPr>
              <a:t>tensions  </a:t>
            </a:r>
            <a:r>
              <a:rPr sz="3600" spc="-65" dirty="0">
                <a:solidFill>
                  <a:srgbClr val="554A3B"/>
                </a:solidFill>
                <a:cs typeface="Verdana"/>
              </a:rPr>
              <a:t>identifiées</a:t>
            </a:r>
            <a:r>
              <a:rPr sz="3600" spc="-200" dirty="0">
                <a:solidFill>
                  <a:srgbClr val="554A3B"/>
                </a:solidFill>
                <a:cs typeface="Verdana"/>
              </a:rPr>
              <a:t> </a:t>
            </a:r>
            <a:r>
              <a:rPr sz="3600" spc="-5" dirty="0">
                <a:solidFill>
                  <a:srgbClr val="554A3B"/>
                </a:solidFill>
                <a:cs typeface="Verdana"/>
              </a:rPr>
              <a:t>et</a:t>
            </a:r>
            <a:r>
              <a:rPr sz="3600" spc="-204" dirty="0">
                <a:solidFill>
                  <a:srgbClr val="554A3B"/>
                </a:solidFill>
                <a:cs typeface="Verdana"/>
              </a:rPr>
              <a:t> </a:t>
            </a:r>
            <a:r>
              <a:rPr sz="3600" dirty="0">
                <a:solidFill>
                  <a:srgbClr val="554A3B"/>
                </a:solidFill>
                <a:cs typeface="Verdana"/>
              </a:rPr>
              <a:t>propose</a:t>
            </a:r>
            <a:r>
              <a:rPr sz="3600" spc="-190" dirty="0">
                <a:solidFill>
                  <a:srgbClr val="554A3B"/>
                </a:solidFill>
                <a:cs typeface="Verdana"/>
              </a:rPr>
              <a:t> </a:t>
            </a:r>
            <a:r>
              <a:rPr sz="3600" spc="-20" dirty="0">
                <a:solidFill>
                  <a:srgbClr val="554A3B"/>
                </a:solidFill>
                <a:cs typeface="Verdana"/>
              </a:rPr>
              <a:t>des</a:t>
            </a:r>
            <a:r>
              <a:rPr sz="3600" spc="-204" dirty="0">
                <a:solidFill>
                  <a:srgbClr val="554A3B"/>
                </a:solidFill>
                <a:cs typeface="Verdana"/>
              </a:rPr>
              <a:t> </a:t>
            </a:r>
            <a:r>
              <a:rPr sz="3600" spc="-125" dirty="0">
                <a:solidFill>
                  <a:srgbClr val="554A3B"/>
                </a:solidFill>
                <a:cs typeface="Verdana"/>
              </a:rPr>
              <a:t>pistes</a:t>
            </a:r>
            <a:r>
              <a:rPr sz="3600" spc="-185" dirty="0">
                <a:solidFill>
                  <a:srgbClr val="554A3B"/>
                </a:solidFill>
                <a:cs typeface="Verdana"/>
              </a:rPr>
              <a:t> </a:t>
            </a:r>
            <a:r>
              <a:rPr sz="3600" spc="-45" dirty="0">
                <a:solidFill>
                  <a:srgbClr val="554A3B"/>
                </a:solidFill>
                <a:cs typeface="Verdana"/>
              </a:rPr>
              <a:t>d’investigation.</a:t>
            </a:r>
            <a:endParaRPr sz="3600" dirty="0">
              <a:cs typeface="Verdana"/>
            </a:endParaRPr>
          </a:p>
          <a:p>
            <a:pPr marL="264154" marR="5080" indent="-251454" algn="just">
              <a:spcBef>
                <a:spcPts val="625"/>
              </a:spcBef>
              <a:buClr>
                <a:srgbClr val="92A199"/>
              </a:buClr>
              <a:buFont typeface="Arial"/>
              <a:buChar char="•"/>
              <a:tabLst>
                <a:tab pos="264154" algn="l"/>
              </a:tabLst>
            </a:pPr>
            <a:r>
              <a:rPr sz="3600" spc="30" dirty="0">
                <a:solidFill>
                  <a:srgbClr val="554A3B"/>
                </a:solidFill>
                <a:cs typeface="Verdana"/>
              </a:rPr>
              <a:t>Ces </a:t>
            </a:r>
            <a:r>
              <a:rPr sz="3600" spc="-110" dirty="0">
                <a:solidFill>
                  <a:srgbClr val="554A3B"/>
                </a:solidFill>
                <a:cs typeface="Verdana"/>
              </a:rPr>
              <a:t>tensions </a:t>
            </a:r>
            <a:r>
              <a:rPr sz="3600" spc="-10" dirty="0">
                <a:solidFill>
                  <a:srgbClr val="554A3B"/>
                </a:solidFill>
                <a:cs typeface="Verdana"/>
              </a:rPr>
              <a:t>émergent </a:t>
            </a:r>
            <a:r>
              <a:rPr sz="3600" spc="-20" dirty="0">
                <a:solidFill>
                  <a:srgbClr val="554A3B"/>
                </a:solidFill>
                <a:cs typeface="Verdana"/>
              </a:rPr>
              <a:t>des </a:t>
            </a:r>
            <a:r>
              <a:rPr sz="3600" spc="-40" dirty="0">
                <a:solidFill>
                  <a:srgbClr val="554A3B"/>
                </a:solidFill>
                <a:cs typeface="Verdana"/>
              </a:rPr>
              <a:t>confrontations </a:t>
            </a:r>
            <a:r>
              <a:rPr sz="3600" spc="-50" dirty="0">
                <a:solidFill>
                  <a:srgbClr val="554A3B"/>
                </a:solidFill>
                <a:cs typeface="Verdana"/>
              </a:rPr>
              <a:t>entre </a:t>
            </a:r>
            <a:r>
              <a:rPr sz="3600" spc="-140" dirty="0">
                <a:solidFill>
                  <a:srgbClr val="9D9F3E"/>
                </a:solidFill>
                <a:cs typeface="Verdana"/>
              </a:rPr>
              <a:t>les  </a:t>
            </a:r>
            <a:r>
              <a:rPr sz="3600" spc="-25" dirty="0">
                <a:solidFill>
                  <a:srgbClr val="9D9F3E"/>
                </a:solidFill>
                <a:cs typeface="Verdana"/>
              </a:rPr>
              <a:t>recherches</a:t>
            </a:r>
            <a:r>
              <a:rPr sz="3600" spc="-25" dirty="0">
                <a:solidFill>
                  <a:srgbClr val="554A3B"/>
                </a:solidFill>
                <a:cs typeface="Verdana"/>
              </a:rPr>
              <a:t>, </a:t>
            </a:r>
            <a:r>
              <a:rPr sz="3600" spc="-135" dirty="0">
                <a:solidFill>
                  <a:srgbClr val="A13928"/>
                </a:solidFill>
                <a:cs typeface="Verdana"/>
              </a:rPr>
              <a:t>les </a:t>
            </a:r>
            <a:r>
              <a:rPr sz="3600" spc="-120" dirty="0">
                <a:solidFill>
                  <a:srgbClr val="A13928"/>
                </a:solidFill>
                <a:cs typeface="Verdana"/>
              </a:rPr>
              <a:t>instructions </a:t>
            </a:r>
            <a:r>
              <a:rPr sz="3600" spc="-70" dirty="0">
                <a:solidFill>
                  <a:srgbClr val="A13928"/>
                </a:solidFill>
                <a:cs typeface="Verdana"/>
              </a:rPr>
              <a:t>officielles</a:t>
            </a:r>
            <a:r>
              <a:rPr sz="3600" spc="-70" dirty="0">
                <a:solidFill>
                  <a:srgbClr val="554A3B"/>
                </a:solidFill>
                <a:cs typeface="Verdana"/>
              </a:rPr>
              <a:t>, </a:t>
            </a:r>
            <a:r>
              <a:rPr sz="3600" spc="-135" dirty="0">
                <a:solidFill>
                  <a:srgbClr val="00AF50"/>
                </a:solidFill>
                <a:cs typeface="Verdana"/>
              </a:rPr>
              <a:t>les </a:t>
            </a:r>
            <a:r>
              <a:rPr sz="3600" spc="-45" dirty="0">
                <a:solidFill>
                  <a:srgbClr val="00AF50"/>
                </a:solidFill>
                <a:cs typeface="Verdana"/>
              </a:rPr>
              <a:t>contraintes  </a:t>
            </a:r>
            <a:r>
              <a:rPr sz="3600" spc="-100" dirty="0">
                <a:solidFill>
                  <a:srgbClr val="00AF50"/>
                </a:solidFill>
                <a:cs typeface="Verdana"/>
              </a:rPr>
              <a:t>professionnelles</a:t>
            </a:r>
            <a:r>
              <a:rPr sz="3600" spc="-100" dirty="0">
                <a:solidFill>
                  <a:srgbClr val="554A3B"/>
                </a:solidFill>
                <a:cs typeface="Verdana"/>
              </a:rPr>
              <a:t>.</a:t>
            </a:r>
            <a:endParaRPr sz="3600" dirty="0">
              <a:cs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CE98A0FE-81CC-481D-8BE3-FE9C5A8B26EC}"/>
              </a:ext>
            </a:extLst>
          </p:cNvPr>
          <p:cNvSpPr>
            <a:spLocks noGrp="1"/>
          </p:cNvSpPr>
          <p:nvPr>
            <p:ph type="title"/>
          </p:nvPr>
        </p:nvSpPr>
        <p:spPr/>
        <p:txBody>
          <a:bodyPr>
            <a:normAutofit/>
          </a:bodyPr>
          <a:lstStyle/>
          <a:p>
            <a:pPr eaLnBrk="1" fontAlgn="auto" hangingPunct="1">
              <a:spcAft>
                <a:spcPts val="0"/>
              </a:spcAft>
              <a:defRPr/>
            </a:pPr>
            <a:r>
              <a:rPr lang="fr-FR" altLang="fr-FR" dirty="0">
                <a:solidFill>
                  <a:schemeClr val="accent1">
                    <a:lumMod val="75000"/>
                  </a:schemeClr>
                </a:solidFill>
              </a:rPr>
              <a:t>De la question à la problématique</a:t>
            </a:r>
          </a:p>
        </p:txBody>
      </p:sp>
      <p:sp>
        <p:nvSpPr>
          <p:cNvPr id="7171" name="Espace réservé du contenu 2">
            <a:extLst>
              <a:ext uri="{FF2B5EF4-FFF2-40B4-BE49-F238E27FC236}">
                <a16:creationId xmlns:a16="http://schemas.microsoft.com/office/drawing/2014/main" id="{8192C045-8646-43E0-94F7-0B21F15B24BF}"/>
              </a:ext>
            </a:extLst>
          </p:cNvPr>
          <p:cNvSpPr>
            <a:spLocks noGrp="1"/>
          </p:cNvSpPr>
          <p:nvPr>
            <p:ph idx="1"/>
          </p:nvPr>
        </p:nvSpPr>
        <p:spPr>
          <a:xfrm>
            <a:off x="2037504" y="2594478"/>
            <a:ext cx="9075420" cy="4840575"/>
          </a:xfrm>
        </p:spPr>
        <p:txBody>
          <a:bodyPr rtlCol="0">
            <a:normAutofit/>
          </a:bodyPr>
          <a:lstStyle/>
          <a:p>
            <a:pPr marL="0" indent="0" eaLnBrk="1" fontAlgn="auto" hangingPunct="1">
              <a:spcAft>
                <a:spcPts val="0"/>
              </a:spcAft>
              <a:buNone/>
              <a:defRPr/>
            </a:pPr>
            <a:endParaRPr lang="fr-FR" dirty="0"/>
          </a:p>
          <a:p>
            <a:pPr eaLnBrk="1" fontAlgn="auto" hangingPunct="1">
              <a:spcAft>
                <a:spcPts val="0"/>
              </a:spcAft>
              <a:defRPr/>
            </a:pPr>
            <a:endParaRPr lang="fr-FR" dirty="0"/>
          </a:p>
        </p:txBody>
      </p:sp>
      <p:sp>
        <p:nvSpPr>
          <p:cNvPr id="33796" name="ZoneTexte 1">
            <a:extLst>
              <a:ext uri="{FF2B5EF4-FFF2-40B4-BE49-F238E27FC236}">
                <a16:creationId xmlns:a16="http://schemas.microsoft.com/office/drawing/2014/main" id="{5F556B4E-B9F8-4CAA-90FD-63DCB11EC806}"/>
              </a:ext>
            </a:extLst>
          </p:cNvPr>
          <p:cNvSpPr txBox="1">
            <a:spLocks noChangeArrowheads="1"/>
          </p:cNvSpPr>
          <p:nvPr/>
        </p:nvSpPr>
        <p:spPr bwMode="auto">
          <a:xfrm>
            <a:off x="2592463" y="1874957"/>
            <a:ext cx="8338392" cy="548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lr>
                <a:schemeClr val="accent1"/>
              </a:buClr>
              <a:buFont typeface="Arial"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9pPr>
          </a:lstStyle>
          <a:p>
            <a:pPr marL="315125" indent="-315125" algn="just" defTabSz="1008400" eaLnBrk="1" fontAlgn="base" hangingPunct="1">
              <a:lnSpc>
                <a:spcPct val="150000"/>
              </a:lnSpc>
              <a:spcBef>
                <a:spcPct val="0"/>
              </a:spcBef>
              <a:spcAft>
                <a:spcPct val="0"/>
              </a:spcAft>
              <a:buClrTx/>
              <a:buFont typeface="Wingdings" pitchFamily="2" charset="2"/>
              <a:buChar char="Ø"/>
              <a:defRPr/>
            </a:pPr>
            <a:r>
              <a:rPr lang="fr-FR" altLang="fr-FR" sz="2206" dirty="0">
                <a:solidFill>
                  <a:prstClr val="black"/>
                </a:solidFill>
                <a:latin typeface="Century Gothic"/>
                <a:cs typeface="Arial" charset="0"/>
              </a:rPr>
              <a:t>Construire une problématique revient d’abord à réaliser une </a:t>
            </a:r>
            <a:r>
              <a:rPr lang="fr-FR" altLang="fr-FR" sz="2206" dirty="0">
                <a:solidFill>
                  <a:srgbClr val="CF543F"/>
                </a:solidFill>
                <a:latin typeface="Century Gothic"/>
                <a:cs typeface="Arial" charset="0"/>
              </a:rPr>
              <a:t>revue de questions</a:t>
            </a:r>
          </a:p>
          <a:p>
            <a:pPr marL="315125" indent="-315125" algn="just" defTabSz="1008400" eaLnBrk="1" fontAlgn="base" hangingPunct="1">
              <a:lnSpc>
                <a:spcPct val="150000"/>
              </a:lnSpc>
              <a:spcBef>
                <a:spcPct val="0"/>
              </a:spcBef>
              <a:spcAft>
                <a:spcPct val="0"/>
              </a:spcAft>
              <a:buClrTx/>
              <a:buFont typeface="Wingdings" pitchFamily="2" charset="2"/>
              <a:buChar char="Ø"/>
              <a:defRPr/>
            </a:pPr>
            <a:r>
              <a:rPr lang="fr-FR" altLang="fr-FR" sz="2206" dirty="0">
                <a:solidFill>
                  <a:prstClr val="black"/>
                </a:solidFill>
                <a:latin typeface="Century Gothic"/>
                <a:cs typeface="Arial" charset="0"/>
              </a:rPr>
              <a:t>Une </a:t>
            </a:r>
            <a:r>
              <a:rPr lang="fr-FR" altLang="fr-FR" sz="2206" dirty="0">
                <a:solidFill>
                  <a:srgbClr val="CF543F"/>
                </a:solidFill>
                <a:latin typeface="Century Gothic"/>
                <a:cs typeface="Arial" charset="0"/>
              </a:rPr>
              <a:t>revue de questions </a:t>
            </a:r>
            <a:r>
              <a:rPr lang="fr-FR" altLang="fr-FR" sz="2206" dirty="0">
                <a:solidFill>
                  <a:prstClr val="black"/>
                </a:solidFill>
                <a:latin typeface="Century Gothic"/>
                <a:cs typeface="Arial" charset="0"/>
              </a:rPr>
              <a:t>consiste à identifier de ce que les recherches (le plus souvent) récentes ont permis de comprendre, identifier la façon dont le sujet a été traité: Comment les concepts ont été définis? Par quelles méthodologies les résultats ont été obtenus? Quels champs disciplinaires ont investigué le sujet? </a:t>
            </a:r>
          </a:p>
          <a:p>
            <a:pPr marL="315125" indent="-315125" algn="just" defTabSz="1008400" eaLnBrk="1" fontAlgn="base" hangingPunct="1">
              <a:lnSpc>
                <a:spcPct val="150000"/>
              </a:lnSpc>
              <a:spcBef>
                <a:spcPct val="0"/>
              </a:spcBef>
              <a:spcAft>
                <a:spcPct val="0"/>
              </a:spcAft>
              <a:buClrTx/>
              <a:buFont typeface="Wingdings" pitchFamily="2" charset="2"/>
              <a:buChar char="Ø"/>
              <a:defRPr/>
            </a:pPr>
            <a:r>
              <a:rPr lang="fr-FR" altLang="fr-FR" sz="2206" dirty="0">
                <a:solidFill>
                  <a:prstClr val="black"/>
                </a:solidFill>
                <a:latin typeface="Century Gothic"/>
                <a:cs typeface="Arial" charset="0"/>
              </a:rPr>
              <a:t>Finalement = Quelles sont les questions qui se posent aujourd’hui?</a:t>
            </a:r>
          </a:p>
          <a:p>
            <a:pPr marL="315125" indent="-315125" defTabSz="1008400" eaLnBrk="1" fontAlgn="base" hangingPunct="1">
              <a:spcBef>
                <a:spcPct val="0"/>
              </a:spcBef>
              <a:spcAft>
                <a:spcPct val="0"/>
              </a:spcAft>
              <a:buClrTx/>
              <a:buFont typeface="Wingdings" pitchFamily="2" charset="2"/>
              <a:buChar char="Ø"/>
              <a:defRPr/>
            </a:pPr>
            <a:endParaRPr lang="fr-FR" altLang="fr-FR" sz="1985" dirty="0">
              <a:solidFill>
                <a:prstClr val="black"/>
              </a:solidFill>
              <a:latin typeface="Constantia" pitchFamily="18" charset="0"/>
              <a:cs typeface="Arial" charset="0"/>
            </a:endParaRPr>
          </a:p>
        </p:txBody>
      </p:sp>
      <p:sp>
        <p:nvSpPr>
          <p:cNvPr id="35845" name="Espace réservé du numéro de diapositive 1">
            <a:extLst>
              <a:ext uri="{FF2B5EF4-FFF2-40B4-BE49-F238E27FC236}">
                <a16:creationId xmlns:a16="http://schemas.microsoft.com/office/drawing/2014/main" id="{9C5BFA89-BF7A-4BF2-ABEF-7814D49F63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25" indent="-315125">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500" indent="-2521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701" indent="-252100">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901" indent="-252100">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1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3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5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7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defTabSz="1008400" fontAlgn="base">
              <a:spcBef>
                <a:spcPct val="0"/>
              </a:spcBef>
              <a:spcAft>
                <a:spcPct val="0"/>
              </a:spcAft>
              <a:buClrTx/>
              <a:buNone/>
            </a:pPr>
            <a:fld id="{0050F87B-1B47-456F-B2E2-23598E7741B8}" type="slidenum">
              <a:rPr lang="fr-FR" altLang="fr-FR" sz="1323">
                <a:solidFill>
                  <a:srgbClr val="564B3C"/>
                </a:solidFill>
                <a:latin typeface="Constantia" panose="02030602050306030303" pitchFamily="18" charset="0"/>
                <a:cs typeface="Arial" panose="020B0604020202020204" pitchFamily="34" charset="0"/>
              </a:rPr>
              <a:pPr defTabSz="1008400" fontAlgn="base">
                <a:spcBef>
                  <a:spcPct val="0"/>
                </a:spcBef>
                <a:spcAft>
                  <a:spcPct val="0"/>
                </a:spcAft>
                <a:buClrTx/>
                <a:buNone/>
              </a:pPr>
              <a:t>24</a:t>
            </a:fld>
            <a:endParaRPr lang="fr-FR" altLang="fr-FR" sz="1323">
              <a:solidFill>
                <a:srgbClr val="564B3C"/>
              </a:solidFill>
              <a:latin typeface="Constantia" panose="02030602050306030303" pitchFamily="18"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55362"/>
          </a:xfrm>
          <a:prstGeom prst="rect">
            <a:avLst/>
          </a:prstGeom>
          <a:solidFill>
            <a:srgbClr val="FFFFFF"/>
          </a:solidFill>
        </p:spPr>
        <p:txBody>
          <a:bodyPr vert="horz" wrap="square" lIns="0" tIns="313690" rIns="0" bIns="0" rtlCol="0">
            <a:spAutoFit/>
          </a:bodyPr>
          <a:lstStyle/>
          <a:p>
            <a:pPr marL="421630">
              <a:spcBef>
                <a:spcPts val="2470"/>
              </a:spcBef>
            </a:pPr>
            <a:r>
              <a:rPr sz="3500" b="0" spc="45" dirty="0">
                <a:solidFill>
                  <a:srgbClr val="6B7C71"/>
                </a:solidFill>
                <a:latin typeface="Georgia"/>
                <a:cs typeface="Georgia"/>
              </a:rPr>
              <a:t>ETAT </a:t>
            </a:r>
            <a:r>
              <a:rPr sz="3500" b="0" spc="-30" dirty="0">
                <a:solidFill>
                  <a:srgbClr val="6B7C71"/>
                </a:solidFill>
                <a:latin typeface="Georgia"/>
                <a:cs typeface="Georgia"/>
              </a:rPr>
              <a:t>DE </a:t>
            </a:r>
            <a:r>
              <a:rPr sz="3500" b="0" spc="10" dirty="0">
                <a:solidFill>
                  <a:srgbClr val="6B7C71"/>
                </a:solidFill>
                <a:latin typeface="Georgia"/>
                <a:cs typeface="Georgia"/>
              </a:rPr>
              <a:t>L’ART-REVUE </a:t>
            </a:r>
            <a:r>
              <a:rPr sz="3500" b="0" spc="-30" dirty="0">
                <a:solidFill>
                  <a:srgbClr val="6B7C71"/>
                </a:solidFill>
                <a:latin typeface="Georgia"/>
                <a:cs typeface="Georgia"/>
              </a:rPr>
              <a:t>DE</a:t>
            </a:r>
            <a:r>
              <a:rPr sz="3500" b="0" spc="70" dirty="0">
                <a:solidFill>
                  <a:srgbClr val="6B7C71"/>
                </a:solidFill>
                <a:latin typeface="Georgia"/>
                <a:cs typeface="Georgia"/>
              </a:rPr>
              <a:t> </a:t>
            </a:r>
            <a:r>
              <a:rPr sz="3500" b="0" spc="-5" dirty="0">
                <a:solidFill>
                  <a:srgbClr val="6B7C71"/>
                </a:solidFill>
                <a:latin typeface="Georgia"/>
                <a:cs typeface="Georgia"/>
              </a:rPr>
              <a:t>QUESTIONS</a:t>
            </a:r>
            <a:endParaRPr sz="3500">
              <a:latin typeface="Georgia"/>
              <a:cs typeface="Georgia"/>
            </a:endParaRPr>
          </a:p>
        </p:txBody>
      </p:sp>
      <p:sp>
        <p:nvSpPr>
          <p:cNvPr id="4" name="object 4"/>
          <p:cNvSpPr txBox="1"/>
          <p:nvPr/>
        </p:nvSpPr>
        <p:spPr>
          <a:xfrm>
            <a:off x="2398276" y="2438147"/>
            <a:ext cx="8634095" cy="3704219"/>
          </a:xfrm>
          <a:prstGeom prst="rect">
            <a:avLst/>
          </a:prstGeom>
        </p:spPr>
        <p:txBody>
          <a:bodyPr vert="horz" wrap="square" lIns="0" tIns="13335" rIns="0" bIns="0" rtlCol="0">
            <a:spAutoFit/>
          </a:bodyPr>
          <a:lstStyle/>
          <a:p>
            <a:pPr marL="264154" marR="561961" indent="-251454" algn="just">
              <a:spcBef>
                <a:spcPts val="105"/>
              </a:spcBef>
              <a:buClr>
                <a:srgbClr val="92A199"/>
              </a:buClr>
              <a:buFont typeface="Arial"/>
              <a:buChar char="•"/>
              <a:tabLst>
                <a:tab pos="264154" algn="l"/>
              </a:tabLst>
            </a:pPr>
            <a:r>
              <a:rPr lang="fr-FR" sz="2600" spc="-25" dirty="0">
                <a:solidFill>
                  <a:srgbClr val="554A3B"/>
                </a:solidFill>
                <a:latin typeface="Verdana"/>
                <a:cs typeface="Verdana"/>
              </a:rPr>
              <a:t>Lecture</a:t>
            </a:r>
            <a:r>
              <a:rPr lang="fr-FR" sz="2600" spc="-210" dirty="0">
                <a:solidFill>
                  <a:srgbClr val="554A3B"/>
                </a:solidFill>
                <a:latin typeface="Verdana"/>
                <a:cs typeface="Verdana"/>
              </a:rPr>
              <a:t> </a:t>
            </a:r>
            <a:r>
              <a:rPr lang="fr-FR" sz="2600" spc="10" dirty="0">
                <a:solidFill>
                  <a:srgbClr val="554A3B"/>
                </a:solidFill>
                <a:latin typeface="Verdana"/>
                <a:cs typeface="Verdana"/>
              </a:rPr>
              <a:t>la</a:t>
            </a:r>
            <a:r>
              <a:rPr lang="fr-FR" sz="2600" spc="-195" dirty="0">
                <a:solidFill>
                  <a:srgbClr val="554A3B"/>
                </a:solidFill>
                <a:latin typeface="Verdana"/>
                <a:cs typeface="Verdana"/>
              </a:rPr>
              <a:t> </a:t>
            </a:r>
            <a:r>
              <a:rPr lang="fr-FR" sz="2600" spc="-114" dirty="0">
                <a:solidFill>
                  <a:srgbClr val="554A3B"/>
                </a:solidFill>
                <a:latin typeface="Verdana"/>
                <a:cs typeface="Verdana"/>
              </a:rPr>
              <a:t>plus</a:t>
            </a:r>
            <a:r>
              <a:rPr lang="fr-FR" sz="2600" spc="-200" dirty="0">
                <a:solidFill>
                  <a:srgbClr val="554A3B"/>
                </a:solidFill>
                <a:latin typeface="Verdana"/>
                <a:cs typeface="Verdana"/>
              </a:rPr>
              <a:t> </a:t>
            </a:r>
            <a:r>
              <a:rPr lang="fr-FR" sz="2600" spc="-10" dirty="0">
                <a:solidFill>
                  <a:srgbClr val="554A3B"/>
                </a:solidFill>
                <a:latin typeface="Verdana"/>
                <a:cs typeface="Verdana"/>
              </a:rPr>
              <a:t>analytique</a:t>
            </a:r>
            <a:r>
              <a:rPr lang="fr-FR" sz="2600" spc="-195" dirty="0">
                <a:solidFill>
                  <a:srgbClr val="554A3B"/>
                </a:solidFill>
                <a:latin typeface="Verdana"/>
                <a:cs typeface="Verdana"/>
              </a:rPr>
              <a:t> </a:t>
            </a:r>
            <a:r>
              <a:rPr lang="fr-FR" sz="2600" spc="-70" dirty="0">
                <a:solidFill>
                  <a:srgbClr val="554A3B"/>
                </a:solidFill>
                <a:latin typeface="Verdana"/>
                <a:cs typeface="Verdana"/>
              </a:rPr>
              <a:t>possible</a:t>
            </a:r>
            <a:r>
              <a:rPr lang="fr-FR" sz="2600" spc="-185" dirty="0">
                <a:solidFill>
                  <a:srgbClr val="554A3B"/>
                </a:solidFill>
                <a:latin typeface="Verdana"/>
                <a:cs typeface="Verdana"/>
              </a:rPr>
              <a:t> </a:t>
            </a:r>
            <a:r>
              <a:rPr lang="fr-FR" sz="2600" spc="-20" dirty="0">
                <a:solidFill>
                  <a:srgbClr val="554A3B"/>
                </a:solidFill>
                <a:latin typeface="Verdana"/>
                <a:cs typeface="Verdana"/>
              </a:rPr>
              <a:t>des</a:t>
            </a:r>
            <a:r>
              <a:rPr lang="fr-FR" sz="2600" spc="-210" dirty="0">
                <a:solidFill>
                  <a:srgbClr val="554A3B"/>
                </a:solidFill>
                <a:latin typeface="Verdana"/>
                <a:cs typeface="Verdana"/>
              </a:rPr>
              <a:t> textes de référence permettant la compréhension des </a:t>
            </a:r>
            <a:r>
              <a:rPr lang="fr-FR" sz="2600" spc="-140" dirty="0">
                <a:solidFill>
                  <a:srgbClr val="554A3B"/>
                </a:solidFill>
                <a:latin typeface="Verdana"/>
                <a:cs typeface="Verdana"/>
              </a:rPr>
              <a:t>savoirs</a:t>
            </a:r>
            <a:r>
              <a:rPr lang="fr-FR" sz="2600" spc="-200" dirty="0">
                <a:solidFill>
                  <a:srgbClr val="554A3B"/>
                </a:solidFill>
                <a:latin typeface="Verdana"/>
                <a:cs typeface="Verdana"/>
              </a:rPr>
              <a:t> </a:t>
            </a:r>
            <a:r>
              <a:rPr lang="fr-FR" sz="2600" spc="40" dirty="0">
                <a:solidFill>
                  <a:srgbClr val="554A3B"/>
                </a:solidFill>
                <a:latin typeface="Verdana"/>
                <a:cs typeface="Verdana"/>
              </a:rPr>
              <a:t>en</a:t>
            </a:r>
            <a:r>
              <a:rPr lang="fr-FR" sz="2600" spc="-195" dirty="0">
                <a:solidFill>
                  <a:srgbClr val="554A3B"/>
                </a:solidFill>
                <a:latin typeface="Verdana"/>
                <a:cs typeface="Verdana"/>
              </a:rPr>
              <a:t> </a:t>
            </a:r>
            <a:r>
              <a:rPr lang="fr-FR" sz="2600" spc="-100" dirty="0">
                <a:solidFill>
                  <a:srgbClr val="554A3B"/>
                </a:solidFill>
                <a:latin typeface="Verdana"/>
                <a:cs typeface="Verdana"/>
              </a:rPr>
              <a:t>jeu</a:t>
            </a:r>
            <a:r>
              <a:rPr lang="fr-FR" sz="2600" spc="-40" dirty="0">
                <a:solidFill>
                  <a:srgbClr val="554A3B"/>
                </a:solidFill>
                <a:latin typeface="Verdana"/>
                <a:cs typeface="Verdana"/>
              </a:rPr>
              <a:t> :</a:t>
            </a:r>
            <a:endParaRPr lang="fr-FR" sz="2600" spc="-25" dirty="0">
              <a:solidFill>
                <a:srgbClr val="554A3B"/>
              </a:solidFill>
              <a:latin typeface="Verdana"/>
              <a:cs typeface="Verdana"/>
            </a:endParaRPr>
          </a:p>
          <a:p>
            <a:pPr marL="721342" marR="561961" lvl="1" indent="-251454" algn="just">
              <a:spcBef>
                <a:spcPts val="105"/>
              </a:spcBef>
              <a:buClr>
                <a:srgbClr val="92A199"/>
              </a:buClr>
              <a:buFont typeface="Arial"/>
              <a:buChar char="•"/>
              <a:tabLst>
                <a:tab pos="264154" algn="l"/>
              </a:tabLst>
            </a:pPr>
            <a:r>
              <a:rPr sz="2600" spc="-25" dirty="0">
                <a:solidFill>
                  <a:srgbClr val="554A3B"/>
                </a:solidFill>
                <a:latin typeface="Verdana"/>
                <a:cs typeface="Verdana"/>
              </a:rPr>
              <a:t>Lecture</a:t>
            </a:r>
            <a:r>
              <a:rPr sz="2600" spc="-204" dirty="0">
                <a:solidFill>
                  <a:srgbClr val="554A3B"/>
                </a:solidFill>
                <a:latin typeface="Verdana"/>
                <a:cs typeface="Verdana"/>
              </a:rPr>
              <a:t> </a:t>
            </a:r>
            <a:r>
              <a:rPr lang="fr-FR" sz="2600" spc="-20" dirty="0">
                <a:solidFill>
                  <a:srgbClr val="554A3B"/>
                </a:solidFill>
                <a:latin typeface="Verdana"/>
                <a:cs typeface="Verdana"/>
              </a:rPr>
              <a:t>d’</a:t>
            </a:r>
            <a:r>
              <a:rPr sz="2600" spc="-50" dirty="0" err="1">
                <a:solidFill>
                  <a:srgbClr val="554A3B"/>
                </a:solidFill>
                <a:latin typeface="Verdana"/>
                <a:cs typeface="Verdana"/>
              </a:rPr>
              <a:t>ouvrages</a:t>
            </a:r>
            <a:r>
              <a:rPr sz="2600" spc="-50" dirty="0">
                <a:solidFill>
                  <a:srgbClr val="554A3B"/>
                </a:solidFill>
                <a:latin typeface="Verdana"/>
                <a:cs typeface="Verdana"/>
              </a:rPr>
              <a:t>, </a:t>
            </a:r>
            <a:r>
              <a:rPr lang="fr-FR" sz="2600" spc="-50" dirty="0">
                <a:solidFill>
                  <a:srgbClr val="554A3B"/>
                </a:solidFill>
                <a:latin typeface="Verdana"/>
                <a:cs typeface="Verdana"/>
              </a:rPr>
              <a:t>de </a:t>
            </a:r>
            <a:r>
              <a:rPr sz="2600" spc="-30" dirty="0" err="1">
                <a:solidFill>
                  <a:srgbClr val="554A3B"/>
                </a:solidFill>
                <a:latin typeface="Verdana"/>
                <a:cs typeface="Verdana"/>
              </a:rPr>
              <a:t>chapitres</a:t>
            </a:r>
            <a:r>
              <a:rPr sz="2600" spc="-30" dirty="0">
                <a:solidFill>
                  <a:srgbClr val="554A3B"/>
                </a:solidFill>
                <a:latin typeface="Verdana"/>
                <a:cs typeface="Verdana"/>
              </a:rPr>
              <a:t> </a:t>
            </a:r>
            <a:r>
              <a:rPr sz="2600" dirty="0">
                <a:solidFill>
                  <a:srgbClr val="554A3B"/>
                </a:solidFill>
                <a:latin typeface="Verdana"/>
                <a:cs typeface="Verdana"/>
              </a:rPr>
              <a:t>et </a:t>
            </a:r>
            <a:r>
              <a:rPr lang="fr-FR" sz="2600" dirty="0">
                <a:solidFill>
                  <a:srgbClr val="554A3B"/>
                </a:solidFill>
                <a:latin typeface="Verdana"/>
                <a:cs typeface="Verdana"/>
              </a:rPr>
              <a:t>d’</a:t>
            </a:r>
            <a:r>
              <a:rPr sz="2600" spc="-70" dirty="0">
                <a:solidFill>
                  <a:srgbClr val="554A3B"/>
                </a:solidFill>
                <a:latin typeface="Verdana"/>
                <a:cs typeface="Verdana"/>
              </a:rPr>
              <a:t>articles scientifiques </a:t>
            </a:r>
            <a:r>
              <a:rPr sz="2600" spc="-75" dirty="0" err="1">
                <a:solidFill>
                  <a:srgbClr val="554A3B"/>
                </a:solidFill>
                <a:latin typeface="Verdana"/>
                <a:cs typeface="Verdana"/>
              </a:rPr>
              <a:t>traitant</a:t>
            </a:r>
            <a:r>
              <a:rPr sz="2600" spc="-75" dirty="0">
                <a:solidFill>
                  <a:srgbClr val="554A3B"/>
                </a:solidFill>
                <a:latin typeface="Verdana"/>
                <a:cs typeface="Verdana"/>
              </a:rPr>
              <a:t> </a:t>
            </a:r>
            <a:r>
              <a:rPr sz="2600" spc="150" dirty="0">
                <a:solidFill>
                  <a:srgbClr val="554A3B"/>
                </a:solidFill>
                <a:latin typeface="Verdana"/>
                <a:cs typeface="Verdana"/>
              </a:rPr>
              <a:t>de</a:t>
            </a:r>
            <a:r>
              <a:rPr lang="fr-FR" sz="2600" spc="150" dirty="0">
                <a:solidFill>
                  <a:srgbClr val="554A3B"/>
                </a:solidFill>
                <a:latin typeface="Verdana"/>
                <a:cs typeface="Verdana"/>
              </a:rPr>
              <a:t> </a:t>
            </a:r>
            <a:r>
              <a:rPr sz="2600" spc="5" dirty="0">
                <a:solidFill>
                  <a:srgbClr val="554A3B"/>
                </a:solidFill>
                <a:latin typeface="Verdana"/>
                <a:cs typeface="Verdana"/>
              </a:rPr>
              <a:t>la </a:t>
            </a:r>
            <a:r>
              <a:rPr sz="2600" spc="-5" dirty="0" err="1">
                <a:solidFill>
                  <a:srgbClr val="554A3B"/>
                </a:solidFill>
                <a:latin typeface="Verdana"/>
                <a:cs typeface="Verdana"/>
              </a:rPr>
              <a:t>thématique</a:t>
            </a:r>
            <a:r>
              <a:rPr sz="2600" spc="-215" dirty="0">
                <a:solidFill>
                  <a:srgbClr val="554A3B"/>
                </a:solidFill>
                <a:latin typeface="Verdana"/>
                <a:cs typeface="Verdana"/>
              </a:rPr>
              <a:t> </a:t>
            </a:r>
            <a:r>
              <a:rPr sz="2600" spc="-35" dirty="0" err="1">
                <a:solidFill>
                  <a:srgbClr val="554A3B"/>
                </a:solidFill>
                <a:latin typeface="Verdana"/>
                <a:cs typeface="Verdana"/>
              </a:rPr>
              <a:t>choisie</a:t>
            </a:r>
            <a:r>
              <a:rPr lang="fr-FR" sz="2600" spc="-35" dirty="0">
                <a:solidFill>
                  <a:srgbClr val="554A3B"/>
                </a:solidFill>
                <a:latin typeface="Verdana"/>
                <a:cs typeface="Verdana"/>
              </a:rPr>
              <a:t>,</a:t>
            </a:r>
            <a:endParaRPr sz="2600" dirty="0">
              <a:latin typeface="Verdana"/>
              <a:cs typeface="Verdana"/>
            </a:endParaRPr>
          </a:p>
          <a:p>
            <a:pPr marL="721342" marR="676258" lvl="1" indent="-251454" algn="just">
              <a:spcBef>
                <a:spcPts val="625"/>
              </a:spcBef>
              <a:buClr>
                <a:srgbClr val="92A199"/>
              </a:buClr>
              <a:buFont typeface="Arial"/>
              <a:buChar char="•"/>
              <a:tabLst>
                <a:tab pos="264154" algn="l"/>
              </a:tabLst>
            </a:pPr>
            <a:r>
              <a:rPr sz="2600" spc="-25" dirty="0">
                <a:solidFill>
                  <a:srgbClr val="554A3B"/>
                </a:solidFill>
                <a:latin typeface="Verdana"/>
                <a:cs typeface="Verdana"/>
              </a:rPr>
              <a:t>Lecture</a:t>
            </a:r>
            <a:r>
              <a:rPr sz="2600" spc="-210" dirty="0">
                <a:solidFill>
                  <a:srgbClr val="554A3B"/>
                </a:solidFill>
                <a:latin typeface="Verdana"/>
                <a:cs typeface="Verdana"/>
              </a:rPr>
              <a:t> </a:t>
            </a:r>
            <a:r>
              <a:rPr sz="2600" spc="10" dirty="0">
                <a:solidFill>
                  <a:srgbClr val="554A3B"/>
                </a:solidFill>
                <a:latin typeface="Verdana"/>
                <a:cs typeface="Verdana"/>
              </a:rPr>
              <a:t>la</a:t>
            </a:r>
            <a:r>
              <a:rPr sz="2600" spc="-195" dirty="0">
                <a:solidFill>
                  <a:srgbClr val="554A3B"/>
                </a:solidFill>
                <a:latin typeface="Verdana"/>
                <a:cs typeface="Verdana"/>
              </a:rPr>
              <a:t> </a:t>
            </a:r>
            <a:r>
              <a:rPr sz="2600" spc="-114" dirty="0">
                <a:solidFill>
                  <a:srgbClr val="554A3B"/>
                </a:solidFill>
                <a:latin typeface="Verdana"/>
                <a:cs typeface="Verdana"/>
              </a:rPr>
              <a:t>plus</a:t>
            </a:r>
            <a:r>
              <a:rPr sz="2600" spc="-195" dirty="0">
                <a:solidFill>
                  <a:srgbClr val="554A3B"/>
                </a:solidFill>
                <a:latin typeface="Verdana"/>
                <a:cs typeface="Verdana"/>
              </a:rPr>
              <a:t> </a:t>
            </a:r>
            <a:r>
              <a:rPr sz="2600" spc="-70" dirty="0">
                <a:solidFill>
                  <a:srgbClr val="554A3B"/>
                </a:solidFill>
                <a:latin typeface="Verdana"/>
                <a:cs typeface="Verdana"/>
              </a:rPr>
              <a:t>exhaustive</a:t>
            </a:r>
            <a:r>
              <a:rPr sz="2600" spc="-235" dirty="0">
                <a:solidFill>
                  <a:srgbClr val="554A3B"/>
                </a:solidFill>
                <a:latin typeface="Verdana"/>
                <a:cs typeface="Verdana"/>
              </a:rPr>
              <a:t> </a:t>
            </a:r>
            <a:r>
              <a:rPr sz="2600" spc="-70" dirty="0">
                <a:solidFill>
                  <a:srgbClr val="554A3B"/>
                </a:solidFill>
                <a:latin typeface="Verdana"/>
                <a:cs typeface="Verdana"/>
              </a:rPr>
              <a:t>possible</a:t>
            </a:r>
            <a:r>
              <a:rPr sz="2600" spc="-180" dirty="0">
                <a:solidFill>
                  <a:srgbClr val="554A3B"/>
                </a:solidFill>
                <a:latin typeface="Verdana"/>
                <a:cs typeface="Verdana"/>
              </a:rPr>
              <a:t> </a:t>
            </a:r>
            <a:r>
              <a:rPr sz="2600" spc="-20" dirty="0">
                <a:solidFill>
                  <a:srgbClr val="554A3B"/>
                </a:solidFill>
                <a:latin typeface="Verdana"/>
                <a:cs typeface="Verdana"/>
              </a:rPr>
              <a:t>des</a:t>
            </a:r>
            <a:r>
              <a:rPr sz="2600" spc="-210" dirty="0">
                <a:solidFill>
                  <a:srgbClr val="554A3B"/>
                </a:solidFill>
                <a:latin typeface="Verdana"/>
                <a:cs typeface="Verdana"/>
              </a:rPr>
              <a:t> </a:t>
            </a:r>
            <a:r>
              <a:rPr sz="2600" spc="-85" dirty="0">
                <a:solidFill>
                  <a:srgbClr val="554A3B"/>
                </a:solidFill>
                <a:latin typeface="Verdana"/>
                <a:cs typeface="Verdana"/>
              </a:rPr>
              <a:t>différents  </a:t>
            </a:r>
            <a:r>
              <a:rPr sz="2600" spc="-105" dirty="0" err="1">
                <a:solidFill>
                  <a:srgbClr val="554A3B"/>
                </a:solidFill>
                <a:latin typeface="Verdana"/>
                <a:cs typeface="Verdana"/>
              </a:rPr>
              <a:t>textes</a:t>
            </a:r>
            <a:r>
              <a:rPr sz="2600" spc="-229" dirty="0">
                <a:solidFill>
                  <a:srgbClr val="554A3B"/>
                </a:solidFill>
                <a:latin typeface="Verdana"/>
                <a:cs typeface="Verdana"/>
              </a:rPr>
              <a:t> </a:t>
            </a:r>
            <a:r>
              <a:rPr sz="2600" spc="-60" dirty="0" err="1">
                <a:solidFill>
                  <a:srgbClr val="554A3B"/>
                </a:solidFill>
                <a:latin typeface="Verdana"/>
                <a:cs typeface="Verdana"/>
              </a:rPr>
              <a:t>officiels</a:t>
            </a:r>
            <a:r>
              <a:rPr lang="fr-FR" sz="2600" spc="-60" dirty="0">
                <a:solidFill>
                  <a:srgbClr val="554A3B"/>
                </a:solidFill>
                <a:latin typeface="Verdana"/>
                <a:cs typeface="Verdana"/>
              </a:rPr>
              <a:t> (référentiel métier, IO, textes d’accompagnement, PEAC).</a:t>
            </a:r>
            <a:endParaRPr sz="2600" dirty="0">
              <a:latin typeface="Verdana"/>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a:extLst>
              <a:ext uri="{FF2B5EF4-FFF2-40B4-BE49-F238E27FC236}">
                <a16:creationId xmlns:a16="http://schemas.microsoft.com/office/drawing/2014/main" id="{1EF2F805-8166-454D-B3D6-10F99A2971AE}"/>
              </a:ext>
            </a:extLst>
          </p:cNvPr>
          <p:cNvSpPr>
            <a:spLocks noGrp="1"/>
          </p:cNvSpPr>
          <p:nvPr>
            <p:ph type="title"/>
          </p:nvPr>
        </p:nvSpPr>
        <p:spPr/>
        <p:txBody>
          <a:bodyPr>
            <a:normAutofit/>
          </a:bodyPr>
          <a:lstStyle/>
          <a:p>
            <a:pPr eaLnBrk="1" fontAlgn="auto" hangingPunct="1">
              <a:spcAft>
                <a:spcPts val="0"/>
              </a:spcAft>
              <a:defRPr/>
            </a:pPr>
            <a:r>
              <a:rPr lang="fr-FR" altLang="fr-FR" dirty="0">
                <a:solidFill>
                  <a:schemeClr val="accent1">
                    <a:lumMod val="75000"/>
                  </a:schemeClr>
                </a:solidFill>
              </a:rPr>
              <a:t>De la question à la problématique</a:t>
            </a:r>
          </a:p>
        </p:txBody>
      </p:sp>
      <p:sp>
        <p:nvSpPr>
          <p:cNvPr id="37892" name="ZoneTexte 1">
            <a:extLst>
              <a:ext uri="{FF2B5EF4-FFF2-40B4-BE49-F238E27FC236}">
                <a16:creationId xmlns:a16="http://schemas.microsoft.com/office/drawing/2014/main" id="{F507A06A-75F8-4A87-A41E-5712C4123BA0}"/>
              </a:ext>
            </a:extLst>
          </p:cNvPr>
          <p:cNvSpPr txBox="1">
            <a:spLocks noChangeArrowheads="1"/>
          </p:cNvSpPr>
          <p:nvPr/>
        </p:nvSpPr>
        <p:spPr bwMode="auto">
          <a:xfrm>
            <a:off x="1159669" y="1874957"/>
            <a:ext cx="11353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accent1"/>
              </a:buClr>
              <a:buFont typeface="Arial" panose="020B0604020202020204" pitchFamily="34" charset="0"/>
              <a:buChar char="•"/>
              <a:defRPr sz="2400">
                <a:solidFill>
                  <a:schemeClr val="tx2"/>
                </a:solidFill>
                <a:latin typeface="Century Gothic" panose="020B0502020202020204" pitchFamily="34" charset="0"/>
              </a:defRPr>
            </a:lvl1pPr>
            <a:lvl2pPr marL="742950" indent="-285750">
              <a:spcBef>
                <a:spcPct val="20000"/>
              </a:spcBef>
              <a:buClr>
                <a:schemeClr val="accent2"/>
              </a:buClr>
              <a:buFont typeface="Arial" panose="020B0604020202020204" pitchFamily="34" charset="0"/>
              <a:buChar char="•"/>
              <a:defRPr sz="2000">
                <a:solidFill>
                  <a:schemeClr val="tx2"/>
                </a:solidFill>
                <a:latin typeface="Century Gothic" panose="020B0502020202020204" pitchFamily="34" charset="0"/>
              </a:defRPr>
            </a:lvl2pPr>
            <a:lvl3pPr marL="1143000" indent="-2286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600200" indent="-228600">
              <a:spcBef>
                <a:spcPct val="20000"/>
              </a:spcBef>
              <a:buClr>
                <a:srgbClr val="848058"/>
              </a:buClr>
              <a:buFont typeface="Arial" panose="020B0604020202020204" pitchFamily="34" charset="0"/>
              <a:buChar char="•"/>
              <a:defRPr sz="1600">
                <a:solidFill>
                  <a:schemeClr val="tx2"/>
                </a:solidFill>
                <a:latin typeface="Century Gothic" panose="020B0502020202020204" pitchFamily="34" charset="0"/>
              </a:defRPr>
            </a:lvl4pPr>
            <a:lvl5pPr marL="2057400" indent="-228600">
              <a:spcBef>
                <a:spcPct val="20000"/>
              </a:spcBef>
              <a:buClr>
                <a:srgbClr val="E8B54D"/>
              </a:buClr>
              <a:buFont typeface="Arial" panose="020B0604020202020204" pitchFamily="34" charset="0"/>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rgbClr val="E8B54D"/>
              </a:buClr>
              <a:buFont typeface="Arial" panose="020B0604020202020204" pitchFamily="34" charset="0"/>
              <a:buChar char="•"/>
              <a:defRPr sz="1600">
                <a:solidFill>
                  <a:schemeClr val="tx2"/>
                </a:solidFill>
                <a:latin typeface="Century Gothic" panose="020B0502020202020204" pitchFamily="34" charset="0"/>
              </a:defRPr>
            </a:lvl9pPr>
          </a:lstStyle>
          <a:p>
            <a:pPr marL="0" indent="0" algn="just" defTabSz="1008400" fontAlgn="base">
              <a:lnSpc>
                <a:spcPct val="150000"/>
              </a:lnSpc>
              <a:spcBef>
                <a:spcPct val="0"/>
              </a:spcBef>
              <a:spcAft>
                <a:spcPct val="0"/>
              </a:spcAft>
              <a:buClrTx/>
              <a:buNone/>
            </a:pPr>
            <a:r>
              <a:rPr lang="fr-FR" altLang="fr-FR" sz="3200" dirty="0">
                <a:solidFill>
                  <a:prstClr val="black"/>
                </a:solidFill>
                <a:latin typeface="Calibri" panose="020F0502020204030204" pitchFamily="34" charset="0"/>
                <a:cs typeface="Calibri" panose="020F0502020204030204" pitchFamily="34" charset="0"/>
              </a:rPr>
              <a:t>La revue de questions demande beaucoup d’organisation : noter les mots clés- penser à les diversifier – noter vos sources – rédiger immédiatement une fiche mémo pour chaque article ou ouvrage dans lesquels vous irez piocher ensuite des paragraphes pour construire votre revue de questions</a:t>
            </a:r>
          </a:p>
          <a:p>
            <a:pPr marL="315125" indent="-315125" algn="just" defTabSz="1008400" fontAlgn="base">
              <a:lnSpc>
                <a:spcPct val="150000"/>
              </a:lnSpc>
              <a:spcBef>
                <a:spcPct val="0"/>
              </a:spcBef>
              <a:spcAft>
                <a:spcPct val="0"/>
              </a:spcAft>
              <a:buClrTx/>
              <a:buFont typeface="Wingdings" panose="05000000000000000000" pitchFamily="2" charset="2"/>
              <a:buChar char="Ø"/>
            </a:pPr>
            <a:endParaRPr lang="fr-FR" altLang="fr-FR" sz="3200" dirty="0">
              <a:solidFill>
                <a:prstClr val="black"/>
              </a:solidFill>
              <a:latin typeface="Calibri" panose="020F0502020204030204" pitchFamily="34" charset="0"/>
              <a:cs typeface="Calibri" panose="020F0502020204030204" pitchFamily="34" charset="0"/>
            </a:endParaRPr>
          </a:p>
          <a:p>
            <a:pPr marL="0" indent="0" defTabSz="1008400" fontAlgn="base">
              <a:spcBef>
                <a:spcPct val="0"/>
              </a:spcBef>
              <a:spcAft>
                <a:spcPct val="0"/>
              </a:spcAft>
              <a:buClrTx/>
              <a:buNone/>
            </a:pPr>
            <a:endParaRPr lang="fr-FR" altLang="fr-FR" sz="3200" dirty="0">
              <a:solidFill>
                <a:prstClr val="black"/>
              </a:solidFill>
              <a:latin typeface="Calibri" panose="020F0502020204030204" pitchFamily="34" charset="0"/>
              <a:cs typeface="Calibri" panose="020F0502020204030204" pitchFamily="34" charset="0"/>
            </a:endParaRPr>
          </a:p>
        </p:txBody>
      </p:sp>
      <p:sp>
        <p:nvSpPr>
          <p:cNvPr id="37893" name="Espace réservé du numéro de diapositive 1">
            <a:extLst>
              <a:ext uri="{FF2B5EF4-FFF2-40B4-BE49-F238E27FC236}">
                <a16:creationId xmlns:a16="http://schemas.microsoft.com/office/drawing/2014/main" id="{DB1C472C-167F-466D-BCC4-985CD00DA9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25" indent="-315125">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500" indent="-2521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701" indent="-252100">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901" indent="-252100">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1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3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5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7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defTabSz="1008400" fontAlgn="base">
              <a:spcBef>
                <a:spcPct val="0"/>
              </a:spcBef>
              <a:spcAft>
                <a:spcPct val="0"/>
              </a:spcAft>
              <a:buClrTx/>
              <a:buNone/>
            </a:pPr>
            <a:fld id="{BE765D21-5CF1-4A9C-963A-B1B450C9ED03}" type="slidenum">
              <a:rPr lang="fr-FR" altLang="fr-FR" sz="1323">
                <a:solidFill>
                  <a:srgbClr val="564B3C"/>
                </a:solidFill>
                <a:latin typeface="Constantia" panose="02030602050306030303" pitchFamily="18" charset="0"/>
                <a:cs typeface="Arial" panose="020B0604020202020204" pitchFamily="34" charset="0"/>
              </a:rPr>
              <a:pPr defTabSz="1008400" fontAlgn="base">
                <a:spcBef>
                  <a:spcPct val="0"/>
                </a:spcBef>
                <a:spcAft>
                  <a:spcPct val="0"/>
                </a:spcAft>
                <a:buClrTx/>
                <a:buNone/>
              </a:pPr>
              <a:t>26</a:t>
            </a:fld>
            <a:endParaRPr lang="fr-FR" altLang="fr-FR" sz="1323">
              <a:solidFill>
                <a:srgbClr val="564B3C"/>
              </a:solidFill>
              <a:latin typeface="Constantia" panose="02030602050306030303" pitchFamily="18"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a:extLst>
              <a:ext uri="{FF2B5EF4-FFF2-40B4-BE49-F238E27FC236}">
                <a16:creationId xmlns:a16="http://schemas.microsoft.com/office/drawing/2014/main" id="{9BD037BB-9688-486E-8A73-2FFE8937091F}"/>
              </a:ext>
            </a:extLst>
          </p:cNvPr>
          <p:cNvSpPr>
            <a:spLocks noGrp="1"/>
          </p:cNvSpPr>
          <p:nvPr>
            <p:ph type="title"/>
          </p:nvPr>
        </p:nvSpPr>
        <p:spPr/>
        <p:txBody>
          <a:bodyPr>
            <a:normAutofit fontScale="90000"/>
          </a:bodyPr>
          <a:lstStyle/>
          <a:p>
            <a:pPr eaLnBrk="1" fontAlgn="auto" hangingPunct="1">
              <a:spcAft>
                <a:spcPts val="0"/>
              </a:spcAft>
              <a:defRPr/>
            </a:pPr>
            <a:r>
              <a:rPr lang="fr-FR" altLang="fr-FR" dirty="0">
                <a:solidFill>
                  <a:schemeClr val="accent1">
                    <a:lumMod val="75000"/>
                  </a:schemeClr>
                </a:solidFill>
              </a:rPr>
              <a:t>Problématisation, construction de l’objet d’étude</a:t>
            </a:r>
          </a:p>
        </p:txBody>
      </p:sp>
      <p:sp>
        <p:nvSpPr>
          <p:cNvPr id="7171" name="Espace réservé du contenu 2">
            <a:extLst>
              <a:ext uri="{FF2B5EF4-FFF2-40B4-BE49-F238E27FC236}">
                <a16:creationId xmlns:a16="http://schemas.microsoft.com/office/drawing/2014/main" id="{EFBB2017-B2F3-44DA-A009-090FCB8E2C19}"/>
              </a:ext>
            </a:extLst>
          </p:cNvPr>
          <p:cNvSpPr>
            <a:spLocks noGrp="1"/>
          </p:cNvSpPr>
          <p:nvPr>
            <p:ph idx="1"/>
          </p:nvPr>
        </p:nvSpPr>
        <p:spPr>
          <a:xfrm>
            <a:off x="2184559" y="2435169"/>
            <a:ext cx="9075420" cy="4840574"/>
          </a:xfrm>
        </p:spPr>
        <p:txBody>
          <a:bodyPr rtlCol="0">
            <a:normAutofit/>
          </a:bodyPr>
          <a:lstStyle/>
          <a:p>
            <a:pPr eaLnBrk="1" fontAlgn="auto" hangingPunct="1">
              <a:spcAft>
                <a:spcPts val="0"/>
              </a:spcAft>
              <a:defRPr/>
            </a:pPr>
            <a:r>
              <a:rPr lang="fr-FR" b="1" i="1" dirty="0"/>
              <a:t>Comment arrive-t-on à « bien problématiser » ? </a:t>
            </a:r>
            <a:endParaRPr lang="fr-FR" dirty="0"/>
          </a:p>
          <a:p>
            <a:pPr eaLnBrk="1" fontAlgn="auto" hangingPunct="1">
              <a:spcAft>
                <a:spcPts val="0"/>
              </a:spcAft>
              <a:defRPr/>
            </a:pPr>
            <a:endParaRPr lang="fr-FR" dirty="0"/>
          </a:p>
          <a:p>
            <a:pPr marL="0" indent="0" algn="ctr" eaLnBrk="1" fontAlgn="auto" hangingPunct="1">
              <a:spcAft>
                <a:spcPts val="0"/>
              </a:spcAft>
              <a:buNone/>
              <a:defRPr/>
            </a:pPr>
            <a:r>
              <a:rPr lang="fr-FR" b="1" dirty="0">
                <a:solidFill>
                  <a:schemeClr val="accent2"/>
                </a:solidFill>
              </a:rPr>
              <a:t>En analysant les références théoriques qui portent sur le problème </a:t>
            </a:r>
            <a:endParaRPr lang="fr-FR" dirty="0">
              <a:solidFill>
                <a:schemeClr val="accent2"/>
              </a:solidFill>
            </a:endParaRPr>
          </a:p>
          <a:p>
            <a:pPr eaLnBrk="1" fontAlgn="auto" hangingPunct="1">
              <a:spcAft>
                <a:spcPts val="0"/>
              </a:spcAft>
              <a:defRPr/>
            </a:pPr>
            <a:endParaRPr lang="fr-FR" dirty="0"/>
          </a:p>
          <a:p>
            <a:pPr algn="just" eaLnBrk="1" fontAlgn="auto" hangingPunct="1">
              <a:spcAft>
                <a:spcPts val="0"/>
              </a:spcAft>
              <a:defRPr/>
            </a:pPr>
            <a:r>
              <a:rPr lang="fr-FR" dirty="0"/>
              <a:t>La problématique formule-</a:t>
            </a:r>
            <a:r>
              <a:rPr lang="fr-FR" dirty="0" err="1"/>
              <a:t>synthètise</a:t>
            </a:r>
            <a:r>
              <a:rPr lang="fr-FR" dirty="0"/>
              <a:t>-résume l’ensemble des </a:t>
            </a:r>
            <a:r>
              <a:rPr lang="fr-FR" dirty="0">
                <a:solidFill>
                  <a:schemeClr val="accent2"/>
                </a:solidFill>
              </a:rPr>
              <a:t>tensions</a:t>
            </a:r>
            <a:r>
              <a:rPr lang="fr-FR" dirty="0"/>
              <a:t> théoriques et pratiques qui se posent sur un domaine et les questions qui posent problème au chercheur et/ou au professionnel.</a:t>
            </a:r>
          </a:p>
          <a:p>
            <a:pPr marL="0" indent="0" eaLnBrk="1" fontAlgn="auto" hangingPunct="1">
              <a:spcAft>
                <a:spcPts val="0"/>
              </a:spcAft>
              <a:buNone/>
              <a:defRPr/>
            </a:pPr>
            <a:endParaRPr lang="fr-FR" dirty="0"/>
          </a:p>
        </p:txBody>
      </p:sp>
      <p:sp>
        <p:nvSpPr>
          <p:cNvPr id="28676" name="Espace réservé du numéro de diapositive 1">
            <a:extLst>
              <a:ext uri="{FF2B5EF4-FFF2-40B4-BE49-F238E27FC236}">
                <a16:creationId xmlns:a16="http://schemas.microsoft.com/office/drawing/2014/main" id="{ECADA193-8D89-4E6D-B9A0-4FBE5771F52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25" indent="-315125">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500" indent="-2521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701" indent="-252100">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901" indent="-252100">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1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3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5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7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defTabSz="1008400" fontAlgn="base">
              <a:spcBef>
                <a:spcPct val="0"/>
              </a:spcBef>
              <a:spcAft>
                <a:spcPct val="0"/>
              </a:spcAft>
              <a:buClrTx/>
              <a:buNone/>
            </a:pPr>
            <a:fld id="{AD023720-7071-473C-9FCB-8E22D5723275}" type="slidenum">
              <a:rPr lang="fr-FR" altLang="fr-FR" sz="1323">
                <a:solidFill>
                  <a:srgbClr val="564B3C"/>
                </a:solidFill>
                <a:latin typeface="Constantia" panose="02030602050306030303" pitchFamily="18" charset="0"/>
                <a:cs typeface="Arial" panose="020B0604020202020204" pitchFamily="34" charset="0"/>
              </a:rPr>
              <a:pPr defTabSz="1008400" fontAlgn="base">
                <a:spcBef>
                  <a:spcPct val="0"/>
                </a:spcBef>
                <a:spcAft>
                  <a:spcPct val="0"/>
                </a:spcAft>
                <a:buClrTx/>
                <a:buNone/>
              </a:pPr>
              <a:t>27</a:t>
            </a:fld>
            <a:endParaRPr lang="fr-FR" altLang="fr-FR" sz="1323">
              <a:solidFill>
                <a:srgbClr val="564B3C"/>
              </a:solidFill>
              <a:latin typeface="Constantia" panose="02030602050306030303" pitchFamily="18"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9E3D5DC4-9B0F-4B3D-8106-14934FFE6E71}"/>
              </a:ext>
            </a:extLst>
          </p:cNvPr>
          <p:cNvSpPr>
            <a:spLocks noGrp="1"/>
          </p:cNvSpPr>
          <p:nvPr>
            <p:ph type="title"/>
          </p:nvPr>
        </p:nvSpPr>
        <p:spPr/>
        <p:txBody>
          <a:bodyPr>
            <a:normAutofit fontScale="90000"/>
          </a:bodyPr>
          <a:lstStyle/>
          <a:p>
            <a:pPr eaLnBrk="1" fontAlgn="auto" hangingPunct="1">
              <a:spcAft>
                <a:spcPts val="0"/>
              </a:spcAft>
              <a:defRPr/>
            </a:pPr>
            <a:r>
              <a:rPr lang="fr-FR" altLang="fr-FR">
                <a:solidFill>
                  <a:schemeClr val="accent1">
                    <a:lumMod val="75000"/>
                  </a:schemeClr>
                </a:solidFill>
              </a:rPr>
              <a:t>Problématisation, construction de l’objet d’étude</a:t>
            </a:r>
          </a:p>
        </p:txBody>
      </p:sp>
      <p:sp>
        <p:nvSpPr>
          <p:cNvPr id="7171" name="Espace réservé du contenu 2">
            <a:extLst>
              <a:ext uri="{FF2B5EF4-FFF2-40B4-BE49-F238E27FC236}">
                <a16:creationId xmlns:a16="http://schemas.microsoft.com/office/drawing/2014/main" id="{5D8C839F-35D8-4DE6-B6FD-7AC5EA74D4C6}"/>
              </a:ext>
            </a:extLst>
          </p:cNvPr>
          <p:cNvSpPr>
            <a:spLocks noGrp="1"/>
          </p:cNvSpPr>
          <p:nvPr>
            <p:ph idx="1"/>
          </p:nvPr>
        </p:nvSpPr>
        <p:spPr>
          <a:xfrm>
            <a:off x="2184559" y="2435169"/>
            <a:ext cx="9075420" cy="4840574"/>
          </a:xfrm>
        </p:spPr>
        <p:txBody>
          <a:bodyPr rtlCol="0">
            <a:normAutofit fontScale="92500" lnSpcReduction="10000"/>
          </a:bodyPr>
          <a:lstStyle/>
          <a:p>
            <a:pPr eaLnBrk="1" fontAlgn="auto" hangingPunct="1">
              <a:spcAft>
                <a:spcPts val="0"/>
              </a:spcAft>
              <a:defRPr/>
            </a:pPr>
            <a:r>
              <a:rPr lang="fr-FR" b="1" i="1" dirty="0"/>
              <a:t>Comment arrive-t-on à « bien problématiser » ? </a:t>
            </a:r>
            <a:endParaRPr lang="fr-FR" dirty="0"/>
          </a:p>
          <a:p>
            <a:pPr eaLnBrk="1" fontAlgn="auto" hangingPunct="1">
              <a:spcAft>
                <a:spcPts val="0"/>
              </a:spcAft>
              <a:defRPr/>
            </a:pPr>
            <a:endParaRPr lang="fr-FR" dirty="0"/>
          </a:p>
          <a:p>
            <a:pPr eaLnBrk="1" fontAlgn="auto" hangingPunct="1">
              <a:spcAft>
                <a:spcPts val="0"/>
              </a:spcAft>
              <a:defRPr/>
            </a:pPr>
            <a:r>
              <a:rPr lang="fr-FR" dirty="0"/>
              <a:t>Il est indispensable :</a:t>
            </a:r>
          </a:p>
          <a:p>
            <a:pPr marL="705880" lvl="1" eaLnBrk="1" fontAlgn="auto" hangingPunct="1">
              <a:spcAft>
                <a:spcPts val="0"/>
              </a:spcAft>
              <a:defRPr/>
            </a:pPr>
            <a:r>
              <a:rPr lang="fr-FR" dirty="0"/>
              <a:t>De </a:t>
            </a:r>
            <a:r>
              <a:rPr lang="fr-FR" b="1" dirty="0"/>
              <a:t>lire</a:t>
            </a:r>
            <a:r>
              <a:rPr lang="fr-FR" dirty="0"/>
              <a:t> ce que la recherche a déjà identifié comme savoirs</a:t>
            </a:r>
            <a:endParaRPr lang="fr-FR" b="1" dirty="0"/>
          </a:p>
          <a:p>
            <a:pPr marL="705880" lvl="1" eaLnBrk="1" fontAlgn="auto" hangingPunct="1">
              <a:spcAft>
                <a:spcPts val="0"/>
              </a:spcAft>
              <a:defRPr/>
            </a:pPr>
            <a:r>
              <a:rPr lang="fr-FR" dirty="0"/>
              <a:t>De réfléchir et identifier un </a:t>
            </a:r>
            <a:r>
              <a:rPr lang="fr-FR" b="1" dirty="0"/>
              <a:t>problème</a:t>
            </a:r>
          </a:p>
          <a:p>
            <a:pPr marL="705880" lvl="1" eaLnBrk="1" fontAlgn="auto" hangingPunct="1">
              <a:spcAft>
                <a:spcPts val="0"/>
              </a:spcAft>
              <a:defRPr/>
            </a:pPr>
            <a:r>
              <a:rPr lang="fr-FR" dirty="0"/>
              <a:t>De rapidement se poser la question :</a:t>
            </a:r>
          </a:p>
          <a:p>
            <a:pPr lvl="2" eaLnBrk="1" fontAlgn="auto" hangingPunct="1">
              <a:spcAft>
                <a:spcPts val="0"/>
              </a:spcAft>
              <a:buClr>
                <a:schemeClr val="accent3"/>
              </a:buClr>
              <a:defRPr/>
            </a:pPr>
            <a:r>
              <a:rPr lang="fr-FR" b="1" i="1" dirty="0"/>
              <a:t>« quelle dimension du problème je souhaite étudier ? »</a:t>
            </a:r>
            <a:endParaRPr lang="fr-FR" dirty="0"/>
          </a:p>
          <a:p>
            <a:pPr algn="just" eaLnBrk="1" fontAlgn="auto" hangingPunct="1">
              <a:spcAft>
                <a:spcPts val="0"/>
              </a:spcAft>
              <a:defRPr/>
            </a:pPr>
            <a:r>
              <a:rPr lang="fr-FR" b="1" dirty="0"/>
              <a:t>Le thème de votre TER ou de votre mémoire évoluera probablement : large au début, </a:t>
            </a:r>
            <a:r>
              <a:rPr lang="fr-FR" dirty="0"/>
              <a:t>il sera de plus en plus précis à mesure que progresseront vos lectures.</a:t>
            </a:r>
          </a:p>
          <a:p>
            <a:pPr algn="just" eaLnBrk="1" fontAlgn="auto" hangingPunct="1">
              <a:spcAft>
                <a:spcPts val="0"/>
              </a:spcAft>
              <a:defRPr/>
            </a:pPr>
            <a:r>
              <a:rPr lang="fr-FR" dirty="0"/>
              <a:t>Il faudra </a:t>
            </a:r>
            <a:r>
              <a:rPr lang="fr-FR" b="1" dirty="0"/>
              <a:t>faire des choix :</a:t>
            </a:r>
            <a:r>
              <a:rPr lang="fr-FR" dirty="0"/>
              <a:t> </a:t>
            </a:r>
            <a:r>
              <a:rPr lang="fr-FR" u="sng" dirty="0"/>
              <a:t>on ne peut pas étudier un problème,</a:t>
            </a:r>
            <a:r>
              <a:rPr lang="fr-FR" dirty="0"/>
              <a:t> il faut donc spécifier une (petite) facette du problème !</a:t>
            </a:r>
          </a:p>
          <a:p>
            <a:pPr algn="just" eaLnBrk="1" fontAlgn="auto" hangingPunct="1">
              <a:spcAft>
                <a:spcPts val="0"/>
              </a:spcAft>
              <a:defRPr/>
            </a:pPr>
            <a:endParaRPr lang="fr-FR" dirty="0"/>
          </a:p>
          <a:p>
            <a:pPr marL="0" indent="0" eaLnBrk="1" fontAlgn="auto" hangingPunct="1">
              <a:spcAft>
                <a:spcPts val="0"/>
              </a:spcAft>
              <a:buNone/>
              <a:defRPr/>
            </a:pPr>
            <a:endParaRPr lang="fr-FR" dirty="0"/>
          </a:p>
        </p:txBody>
      </p:sp>
      <p:sp>
        <p:nvSpPr>
          <p:cNvPr id="29700" name="Espace réservé du numéro de diapositive 1">
            <a:extLst>
              <a:ext uri="{FF2B5EF4-FFF2-40B4-BE49-F238E27FC236}">
                <a16:creationId xmlns:a16="http://schemas.microsoft.com/office/drawing/2014/main" id="{E0A3C228-A190-4270-BA12-C9F9658002B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25" indent="-315125">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500" indent="-2521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701" indent="-252100">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901" indent="-252100">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1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3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5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7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defTabSz="1008400" fontAlgn="base">
              <a:spcBef>
                <a:spcPct val="0"/>
              </a:spcBef>
              <a:spcAft>
                <a:spcPct val="0"/>
              </a:spcAft>
              <a:buClrTx/>
              <a:buNone/>
            </a:pPr>
            <a:fld id="{ABA9E6A0-66C6-4E4F-BE53-1E8F5EC8419F}" type="slidenum">
              <a:rPr lang="fr-FR" altLang="fr-FR" sz="1323">
                <a:solidFill>
                  <a:srgbClr val="564B3C"/>
                </a:solidFill>
                <a:latin typeface="Constantia" panose="02030602050306030303" pitchFamily="18" charset="0"/>
                <a:cs typeface="Arial" panose="020B0604020202020204" pitchFamily="34" charset="0"/>
              </a:rPr>
              <a:pPr defTabSz="1008400" fontAlgn="base">
                <a:spcBef>
                  <a:spcPct val="0"/>
                </a:spcBef>
                <a:spcAft>
                  <a:spcPct val="0"/>
                </a:spcAft>
                <a:buClrTx/>
                <a:buNone/>
              </a:pPr>
              <a:t>28</a:t>
            </a:fld>
            <a:endParaRPr lang="fr-FR" altLang="fr-FR" sz="1323">
              <a:solidFill>
                <a:srgbClr val="564B3C"/>
              </a:solidFill>
              <a:latin typeface="Constantia" panose="02030602050306030303" pitchFamily="18"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69D00271-DD23-43A8-B05D-9D7575317950}"/>
              </a:ext>
            </a:extLst>
          </p:cNvPr>
          <p:cNvSpPr>
            <a:spLocks noGrp="1"/>
          </p:cNvSpPr>
          <p:nvPr>
            <p:ph type="title"/>
          </p:nvPr>
        </p:nvSpPr>
        <p:spPr/>
        <p:txBody>
          <a:bodyPr/>
          <a:lstStyle/>
          <a:p>
            <a:pPr eaLnBrk="1" fontAlgn="auto" hangingPunct="1">
              <a:spcAft>
                <a:spcPts val="0"/>
              </a:spcAft>
              <a:defRPr/>
            </a:pPr>
            <a:r>
              <a:rPr lang="fr-FR" altLang="fr-FR">
                <a:solidFill>
                  <a:schemeClr val="accent1">
                    <a:lumMod val="75000"/>
                  </a:schemeClr>
                </a:solidFill>
              </a:rPr>
              <a:t>La problématique: un exemple</a:t>
            </a:r>
          </a:p>
        </p:txBody>
      </p:sp>
      <p:sp>
        <p:nvSpPr>
          <p:cNvPr id="3" name="Espace réservé du contenu 2">
            <a:extLst>
              <a:ext uri="{FF2B5EF4-FFF2-40B4-BE49-F238E27FC236}">
                <a16:creationId xmlns:a16="http://schemas.microsoft.com/office/drawing/2014/main" id="{B5E0E54D-B775-4C70-A3D1-0C2E195B5C33}"/>
              </a:ext>
            </a:extLst>
          </p:cNvPr>
          <p:cNvSpPr>
            <a:spLocks noGrp="1"/>
          </p:cNvSpPr>
          <p:nvPr>
            <p:ph idx="1"/>
          </p:nvPr>
        </p:nvSpPr>
        <p:spPr/>
        <p:txBody>
          <a:bodyPr rtlCol="0">
            <a:normAutofit/>
          </a:bodyPr>
          <a:lstStyle/>
          <a:p>
            <a:pPr marL="0" indent="0" algn="just" eaLnBrk="1" fontAlgn="auto" hangingPunct="1">
              <a:spcAft>
                <a:spcPts val="0"/>
              </a:spcAft>
              <a:buNone/>
              <a:defRPr/>
            </a:pPr>
            <a:endParaRPr lang="fr-FR" sz="2206" dirty="0"/>
          </a:p>
          <a:p>
            <a:pPr marL="0" indent="0" algn="just" eaLnBrk="1" fontAlgn="auto" hangingPunct="1">
              <a:spcAft>
                <a:spcPts val="0"/>
              </a:spcAft>
              <a:buNone/>
              <a:defRPr/>
            </a:pPr>
            <a:r>
              <a:rPr lang="fr-FR" sz="2206" dirty="0"/>
              <a:t>Pour aborder la question des apprentissages et de la mémorisation des savoirs, les cognitivistes (</a:t>
            </a:r>
            <a:r>
              <a:rPr lang="fr-FR" sz="2206" dirty="0" err="1"/>
              <a:t>Baddeley</a:t>
            </a:r>
            <a:r>
              <a:rPr lang="fr-FR" sz="2206" dirty="0"/>
              <a:t> &amp; Hitch, 1996; </a:t>
            </a:r>
            <a:r>
              <a:rPr lang="fr-FR" sz="2206" dirty="0" err="1"/>
              <a:t>blabla</a:t>
            </a:r>
            <a:r>
              <a:rPr lang="fr-FR" sz="2206" dirty="0"/>
              <a:t>) se réfèrent à un modèle structuraliste de la mémoire qui accorde une place essentielle à la mémoire sémantique et au langage dans le processus d’apprentissage. Cependant, ces 10 dernières années d’autres chercheurs ont montré que la motricité était aussi un vecteur d’apprentissage essentiel (Versace et al., 2018; </a:t>
            </a:r>
            <a:r>
              <a:rPr lang="fr-FR" sz="2206" dirty="0" err="1"/>
              <a:t>blabla</a:t>
            </a:r>
            <a:r>
              <a:rPr lang="fr-FR" sz="2206" dirty="0"/>
              <a:t>) et recommandent de s’appuyer sur cette modalité pour faire apprendre aux élèves toutes sortes de savoirs disciplinaires. Si l’idée semble attrayante, quelques recherches montrent néanmoins que certaines conditions doivent être réunies pour que la motricité soit une aide plutôt qu’un obstacle aux apprentissages (Bara &amp; Tricot, 2017; </a:t>
            </a:r>
            <a:r>
              <a:rPr lang="fr-FR" sz="2206" dirty="0" err="1"/>
              <a:t>blabla</a:t>
            </a:r>
            <a:r>
              <a:rPr lang="fr-FR" sz="2206" dirty="0"/>
              <a:t>).</a:t>
            </a:r>
          </a:p>
          <a:p>
            <a:pPr eaLnBrk="1" fontAlgn="auto" hangingPunct="1">
              <a:spcAft>
                <a:spcPts val="0"/>
              </a:spcAft>
              <a:defRPr/>
            </a:pPr>
            <a:endParaRPr lang="fr-FR" dirty="0"/>
          </a:p>
        </p:txBody>
      </p:sp>
      <p:sp>
        <p:nvSpPr>
          <p:cNvPr id="41988" name="Espace réservé du numéro de diapositive 1">
            <a:extLst>
              <a:ext uri="{FF2B5EF4-FFF2-40B4-BE49-F238E27FC236}">
                <a16:creationId xmlns:a16="http://schemas.microsoft.com/office/drawing/2014/main" id="{0222C48F-D51F-4863-BC66-766635E00C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25" indent="-315125">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500" indent="-2521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701" indent="-252100">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901" indent="-252100">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1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3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5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7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defTabSz="1008400" fontAlgn="base">
              <a:spcBef>
                <a:spcPct val="0"/>
              </a:spcBef>
              <a:spcAft>
                <a:spcPct val="0"/>
              </a:spcAft>
              <a:buClrTx/>
              <a:buNone/>
            </a:pPr>
            <a:fld id="{18F68935-6D43-4AFF-8497-5986494B2C3E}" type="slidenum">
              <a:rPr lang="fr-FR" altLang="fr-FR" sz="1323">
                <a:solidFill>
                  <a:srgbClr val="564B3C"/>
                </a:solidFill>
                <a:latin typeface="Constantia" panose="02030602050306030303" pitchFamily="18" charset="0"/>
                <a:cs typeface="Arial" panose="020B0604020202020204" pitchFamily="34" charset="0"/>
              </a:rPr>
              <a:pPr defTabSz="1008400" fontAlgn="base">
                <a:spcBef>
                  <a:spcPct val="0"/>
                </a:spcBef>
                <a:spcAft>
                  <a:spcPct val="0"/>
                </a:spcAft>
                <a:buClrTx/>
                <a:buNone/>
              </a:pPr>
              <a:t>29</a:t>
            </a:fld>
            <a:endParaRPr lang="fr-FR" altLang="fr-FR" sz="1323">
              <a:solidFill>
                <a:srgbClr val="564B3C"/>
              </a:solidFill>
              <a:latin typeface="Constantia" panose="02030602050306030303" pitchFamily="18"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0B99F66F-7B02-44E6-AC19-5D6868318DCA}"/>
              </a:ext>
            </a:extLst>
          </p:cNvPr>
          <p:cNvSpPr>
            <a:spLocks noGrp="1"/>
          </p:cNvSpPr>
          <p:nvPr>
            <p:ph type="title"/>
          </p:nvPr>
        </p:nvSpPr>
        <p:spPr/>
        <p:txBody>
          <a:bodyPr/>
          <a:lstStyle/>
          <a:p>
            <a:pPr eaLnBrk="1" fontAlgn="auto" hangingPunct="1">
              <a:spcAft>
                <a:spcPts val="0"/>
              </a:spcAft>
              <a:defRPr/>
            </a:pPr>
            <a:r>
              <a:rPr lang="fr-FR" altLang="fr-FR">
                <a:solidFill>
                  <a:schemeClr val="accent1">
                    <a:lumMod val="75000"/>
                  </a:schemeClr>
                </a:solidFill>
              </a:rPr>
              <a:t>Objectifs</a:t>
            </a:r>
          </a:p>
        </p:txBody>
      </p:sp>
      <p:sp>
        <p:nvSpPr>
          <p:cNvPr id="6147" name="Espace réservé du contenu 2">
            <a:extLst>
              <a:ext uri="{FF2B5EF4-FFF2-40B4-BE49-F238E27FC236}">
                <a16:creationId xmlns:a16="http://schemas.microsoft.com/office/drawing/2014/main" id="{E98FD016-D451-4FDA-B4E2-C7CCDF7D631A}"/>
              </a:ext>
            </a:extLst>
          </p:cNvPr>
          <p:cNvSpPr>
            <a:spLocks noGrp="1"/>
          </p:cNvSpPr>
          <p:nvPr>
            <p:ph idx="1"/>
          </p:nvPr>
        </p:nvSpPr>
        <p:spPr/>
        <p:txBody>
          <a:bodyPr rtlCol="0">
            <a:normAutofit/>
          </a:bodyPr>
          <a:lstStyle/>
          <a:p>
            <a:pPr algn="just" eaLnBrk="1" fontAlgn="auto" hangingPunct="1">
              <a:spcAft>
                <a:spcPts val="0"/>
              </a:spcAft>
              <a:defRPr/>
            </a:pPr>
            <a:r>
              <a:rPr lang="fr-FR" altLang="fr-FR" dirty="0">
                <a:solidFill>
                  <a:schemeClr val="bg1">
                    <a:lumMod val="65000"/>
                  </a:schemeClr>
                </a:solidFill>
              </a:rPr>
              <a:t>Initiation à la recherche appliquée à des problématiques d’éducation et d’enseignement,</a:t>
            </a:r>
          </a:p>
          <a:p>
            <a:pPr algn="just" eaLnBrk="1" fontAlgn="auto" hangingPunct="1">
              <a:spcAft>
                <a:spcPts val="0"/>
              </a:spcAft>
              <a:defRPr/>
            </a:pPr>
            <a:r>
              <a:rPr lang="fr-FR" altLang="fr-FR" dirty="0"/>
              <a:t>Familiarisation à la démarche scientifique,</a:t>
            </a:r>
          </a:p>
          <a:p>
            <a:pPr algn="just" eaLnBrk="1" fontAlgn="auto" hangingPunct="1">
              <a:spcAft>
                <a:spcPts val="0"/>
              </a:spcAft>
              <a:defRPr/>
            </a:pPr>
            <a:r>
              <a:rPr lang="fr-FR" altLang="fr-FR" dirty="0">
                <a:solidFill>
                  <a:schemeClr val="bg1">
                    <a:lumMod val="65000"/>
                  </a:schemeClr>
                </a:solidFill>
              </a:rPr>
              <a:t>Notre objectif est de vous </a:t>
            </a:r>
            <a:r>
              <a:rPr lang="fr-FR" altLang="fr-FR" u="sng" dirty="0">
                <a:solidFill>
                  <a:schemeClr val="bg1">
                    <a:lumMod val="65000"/>
                  </a:schemeClr>
                </a:solidFill>
              </a:rPr>
              <a:t>former</a:t>
            </a:r>
            <a:r>
              <a:rPr lang="fr-FR" altLang="fr-FR" dirty="0">
                <a:solidFill>
                  <a:schemeClr val="bg1">
                    <a:lumMod val="65000"/>
                  </a:schemeClr>
                </a:solidFill>
              </a:rPr>
              <a:t> par la recherche et à la recherche pour élargir et systématiser votre réflexion sur des et/ou vos pratiques professionnelles.</a:t>
            </a:r>
          </a:p>
          <a:p>
            <a:pPr algn="just" eaLnBrk="1" fontAlgn="auto" hangingPunct="1">
              <a:spcAft>
                <a:spcPts val="0"/>
              </a:spcAft>
              <a:defRPr/>
            </a:pPr>
            <a:endParaRPr lang="fr-FR" altLang="fr-FR" dirty="0"/>
          </a:p>
          <a:p>
            <a:pPr algn="just" eaLnBrk="1" fontAlgn="auto" hangingPunct="1">
              <a:spcAft>
                <a:spcPts val="0"/>
              </a:spcAft>
              <a:defRPr/>
            </a:pPr>
            <a:endParaRPr lang="fr-FR" altLang="fr-FR" dirty="0"/>
          </a:p>
        </p:txBody>
      </p:sp>
      <p:sp>
        <p:nvSpPr>
          <p:cNvPr id="11268" name="Espace réservé du numéro de diapositive 1">
            <a:extLst>
              <a:ext uri="{FF2B5EF4-FFF2-40B4-BE49-F238E27FC236}">
                <a16:creationId xmlns:a16="http://schemas.microsoft.com/office/drawing/2014/main" id="{87E588F6-B836-48E5-80DD-AD4886D3DC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05" indent="-315117">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469" indent="-252094">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657" indent="-252094">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845" indent="-252094">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032"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219"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406"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594"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marL="0" marR="0" lvl="0" indent="0" algn="r" defTabSz="1008375" rtl="0" eaLnBrk="1" fontAlgn="base" latinLnBrk="0" hangingPunct="1">
              <a:lnSpc>
                <a:spcPct val="100000"/>
              </a:lnSpc>
              <a:spcBef>
                <a:spcPct val="0"/>
              </a:spcBef>
              <a:spcAft>
                <a:spcPct val="0"/>
              </a:spcAft>
              <a:buClrTx/>
              <a:buSzTx/>
              <a:buFont typeface="Arial" panose="020B0604020202020204" pitchFamily="34" charset="0"/>
              <a:buNone/>
              <a:tabLst/>
              <a:defRPr/>
            </a:pPr>
            <a:fld id="{95038E34-CE31-46A2-A04E-050B4ED78062}" type="slidenum">
              <a:rPr kumimoji="0" lang="fr-FR" altLang="fr-FR" sz="1323" b="0" i="0" u="none" strike="noStrike" kern="1200" cap="none" spc="0" normalizeH="0" baseline="0" noProof="0">
                <a:ln>
                  <a:noFill/>
                </a:ln>
                <a:solidFill>
                  <a:srgbClr val="564B3C"/>
                </a:solidFill>
                <a:effectLst/>
                <a:uLnTx/>
                <a:uFillTx/>
                <a:latin typeface="Constantia" panose="02030602050306030303" pitchFamily="18" charset="0"/>
                <a:ea typeface="+mn-ea"/>
                <a:cs typeface="Arial" panose="020B0604020202020204" pitchFamily="34" charset="0"/>
              </a:rPr>
              <a:pPr marL="0" marR="0" lvl="0" indent="0" algn="r" defTabSz="1008375" rtl="0" eaLnBrk="1" fontAlgn="base" latinLnBrk="0" hangingPunct="1">
                <a:lnSpc>
                  <a:spcPct val="100000"/>
                </a:lnSpc>
                <a:spcBef>
                  <a:spcPct val="0"/>
                </a:spcBef>
                <a:spcAft>
                  <a:spcPct val="0"/>
                </a:spcAft>
                <a:buClrTx/>
                <a:buSzTx/>
                <a:buFont typeface="Arial" panose="020B0604020202020204" pitchFamily="34" charset="0"/>
                <a:buNone/>
                <a:tabLst/>
                <a:defRPr/>
              </a:pPr>
              <a:t>3</a:t>
            </a:fld>
            <a:endParaRPr kumimoji="0" lang="fr-FR" altLang="fr-FR" sz="1323" b="0" i="0" u="none" strike="noStrike" kern="1200" cap="none" spc="0" normalizeH="0" baseline="0" noProof="0">
              <a:ln>
                <a:noFill/>
              </a:ln>
              <a:solidFill>
                <a:srgbClr val="564B3C"/>
              </a:solidFill>
              <a:effectLst/>
              <a:uLnTx/>
              <a:uFillTx/>
              <a:latin typeface="Constantia" panose="02030602050306030303" pitchFamily="18" charset="0"/>
              <a:ea typeface="+mn-ea"/>
              <a:cs typeface="Arial" panose="020B0604020202020204" pitchFamily="34" charset="0"/>
            </a:endParaRPr>
          </a:p>
        </p:txBody>
      </p:sp>
    </p:spTree>
    <p:extLst>
      <p:ext uri="{BB962C8B-B14F-4D97-AF65-F5344CB8AC3E}">
        <p14:creationId xmlns:p14="http://schemas.microsoft.com/office/powerpoint/2010/main" val="4191000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9E4C98-87BE-42C6-98E0-4D2D8DA76FE5}"/>
              </a:ext>
            </a:extLst>
          </p:cNvPr>
          <p:cNvSpPr>
            <a:spLocks noGrp="1"/>
          </p:cNvSpPr>
          <p:nvPr>
            <p:ph type="title"/>
          </p:nvPr>
        </p:nvSpPr>
        <p:spPr/>
        <p:txBody>
          <a:bodyPr>
            <a:normAutofit fontScale="90000"/>
          </a:bodyPr>
          <a:lstStyle/>
          <a:p>
            <a:pPr eaLnBrk="1" fontAlgn="auto" hangingPunct="1">
              <a:spcAft>
                <a:spcPts val="0"/>
              </a:spcAft>
              <a:defRPr/>
            </a:pPr>
            <a:r>
              <a:rPr lang="fr-FR" dirty="0" err="1">
                <a:solidFill>
                  <a:schemeClr val="accent1">
                    <a:lumMod val="75000"/>
                  </a:schemeClr>
                </a:solidFill>
              </a:rPr>
              <a:t>PhaseS</a:t>
            </a:r>
            <a:r>
              <a:rPr lang="fr-FR" dirty="0">
                <a:solidFill>
                  <a:schemeClr val="accent1">
                    <a:lumMod val="75000"/>
                  </a:schemeClr>
                </a:solidFill>
              </a:rPr>
              <a:t> 4 et 5 : L’élaboration du modèle d’analyse et le recueil</a:t>
            </a:r>
          </a:p>
        </p:txBody>
      </p:sp>
      <p:sp>
        <p:nvSpPr>
          <p:cNvPr id="43011" name="Espace réservé du contenu 2">
            <a:extLst>
              <a:ext uri="{FF2B5EF4-FFF2-40B4-BE49-F238E27FC236}">
                <a16:creationId xmlns:a16="http://schemas.microsoft.com/office/drawing/2014/main" id="{0599DAF5-7714-49DA-AB09-9F9720B4F785}"/>
              </a:ext>
            </a:extLst>
          </p:cNvPr>
          <p:cNvSpPr>
            <a:spLocks noGrp="1"/>
          </p:cNvSpPr>
          <p:nvPr>
            <p:ph idx="1"/>
          </p:nvPr>
        </p:nvSpPr>
        <p:spPr/>
        <p:txBody>
          <a:bodyPr/>
          <a:lstStyle/>
          <a:p>
            <a:pPr eaLnBrk="1" hangingPunct="1"/>
            <a:endParaRPr lang="fr-FR" altLang="fr-FR" dirty="0"/>
          </a:p>
          <a:p>
            <a:pPr algn="just" eaLnBrk="1" hangingPunct="1"/>
            <a:r>
              <a:rPr lang="fr-FR" altLang="fr-FR" dirty="0"/>
              <a:t>Après avoir posé une ou plusieurs hypothèses, on cherche à les vérifier sur le terrain, par un recueil de données que l’on va analyser (M2)</a:t>
            </a:r>
          </a:p>
          <a:p>
            <a:pPr algn="just" eaLnBrk="1" hangingPunct="1"/>
            <a:endParaRPr lang="fr-FR" altLang="fr-FR" dirty="0"/>
          </a:p>
          <a:p>
            <a:pPr algn="just" eaLnBrk="1" hangingPunct="1"/>
            <a:r>
              <a:rPr lang="fr-FR" altLang="fr-FR" dirty="0"/>
              <a:t>La façon dont on recueille les données influencera les données elles-mêmes. Il est donc important de bien préparer la phase de recueil des données. La méthodologie utilisée pourra elle-même être source d’analyse.</a:t>
            </a:r>
          </a:p>
        </p:txBody>
      </p:sp>
      <p:sp>
        <p:nvSpPr>
          <p:cNvPr id="43012" name="Espace réservé du numéro de diapositive 2">
            <a:extLst>
              <a:ext uri="{FF2B5EF4-FFF2-40B4-BE49-F238E27FC236}">
                <a16:creationId xmlns:a16="http://schemas.microsoft.com/office/drawing/2014/main" id="{85633CC4-02AA-40AF-AE49-14FD3B59C4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25" indent="-315125">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500" indent="-252100">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701" indent="-252100">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901" indent="-252100">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1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3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5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701" indent="-252100"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defTabSz="1008400" fontAlgn="base">
              <a:spcBef>
                <a:spcPct val="0"/>
              </a:spcBef>
              <a:spcAft>
                <a:spcPct val="0"/>
              </a:spcAft>
              <a:buClrTx/>
              <a:buNone/>
            </a:pPr>
            <a:fld id="{5DAD8148-EE32-4178-A4B0-A116E75E8569}" type="slidenum">
              <a:rPr lang="fr-FR" altLang="fr-FR" sz="1323">
                <a:solidFill>
                  <a:srgbClr val="564B3C"/>
                </a:solidFill>
                <a:latin typeface="Constantia" panose="02030602050306030303" pitchFamily="18" charset="0"/>
                <a:cs typeface="Arial" panose="020B0604020202020204" pitchFamily="34" charset="0"/>
              </a:rPr>
              <a:pPr defTabSz="1008400" fontAlgn="base">
                <a:spcBef>
                  <a:spcPct val="0"/>
                </a:spcBef>
                <a:spcAft>
                  <a:spcPct val="0"/>
                </a:spcAft>
                <a:buClrTx/>
                <a:buNone/>
              </a:pPr>
              <a:t>30</a:t>
            </a:fld>
            <a:endParaRPr lang="fr-FR" altLang="fr-FR" sz="1323">
              <a:solidFill>
                <a:srgbClr val="564B3C"/>
              </a:solidFill>
              <a:latin typeface="Constantia" panose="02030602050306030303" pitchFamily="18"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L="2113227">
              <a:spcBef>
                <a:spcPts val="2190"/>
              </a:spcBef>
            </a:pPr>
            <a:r>
              <a:rPr sz="3900" b="0" spc="220" dirty="0">
                <a:solidFill>
                  <a:srgbClr val="6B7C71"/>
                </a:solidFill>
                <a:latin typeface="Georgia"/>
                <a:cs typeface="Georgia"/>
              </a:rPr>
              <a:t>LA</a:t>
            </a:r>
            <a:r>
              <a:rPr sz="3900" b="0" spc="30" dirty="0">
                <a:solidFill>
                  <a:srgbClr val="6B7C71"/>
                </a:solidFill>
                <a:latin typeface="Georgia"/>
                <a:cs typeface="Georgia"/>
              </a:rPr>
              <a:t> </a:t>
            </a:r>
            <a:r>
              <a:rPr sz="3900" b="0" spc="20" dirty="0">
                <a:solidFill>
                  <a:srgbClr val="6B7C71"/>
                </a:solidFill>
                <a:latin typeface="Georgia"/>
                <a:cs typeface="Georgia"/>
              </a:rPr>
              <a:t>MÉTHODOLOGIE</a:t>
            </a:r>
            <a:endParaRPr sz="3900">
              <a:latin typeface="Georgia"/>
              <a:cs typeface="Georgia"/>
            </a:endParaRPr>
          </a:p>
        </p:txBody>
      </p:sp>
      <p:sp>
        <p:nvSpPr>
          <p:cNvPr id="4" name="object 4"/>
          <p:cNvSpPr txBox="1"/>
          <p:nvPr/>
        </p:nvSpPr>
        <p:spPr>
          <a:xfrm>
            <a:off x="2398276" y="2442719"/>
            <a:ext cx="8496935" cy="3818353"/>
          </a:xfrm>
          <a:prstGeom prst="rect">
            <a:avLst/>
          </a:prstGeom>
        </p:spPr>
        <p:txBody>
          <a:bodyPr vert="horz" wrap="square" lIns="0" tIns="12065" rIns="0" bIns="0" rtlCol="0">
            <a:spAutoFit/>
          </a:bodyPr>
          <a:lstStyle/>
          <a:p>
            <a:pPr marL="12700" marR="1336642">
              <a:spcBef>
                <a:spcPts val="95"/>
              </a:spcBef>
            </a:pPr>
            <a:r>
              <a:rPr sz="2800" b="1" spc="-5" dirty="0">
                <a:solidFill>
                  <a:srgbClr val="554A3B"/>
                </a:solidFill>
                <a:latin typeface="Arial"/>
                <a:cs typeface="Arial"/>
              </a:rPr>
              <a:t>Paragraphe dédié à </a:t>
            </a:r>
            <a:r>
              <a:rPr sz="2800" b="1" dirty="0">
                <a:solidFill>
                  <a:srgbClr val="554A3B"/>
                </a:solidFill>
                <a:latin typeface="Arial"/>
                <a:cs typeface="Arial"/>
              </a:rPr>
              <a:t>l’explicitation </a:t>
            </a:r>
            <a:r>
              <a:rPr sz="2800" b="1" spc="-5" dirty="0">
                <a:solidFill>
                  <a:srgbClr val="554A3B"/>
                </a:solidFill>
                <a:latin typeface="Arial"/>
                <a:cs typeface="Arial"/>
              </a:rPr>
              <a:t>de votre  démarche</a:t>
            </a:r>
            <a:r>
              <a:rPr sz="2800" b="1" spc="25" dirty="0">
                <a:solidFill>
                  <a:srgbClr val="554A3B"/>
                </a:solidFill>
                <a:latin typeface="Arial"/>
                <a:cs typeface="Arial"/>
              </a:rPr>
              <a:t> </a:t>
            </a:r>
            <a:r>
              <a:rPr sz="2800" b="1" spc="-5" dirty="0">
                <a:solidFill>
                  <a:srgbClr val="554A3B"/>
                </a:solidFill>
                <a:latin typeface="Arial"/>
                <a:cs typeface="Arial"/>
              </a:rPr>
              <a:t>:</a:t>
            </a:r>
            <a:endParaRPr sz="2800" dirty="0">
              <a:latin typeface="Arial"/>
              <a:cs typeface="Arial"/>
            </a:endParaRPr>
          </a:p>
          <a:p>
            <a:pPr marL="264154" indent="-251454">
              <a:spcBef>
                <a:spcPts val="675"/>
              </a:spcBef>
              <a:buClr>
                <a:srgbClr val="92A199"/>
              </a:buClr>
              <a:buChar char="•"/>
              <a:tabLst>
                <a:tab pos="264154" algn="l"/>
              </a:tabLst>
            </a:pPr>
            <a:r>
              <a:rPr sz="2800" spc="-5" dirty="0">
                <a:solidFill>
                  <a:srgbClr val="554A3B"/>
                </a:solidFill>
                <a:latin typeface="Arial"/>
                <a:cs typeface="Arial"/>
              </a:rPr>
              <a:t>Pourquoi le choix de </a:t>
            </a:r>
            <a:r>
              <a:rPr sz="2800" dirty="0">
                <a:solidFill>
                  <a:srgbClr val="554A3B"/>
                </a:solidFill>
                <a:latin typeface="Arial"/>
                <a:cs typeface="Arial"/>
              </a:rPr>
              <a:t>ces </a:t>
            </a:r>
            <a:r>
              <a:rPr sz="2800" spc="-5" dirty="0">
                <a:solidFill>
                  <a:srgbClr val="554A3B"/>
                </a:solidFill>
                <a:latin typeface="Arial"/>
                <a:cs typeface="Arial"/>
              </a:rPr>
              <a:t>critères</a:t>
            </a:r>
            <a:r>
              <a:rPr sz="2800" spc="50" dirty="0">
                <a:solidFill>
                  <a:srgbClr val="554A3B"/>
                </a:solidFill>
                <a:latin typeface="Arial"/>
                <a:cs typeface="Arial"/>
              </a:rPr>
              <a:t> </a:t>
            </a:r>
            <a:r>
              <a:rPr sz="2800" spc="-5" dirty="0">
                <a:solidFill>
                  <a:srgbClr val="554A3B"/>
                </a:solidFill>
                <a:latin typeface="Arial"/>
                <a:cs typeface="Arial"/>
              </a:rPr>
              <a:t>d’observation?</a:t>
            </a:r>
            <a:endParaRPr sz="2800" dirty="0">
              <a:latin typeface="Arial"/>
              <a:cs typeface="Arial"/>
            </a:endParaRPr>
          </a:p>
          <a:p>
            <a:pPr marL="264154" indent="-251454">
              <a:spcBef>
                <a:spcPts val="670"/>
              </a:spcBef>
              <a:buClr>
                <a:srgbClr val="92A199"/>
              </a:buClr>
              <a:buChar char="•"/>
              <a:tabLst>
                <a:tab pos="264154" algn="l"/>
              </a:tabLst>
            </a:pPr>
            <a:r>
              <a:rPr sz="2800" spc="-85" dirty="0">
                <a:solidFill>
                  <a:srgbClr val="554A3B"/>
                </a:solidFill>
                <a:latin typeface="Arial"/>
                <a:cs typeface="Arial"/>
              </a:rPr>
              <a:t>Test </a:t>
            </a:r>
            <a:r>
              <a:rPr sz="2800" dirty="0">
                <a:solidFill>
                  <a:srgbClr val="554A3B"/>
                </a:solidFill>
                <a:latin typeface="Arial"/>
                <a:cs typeface="Arial"/>
              </a:rPr>
              <a:t>utilisé </a:t>
            </a:r>
            <a:r>
              <a:rPr sz="2800" spc="-5" dirty="0">
                <a:solidFill>
                  <a:srgbClr val="554A3B"/>
                </a:solidFill>
                <a:latin typeface="Arial"/>
                <a:cs typeface="Arial"/>
              </a:rPr>
              <a:t>pour </a:t>
            </a:r>
            <a:r>
              <a:rPr sz="2800" dirty="0" err="1">
                <a:solidFill>
                  <a:srgbClr val="554A3B"/>
                </a:solidFill>
                <a:latin typeface="Arial"/>
                <a:cs typeface="Arial"/>
              </a:rPr>
              <a:t>évaluer</a:t>
            </a:r>
            <a:endParaRPr sz="2800" dirty="0">
              <a:latin typeface="Arial"/>
              <a:cs typeface="Arial"/>
            </a:endParaRPr>
          </a:p>
          <a:p>
            <a:pPr marL="264154" indent="-251454">
              <a:spcBef>
                <a:spcPts val="675"/>
              </a:spcBef>
              <a:buClr>
                <a:srgbClr val="92A199"/>
              </a:buClr>
              <a:buChar char="•"/>
              <a:tabLst>
                <a:tab pos="264154" algn="l"/>
              </a:tabLst>
            </a:pPr>
            <a:r>
              <a:rPr sz="2800" spc="-5" dirty="0">
                <a:solidFill>
                  <a:srgbClr val="554A3B"/>
                </a:solidFill>
                <a:latin typeface="Arial"/>
                <a:cs typeface="Arial"/>
              </a:rPr>
              <a:t>Choix des supports et/ou méthodes</a:t>
            </a:r>
            <a:r>
              <a:rPr sz="2800" spc="95" dirty="0">
                <a:solidFill>
                  <a:srgbClr val="554A3B"/>
                </a:solidFill>
                <a:latin typeface="Arial"/>
                <a:cs typeface="Arial"/>
              </a:rPr>
              <a:t> </a:t>
            </a:r>
            <a:r>
              <a:rPr sz="2800" spc="-5" dirty="0">
                <a:solidFill>
                  <a:srgbClr val="554A3B"/>
                </a:solidFill>
                <a:latin typeface="Arial"/>
                <a:cs typeface="Arial"/>
              </a:rPr>
              <a:t>pédagogiques</a:t>
            </a:r>
            <a:endParaRPr sz="2800" dirty="0">
              <a:latin typeface="Arial"/>
              <a:cs typeface="Arial"/>
            </a:endParaRPr>
          </a:p>
          <a:p>
            <a:pPr marL="264154" indent="-251454">
              <a:spcBef>
                <a:spcPts val="670"/>
              </a:spcBef>
              <a:buClr>
                <a:srgbClr val="92A199"/>
              </a:buClr>
              <a:buChar char="•"/>
              <a:tabLst>
                <a:tab pos="264154" algn="l"/>
              </a:tabLst>
            </a:pPr>
            <a:r>
              <a:rPr sz="2800" spc="-5" dirty="0">
                <a:solidFill>
                  <a:srgbClr val="554A3B"/>
                </a:solidFill>
                <a:latin typeface="Arial"/>
                <a:cs typeface="Arial"/>
              </a:rPr>
              <a:t>Mode de </a:t>
            </a:r>
            <a:r>
              <a:rPr sz="2800" dirty="0">
                <a:solidFill>
                  <a:srgbClr val="554A3B"/>
                </a:solidFill>
                <a:latin typeface="Arial"/>
                <a:cs typeface="Arial"/>
              </a:rPr>
              <a:t>recueil des données </a:t>
            </a:r>
            <a:r>
              <a:rPr sz="2800" spc="-5" dirty="0">
                <a:solidFill>
                  <a:srgbClr val="554A3B"/>
                </a:solidFill>
                <a:latin typeface="Arial"/>
                <a:cs typeface="Arial"/>
              </a:rPr>
              <a:t>– nature </a:t>
            </a:r>
            <a:r>
              <a:rPr sz="2800" dirty="0">
                <a:solidFill>
                  <a:srgbClr val="554A3B"/>
                </a:solidFill>
                <a:latin typeface="Arial"/>
                <a:cs typeface="Arial"/>
              </a:rPr>
              <a:t>des</a:t>
            </a:r>
            <a:r>
              <a:rPr sz="2800" spc="60" dirty="0">
                <a:solidFill>
                  <a:srgbClr val="554A3B"/>
                </a:solidFill>
                <a:latin typeface="Arial"/>
                <a:cs typeface="Arial"/>
              </a:rPr>
              <a:t> </a:t>
            </a:r>
            <a:r>
              <a:rPr sz="2800" dirty="0">
                <a:solidFill>
                  <a:srgbClr val="554A3B"/>
                </a:solidFill>
                <a:latin typeface="Arial"/>
                <a:cs typeface="Arial"/>
              </a:rPr>
              <a:t>données</a:t>
            </a:r>
            <a:endParaRPr sz="2800" dirty="0">
              <a:latin typeface="Arial"/>
              <a:cs typeface="Arial"/>
            </a:endParaRPr>
          </a:p>
          <a:p>
            <a:pPr marL="264154" marR="763251"/>
            <a:r>
              <a:rPr sz="2800" spc="-5" dirty="0">
                <a:solidFill>
                  <a:srgbClr val="554A3B"/>
                </a:solidFill>
                <a:latin typeface="Arial"/>
                <a:cs typeface="Arial"/>
              </a:rPr>
              <a:t>– mode de </a:t>
            </a:r>
            <a:r>
              <a:rPr sz="2800" dirty="0">
                <a:solidFill>
                  <a:srgbClr val="554A3B"/>
                </a:solidFill>
                <a:latin typeface="Arial"/>
                <a:cs typeface="Arial"/>
              </a:rPr>
              <a:t>restitution </a:t>
            </a:r>
            <a:r>
              <a:rPr sz="2800" spc="-5" dirty="0">
                <a:solidFill>
                  <a:srgbClr val="554A3B"/>
                </a:solidFill>
                <a:latin typeface="Arial"/>
                <a:cs typeface="Arial"/>
              </a:rPr>
              <a:t>des </a:t>
            </a:r>
            <a:r>
              <a:rPr sz="2800" dirty="0">
                <a:solidFill>
                  <a:srgbClr val="554A3B"/>
                </a:solidFill>
                <a:latin typeface="Arial"/>
                <a:cs typeface="Arial"/>
              </a:rPr>
              <a:t>données (graphique?  </a:t>
            </a:r>
            <a:r>
              <a:rPr sz="2800" spc="-45" dirty="0">
                <a:solidFill>
                  <a:srgbClr val="554A3B"/>
                </a:solidFill>
                <a:latin typeface="Arial"/>
                <a:cs typeface="Arial"/>
              </a:rPr>
              <a:t>Tableau? </a:t>
            </a:r>
            <a:r>
              <a:rPr sz="2800" spc="-5" dirty="0">
                <a:solidFill>
                  <a:srgbClr val="554A3B"/>
                </a:solidFill>
                <a:latin typeface="Arial"/>
                <a:cs typeface="Arial"/>
              </a:rPr>
              <a:t>Nuage de </a:t>
            </a:r>
            <a:r>
              <a:rPr sz="2800" dirty="0">
                <a:solidFill>
                  <a:srgbClr val="554A3B"/>
                </a:solidFill>
                <a:latin typeface="Arial"/>
                <a:cs typeface="Arial"/>
              </a:rPr>
              <a:t>points? </a:t>
            </a:r>
            <a:r>
              <a:rPr sz="2800" spc="-5" dirty="0">
                <a:solidFill>
                  <a:srgbClr val="554A3B"/>
                </a:solidFill>
                <a:latin typeface="Arial"/>
                <a:cs typeface="Arial"/>
              </a:rPr>
              <a:t>%</a:t>
            </a:r>
            <a:r>
              <a:rPr sz="2800" spc="95" dirty="0">
                <a:solidFill>
                  <a:srgbClr val="554A3B"/>
                </a:solidFill>
                <a:latin typeface="Arial"/>
                <a:cs typeface="Arial"/>
              </a:rPr>
              <a:t> </a:t>
            </a:r>
            <a:r>
              <a:rPr sz="2800" spc="-5" dirty="0">
                <a:solidFill>
                  <a:srgbClr val="554A3B"/>
                </a:solidFill>
                <a:latin typeface="Arial"/>
                <a:cs typeface="Arial"/>
              </a:rPr>
              <a:t>?)</a:t>
            </a:r>
            <a:endParaRPr sz="2800" dirty="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L="2113227">
              <a:spcBef>
                <a:spcPts val="2190"/>
              </a:spcBef>
            </a:pPr>
            <a:r>
              <a:rPr lang="fr-FR" sz="3900" b="0" spc="220" dirty="0">
                <a:solidFill>
                  <a:srgbClr val="6B7C71"/>
                </a:solidFill>
                <a:latin typeface="Georgia"/>
                <a:cs typeface="Georgia"/>
              </a:rPr>
              <a:t>RECUEIL DE DONNEES</a:t>
            </a:r>
            <a:endParaRPr sz="3900" dirty="0">
              <a:latin typeface="Georgia"/>
              <a:cs typeface="Georgia"/>
            </a:endParaRPr>
          </a:p>
        </p:txBody>
      </p:sp>
      <p:sp>
        <p:nvSpPr>
          <p:cNvPr id="4" name="object 4"/>
          <p:cNvSpPr txBox="1"/>
          <p:nvPr/>
        </p:nvSpPr>
        <p:spPr>
          <a:xfrm>
            <a:off x="2398276" y="1876426"/>
            <a:ext cx="8496935" cy="2484655"/>
          </a:xfrm>
          <a:prstGeom prst="rect">
            <a:avLst/>
          </a:prstGeom>
        </p:spPr>
        <p:txBody>
          <a:bodyPr vert="horz" wrap="square" lIns="0" tIns="12065" rIns="0" bIns="0" rtlCol="0">
            <a:spAutoFit/>
          </a:bodyPr>
          <a:lstStyle/>
          <a:p>
            <a:pPr marL="355591" indent="-342892">
              <a:spcBef>
                <a:spcPts val="560"/>
              </a:spcBef>
              <a:buSzPct val="44642"/>
              <a:buFont typeface="Wingdings"/>
              <a:buChar char=""/>
              <a:tabLst>
                <a:tab pos="354956" algn="l"/>
                <a:tab pos="355591" algn="l"/>
              </a:tabLst>
            </a:pPr>
            <a:r>
              <a:rPr lang="fr-FR" sz="2400" dirty="0">
                <a:latin typeface="Arial"/>
                <a:cs typeface="Arial"/>
              </a:rPr>
              <a:t>Enregistrements </a:t>
            </a:r>
            <a:r>
              <a:rPr lang="fr-FR" sz="2400" spc="-5" dirty="0">
                <a:latin typeface="Arial"/>
                <a:cs typeface="Arial"/>
              </a:rPr>
              <a:t>vidéos, audios</a:t>
            </a:r>
          </a:p>
          <a:p>
            <a:pPr marL="355591" indent="-342892">
              <a:spcBef>
                <a:spcPts val="560"/>
              </a:spcBef>
              <a:buSzPct val="44642"/>
              <a:buFont typeface="Wingdings"/>
              <a:buChar char=""/>
              <a:tabLst>
                <a:tab pos="354956" algn="l"/>
                <a:tab pos="355591" algn="l"/>
              </a:tabLst>
            </a:pPr>
            <a:r>
              <a:rPr lang="fr-FR" sz="2400" spc="-20" dirty="0">
                <a:latin typeface="Arial"/>
                <a:cs typeface="Arial"/>
              </a:rPr>
              <a:t>Traces</a:t>
            </a:r>
            <a:r>
              <a:rPr lang="fr-FR" sz="2400" spc="-5" dirty="0">
                <a:latin typeface="Arial"/>
                <a:cs typeface="Arial"/>
              </a:rPr>
              <a:t> </a:t>
            </a:r>
            <a:r>
              <a:rPr lang="fr-FR" sz="2400" dirty="0">
                <a:latin typeface="Arial"/>
                <a:cs typeface="Arial"/>
              </a:rPr>
              <a:t>d'élèves : </a:t>
            </a:r>
          </a:p>
          <a:p>
            <a:pPr marL="812780" lvl="1" indent="-342892">
              <a:spcBef>
                <a:spcPts val="560"/>
              </a:spcBef>
              <a:buSzPct val="44642"/>
              <a:buFont typeface="Wingdings"/>
              <a:buChar char=""/>
              <a:tabLst>
                <a:tab pos="354956" algn="l"/>
                <a:tab pos="355591" algn="l"/>
              </a:tabLst>
            </a:pPr>
            <a:r>
              <a:rPr lang="fr-FR" sz="2400" spc="-5" dirty="0">
                <a:latin typeface="Arial"/>
                <a:cs typeface="Arial"/>
              </a:rPr>
              <a:t>Evaluations</a:t>
            </a:r>
            <a:r>
              <a:rPr lang="fr-FR" sz="2400" dirty="0">
                <a:latin typeface="Arial"/>
                <a:cs typeface="Arial"/>
              </a:rPr>
              <a:t>, brouillons </a:t>
            </a:r>
            <a:r>
              <a:rPr lang="fr-FR" sz="2400" spc="-5" dirty="0">
                <a:latin typeface="Arial"/>
                <a:cs typeface="Arial"/>
              </a:rPr>
              <a:t>de productions d'écrits, </a:t>
            </a:r>
            <a:r>
              <a:rPr lang="fr-FR" sz="2400" dirty="0">
                <a:latin typeface="Arial"/>
                <a:cs typeface="Arial"/>
              </a:rPr>
              <a:t>productions,</a:t>
            </a:r>
            <a:r>
              <a:rPr lang="fr-FR" sz="2400" spc="-25" dirty="0">
                <a:latin typeface="Arial"/>
                <a:cs typeface="Arial"/>
              </a:rPr>
              <a:t> </a:t>
            </a:r>
            <a:r>
              <a:rPr lang="fr-FR" sz="2400" dirty="0">
                <a:latin typeface="Arial"/>
                <a:cs typeface="Arial"/>
              </a:rPr>
              <a:t>dessins</a:t>
            </a:r>
          </a:p>
          <a:p>
            <a:pPr marL="355591" indent="-342892">
              <a:spcBef>
                <a:spcPts val="370"/>
              </a:spcBef>
              <a:buSzPct val="44642"/>
              <a:buFont typeface="Wingdings"/>
              <a:buChar char=""/>
              <a:tabLst>
                <a:tab pos="354956" algn="l"/>
                <a:tab pos="355591" algn="l"/>
              </a:tabLst>
            </a:pPr>
            <a:r>
              <a:rPr lang="fr-FR" sz="2400" dirty="0">
                <a:latin typeface="Arial"/>
                <a:cs typeface="Arial"/>
              </a:rPr>
              <a:t>Questionnaires </a:t>
            </a:r>
            <a:r>
              <a:rPr lang="fr-FR" sz="2400" spc="-5" dirty="0">
                <a:latin typeface="Arial"/>
                <a:cs typeface="Arial"/>
              </a:rPr>
              <a:t>ou </a:t>
            </a:r>
            <a:r>
              <a:rPr lang="fr-FR" sz="2400" dirty="0">
                <a:latin typeface="Arial"/>
                <a:cs typeface="Arial"/>
              </a:rPr>
              <a:t>entretiens</a:t>
            </a:r>
          </a:p>
          <a:p>
            <a:pPr marL="355591" indent="-342892">
              <a:spcBef>
                <a:spcPts val="370"/>
              </a:spcBef>
              <a:buSzPct val="44642"/>
              <a:buFont typeface="Wingdings"/>
              <a:buChar char=""/>
              <a:tabLst>
                <a:tab pos="354956" algn="l"/>
                <a:tab pos="355591" algn="l"/>
              </a:tabLst>
            </a:pPr>
            <a:r>
              <a:rPr lang="fr-FR" sz="2400" spc="-5" dirty="0">
                <a:latin typeface="Arial"/>
                <a:cs typeface="Arial"/>
              </a:rPr>
              <a:t>Grilles d'observation</a:t>
            </a:r>
            <a:endParaRPr lang="fr-FR" sz="2400" dirty="0">
              <a:latin typeface="Arial"/>
              <a:cs typeface="Arial"/>
            </a:endParaRPr>
          </a:p>
        </p:txBody>
      </p:sp>
    </p:spTree>
    <p:extLst>
      <p:ext uri="{BB962C8B-B14F-4D97-AF65-F5344CB8AC3E}">
        <p14:creationId xmlns:p14="http://schemas.microsoft.com/office/powerpoint/2010/main" val="2345910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R="6985" algn="ctr">
              <a:spcBef>
                <a:spcPts val="2190"/>
              </a:spcBef>
            </a:pPr>
            <a:r>
              <a:rPr sz="3900" b="0" spc="-10" dirty="0">
                <a:solidFill>
                  <a:srgbClr val="6B7C71"/>
                </a:solidFill>
                <a:latin typeface="Georgia"/>
                <a:cs typeface="Georgia"/>
              </a:rPr>
              <a:t>RÉSULTATS</a:t>
            </a:r>
            <a:endParaRPr sz="3900">
              <a:latin typeface="Georgia"/>
              <a:cs typeface="Georgia"/>
            </a:endParaRPr>
          </a:p>
        </p:txBody>
      </p:sp>
      <p:sp>
        <p:nvSpPr>
          <p:cNvPr id="4" name="object 4"/>
          <p:cNvSpPr txBox="1"/>
          <p:nvPr/>
        </p:nvSpPr>
        <p:spPr>
          <a:xfrm>
            <a:off x="2398276" y="2442718"/>
            <a:ext cx="8654415" cy="4249240"/>
          </a:xfrm>
          <a:prstGeom prst="rect">
            <a:avLst/>
          </a:prstGeom>
        </p:spPr>
        <p:txBody>
          <a:bodyPr vert="horz" wrap="square" lIns="0" tIns="12065" rIns="0" bIns="0" rtlCol="0">
            <a:spAutoFit/>
          </a:bodyPr>
          <a:lstStyle/>
          <a:p>
            <a:pPr marL="264154" indent="-251454">
              <a:spcBef>
                <a:spcPts val="95"/>
              </a:spcBef>
              <a:buClr>
                <a:srgbClr val="92A199"/>
              </a:buClr>
              <a:buChar char="•"/>
              <a:tabLst>
                <a:tab pos="264154" algn="l"/>
              </a:tabLst>
            </a:pPr>
            <a:r>
              <a:rPr sz="2800" spc="-5" dirty="0">
                <a:solidFill>
                  <a:srgbClr val="554A3B"/>
                </a:solidFill>
                <a:latin typeface="Arial"/>
                <a:cs typeface="Arial"/>
              </a:rPr>
              <a:t>Une analyse </a:t>
            </a:r>
            <a:r>
              <a:rPr sz="2800" dirty="0">
                <a:solidFill>
                  <a:srgbClr val="554A3B"/>
                </a:solidFill>
                <a:latin typeface="Arial"/>
                <a:cs typeface="Arial"/>
              </a:rPr>
              <a:t>qualitative </a:t>
            </a:r>
            <a:r>
              <a:rPr sz="2800" spc="-5" dirty="0">
                <a:solidFill>
                  <a:srgbClr val="554A3B"/>
                </a:solidFill>
                <a:latin typeface="Arial"/>
                <a:cs typeface="Arial"/>
              </a:rPr>
              <a:t>et/ou </a:t>
            </a:r>
            <a:r>
              <a:rPr sz="2800" dirty="0">
                <a:solidFill>
                  <a:srgbClr val="554A3B"/>
                </a:solidFill>
                <a:latin typeface="Arial"/>
                <a:cs typeface="Arial"/>
              </a:rPr>
              <a:t>quantitative</a:t>
            </a:r>
            <a:r>
              <a:rPr sz="2800" spc="10" dirty="0">
                <a:solidFill>
                  <a:srgbClr val="554A3B"/>
                </a:solidFill>
                <a:latin typeface="Arial"/>
                <a:cs typeface="Arial"/>
              </a:rPr>
              <a:t> </a:t>
            </a:r>
            <a:r>
              <a:rPr sz="2800" spc="-5" dirty="0">
                <a:solidFill>
                  <a:srgbClr val="554A3B"/>
                </a:solidFill>
                <a:latin typeface="Arial"/>
                <a:cs typeface="Arial"/>
              </a:rPr>
              <a:t>pour</a:t>
            </a:r>
            <a:endParaRPr sz="2800" dirty="0">
              <a:latin typeface="Arial"/>
              <a:cs typeface="Arial"/>
            </a:endParaRPr>
          </a:p>
          <a:p>
            <a:pPr marL="264154"/>
            <a:r>
              <a:rPr sz="2800" b="1" spc="-5" dirty="0">
                <a:solidFill>
                  <a:srgbClr val="554A3B"/>
                </a:solidFill>
                <a:latin typeface="Arial"/>
                <a:cs typeface="Arial"/>
              </a:rPr>
              <a:t>objectiver </a:t>
            </a:r>
            <a:r>
              <a:rPr sz="2800" spc="-5" dirty="0" err="1">
                <a:solidFill>
                  <a:srgbClr val="554A3B"/>
                </a:solidFill>
                <a:latin typeface="Arial"/>
                <a:cs typeface="Arial"/>
              </a:rPr>
              <a:t>vos</a:t>
            </a:r>
            <a:r>
              <a:rPr sz="2800" spc="30" dirty="0">
                <a:solidFill>
                  <a:srgbClr val="554A3B"/>
                </a:solidFill>
                <a:latin typeface="Arial"/>
                <a:cs typeface="Arial"/>
              </a:rPr>
              <a:t> </a:t>
            </a:r>
            <a:r>
              <a:rPr sz="2800" spc="-5" dirty="0">
                <a:solidFill>
                  <a:srgbClr val="554A3B"/>
                </a:solidFill>
                <a:latin typeface="Arial"/>
                <a:cs typeface="Arial"/>
              </a:rPr>
              <a:t>observations</a:t>
            </a:r>
            <a:r>
              <a:rPr lang="fr-FR" sz="2800" spc="-5" dirty="0">
                <a:solidFill>
                  <a:srgbClr val="554A3B"/>
                </a:solidFill>
                <a:latin typeface="Arial"/>
                <a:cs typeface="Arial"/>
              </a:rPr>
              <a:t> :</a:t>
            </a:r>
            <a:endParaRPr sz="2800" dirty="0">
              <a:latin typeface="Arial"/>
              <a:cs typeface="Arial"/>
            </a:endParaRPr>
          </a:p>
          <a:p>
            <a:pPr marL="721342" lvl="1" indent="-251454">
              <a:spcBef>
                <a:spcPts val="675"/>
              </a:spcBef>
              <a:buClr>
                <a:srgbClr val="92A199"/>
              </a:buClr>
              <a:buSzPct val="96428"/>
              <a:buFont typeface="Wingdings"/>
              <a:buChar char=""/>
              <a:tabLst>
                <a:tab pos="293363" algn="l"/>
              </a:tabLst>
            </a:pPr>
            <a:r>
              <a:rPr sz="2800" spc="-5" dirty="0">
                <a:solidFill>
                  <a:srgbClr val="554A3B"/>
                </a:solidFill>
                <a:latin typeface="Arial"/>
                <a:cs typeface="Arial"/>
              </a:rPr>
              <a:t>Montrant l’évolution de quelques</a:t>
            </a:r>
            <a:r>
              <a:rPr sz="2800" spc="40" dirty="0">
                <a:solidFill>
                  <a:srgbClr val="554A3B"/>
                </a:solidFill>
                <a:latin typeface="Arial"/>
                <a:cs typeface="Arial"/>
              </a:rPr>
              <a:t> </a:t>
            </a:r>
            <a:r>
              <a:rPr sz="2800" spc="-5" dirty="0">
                <a:solidFill>
                  <a:srgbClr val="554A3B"/>
                </a:solidFill>
                <a:latin typeface="Arial"/>
                <a:cs typeface="Arial"/>
              </a:rPr>
              <a:t>élèves</a:t>
            </a:r>
            <a:endParaRPr sz="2800" dirty="0">
              <a:latin typeface="Arial"/>
              <a:cs typeface="Arial"/>
            </a:endParaRPr>
          </a:p>
          <a:p>
            <a:pPr marL="721342" lvl="1" indent="-251454">
              <a:spcBef>
                <a:spcPts val="670"/>
              </a:spcBef>
              <a:buClr>
                <a:srgbClr val="92A199"/>
              </a:buClr>
              <a:buSzPct val="96428"/>
              <a:buFont typeface="Wingdings"/>
              <a:buChar char=""/>
              <a:tabLst>
                <a:tab pos="293363" algn="l"/>
              </a:tabLst>
            </a:pPr>
            <a:r>
              <a:rPr sz="2800" spc="-5" dirty="0">
                <a:solidFill>
                  <a:srgbClr val="554A3B"/>
                </a:solidFill>
                <a:latin typeface="Arial"/>
                <a:cs typeface="Arial"/>
              </a:rPr>
              <a:t>D</a:t>
            </a:r>
            <a:r>
              <a:rPr lang="fr-FR" sz="2800" spc="-5" dirty="0">
                <a:solidFill>
                  <a:srgbClr val="554A3B"/>
                </a:solidFill>
                <a:latin typeface="Arial"/>
                <a:cs typeface="Arial"/>
              </a:rPr>
              <a:t>’un groupe d’élèves</a:t>
            </a:r>
            <a:endParaRPr sz="2800" dirty="0">
              <a:latin typeface="Arial"/>
              <a:cs typeface="Arial"/>
            </a:endParaRPr>
          </a:p>
          <a:p>
            <a:pPr marL="721342" marR="538466" lvl="1" indent="-251454">
              <a:spcBef>
                <a:spcPts val="675"/>
              </a:spcBef>
              <a:buClr>
                <a:srgbClr val="92A199"/>
              </a:buClr>
              <a:buSzPct val="96428"/>
              <a:buFont typeface="Wingdings"/>
              <a:buChar char=""/>
              <a:tabLst>
                <a:tab pos="293363" algn="l"/>
              </a:tabLst>
            </a:pPr>
            <a:r>
              <a:rPr sz="2800" spc="-5" dirty="0">
                <a:solidFill>
                  <a:srgbClr val="554A3B"/>
                </a:solidFill>
                <a:latin typeface="Arial"/>
                <a:cs typeface="Arial"/>
              </a:rPr>
              <a:t>La </a:t>
            </a:r>
            <a:r>
              <a:rPr sz="2800" dirty="0">
                <a:solidFill>
                  <a:srgbClr val="554A3B"/>
                </a:solidFill>
                <a:latin typeface="Arial"/>
                <a:cs typeface="Arial"/>
              </a:rPr>
              <a:t>réduction des écarts </a:t>
            </a:r>
            <a:r>
              <a:rPr sz="2800" spc="-5" dirty="0">
                <a:solidFill>
                  <a:srgbClr val="554A3B"/>
                </a:solidFill>
                <a:latin typeface="Arial"/>
                <a:cs typeface="Arial"/>
              </a:rPr>
              <a:t>entre les </a:t>
            </a:r>
            <a:r>
              <a:rPr lang="fr-FR" sz="2800" spc="-5" dirty="0">
                <a:solidFill>
                  <a:srgbClr val="554A3B"/>
                </a:solidFill>
                <a:latin typeface="Arial"/>
                <a:cs typeface="Arial"/>
              </a:rPr>
              <a:t>plus avancés et les moins avancés</a:t>
            </a:r>
            <a:endParaRPr sz="2800" dirty="0">
              <a:latin typeface="Arial"/>
              <a:cs typeface="Arial"/>
            </a:endParaRPr>
          </a:p>
          <a:p>
            <a:pPr marL="721342" marR="5080" lvl="1" indent="-251454">
              <a:spcBef>
                <a:spcPts val="670"/>
              </a:spcBef>
              <a:buClr>
                <a:srgbClr val="92A199"/>
              </a:buClr>
              <a:buSzPct val="96428"/>
              <a:buFont typeface="Wingdings"/>
              <a:buChar char=""/>
              <a:tabLst>
                <a:tab pos="293363" algn="l"/>
              </a:tabLst>
            </a:pPr>
            <a:r>
              <a:rPr sz="2800" spc="-15" dirty="0">
                <a:solidFill>
                  <a:srgbClr val="554A3B"/>
                </a:solidFill>
                <a:latin typeface="Arial"/>
                <a:cs typeface="Arial"/>
              </a:rPr>
              <a:t>L’évolution </a:t>
            </a:r>
            <a:r>
              <a:rPr sz="2800" dirty="0">
                <a:solidFill>
                  <a:srgbClr val="554A3B"/>
                </a:solidFill>
                <a:latin typeface="Arial"/>
                <a:cs typeface="Arial"/>
              </a:rPr>
              <a:t>de </a:t>
            </a:r>
            <a:r>
              <a:rPr sz="2800" spc="-5" dirty="0">
                <a:solidFill>
                  <a:srgbClr val="554A3B"/>
                </a:solidFill>
                <a:latin typeface="Arial"/>
                <a:cs typeface="Arial"/>
              </a:rPr>
              <a:t>vos gestes professionnels (ex: mesure  du temps de parole de l’enseignant/ temps</a:t>
            </a:r>
            <a:r>
              <a:rPr sz="2800" spc="80" dirty="0">
                <a:solidFill>
                  <a:srgbClr val="554A3B"/>
                </a:solidFill>
                <a:latin typeface="Arial"/>
                <a:cs typeface="Arial"/>
              </a:rPr>
              <a:t> </a:t>
            </a:r>
            <a:r>
              <a:rPr sz="2800" dirty="0">
                <a:solidFill>
                  <a:srgbClr val="554A3B"/>
                </a:solidFill>
                <a:latin typeface="Arial"/>
                <a:cs typeface="Arial"/>
              </a:rPr>
              <a:t>enfants)</a:t>
            </a:r>
            <a:endParaRPr sz="2800" dirty="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Phase 4</a:t>
            </a:r>
          </a:p>
        </p:txBody>
      </p:sp>
      <p:sp>
        <p:nvSpPr>
          <p:cNvPr id="3" name="Titre 2"/>
          <p:cNvSpPr>
            <a:spLocks noGrp="1"/>
          </p:cNvSpPr>
          <p:nvPr>
            <p:ph type="ctrTitle"/>
          </p:nvPr>
        </p:nvSpPr>
        <p:spPr/>
        <p:txBody>
          <a:bodyPr/>
          <a:lstStyle/>
          <a:p>
            <a:r>
              <a:rPr lang="fr-FR" dirty="0"/>
              <a:t>Analyse et interprétation des données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558" y="4019651"/>
            <a:ext cx="3926730" cy="325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015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psychologie</a:t>
            </a:r>
          </a:p>
        </p:txBody>
      </p:sp>
      <p:sp>
        <p:nvSpPr>
          <p:cNvPr id="3" name="Espace réservé du contenu 2"/>
          <p:cNvSpPr>
            <a:spLocks noGrp="1"/>
          </p:cNvSpPr>
          <p:nvPr>
            <p:ph sz="quarter" idx="1"/>
          </p:nvPr>
        </p:nvSpPr>
        <p:spPr/>
        <p:txBody>
          <a:bodyPr/>
          <a:lstStyle/>
          <a:p>
            <a:endParaRPr lang="fr-FR" dirty="0"/>
          </a:p>
          <a:p>
            <a:pPr algn="just"/>
            <a:r>
              <a:rPr lang="fr-FR" dirty="0"/>
              <a:t>On analyse les données dans un paragraphe spécifique (nommés « résultats »): on les présente, on les synthétise, on les rend lisible</a:t>
            </a:r>
          </a:p>
          <a:p>
            <a:pPr algn="just"/>
            <a:endParaRPr lang="fr-FR" dirty="0"/>
          </a:p>
          <a:p>
            <a:pPr algn="just"/>
            <a:r>
              <a:rPr lang="fr-FR" dirty="0"/>
              <a:t>On interprète pas les résultats dans le même paragraphe. Généralement, l’interprétation est réalisée dans une partie intitulée « discussion »</a:t>
            </a:r>
          </a:p>
          <a:p>
            <a:endParaRPr lang="fr-FR" dirty="0"/>
          </a:p>
          <a:p>
            <a:endParaRPr lang="fr-FR" dirty="0"/>
          </a:p>
        </p:txBody>
      </p:sp>
    </p:spTree>
    <p:extLst>
      <p:ext uri="{BB962C8B-B14F-4D97-AF65-F5344CB8AC3E}">
        <p14:creationId xmlns:p14="http://schemas.microsoft.com/office/powerpoint/2010/main" val="4218999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L’analyse quantitative des données</a:t>
            </a:r>
          </a:p>
        </p:txBody>
      </p:sp>
      <p:sp>
        <p:nvSpPr>
          <p:cNvPr id="3" name="Espace réservé du contenu 2"/>
          <p:cNvSpPr>
            <a:spLocks noGrp="1"/>
          </p:cNvSpPr>
          <p:nvPr>
            <p:ph idx="1"/>
          </p:nvPr>
        </p:nvSpPr>
        <p:spPr/>
        <p:txBody>
          <a:bodyPr>
            <a:normAutofit/>
          </a:bodyPr>
          <a:lstStyle/>
          <a:p>
            <a:pPr algn="just"/>
            <a:r>
              <a:rPr lang="fr-FR" dirty="0"/>
              <a:t>La statistique est une technique d’analyse des données, pouvant s’appliquer à tous les types de recueil des matériaux</a:t>
            </a:r>
          </a:p>
          <a:p>
            <a:pPr algn="just"/>
            <a:r>
              <a:rPr lang="fr-FR" dirty="0"/>
              <a:t>Elle permet de standardiser les données, ce qui implique de les soumettre à une norme. </a:t>
            </a:r>
          </a:p>
          <a:p>
            <a:pPr marL="0" indent="0" algn="just">
              <a:buNone/>
            </a:pPr>
            <a:r>
              <a:rPr lang="fr-FR" sz="2426" i="1" dirty="0"/>
              <a:t>« Quantifier permet non seulement de saisir avec précision les caractéristiques de la norme et l’homogénéité d’un groupe, mais également ce qui s’en écarte, les cas extrêmes ou l’hétérogénéité d’un groupe », </a:t>
            </a:r>
            <a:r>
              <a:rPr lang="fr-FR" sz="2426" i="1" dirty="0" err="1"/>
              <a:t>Bugeja</a:t>
            </a:r>
            <a:r>
              <a:rPr lang="fr-FR" sz="2426" i="1" dirty="0"/>
              <a:t>-Bloch &amp; </a:t>
            </a:r>
            <a:r>
              <a:rPr lang="fr-FR" sz="2426" i="1" dirty="0" err="1"/>
              <a:t>Couto</a:t>
            </a:r>
            <a:r>
              <a:rPr lang="fr-FR" sz="2426" i="1" dirty="0"/>
              <a:t> (2015, p. 35)</a:t>
            </a:r>
          </a:p>
          <a:p>
            <a:pPr algn="just"/>
            <a:r>
              <a:rPr lang="fr-FR" dirty="0"/>
              <a:t>Elle est un outil efficace pour comparer les groupes entre eux</a:t>
            </a:r>
          </a:p>
        </p:txBody>
      </p:sp>
    </p:spTree>
    <p:extLst>
      <p:ext uri="{BB962C8B-B14F-4D97-AF65-F5344CB8AC3E}">
        <p14:creationId xmlns:p14="http://schemas.microsoft.com/office/powerpoint/2010/main" val="2298369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Franklin Gothic Medium" panose="020B0603020102020204" pitchFamily="34" charset="0"/>
              </a:rPr>
              <a:t>La statistique</a:t>
            </a:r>
          </a:p>
        </p:txBody>
      </p:sp>
      <p:sp>
        <p:nvSpPr>
          <p:cNvPr id="3" name="Espace réservé du contenu 2"/>
          <p:cNvSpPr>
            <a:spLocks noGrp="1"/>
          </p:cNvSpPr>
          <p:nvPr>
            <p:ph sz="quarter" idx="1"/>
          </p:nvPr>
        </p:nvSpPr>
        <p:spPr/>
        <p:txBody>
          <a:bodyPr>
            <a:normAutofit/>
          </a:bodyPr>
          <a:lstStyle/>
          <a:p>
            <a:pPr algn="just"/>
            <a:r>
              <a:rPr lang="fr-FR" dirty="0"/>
              <a:t>Sert à décrire les résultats d’une recherche de façon objective</a:t>
            </a:r>
          </a:p>
          <a:p>
            <a:pPr algn="just"/>
            <a:r>
              <a:rPr lang="fr-FR" dirty="0"/>
              <a:t>A une fonction d’inférence : valider les résultats d’une recherche.</a:t>
            </a:r>
          </a:p>
          <a:p>
            <a:pPr algn="just"/>
            <a:endParaRPr lang="fr-FR" dirty="0"/>
          </a:p>
          <a:p>
            <a:pPr marL="0" indent="0" algn="just">
              <a:buNone/>
            </a:pPr>
            <a:r>
              <a:rPr lang="fr-FR" dirty="0"/>
              <a:t>On distingue donc :</a:t>
            </a:r>
          </a:p>
          <a:p>
            <a:pPr algn="just"/>
            <a:r>
              <a:rPr lang="fr-FR" dirty="0"/>
              <a:t>La statistique descriptive : résumé des résultats</a:t>
            </a:r>
          </a:p>
          <a:p>
            <a:pPr algn="just"/>
            <a:r>
              <a:rPr lang="fr-FR" dirty="0"/>
              <a:t>La statistique </a:t>
            </a:r>
            <a:r>
              <a:rPr lang="fr-FR" dirty="0" err="1"/>
              <a:t>inférentielle</a:t>
            </a:r>
            <a:r>
              <a:rPr lang="fr-FR" dirty="0"/>
              <a:t>: validité et généralisation</a:t>
            </a:r>
          </a:p>
        </p:txBody>
      </p:sp>
    </p:spTree>
    <p:extLst>
      <p:ext uri="{BB962C8B-B14F-4D97-AF65-F5344CB8AC3E}">
        <p14:creationId xmlns:p14="http://schemas.microsoft.com/office/powerpoint/2010/main" val="3898997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Franklin Gothic Medium" panose="020B0603020102020204" pitchFamily="34" charset="0"/>
              </a:rPr>
              <a:t>Objets de la statistique</a:t>
            </a:r>
          </a:p>
        </p:txBody>
      </p:sp>
      <p:sp>
        <p:nvSpPr>
          <p:cNvPr id="3" name="Espace réservé du contenu 2"/>
          <p:cNvSpPr>
            <a:spLocks noGrp="1"/>
          </p:cNvSpPr>
          <p:nvPr>
            <p:ph sz="quarter" idx="1"/>
          </p:nvPr>
        </p:nvSpPr>
        <p:spPr>
          <a:xfrm>
            <a:off x="2195966" y="1796205"/>
            <a:ext cx="9075420" cy="4991131"/>
          </a:xfrm>
        </p:spPr>
        <p:txBody>
          <a:bodyPr>
            <a:normAutofit fontScale="92500" lnSpcReduction="20000"/>
          </a:bodyPr>
          <a:lstStyle/>
          <a:p>
            <a:pPr algn="just"/>
            <a:r>
              <a:rPr lang="fr-FR" b="1" dirty="0"/>
              <a:t>Résumer</a:t>
            </a:r>
          </a:p>
          <a:p>
            <a:pPr marL="0" indent="0" algn="just">
              <a:buNone/>
            </a:pPr>
            <a:r>
              <a:rPr lang="fr-FR" dirty="0"/>
              <a:t>Transformer les données brutes en un ensemble d’indicateurs descriptifs (</a:t>
            </a:r>
            <a:r>
              <a:rPr lang="fr-FR" i="1" dirty="0"/>
              <a:t>échantillon</a:t>
            </a:r>
            <a:r>
              <a:rPr lang="fr-FR" dirty="0"/>
              <a:t>).</a:t>
            </a:r>
          </a:p>
          <a:p>
            <a:pPr algn="just"/>
            <a:r>
              <a:rPr lang="fr-FR" b="1" dirty="0"/>
              <a:t>Décrire</a:t>
            </a:r>
          </a:p>
          <a:p>
            <a:pPr marL="0" indent="0" algn="just">
              <a:buNone/>
            </a:pPr>
            <a:r>
              <a:rPr lang="fr-FR" dirty="0"/>
              <a:t>Caractériser la distribution des observations, comparer les distributions et analyser les effets des facteurs en fonction du type de variable (quantitative (âge d’inscription à l’école)/quantitative (performance scolaire), qualitatif (sexe)/quantitatif (performance scolaire)) (</a:t>
            </a:r>
            <a:r>
              <a:rPr lang="fr-FR" i="1" dirty="0"/>
              <a:t>échantillon</a:t>
            </a:r>
            <a:r>
              <a:rPr lang="fr-FR" dirty="0"/>
              <a:t>).</a:t>
            </a:r>
          </a:p>
          <a:p>
            <a:pPr algn="just"/>
            <a:r>
              <a:rPr lang="fr-FR" b="1" dirty="0"/>
              <a:t>Expliquer / Prédire</a:t>
            </a:r>
          </a:p>
          <a:p>
            <a:pPr marL="0" indent="0" algn="just">
              <a:buNone/>
            </a:pPr>
            <a:r>
              <a:rPr lang="fr-FR" dirty="0"/>
              <a:t>Généraliser les résultats observés sur la population non observée, expliquer la variabilité, prédire des valeurs non observées en fonction d’un modèle linéaire (</a:t>
            </a:r>
            <a:r>
              <a:rPr lang="fr-FR" i="1" dirty="0"/>
              <a:t>population</a:t>
            </a:r>
            <a:r>
              <a:rPr lang="fr-FR" dirty="0"/>
              <a:t>).</a:t>
            </a:r>
          </a:p>
        </p:txBody>
      </p:sp>
    </p:spTree>
    <p:extLst>
      <p:ext uri="{BB962C8B-B14F-4D97-AF65-F5344CB8AC3E}">
        <p14:creationId xmlns:p14="http://schemas.microsoft.com/office/powerpoint/2010/main" val="168947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Franklin Gothic Medium" panose="020B0603020102020204" pitchFamily="34" charset="0"/>
              </a:rPr>
              <a:t>La statistique: rôle des hypothèses</a:t>
            </a:r>
          </a:p>
        </p:txBody>
      </p:sp>
      <p:sp>
        <p:nvSpPr>
          <p:cNvPr id="3" name="Espace réservé du contenu 2"/>
          <p:cNvSpPr>
            <a:spLocks noGrp="1"/>
          </p:cNvSpPr>
          <p:nvPr>
            <p:ph sz="quarter" idx="1"/>
          </p:nvPr>
        </p:nvSpPr>
        <p:spPr/>
        <p:txBody>
          <a:bodyPr>
            <a:normAutofit/>
          </a:bodyPr>
          <a:lstStyle/>
          <a:p>
            <a:pPr algn="just"/>
            <a:endParaRPr lang="fr-FR" dirty="0">
              <a:latin typeface="Gill Sans Schoolbook" pitchFamily="2" charset="0"/>
            </a:endParaRPr>
          </a:p>
          <a:p>
            <a:pPr algn="just"/>
            <a:r>
              <a:rPr lang="fr-FR" dirty="0"/>
              <a:t>Toute expérience est conduite dans le but de recueillir des données afin de valider ou d’invalider des hypothèses.</a:t>
            </a:r>
          </a:p>
          <a:p>
            <a:pPr algn="just"/>
            <a:r>
              <a:rPr lang="fr-FR" dirty="0"/>
              <a:t>En sciences humaines, une hypothèse est une prédiction consistant à mettre en relation une variable et un comportement-un phénomène.</a:t>
            </a:r>
          </a:p>
          <a:p>
            <a:pPr algn="just"/>
            <a:r>
              <a:rPr lang="fr-FR" dirty="0"/>
              <a:t>Une hypothèse s’exprime généralement sous la forme d’une </a:t>
            </a:r>
            <a:r>
              <a:rPr lang="fr-FR" dirty="0">
                <a:solidFill>
                  <a:schemeClr val="accent1"/>
                </a:solidFill>
              </a:rPr>
              <a:t>affirmation provisoire</a:t>
            </a:r>
            <a:r>
              <a:rPr lang="fr-FR" dirty="0"/>
              <a:t>:</a:t>
            </a:r>
          </a:p>
          <a:p>
            <a:pPr lvl="1" algn="just"/>
            <a:r>
              <a:rPr lang="fr-FR" dirty="0"/>
              <a:t>« La variable x ou y a un effet sur le comportement-phénomène a ou b »</a:t>
            </a:r>
          </a:p>
          <a:p>
            <a:pPr marL="504200" lvl="1" indent="0" algn="just">
              <a:buNone/>
            </a:pPr>
            <a:r>
              <a:rPr lang="fr-FR" dirty="0"/>
              <a:t>ou</a:t>
            </a:r>
          </a:p>
          <a:p>
            <a:pPr lvl="1" algn="just"/>
            <a:r>
              <a:rPr lang="fr-FR" dirty="0"/>
              <a:t>« Si une théorie est juste, alors on observera tel ou tel comportement-phénomène ».</a:t>
            </a:r>
          </a:p>
          <a:p>
            <a:pPr lvl="1" algn="just"/>
            <a:endParaRPr lang="fr-FR" dirty="0">
              <a:latin typeface="Gill Sans Schoolbook" pitchFamily="2" charset="0"/>
            </a:endParaRPr>
          </a:p>
        </p:txBody>
      </p:sp>
    </p:spTree>
    <p:extLst>
      <p:ext uri="{BB962C8B-B14F-4D97-AF65-F5344CB8AC3E}">
        <p14:creationId xmlns:p14="http://schemas.microsoft.com/office/powerpoint/2010/main" val="1554045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75E800D0-B0CE-4D14-83A3-2A2E406E16E1}"/>
              </a:ext>
            </a:extLst>
          </p:cNvPr>
          <p:cNvSpPr>
            <a:spLocks noGrp="1"/>
          </p:cNvSpPr>
          <p:nvPr>
            <p:ph type="title"/>
          </p:nvPr>
        </p:nvSpPr>
        <p:spPr/>
        <p:txBody>
          <a:bodyPr/>
          <a:lstStyle/>
          <a:p>
            <a:pPr eaLnBrk="1" fontAlgn="auto" hangingPunct="1">
              <a:spcAft>
                <a:spcPts val="0"/>
              </a:spcAft>
              <a:defRPr/>
            </a:pPr>
            <a:r>
              <a:rPr lang="fr-FR" altLang="fr-FR">
                <a:solidFill>
                  <a:schemeClr val="accent1">
                    <a:lumMod val="75000"/>
                  </a:schemeClr>
                </a:solidFill>
              </a:rPr>
              <a:t>Objectifs</a:t>
            </a:r>
          </a:p>
        </p:txBody>
      </p:sp>
      <p:sp>
        <p:nvSpPr>
          <p:cNvPr id="6147" name="Espace réservé du contenu 2">
            <a:extLst>
              <a:ext uri="{FF2B5EF4-FFF2-40B4-BE49-F238E27FC236}">
                <a16:creationId xmlns:a16="http://schemas.microsoft.com/office/drawing/2014/main" id="{5BBB8C22-ACC7-48E8-9FD0-988CA9784DA7}"/>
              </a:ext>
            </a:extLst>
          </p:cNvPr>
          <p:cNvSpPr>
            <a:spLocks noGrp="1"/>
          </p:cNvSpPr>
          <p:nvPr>
            <p:ph idx="1"/>
          </p:nvPr>
        </p:nvSpPr>
        <p:spPr/>
        <p:txBody>
          <a:bodyPr rtlCol="0">
            <a:normAutofit/>
          </a:bodyPr>
          <a:lstStyle/>
          <a:p>
            <a:pPr algn="just" eaLnBrk="1" fontAlgn="auto" hangingPunct="1">
              <a:spcAft>
                <a:spcPts val="0"/>
              </a:spcAft>
              <a:defRPr/>
            </a:pPr>
            <a:r>
              <a:rPr lang="fr-FR" altLang="fr-FR" dirty="0">
                <a:solidFill>
                  <a:schemeClr val="bg1">
                    <a:lumMod val="65000"/>
                  </a:schemeClr>
                </a:solidFill>
              </a:rPr>
              <a:t>Initiation à la recherche appliquée à des problématiques d’éducation et d’enseignement,</a:t>
            </a:r>
          </a:p>
          <a:p>
            <a:pPr algn="just" eaLnBrk="1" fontAlgn="auto" hangingPunct="1">
              <a:spcAft>
                <a:spcPts val="0"/>
              </a:spcAft>
              <a:defRPr/>
            </a:pPr>
            <a:r>
              <a:rPr lang="fr-FR" altLang="fr-FR" dirty="0">
                <a:solidFill>
                  <a:schemeClr val="bg1">
                    <a:lumMod val="65000"/>
                  </a:schemeClr>
                </a:solidFill>
              </a:rPr>
              <a:t>Familiarisation à la démarche scientifique,</a:t>
            </a:r>
          </a:p>
          <a:p>
            <a:pPr algn="just" eaLnBrk="1" fontAlgn="auto" hangingPunct="1">
              <a:spcAft>
                <a:spcPts val="0"/>
              </a:spcAft>
              <a:defRPr/>
            </a:pPr>
            <a:r>
              <a:rPr lang="fr-FR" altLang="fr-FR" sz="3088" b="1" dirty="0"/>
              <a:t>Notre objectif est de vous </a:t>
            </a:r>
            <a:r>
              <a:rPr lang="fr-FR" altLang="fr-FR" sz="3088" b="1" u="sng" dirty="0"/>
              <a:t>former</a:t>
            </a:r>
            <a:r>
              <a:rPr lang="fr-FR" altLang="fr-FR" sz="3088" b="1" dirty="0"/>
              <a:t> par la recherche et à la recherche pour élargir et systématiser votre réflexion sur des et/ou vos pratiques professionnelles.</a:t>
            </a:r>
          </a:p>
          <a:p>
            <a:pPr algn="just" eaLnBrk="1" fontAlgn="auto" hangingPunct="1">
              <a:spcAft>
                <a:spcPts val="0"/>
              </a:spcAft>
              <a:defRPr/>
            </a:pPr>
            <a:endParaRPr lang="fr-FR" altLang="fr-FR" dirty="0"/>
          </a:p>
          <a:p>
            <a:pPr algn="just" eaLnBrk="1" fontAlgn="auto" hangingPunct="1">
              <a:spcAft>
                <a:spcPts val="0"/>
              </a:spcAft>
              <a:defRPr/>
            </a:pPr>
            <a:endParaRPr lang="fr-FR" altLang="fr-FR" dirty="0"/>
          </a:p>
        </p:txBody>
      </p:sp>
      <p:sp>
        <p:nvSpPr>
          <p:cNvPr id="12292" name="Espace réservé du numéro de diapositive 1">
            <a:extLst>
              <a:ext uri="{FF2B5EF4-FFF2-40B4-BE49-F238E27FC236}">
                <a16:creationId xmlns:a16="http://schemas.microsoft.com/office/drawing/2014/main" id="{DB16D7AE-8AE2-4EF3-AF81-5B9F1971D0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Arial" panose="020B0604020202020204" pitchFamily="34" charset="0"/>
              <a:buChar char="•"/>
              <a:defRPr sz="2647">
                <a:solidFill>
                  <a:schemeClr val="tx2"/>
                </a:solidFill>
                <a:latin typeface="Century Gothic" panose="020B0502020202020204" pitchFamily="34" charset="0"/>
              </a:defRPr>
            </a:lvl1pPr>
            <a:lvl2pPr marL="819305" indent="-315117">
              <a:spcBef>
                <a:spcPct val="20000"/>
              </a:spcBef>
              <a:buClr>
                <a:schemeClr val="accent2"/>
              </a:buClr>
              <a:buFont typeface="Arial" panose="020B0604020202020204" pitchFamily="34" charset="0"/>
              <a:buChar char="•"/>
              <a:defRPr sz="2206">
                <a:solidFill>
                  <a:schemeClr val="tx2"/>
                </a:solidFill>
                <a:latin typeface="Century Gothic" panose="020B0502020202020204" pitchFamily="34" charset="0"/>
              </a:defRPr>
            </a:lvl2pPr>
            <a:lvl3pPr marL="1260469" indent="-252094">
              <a:spcBef>
                <a:spcPct val="20000"/>
              </a:spcBef>
              <a:buClr>
                <a:srgbClr val="B5AE53"/>
              </a:buClr>
              <a:buFont typeface="Arial" panose="020B0604020202020204" pitchFamily="34" charset="0"/>
              <a:buChar char="•"/>
              <a:defRPr>
                <a:solidFill>
                  <a:schemeClr val="tx2"/>
                </a:solidFill>
                <a:latin typeface="Century Gothic" panose="020B0502020202020204" pitchFamily="34" charset="0"/>
              </a:defRPr>
            </a:lvl3pPr>
            <a:lvl4pPr marL="1764657" indent="-252094">
              <a:spcBef>
                <a:spcPct val="20000"/>
              </a:spcBef>
              <a:buClr>
                <a:srgbClr val="848058"/>
              </a:buClr>
              <a:buFont typeface="Arial" panose="020B0604020202020204" pitchFamily="34" charset="0"/>
              <a:buChar char="•"/>
              <a:defRPr sz="1764">
                <a:solidFill>
                  <a:schemeClr val="tx2"/>
                </a:solidFill>
                <a:latin typeface="Century Gothic" panose="020B0502020202020204" pitchFamily="34" charset="0"/>
              </a:defRPr>
            </a:lvl4pPr>
            <a:lvl5pPr marL="2268845" indent="-252094">
              <a:spcBef>
                <a:spcPct val="20000"/>
              </a:spcBef>
              <a:buClr>
                <a:srgbClr val="E8B54D"/>
              </a:buClr>
              <a:buFont typeface="Arial" panose="020B0604020202020204" pitchFamily="34" charset="0"/>
              <a:buChar char="•"/>
              <a:defRPr sz="1764">
                <a:solidFill>
                  <a:schemeClr val="tx2"/>
                </a:solidFill>
                <a:latin typeface="Century Gothic" panose="020B0502020202020204" pitchFamily="34" charset="0"/>
              </a:defRPr>
            </a:lvl5pPr>
            <a:lvl6pPr marL="2773032"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6pPr>
            <a:lvl7pPr marL="3277219"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7pPr>
            <a:lvl8pPr marL="3781406"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8pPr>
            <a:lvl9pPr marL="4285594" indent="-252094" eaLnBrk="0" fontAlgn="base" hangingPunct="0">
              <a:spcBef>
                <a:spcPct val="20000"/>
              </a:spcBef>
              <a:spcAft>
                <a:spcPct val="0"/>
              </a:spcAft>
              <a:buClr>
                <a:srgbClr val="E8B54D"/>
              </a:buClr>
              <a:buFont typeface="Arial" panose="020B0604020202020204" pitchFamily="34" charset="0"/>
              <a:buChar char="•"/>
              <a:defRPr sz="1764">
                <a:solidFill>
                  <a:schemeClr val="tx2"/>
                </a:solidFill>
                <a:latin typeface="Century Gothic" panose="020B0502020202020204" pitchFamily="34" charset="0"/>
              </a:defRPr>
            </a:lvl9pPr>
          </a:lstStyle>
          <a:p>
            <a:pPr marL="0" marR="0" lvl="0" indent="0" algn="r" defTabSz="1008375" rtl="0" eaLnBrk="1" fontAlgn="base" latinLnBrk="0" hangingPunct="1">
              <a:lnSpc>
                <a:spcPct val="100000"/>
              </a:lnSpc>
              <a:spcBef>
                <a:spcPct val="0"/>
              </a:spcBef>
              <a:spcAft>
                <a:spcPct val="0"/>
              </a:spcAft>
              <a:buClrTx/>
              <a:buSzTx/>
              <a:buFont typeface="Arial" panose="020B0604020202020204" pitchFamily="34" charset="0"/>
              <a:buNone/>
              <a:tabLst/>
              <a:defRPr/>
            </a:pPr>
            <a:fld id="{12625C2F-0177-4AC2-BBAD-854C66338FB1}" type="slidenum">
              <a:rPr kumimoji="0" lang="fr-FR" altLang="fr-FR" sz="1323" b="0" i="0" u="none" strike="noStrike" kern="1200" cap="none" spc="0" normalizeH="0" baseline="0" noProof="0">
                <a:ln>
                  <a:noFill/>
                </a:ln>
                <a:solidFill>
                  <a:srgbClr val="564B3C"/>
                </a:solidFill>
                <a:effectLst/>
                <a:uLnTx/>
                <a:uFillTx/>
                <a:latin typeface="Constantia" panose="02030602050306030303" pitchFamily="18" charset="0"/>
                <a:ea typeface="+mn-ea"/>
                <a:cs typeface="Arial" panose="020B0604020202020204" pitchFamily="34" charset="0"/>
              </a:rPr>
              <a:pPr marL="0" marR="0" lvl="0" indent="0" algn="r" defTabSz="1008375" rtl="0" eaLnBrk="1" fontAlgn="base" latinLnBrk="0" hangingPunct="1">
                <a:lnSpc>
                  <a:spcPct val="100000"/>
                </a:lnSpc>
                <a:spcBef>
                  <a:spcPct val="0"/>
                </a:spcBef>
                <a:spcAft>
                  <a:spcPct val="0"/>
                </a:spcAft>
                <a:buClrTx/>
                <a:buSzTx/>
                <a:buFont typeface="Arial" panose="020B0604020202020204" pitchFamily="34" charset="0"/>
                <a:buNone/>
                <a:tabLst/>
                <a:defRPr/>
              </a:pPr>
              <a:t>4</a:t>
            </a:fld>
            <a:endParaRPr kumimoji="0" lang="fr-FR" altLang="fr-FR" sz="1323" b="0" i="0" u="none" strike="noStrike" kern="1200" cap="none" spc="0" normalizeH="0" baseline="0" noProof="0">
              <a:ln>
                <a:noFill/>
              </a:ln>
              <a:solidFill>
                <a:srgbClr val="564B3C"/>
              </a:solidFill>
              <a:effectLst/>
              <a:uLnTx/>
              <a:uFillTx/>
              <a:latin typeface="Constantia" panose="02030602050306030303" pitchFamily="18" charset="0"/>
              <a:ea typeface="+mn-ea"/>
              <a:cs typeface="Arial" panose="020B0604020202020204" pitchFamily="34" charset="0"/>
            </a:endParaRPr>
          </a:p>
        </p:txBody>
      </p:sp>
    </p:spTree>
    <p:extLst>
      <p:ext uri="{BB962C8B-B14F-4D97-AF65-F5344CB8AC3E}">
        <p14:creationId xmlns:p14="http://schemas.microsoft.com/office/powerpoint/2010/main" val="3823143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hypothèses</a:t>
            </a:r>
          </a:p>
        </p:txBody>
      </p:sp>
      <p:sp>
        <p:nvSpPr>
          <p:cNvPr id="3" name="Espace réservé du contenu 2"/>
          <p:cNvSpPr>
            <a:spLocks noGrp="1"/>
          </p:cNvSpPr>
          <p:nvPr>
            <p:ph sz="quarter" idx="1"/>
          </p:nvPr>
        </p:nvSpPr>
        <p:spPr/>
        <p:txBody>
          <a:bodyPr/>
          <a:lstStyle/>
          <a:p>
            <a:r>
              <a:rPr lang="fr-FR" dirty="0"/>
              <a:t>On distingue 3 catégories d’hypothèses :</a:t>
            </a:r>
          </a:p>
          <a:p>
            <a:pPr lvl="1"/>
            <a:endParaRPr lang="fr-FR" dirty="0"/>
          </a:p>
          <a:p>
            <a:pPr lvl="1"/>
            <a:r>
              <a:rPr lang="fr-FR" dirty="0"/>
              <a:t>Les hypothèses générales (parfois exploratoires)</a:t>
            </a:r>
          </a:p>
          <a:p>
            <a:pPr lvl="1"/>
            <a:r>
              <a:rPr lang="fr-FR" dirty="0"/>
              <a:t>Les hypothèses opérationnelles</a:t>
            </a:r>
          </a:p>
          <a:p>
            <a:pPr lvl="1"/>
            <a:r>
              <a:rPr lang="fr-FR" dirty="0"/>
              <a:t>Les hypothèses statistiques</a:t>
            </a:r>
          </a:p>
        </p:txBody>
      </p:sp>
    </p:spTree>
    <p:extLst>
      <p:ext uri="{BB962C8B-B14F-4D97-AF65-F5344CB8AC3E}">
        <p14:creationId xmlns:p14="http://schemas.microsoft.com/office/powerpoint/2010/main" val="1036376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hypothèses statistiques </a:t>
            </a:r>
          </a:p>
        </p:txBody>
      </p:sp>
      <p:sp>
        <p:nvSpPr>
          <p:cNvPr id="3" name="Espace réservé du contenu 2"/>
          <p:cNvSpPr>
            <a:spLocks noGrp="1"/>
          </p:cNvSpPr>
          <p:nvPr>
            <p:ph sz="quarter" idx="1"/>
          </p:nvPr>
        </p:nvSpPr>
        <p:spPr/>
        <p:txBody>
          <a:bodyPr>
            <a:normAutofit/>
          </a:bodyPr>
          <a:lstStyle/>
          <a:p>
            <a:pPr algn="just"/>
            <a:endParaRPr lang="fr-FR" sz="2647" dirty="0">
              <a:latin typeface="Gill Sans Schoolbook"/>
            </a:endParaRPr>
          </a:p>
          <a:p>
            <a:pPr algn="just"/>
            <a:endParaRPr lang="fr-FR" sz="2647" dirty="0">
              <a:latin typeface="Gill Sans Schoolbook"/>
            </a:endParaRPr>
          </a:p>
          <a:p>
            <a:pPr algn="just"/>
            <a:r>
              <a:rPr lang="fr-FR" sz="3088" dirty="0"/>
              <a:t>A partir des prédictions, des mesures de statistiques </a:t>
            </a:r>
            <a:r>
              <a:rPr lang="fr-FR" sz="3088" dirty="0" err="1"/>
              <a:t>inférentielles</a:t>
            </a:r>
            <a:r>
              <a:rPr lang="fr-FR" sz="3088" dirty="0"/>
              <a:t> (tests) vont permettre de valider ou d’invalider deux hypothèses.</a:t>
            </a:r>
          </a:p>
          <a:p>
            <a:pPr marL="0" indent="0" algn="just">
              <a:buNone/>
            </a:pPr>
            <a:r>
              <a:rPr lang="fr-FR" sz="3088" dirty="0"/>
              <a:t>Les hypothèses statistiques se présentent sous deux formes à valider (</a:t>
            </a:r>
            <a:r>
              <a:rPr lang="fr-FR" sz="3088" b="1" dirty="0"/>
              <a:t>on rédigé H1 seulement</a:t>
            </a:r>
            <a:r>
              <a:rPr lang="fr-FR" sz="3088" dirty="0"/>
              <a:t>):</a:t>
            </a:r>
          </a:p>
          <a:p>
            <a:pPr algn="just"/>
            <a:r>
              <a:rPr lang="fr-FR" sz="3088" dirty="0"/>
              <a:t>H1: La différence observée entre les moyennes des élèves avant ou après entraînement n’est pas liée au hasard mais à l’entraînement mis en place.</a:t>
            </a:r>
          </a:p>
          <a:p>
            <a:pPr algn="just"/>
            <a:r>
              <a:rPr lang="fr-FR" sz="3088" dirty="0"/>
              <a:t>H0: la différence observée est explicable par le hasard</a:t>
            </a:r>
            <a:r>
              <a:rPr lang="fr-FR" sz="3088" dirty="0">
                <a:latin typeface="Gill Sans Schoolbook"/>
              </a:rPr>
              <a:t>.</a:t>
            </a:r>
          </a:p>
        </p:txBody>
      </p:sp>
    </p:spTree>
    <p:extLst>
      <p:ext uri="{BB962C8B-B14F-4D97-AF65-F5344CB8AC3E}">
        <p14:creationId xmlns:p14="http://schemas.microsoft.com/office/powerpoint/2010/main" val="4138339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latin typeface="+mn-lt"/>
              </a:rPr>
              <a:t>Les variables dans la démarche expérimentale</a:t>
            </a:r>
          </a:p>
        </p:txBody>
      </p:sp>
      <p:sp>
        <p:nvSpPr>
          <p:cNvPr id="3" name="Espace réservé du contenu 2"/>
          <p:cNvSpPr>
            <a:spLocks noGrp="1"/>
          </p:cNvSpPr>
          <p:nvPr>
            <p:ph sz="quarter" idx="1"/>
          </p:nvPr>
        </p:nvSpPr>
        <p:spPr/>
        <p:txBody>
          <a:bodyPr>
            <a:noAutofit/>
          </a:bodyPr>
          <a:lstStyle/>
          <a:p>
            <a:pPr algn="just"/>
            <a:r>
              <a:rPr lang="fr-FR" sz="1985" dirty="0"/>
              <a:t>L’expérimentation consiste donc en l’établissement de liens de cause à effet entre les facteurs de la situation manipulés par l’expérimentateur et les comportements des sujets. Ces facteurs sont aussi appelés variables.</a:t>
            </a:r>
          </a:p>
          <a:p>
            <a:pPr algn="just"/>
            <a:r>
              <a:rPr lang="fr-FR" sz="1985" dirty="0"/>
              <a:t>On parle de variable continue (poids, taille, âge) ou discontinue (sexe)</a:t>
            </a:r>
          </a:p>
          <a:p>
            <a:pPr algn="just"/>
            <a:r>
              <a:rPr lang="fr-FR" sz="1985" dirty="0"/>
              <a:t>On distingue les variables indépendantes (VI) et les variables dépendantes (VD) et les variables parasites :</a:t>
            </a:r>
          </a:p>
          <a:p>
            <a:pPr lvl="1" algn="just"/>
            <a:r>
              <a:rPr lang="fr-FR" sz="1985" dirty="0"/>
              <a:t>La VI représente la cause postulée dans la relation cause-effet explorée par une expérimentation, elle est « manipulée » c’est-à-dire « introduite » par le chercheur.</a:t>
            </a:r>
          </a:p>
          <a:p>
            <a:pPr lvl="1" algn="just"/>
            <a:r>
              <a:rPr lang="fr-FR" sz="1985" dirty="0"/>
              <a:t>La VD est en général la réponse du sujet ; elle mesure en général une performance</a:t>
            </a:r>
            <a:r>
              <a:rPr lang="fr-FR" sz="1985" dirty="0">
                <a:solidFill>
                  <a:srgbClr val="FF0000"/>
                </a:solidFill>
              </a:rPr>
              <a:t> </a:t>
            </a:r>
            <a:r>
              <a:rPr lang="fr-FR" sz="1985" dirty="0"/>
              <a:t>(nombre de mots mémorisés, temps de réaction pour reconnaître un mot, nombre d’erreurs etc…)</a:t>
            </a:r>
          </a:p>
          <a:p>
            <a:pPr lvl="1" algn="just"/>
            <a:r>
              <a:rPr lang="fr-FR" sz="1985" dirty="0"/>
              <a:t>La variable parasite est une variable non contrôlée, l’idéal est de la contrôler, elle devient alors une variable dite contrôlée.</a:t>
            </a:r>
          </a:p>
        </p:txBody>
      </p:sp>
    </p:spTree>
    <p:extLst>
      <p:ext uri="{BB962C8B-B14F-4D97-AF65-F5344CB8AC3E}">
        <p14:creationId xmlns:p14="http://schemas.microsoft.com/office/powerpoint/2010/main" val="3698252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Gill Sans Schoolbook" pitchFamily="2" charset="0"/>
              </a:rPr>
              <a:t>Exercice 1</a:t>
            </a:r>
          </a:p>
        </p:txBody>
      </p:sp>
      <p:sp>
        <p:nvSpPr>
          <p:cNvPr id="3" name="Espace réservé du contenu 2"/>
          <p:cNvSpPr>
            <a:spLocks noGrp="1"/>
          </p:cNvSpPr>
          <p:nvPr>
            <p:ph sz="quarter" idx="1"/>
          </p:nvPr>
        </p:nvSpPr>
        <p:spPr/>
        <p:txBody>
          <a:bodyPr/>
          <a:lstStyle/>
          <a:p>
            <a:pPr algn="just"/>
            <a:r>
              <a:rPr lang="fr-FR" dirty="0"/>
              <a:t>On veut évaluer l’effet du sexe sur la course à pied. On constitue deux groupes : 10 garçons, 10 filles. On mesure le temps mis par les sujets pour parcourir 500 mètres.</a:t>
            </a:r>
          </a:p>
          <a:p>
            <a:pPr algn="just"/>
            <a:r>
              <a:rPr lang="fr-FR" dirty="0"/>
              <a:t>VI ?</a:t>
            </a:r>
          </a:p>
          <a:p>
            <a:pPr algn="just"/>
            <a:r>
              <a:rPr lang="fr-FR" dirty="0"/>
              <a:t>VD ?</a:t>
            </a:r>
          </a:p>
        </p:txBody>
      </p:sp>
    </p:spTree>
    <p:extLst>
      <p:ext uri="{BB962C8B-B14F-4D97-AF65-F5344CB8AC3E}">
        <p14:creationId xmlns:p14="http://schemas.microsoft.com/office/powerpoint/2010/main" val="974186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Corrigé exercice 1</a:t>
            </a:r>
          </a:p>
        </p:txBody>
      </p:sp>
      <p:sp>
        <p:nvSpPr>
          <p:cNvPr id="3" name="Espace réservé du contenu 2"/>
          <p:cNvSpPr>
            <a:spLocks noGrp="1"/>
          </p:cNvSpPr>
          <p:nvPr>
            <p:ph sz="quarter" idx="1"/>
          </p:nvPr>
        </p:nvSpPr>
        <p:spPr/>
        <p:txBody>
          <a:bodyPr/>
          <a:lstStyle/>
          <a:p>
            <a:endParaRPr lang="fr-FR" dirty="0"/>
          </a:p>
          <a:p>
            <a:r>
              <a:rPr lang="fr-FR" dirty="0"/>
              <a:t>VI: sexe à deux modalités (M/F)</a:t>
            </a:r>
          </a:p>
          <a:p>
            <a:endParaRPr lang="fr-FR" dirty="0"/>
          </a:p>
          <a:p>
            <a:r>
              <a:rPr lang="fr-FR" dirty="0"/>
              <a:t>VD: Temps mis pour parcourir 500 mètres</a:t>
            </a:r>
          </a:p>
        </p:txBody>
      </p:sp>
    </p:spTree>
    <p:extLst>
      <p:ext uri="{BB962C8B-B14F-4D97-AF65-F5344CB8AC3E}">
        <p14:creationId xmlns:p14="http://schemas.microsoft.com/office/powerpoint/2010/main" val="29313297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Exercice 2</a:t>
            </a:r>
          </a:p>
        </p:txBody>
      </p:sp>
      <p:sp>
        <p:nvSpPr>
          <p:cNvPr id="3" name="Espace réservé du contenu 2"/>
          <p:cNvSpPr>
            <a:spLocks noGrp="1"/>
          </p:cNvSpPr>
          <p:nvPr>
            <p:ph sz="quarter" idx="1"/>
          </p:nvPr>
        </p:nvSpPr>
        <p:spPr/>
        <p:txBody>
          <a:bodyPr>
            <a:normAutofit fontScale="92500" lnSpcReduction="10000"/>
          </a:bodyPr>
          <a:lstStyle/>
          <a:p>
            <a:pPr marL="0" indent="0">
              <a:buNone/>
            </a:pPr>
            <a:r>
              <a:rPr lang="fr-FR" dirty="0"/>
              <a:t>Le matériel appris dans un certain environnement est difficile à rappeler dans un contexte radicalement différent.</a:t>
            </a:r>
            <a:br>
              <a:rPr lang="fr-FR" dirty="0"/>
            </a:br>
            <a:r>
              <a:rPr lang="fr-FR" dirty="0"/>
              <a:t>Golden et </a:t>
            </a:r>
            <a:r>
              <a:rPr lang="fr-FR" dirty="0" err="1"/>
              <a:t>Baddeley</a:t>
            </a:r>
            <a:r>
              <a:rPr lang="fr-FR" dirty="0"/>
              <a:t> (1975) ont mené une étude sur les capacités mnésiques des plongeurs sous marins. Ils ont fait apprendre une liste de mots aux sujets soit sur la plage, soit cinq mètres sous l’eau, et les sujets devaient ensuite rappeler soit dans le même environnement soit en changeant d’environnement (80 sujets).</a:t>
            </a:r>
            <a:br>
              <a:rPr lang="fr-FR" dirty="0"/>
            </a:br>
            <a:br>
              <a:rPr lang="fr-FR" dirty="0"/>
            </a:br>
            <a:r>
              <a:rPr lang="fr-FR" dirty="0"/>
              <a:t>Quelle est la variable dépendante?</a:t>
            </a:r>
            <a:br>
              <a:rPr lang="fr-FR" dirty="0"/>
            </a:br>
            <a:r>
              <a:rPr lang="fr-FR" dirty="0"/>
              <a:t>Quelle(s) est ou sont les variables indépendantes (préciser les modalités) ?</a:t>
            </a:r>
          </a:p>
          <a:p>
            <a:pPr marL="0" indent="0">
              <a:buNone/>
            </a:pPr>
            <a:r>
              <a:rPr lang="fr-FR" dirty="0"/>
              <a:t>Composer les groupes et préciser les effectifs</a:t>
            </a:r>
            <a:br>
              <a:rPr lang="fr-FR" dirty="0"/>
            </a:br>
            <a:r>
              <a:rPr lang="fr-FR" dirty="0"/>
              <a:t>Formulez une hypothèse opérationnelle orientée pour cette recherche.</a:t>
            </a:r>
          </a:p>
          <a:p>
            <a:pPr marL="0" indent="0">
              <a:buNone/>
            </a:pPr>
            <a:r>
              <a:rPr lang="fr-FR" dirty="0"/>
              <a:t>Identifier au moins une variable à contrôler</a:t>
            </a:r>
          </a:p>
        </p:txBody>
      </p:sp>
    </p:spTree>
    <p:extLst>
      <p:ext uri="{BB962C8B-B14F-4D97-AF65-F5344CB8AC3E}">
        <p14:creationId xmlns:p14="http://schemas.microsoft.com/office/powerpoint/2010/main" val="2151788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Corrigé exercice 2</a:t>
            </a:r>
          </a:p>
        </p:txBody>
      </p:sp>
      <p:sp>
        <p:nvSpPr>
          <p:cNvPr id="3" name="Espace réservé du contenu 2"/>
          <p:cNvSpPr>
            <a:spLocks noGrp="1"/>
          </p:cNvSpPr>
          <p:nvPr>
            <p:ph sz="quarter" idx="1"/>
          </p:nvPr>
        </p:nvSpPr>
        <p:spPr/>
        <p:txBody>
          <a:bodyPr>
            <a:normAutofit fontScale="92500" lnSpcReduction="10000"/>
          </a:bodyPr>
          <a:lstStyle/>
          <a:p>
            <a:r>
              <a:rPr lang="fr-FR" dirty="0"/>
              <a:t>VD: nombre de mots rappelé</a:t>
            </a:r>
          </a:p>
          <a:p>
            <a:r>
              <a:rPr lang="fr-FR" dirty="0"/>
              <a:t>VI: Contexte (2 modalités: sous l’eau versus sur la plage) et Rappel (Congruent versus non congruent)</a:t>
            </a:r>
          </a:p>
          <a:p>
            <a:r>
              <a:rPr lang="fr-FR" dirty="0"/>
              <a:t>G1: apprend sous l’eau /rappel sous l’eau (n=20)</a:t>
            </a:r>
          </a:p>
          <a:p>
            <a:r>
              <a:rPr lang="fr-FR" dirty="0"/>
              <a:t>G2: apprend sous l’eau/ rappel sur la plage (n=20)</a:t>
            </a:r>
          </a:p>
          <a:p>
            <a:r>
              <a:rPr lang="fr-FR" dirty="0"/>
              <a:t>G3: apprend sur la plage/ rappel sous l’eau(n=20)</a:t>
            </a:r>
          </a:p>
          <a:p>
            <a:r>
              <a:rPr lang="fr-FR" dirty="0"/>
              <a:t>G4 : apprend sur la plage/ rappel sur la plage (n=20)</a:t>
            </a:r>
          </a:p>
          <a:p>
            <a:r>
              <a:rPr lang="fr-FR" dirty="0"/>
              <a:t>Hypothèse opérationnelle : les sujets qui ont un rappel congruent rappelleront plus de mots que les sujets qui ont un contexte non congruent et ceci quel que soit le contexte initial d’apprentissage (plage versus sous l’eau).</a:t>
            </a:r>
          </a:p>
          <a:p>
            <a:r>
              <a:rPr lang="fr-FR" dirty="0"/>
              <a:t>Variable à contrôler: expertise en plongée, âge des sujets</a:t>
            </a:r>
          </a:p>
        </p:txBody>
      </p:sp>
    </p:spTree>
    <p:extLst>
      <p:ext uri="{BB962C8B-B14F-4D97-AF65-F5344CB8AC3E}">
        <p14:creationId xmlns:p14="http://schemas.microsoft.com/office/powerpoint/2010/main" val="4070237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Gill Sans Schoolbook" pitchFamily="2" charset="0"/>
              </a:rPr>
              <a:t>Exercice 3</a:t>
            </a:r>
          </a:p>
        </p:txBody>
      </p:sp>
      <p:sp>
        <p:nvSpPr>
          <p:cNvPr id="3" name="Espace réservé du contenu 2"/>
          <p:cNvSpPr>
            <a:spLocks noGrp="1"/>
          </p:cNvSpPr>
          <p:nvPr>
            <p:ph sz="quarter" idx="1"/>
          </p:nvPr>
        </p:nvSpPr>
        <p:spPr/>
        <p:txBody>
          <a:bodyPr>
            <a:normAutofit fontScale="85000" lnSpcReduction="20000"/>
          </a:bodyPr>
          <a:lstStyle/>
          <a:p>
            <a:pPr marL="0" lvl="1" indent="0" algn="just">
              <a:buNone/>
            </a:pPr>
            <a:r>
              <a:rPr lang="fr-FR" sz="3088" dirty="0"/>
              <a:t>30 sujets répartis en 2 groupes sont soumis à l’apprentissage de 20 paires de mots (du type vélo-carotte). </a:t>
            </a:r>
          </a:p>
          <a:p>
            <a:pPr lvl="1" algn="just"/>
            <a:r>
              <a:rPr lang="fr-FR" sz="3088" dirty="0"/>
              <a:t>Le 1</a:t>
            </a:r>
            <a:r>
              <a:rPr lang="fr-FR" sz="3088" baseline="30000" dirty="0"/>
              <a:t>er</a:t>
            </a:r>
            <a:r>
              <a:rPr lang="fr-FR" sz="3088" dirty="0"/>
              <a:t> groupe reçoit comme consigne d’apprendre simplement les paires de mots.</a:t>
            </a:r>
          </a:p>
          <a:p>
            <a:pPr lvl="1" algn="just"/>
            <a:r>
              <a:rPr lang="fr-FR" sz="3088" dirty="0"/>
              <a:t>On précise au 2</a:t>
            </a:r>
            <a:r>
              <a:rPr lang="fr-FR" sz="3088" baseline="30000" dirty="0"/>
              <a:t>nd</a:t>
            </a:r>
            <a:r>
              <a:rPr lang="fr-FR" sz="3088" dirty="0"/>
              <a:t> groupe qu’un bon moyen de mémoriser des paires de mots est d’essayer de les représenter par des images et de mettre en rapport ces deux images (ex : une carotte qui fait du vélo).</a:t>
            </a:r>
          </a:p>
          <a:p>
            <a:pPr marL="504200" lvl="1" indent="0" algn="just">
              <a:buNone/>
            </a:pPr>
            <a:endParaRPr lang="fr-FR" sz="3750" dirty="0"/>
          </a:p>
          <a:p>
            <a:pPr marL="504200" lvl="1" indent="0" algn="just">
              <a:buNone/>
            </a:pPr>
            <a:r>
              <a:rPr lang="fr-FR" sz="3750" dirty="0"/>
              <a:t>24 heures après la phase d’apprentissage avait lieu un test de rappel indicé : on disait « vélo », le sujet devait répondre « carotte ».</a:t>
            </a:r>
          </a:p>
          <a:p>
            <a:pPr marL="504200" lvl="1" indent="0" algn="just">
              <a:buNone/>
            </a:pPr>
            <a:r>
              <a:rPr lang="fr-FR" sz="3750" dirty="0"/>
              <a:t>On notait le nombre de paires correctement rappelées dans chacun des deux groupes.</a:t>
            </a:r>
          </a:p>
          <a:p>
            <a:pPr marL="1008400" lvl="1" indent="-504200" algn="just">
              <a:buFont typeface="Wingdings" panose="05000000000000000000" pitchFamily="2" charset="2"/>
              <a:buChar char="Ø"/>
            </a:pPr>
            <a:r>
              <a:rPr lang="fr-FR" sz="3750" dirty="0"/>
              <a:t>Rédiger l’hypothèse générale, opérationnelle et statistique.</a:t>
            </a:r>
          </a:p>
          <a:p>
            <a:pPr marL="504200" lvl="1" indent="0" algn="just">
              <a:buNone/>
            </a:pPr>
            <a:endParaRPr lang="fr-FR" dirty="0">
              <a:latin typeface="Gill Sans Schoolbook" pitchFamily="2" charset="0"/>
            </a:endParaRPr>
          </a:p>
        </p:txBody>
      </p:sp>
    </p:spTree>
    <p:extLst>
      <p:ext uri="{BB962C8B-B14F-4D97-AF65-F5344CB8AC3E}">
        <p14:creationId xmlns:p14="http://schemas.microsoft.com/office/powerpoint/2010/main" val="1795234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Gill Sans Schoolbook" pitchFamily="2" charset="0"/>
              </a:rPr>
              <a:t>Les hypothèses</a:t>
            </a:r>
          </a:p>
        </p:txBody>
      </p:sp>
      <p:sp>
        <p:nvSpPr>
          <p:cNvPr id="3" name="Espace réservé du contenu 2"/>
          <p:cNvSpPr>
            <a:spLocks noGrp="1"/>
          </p:cNvSpPr>
          <p:nvPr>
            <p:ph sz="quarter" idx="1"/>
          </p:nvPr>
        </p:nvSpPr>
        <p:spPr/>
        <p:txBody>
          <a:bodyPr>
            <a:noAutofit/>
          </a:bodyPr>
          <a:lstStyle/>
          <a:p>
            <a:pPr algn="just"/>
            <a:r>
              <a:rPr lang="fr-FR" sz="2426" dirty="0"/>
              <a:t>Hypothèse générale : ce qui est mémorisé en images résistera mieux à l’oubli que ce qui est mémorisé sans image.</a:t>
            </a:r>
          </a:p>
          <a:p>
            <a:pPr algn="just"/>
            <a:r>
              <a:rPr lang="fr-FR" sz="2426" dirty="0"/>
              <a:t>Hypothèse opérationnelle : les sujets à qui on a précisé qu’un bon moyen de mémoriser des paires de mots est d’essayer de les représenter par des images et de mettre en rapport ces deux images rappelleront plus de paires de mots que les sujets de l’autre groupe.</a:t>
            </a:r>
          </a:p>
          <a:p>
            <a:pPr algn="just"/>
            <a:r>
              <a:rPr lang="fr-FR" sz="2426" dirty="0"/>
              <a:t>Hypothèse statistique: H1: le Test de </a:t>
            </a:r>
            <a:r>
              <a:rPr lang="fr-FR" sz="2426" dirty="0" err="1"/>
              <a:t>student</a:t>
            </a:r>
            <a:r>
              <a:rPr lang="fr-FR" sz="2426" dirty="0"/>
              <a:t> montrera que la moyenne de paires de mots mémorisés est significativement supérieure pour le groupe qui a mémorisé avec image, cette différence entre les deux groupes ne pourra donc être attribuée au hasard.</a:t>
            </a:r>
          </a:p>
        </p:txBody>
      </p:sp>
    </p:spTree>
    <p:extLst>
      <p:ext uri="{BB962C8B-B14F-4D97-AF65-F5344CB8AC3E}">
        <p14:creationId xmlns:p14="http://schemas.microsoft.com/office/powerpoint/2010/main" val="3715836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Exercice 4</a:t>
            </a:r>
          </a:p>
        </p:txBody>
      </p:sp>
      <p:sp>
        <p:nvSpPr>
          <p:cNvPr id="3" name="Espace réservé du contenu 2"/>
          <p:cNvSpPr>
            <a:spLocks noGrp="1"/>
          </p:cNvSpPr>
          <p:nvPr>
            <p:ph sz="quarter" idx="1"/>
          </p:nvPr>
        </p:nvSpPr>
        <p:spPr/>
        <p:txBody>
          <a:bodyPr>
            <a:normAutofit/>
          </a:bodyPr>
          <a:lstStyle/>
          <a:p>
            <a:pPr algn="just"/>
            <a:r>
              <a:rPr lang="fr-FR" dirty="0"/>
              <a:t>En vieillissant, les personnes se plaignent souvent d’un manque du mot. On veut objectiver l’existence de ce phénomène en intégrant le niveau d’étude et savoir à partir de quel âge ce phénomène devient probant. Des sujets de 55, 65 et 75 ans sont répartis en différents groupes d’âge et </a:t>
            </a:r>
            <a:r>
              <a:rPr lang="fr-FR" dirty="0" err="1"/>
              <a:t>diffrents</a:t>
            </a:r>
            <a:r>
              <a:rPr lang="fr-FR" dirty="0"/>
              <a:t> groupes de niveau d’étude (faible ou élevé). Ils passent tous une tâche de dénomination d’images.</a:t>
            </a:r>
          </a:p>
          <a:p>
            <a:r>
              <a:rPr lang="fr-FR" dirty="0"/>
              <a:t>VD?</a:t>
            </a:r>
          </a:p>
          <a:p>
            <a:r>
              <a:rPr lang="fr-FR" dirty="0"/>
              <a:t>VI?</a:t>
            </a:r>
          </a:p>
        </p:txBody>
      </p:sp>
    </p:spTree>
    <p:extLst>
      <p:ext uri="{BB962C8B-B14F-4D97-AF65-F5344CB8AC3E}">
        <p14:creationId xmlns:p14="http://schemas.microsoft.com/office/powerpoint/2010/main" val="277177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latin typeface="Calibri" panose="020F0502020204030204" pitchFamily="34" charset="0"/>
                <a:cs typeface="Calibri" panose="020F0502020204030204" pitchFamily="34" charset="0"/>
              </a:rPr>
              <a:t>Objectif: épistémologie en sciences humaines</a:t>
            </a:r>
          </a:p>
        </p:txBody>
      </p:sp>
      <p:sp>
        <p:nvSpPr>
          <p:cNvPr id="3" name="Espace réservé du contenu 2"/>
          <p:cNvSpPr>
            <a:spLocks noGrp="1"/>
          </p:cNvSpPr>
          <p:nvPr>
            <p:ph sz="quarter" idx="1"/>
          </p:nvPr>
        </p:nvSpPr>
        <p:spPr>
          <a:xfrm>
            <a:off x="1381567" y="1563340"/>
            <a:ext cx="11427857" cy="5041900"/>
          </a:xfrm>
        </p:spPr>
        <p:txBody>
          <a:bodyPr>
            <a:normAutofit/>
          </a:bodyPr>
          <a:lstStyle/>
          <a:p>
            <a:pPr algn="just"/>
            <a:endParaRPr lang="fr-FR"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Avoir des notions d’épistémologie en sciences humaines [épistémologie : étude critique des sciences et de la connaissance scientifique].</a:t>
            </a:r>
          </a:p>
          <a:p>
            <a:pPr algn="just"/>
            <a:endParaRPr lang="fr-FR" dirty="0">
              <a:latin typeface="Calibri" panose="020F0502020204030204" pitchFamily="34" charset="0"/>
              <a:cs typeface="Calibri" panose="020F0502020204030204" pitchFamily="34" charset="0"/>
            </a:endParaRPr>
          </a:p>
          <a:p>
            <a:pPr algn="just"/>
            <a:r>
              <a:rPr lang="fr-FR" dirty="0">
                <a:latin typeface="Calibri" panose="020F0502020204030204" pitchFamily="34" charset="0"/>
                <a:cs typeface="Calibri" panose="020F0502020204030204" pitchFamily="34" charset="0"/>
              </a:rPr>
              <a:t>Comment fait-on en sciences humaines, pour fabriquer, ou modifier nos connaissances ? </a:t>
            </a:r>
          </a:p>
          <a:p>
            <a:pPr marL="0" indent="0" algn="just">
              <a:buNone/>
            </a:pP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9247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Exercice 4</a:t>
            </a:r>
          </a:p>
        </p:txBody>
      </p:sp>
      <p:sp>
        <p:nvSpPr>
          <p:cNvPr id="3" name="Espace réservé du contenu 2"/>
          <p:cNvSpPr>
            <a:spLocks noGrp="1"/>
          </p:cNvSpPr>
          <p:nvPr>
            <p:ph sz="quarter" idx="1"/>
          </p:nvPr>
        </p:nvSpPr>
        <p:spPr/>
        <p:txBody>
          <a:bodyPr/>
          <a:lstStyle/>
          <a:p>
            <a:r>
              <a:rPr lang="fr-FR" dirty="0"/>
              <a:t>VD: Nombre de bonnes dénominations</a:t>
            </a:r>
          </a:p>
          <a:p>
            <a:r>
              <a:rPr lang="fr-FR" dirty="0"/>
              <a:t>VI1: âge</a:t>
            </a:r>
          </a:p>
          <a:p>
            <a:r>
              <a:rPr lang="fr-FR" dirty="0"/>
              <a:t>VI2: Niveau d’étude</a:t>
            </a:r>
          </a:p>
          <a:p>
            <a:pPr algn="just"/>
            <a:r>
              <a:rPr lang="fr-FR" dirty="0" err="1"/>
              <a:t>Hyp</a:t>
            </a:r>
            <a:r>
              <a:rPr lang="fr-FR" dirty="0"/>
              <a:t>. Opérationnelle: Le nombre d’images correctement dénommés sera inversement proportionnel à l’âge des sujets et à leur niveau d’étude.</a:t>
            </a:r>
          </a:p>
        </p:txBody>
      </p:sp>
    </p:spTree>
    <p:extLst>
      <p:ext uri="{BB962C8B-B14F-4D97-AF65-F5344CB8AC3E}">
        <p14:creationId xmlns:p14="http://schemas.microsoft.com/office/powerpoint/2010/main" val="1191058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Gill Sans Schoolbook" pitchFamily="2" charset="0"/>
              </a:rPr>
              <a:t>Les variables</a:t>
            </a:r>
          </a:p>
        </p:txBody>
      </p:sp>
      <p:sp>
        <p:nvSpPr>
          <p:cNvPr id="3" name="Espace réservé du contenu 2"/>
          <p:cNvSpPr>
            <a:spLocks noGrp="1"/>
          </p:cNvSpPr>
          <p:nvPr>
            <p:ph sz="quarter" idx="1"/>
          </p:nvPr>
        </p:nvSpPr>
        <p:spPr/>
        <p:txBody>
          <a:bodyPr>
            <a:normAutofit/>
          </a:bodyPr>
          <a:lstStyle/>
          <a:p>
            <a:pPr algn="just"/>
            <a:r>
              <a:rPr lang="fr-FR" dirty="0"/>
              <a:t>On veut connaître l’effet de la maladie d’Alzheimer sur les performances mnésiques des personnes âgées. Pour cela on va comparer les performances de deux groupes de sujets (sains et atteints par la maladie) dans une tâche de mémorisation qui met en jeu deux types de mots : 10 mots affectifs et 10 mots neutres, qui sont mélangés dans la liste à apprendre. </a:t>
            </a:r>
          </a:p>
          <a:p>
            <a:pPr algn="just"/>
            <a:r>
              <a:rPr lang="fr-FR" dirty="0"/>
              <a:t>VI ?</a:t>
            </a:r>
          </a:p>
          <a:p>
            <a:pPr algn="just"/>
            <a:r>
              <a:rPr lang="fr-FR" dirty="0"/>
              <a:t>VD ?</a:t>
            </a:r>
          </a:p>
        </p:txBody>
      </p:sp>
    </p:spTree>
    <p:extLst>
      <p:ext uri="{BB962C8B-B14F-4D97-AF65-F5344CB8AC3E}">
        <p14:creationId xmlns:p14="http://schemas.microsoft.com/office/powerpoint/2010/main" val="2611437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Phase 4 et 5</a:t>
            </a:r>
          </a:p>
        </p:txBody>
      </p:sp>
      <p:sp>
        <p:nvSpPr>
          <p:cNvPr id="3" name="Titre 2"/>
          <p:cNvSpPr>
            <a:spLocks noGrp="1"/>
          </p:cNvSpPr>
          <p:nvPr>
            <p:ph type="ctrTitle"/>
          </p:nvPr>
        </p:nvSpPr>
        <p:spPr/>
        <p:txBody>
          <a:bodyPr/>
          <a:lstStyle/>
          <a:p>
            <a:r>
              <a:rPr lang="fr-FR" dirty="0"/>
              <a:t>Interpréter-reformuler la théorie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332" y="4099060"/>
            <a:ext cx="3926730" cy="325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58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Interprétation des données et reformulation du modèle</a:t>
            </a:r>
          </a:p>
        </p:txBody>
      </p:sp>
      <p:sp>
        <p:nvSpPr>
          <p:cNvPr id="3" name="Espace réservé du contenu 2"/>
          <p:cNvSpPr>
            <a:spLocks noGrp="1"/>
          </p:cNvSpPr>
          <p:nvPr>
            <p:ph sz="quarter" idx="1"/>
          </p:nvPr>
        </p:nvSpPr>
        <p:spPr/>
        <p:txBody>
          <a:bodyPr/>
          <a:lstStyle/>
          <a:p>
            <a:endParaRPr lang="fr-FR" dirty="0"/>
          </a:p>
          <a:p>
            <a:pPr algn="just"/>
            <a:r>
              <a:rPr lang="fr-FR" dirty="0"/>
              <a:t>Dans un article comme dans un mémoire, la discussion permet </a:t>
            </a:r>
            <a:r>
              <a:rPr lang="fr-FR" b="1" dirty="0"/>
              <a:t>d’interpréter </a:t>
            </a:r>
            <a:r>
              <a:rPr lang="fr-FR" dirty="0"/>
              <a:t>(phase 4) les données et de reformuler, compléter ou réfuter une théorie (phase 5 du cycle de la recherche)</a:t>
            </a:r>
          </a:p>
          <a:p>
            <a:pPr algn="just"/>
            <a:r>
              <a:rPr lang="fr-FR" dirty="0"/>
              <a:t>Formellement, la discussion commence par un rappel de l’objectif de l’étude puis propose de discuter chaque hypothèse pour la valider ou l’invalider, un retour à la théorie est alors réalisé.</a:t>
            </a:r>
          </a:p>
        </p:txBody>
      </p:sp>
    </p:spTree>
    <p:extLst>
      <p:ext uri="{BB962C8B-B14F-4D97-AF65-F5344CB8AC3E}">
        <p14:creationId xmlns:p14="http://schemas.microsoft.com/office/powerpoint/2010/main" val="643088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77192" y="3246120"/>
            <a:ext cx="9115044" cy="27188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05844" y="3359150"/>
            <a:ext cx="8856980" cy="2476500"/>
          </a:xfrm>
          <a:custGeom>
            <a:avLst/>
            <a:gdLst/>
            <a:ahLst/>
            <a:cxnLst/>
            <a:rect l="l" t="t" r="r" b="b"/>
            <a:pathLst>
              <a:path w="8856980" h="2476500">
                <a:moveTo>
                  <a:pt x="0" y="2476500"/>
                </a:moveTo>
                <a:lnTo>
                  <a:pt x="8856726" y="2476500"/>
                </a:lnTo>
                <a:lnTo>
                  <a:pt x="8856726" y="0"/>
                </a:lnTo>
                <a:lnTo>
                  <a:pt x="0" y="0"/>
                </a:lnTo>
                <a:lnTo>
                  <a:pt x="0" y="2476500"/>
                </a:lnTo>
                <a:close/>
              </a:path>
            </a:pathLst>
          </a:custGeom>
          <a:solidFill>
            <a:srgbClr val="FFFFFF"/>
          </a:solidFill>
        </p:spPr>
        <p:txBody>
          <a:bodyPr wrap="square" lIns="0" tIns="0" rIns="0" bIns="0" rtlCol="0"/>
          <a:lstStyle/>
          <a:p>
            <a:endParaRPr/>
          </a:p>
        </p:txBody>
      </p:sp>
      <p:sp>
        <p:nvSpPr>
          <p:cNvPr id="4" name="object 4"/>
          <p:cNvSpPr/>
          <p:nvPr/>
        </p:nvSpPr>
        <p:spPr>
          <a:xfrm>
            <a:off x="2421733" y="3440049"/>
            <a:ext cx="8625205" cy="2297430"/>
          </a:xfrm>
          <a:custGeom>
            <a:avLst/>
            <a:gdLst/>
            <a:ahLst/>
            <a:cxnLst/>
            <a:rect l="l" t="t" r="r" b="b"/>
            <a:pathLst>
              <a:path w="8625205" h="2297429">
                <a:moveTo>
                  <a:pt x="8623490" y="0"/>
                </a:moveTo>
                <a:lnTo>
                  <a:pt x="1422" y="0"/>
                </a:lnTo>
                <a:lnTo>
                  <a:pt x="0" y="1524"/>
                </a:lnTo>
                <a:lnTo>
                  <a:pt x="0" y="2295779"/>
                </a:lnTo>
                <a:lnTo>
                  <a:pt x="1422" y="2297176"/>
                </a:lnTo>
                <a:lnTo>
                  <a:pt x="8623490" y="2297176"/>
                </a:lnTo>
                <a:lnTo>
                  <a:pt x="8624887" y="2295779"/>
                </a:lnTo>
                <a:lnTo>
                  <a:pt x="8624887" y="2295016"/>
                </a:lnTo>
                <a:lnTo>
                  <a:pt x="2590" y="2295016"/>
                </a:lnTo>
                <a:lnTo>
                  <a:pt x="2120" y="2294635"/>
                </a:lnTo>
                <a:lnTo>
                  <a:pt x="2120" y="2666"/>
                </a:lnTo>
                <a:lnTo>
                  <a:pt x="2590" y="2158"/>
                </a:lnTo>
                <a:lnTo>
                  <a:pt x="8624887" y="2158"/>
                </a:lnTo>
                <a:lnTo>
                  <a:pt x="8624887" y="1524"/>
                </a:lnTo>
                <a:lnTo>
                  <a:pt x="8623490" y="0"/>
                </a:lnTo>
                <a:close/>
              </a:path>
              <a:path w="8625205" h="2297429">
                <a:moveTo>
                  <a:pt x="8624887" y="2158"/>
                </a:moveTo>
                <a:lnTo>
                  <a:pt x="8622347" y="2158"/>
                </a:lnTo>
                <a:lnTo>
                  <a:pt x="8622728" y="2666"/>
                </a:lnTo>
                <a:lnTo>
                  <a:pt x="8622728" y="2294635"/>
                </a:lnTo>
                <a:lnTo>
                  <a:pt x="8622347" y="2295016"/>
                </a:lnTo>
                <a:lnTo>
                  <a:pt x="8624887" y="2295016"/>
                </a:lnTo>
                <a:lnTo>
                  <a:pt x="8624887" y="2158"/>
                </a:lnTo>
                <a:close/>
              </a:path>
              <a:path w="8625205" h="2297429">
                <a:moveTo>
                  <a:pt x="8620696" y="4317"/>
                </a:moveTo>
                <a:lnTo>
                  <a:pt x="4229" y="4317"/>
                </a:lnTo>
                <a:lnTo>
                  <a:pt x="4229" y="2292985"/>
                </a:lnTo>
                <a:lnTo>
                  <a:pt x="8620696" y="2292985"/>
                </a:lnTo>
                <a:lnTo>
                  <a:pt x="8620696" y="2290826"/>
                </a:lnTo>
                <a:lnTo>
                  <a:pt x="6350" y="2290826"/>
                </a:lnTo>
                <a:lnTo>
                  <a:pt x="6350" y="6350"/>
                </a:lnTo>
                <a:lnTo>
                  <a:pt x="8620696" y="6350"/>
                </a:lnTo>
                <a:lnTo>
                  <a:pt x="8620696" y="4317"/>
                </a:lnTo>
                <a:close/>
              </a:path>
              <a:path w="8625205" h="2297429">
                <a:moveTo>
                  <a:pt x="8620696" y="6350"/>
                </a:moveTo>
                <a:lnTo>
                  <a:pt x="8618537" y="6350"/>
                </a:lnTo>
                <a:lnTo>
                  <a:pt x="8618537" y="2290826"/>
                </a:lnTo>
                <a:lnTo>
                  <a:pt x="8620696" y="2290826"/>
                </a:lnTo>
                <a:lnTo>
                  <a:pt x="8620696" y="6350"/>
                </a:lnTo>
                <a:close/>
              </a:path>
            </a:pathLst>
          </a:custGeom>
          <a:solidFill>
            <a:srgbClr val="6B7C71"/>
          </a:solidFill>
        </p:spPr>
        <p:txBody>
          <a:bodyPr wrap="square" lIns="0" tIns="0" rIns="0" bIns="0" rtlCol="0"/>
          <a:lstStyle/>
          <a:p>
            <a:endParaRPr/>
          </a:p>
        </p:txBody>
      </p:sp>
      <p:sp>
        <p:nvSpPr>
          <p:cNvPr id="5" name="object 5"/>
          <p:cNvSpPr txBox="1"/>
          <p:nvPr/>
        </p:nvSpPr>
        <p:spPr>
          <a:xfrm>
            <a:off x="2846635" y="3638171"/>
            <a:ext cx="7772400" cy="1243289"/>
          </a:xfrm>
          <a:prstGeom prst="rect">
            <a:avLst/>
          </a:prstGeom>
        </p:spPr>
        <p:txBody>
          <a:bodyPr vert="horz" wrap="square" lIns="0" tIns="12065" rIns="0" bIns="0" rtlCol="0">
            <a:spAutoFit/>
          </a:bodyPr>
          <a:lstStyle/>
          <a:p>
            <a:pPr marL="464809" marR="5080" indent="-452744">
              <a:spcBef>
                <a:spcPts val="95"/>
              </a:spcBef>
            </a:pPr>
            <a:r>
              <a:rPr sz="4000" spc="-60" dirty="0">
                <a:solidFill>
                  <a:srgbClr val="46524B"/>
                </a:solidFill>
                <a:latin typeface="Georgia"/>
                <a:cs typeface="Georgia"/>
              </a:rPr>
              <a:t>MÉMOIRE </a:t>
            </a:r>
            <a:r>
              <a:rPr sz="4000" spc="-30" dirty="0">
                <a:solidFill>
                  <a:srgbClr val="46524B"/>
                </a:solidFill>
                <a:latin typeface="Georgia"/>
                <a:cs typeface="Georgia"/>
              </a:rPr>
              <a:t>PROFESSIONNEL </a:t>
            </a:r>
            <a:r>
              <a:rPr sz="4000" spc="114" dirty="0">
                <a:solidFill>
                  <a:srgbClr val="46524B"/>
                </a:solidFill>
                <a:latin typeface="Georgia"/>
                <a:cs typeface="Georgia"/>
              </a:rPr>
              <a:t>OU  </a:t>
            </a:r>
            <a:r>
              <a:rPr sz="4000" spc="-60" dirty="0">
                <a:solidFill>
                  <a:srgbClr val="46524B"/>
                </a:solidFill>
                <a:latin typeface="Georgia"/>
                <a:cs typeface="Georgia"/>
              </a:rPr>
              <a:t>MÉMOIRE </a:t>
            </a:r>
            <a:r>
              <a:rPr sz="4000" spc="-40" dirty="0">
                <a:solidFill>
                  <a:srgbClr val="46524B"/>
                </a:solidFill>
                <a:latin typeface="Georgia"/>
                <a:cs typeface="Georgia"/>
              </a:rPr>
              <a:t>DE</a:t>
            </a:r>
            <a:r>
              <a:rPr sz="4000" spc="140" dirty="0">
                <a:solidFill>
                  <a:srgbClr val="46524B"/>
                </a:solidFill>
                <a:latin typeface="Georgia"/>
                <a:cs typeface="Georgia"/>
              </a:rPr>
              <a:t> </a:t>
            </a:r>
            <a:r>
              <a:rPr sz="4000" spc="-35" dirty="0">
                <a:solidFill>
                  <a:srgbClr val="46524B"/>
                </a:solidFill>
                <a:latin typeface="Georgia"/>
                <a:cs typeface="Georgia"/>
              </a:rPr>
              <a:t>RECHERCHE?</a:t>
            </a:r>
            <a:endParaRPr sz="4000">
              <a:latin typeface="Georgia"/>
              <a:cs typeface="Georgia"/>
            </a:endParaRPr>
          </a:p>
        </p:txBody>
      </p:sp>
      <p:sp>
        <p:nvSpPr>
          <p:cNvPr id="6" name="object 6"/>
          <p:cNvSpPr txBox="1"/>
          <p:nvPr/>
        </p:nvSpPr>
        <p:spPr>
          <a:xfrm>
            <a:off x="2424907" y="5007039"/>
            <a:ext cx="8618855" cy="527067"/>
          </a:xfrm>
          <a:prstGeom prst="rect">
            <a:avLst/>
          </a:prstGeom>
          <a:solidFill>
            <a:srgbClr val="92A199"/>
          </a:solidFill>
        </p:spPr>
        <p:txBody>
          <a:bodyPr vert="horz" wrap="square" lIns="0" tIns="186690" rIns="0" bIns="0" rtlCol="0">
            <a:spAutoFit/>
          </a:bodyPr>
          <a:lstStyle/>
          <a:p>
            <a:pPr marL="1874474">
              <a:spcBef>
                <a:spcPts val="1470"/>
              </a:spcBef>
              <a:tabLst>
                <a:tab pos="4127397" algn="l"/>
              </a:tabLst>
            </a:pPr>
            <a:r>
              <a:rPr sz="2200" spc="-215" dirty="0">
                <a:solidFill>
                  <a:srgbClr val="FFFFFF"/>
                </a:solidFill>
                <a:latin typeface="Verdana"/>
                <a:cs typeface="Verdana"/>
              </a:rPr>
              <a:t>L</a:t>
            </a:r>
            <a:r>
              <a:rPr sz="2200" spc="-495" dirty="0">
                <a:solidFill>
                  <a:srgbClr val="FFFFFF"/>
                </a:solidFill>
                <a:latin typeface="Verdana"/>
                <a:cs typeface="Verdana"/>
              </a:rPr>
              <a:t> </a:t>
            </a:r>
            <a:r>
              <a:rPr sz="2200" spc="120" dirty="0">
                <a:solidFill>
                  <a:srgbClr val="FFFFFF"/>
                </a:solidFill>
                <a:latin typeface="Verdana"/>
                <a:cs typeface="Verdana"/>
              </a:rPr>
              <a:t>A</a:t>
            </a:r>
            <a:r>
              <a:rPr sz="2200" spc="385" dirty="0">
                <a:solidFill>
                  <a:srgbClr val="FFFFFF"/>
                </a:solidFill>
                <a:latin typeface="Verdana"/>
                <a:cs typeface="Verdana"/>
              </a:rPr>
              <a:t> </a:t>
            </a:r>
            <a:r>
              <a:rPr sz="2200" spc="180" dirty="0">
                <a:solidFill>
                  <a:srgbClr val="FFFFFF"/>
                </a:solidFill>
                <a:latin typeface="Verdana"/>
                <a:cs typeface="Verdana"/>
              </a:rPr>
              <a:t>Q</a:t>
            </a:r>
            <a:r>
              <a:rPr sz="2200" spc="-505" dirty="0">
                <a:solidFill>
                  <a:srgbClr val="FFFFFF"/>
                </a:solidFill>
                <a:latin typeface="Verdana"/>
                <a:cs typeface="Verdana"/>
              </a:rPr>
              <a:t> </a:t>
            </a:r>
            <a:r>
              <a:rPr sz="2200" spc="-175" dirty="0">
                <a:solidFill>
                  <a:srgbClr val="FFFFFF"/>
                </a:solidFill>
                <a:latin typeface="Verdana"/>
                <a:cs typeface="Verdana"/>
              </a:rPr>
              <a:t>U</a:t>
            </a:r>
            <a:r>
              <a:rPr sz="2200" spc="-505" dirty="0">
                <a:solidFill>
                  <a:srgbClr val="FFFFFF"/>
                </a:solidFill>
                <a:latin typeface="Verdana"/>
                <a:cs typeface="Verdana"/>
              </a:rPr>
              <a:t> </a:t>
            </a:r>
            <a:r>
              <a:rPr sz="2200" spc="-215" dirty="0">
                <a:solidFill>
                  <a:srgbClr val="FFFFFF"/>
                </a:solidFill>
                <a:latin typeface="Verdana"/>
                <a:cs typeface="Verdana"/>
              </a:rPr>
              <a:t>E</a:t>
            </a:r>
            <a:r>
              <a:rPr sz="2200" spc="-505" dirty="0">
                <a:solidFill>
                  <a:srgbClr val="FFFFFF"/>
                </a:solidFill>
                <a:latin typeface="Verdana"/>
                <a:cs typeface="Verdana"/>
              </a:rPr>
              <a:t> </a:t>
            </a:r>
            <a:r>
              <a:rPr sz="2200" spc="-415" dirty="0">
                <a:solidFill>
                  <a:srgbClr val="FFFFFF"/>
                </a:solidFill>
                <a:latin typeface="Verdana"/>
                <a:cs typeface="Verdana"/>
              </a:rPr>
              <a:t>S</a:t>
            </a:r>
            <a:r>
              <a:rPr sz="2200" spc="-505" dirty="0">
                <a:solidFill>
                  <a:srgbClr val="FFFFFF"/>
                </a:solidFill>
                <a:latin typeface="Verdana"/>
                <a:cs typeface="Verdana"/>
              </a:rPr>
              <a:t> </a:t>
            </a:r>
            <a:r>
              <a:rPr sz="2200" spc="-425" dirty="0">
                <a:solidFill>
                  <a:srgbClr val="FFFFFF"/>
                </a:solidFill>
                <a:latin typeface="Verdana"/>
                <a:cs typeface="Verdana"/>
              </a:rPr>
              <a:t>T</a:t>
            </a:r>
            <a:r>
              <a:rPr sz="2200" spc="-509" dirty="0">
                <a:solidFill>
                  <a:srgbClr val="FFFFFF"/>
                </a:solidFill>
                <a:latin typeface="Verdana"/>
                <a:cs typeface="Verdana"/>
              </a:rPr>
              <a:t> </a:t>
            </a:r>
            <a:r>
              <a:rPr sz="2200" spc="-430" dirty="0">
                <a:solidFill>
                  <a:srgbClr val="FFFFFF"/>
                </a:solidFill>
                <a:latin typeface="Verdana"/>
                <a:cs typeface="Verdana"/>
              </a:rPr>
              <a:t>I</a:t>
            </a:r>
            <a:r>
              <a:rPr sz="2200" spc="-505" dirty="0">
                <a:solidFill>
                  <a:srgbClr val="FFFFFF"/>
                </a:solidFill>
                <a:latin typeface="Verdana"/>
                <a:cs typeface="Verdana"/>
              </a:rPr>
              <a:t> </a:t>
            </a:r>
            <a:r>
              <a:rPr sz="2200" spc="175" dirty="0">
                <a:solidFill>
                  <a:srgbClr val="FFFFFF"/>
                </a:solidFill>
                <a:latin typeface="Verdana"/>
                <a:cs typeface="Verdana"/>
              </a:rPr>
              <a:t>O</a:t>
            </a:r>
            <a:r>
              <a:rPr sz="2200" spc="-25" dirty="0">
                <a:solidFill>
                  <a:srgbClr val="FFFFFF"/>
                </a:solidFill>
                <a:latin typeface="Verdana"/>
                <a:cs typeface="Verdana"/>
              </a:rPr>
              <a:t>N	</a:t>
            </a:r>
            <a:r>
              <a:rPr sz="2200" spc="-215" dirty="0">
                <a:solidFill>
                  <a:srgbClr val="FFFFFF"/>
                </a:solidFill>
                <a:latin typeface="Verdana"/>
                <a:cs typeface="Verdana"/>
              </a:rPr>
              <a:t>E</a:t>
            </a:r>
            <a:r>
              <a:rPr sz="2200" spc="-505" dirty="0">
                <a:solidFill>
                  <a:srgbClr val="FFFFFF"/>
                </a:solidFill>
                <a:latin typeface="Verdana"/>
                <a:cs typeface="Verdana"/>
              </a:rPr>
              <a:t> </a:t>
            </a:r>
            <a:r>
              <a:rPr sz="2200" spc="-170" dirty="0">
                <a:solidFill>
                  <a:srgbClr val="FFFFFF"/>
                </a:solidFill>
                <a:latin typeface="Verdana"/>
                <a:cs typeface="Verdana"/>
              </a:rPr>
              <a:t>X</a:t>
            </a:r>
            <a:r>
              <a:rPr sz="2200" spc="-509" dirty="0">
                <a:solidFill>
                  <a:srgbClr val="FFFFFF"/>
                </a:solidFill>
                <a:latin typeface="Verdana"/>
                <a:cs typeface="Verdana"/>
              </a:rPr>
              <a:t> </a:t>
            </a:r>
            <a:r>
              <a:rPr sz="2200" spc="-430" dirty="0">
                <a:solidFill>
                  <a:srgbClr val="FFFFFF"/>
                </a:solidFill>
                <a:latin typeface="Verdana"/>
                <a:cs typeface="Verdana"/>
              </a:rPr>
              <a:t>I</a:t>
            </a:r>
            <a:r>
              <a:rPr sz="2200" spc="-505" dirty="0">
                <a:solidFill>
                  <a:srgbClr val="FFFFFF"/>
                </a:solidFill>
                <a:latin typeface="Verdana"/>
                <a:cs typeface="Verdana"/>
              </a:rPr>
              <a:t> </a:t>
            </a:r>
            <a:r>
              <a:rPr sz="2200" spc="-415" dirty="0">
                <a:solidFill>
                  <a:srgbClr val="FFFFFF"/>
                </a:solidFill>
                <a:latin typeface="Verdana"/>
                <a:cs typeface="Verdana"/>
              </a:rPr>
              <a:t>S</a:t>
            </a:r>
            <a:r>
              <a:rPr sz="2200" spc="-505" dirty="0">
                <a:solidFill>
                  <a:srgbClr val="FFFFFF"/>
                </a:solidFill>
                <a:latin typeface="Verdana"/>
                <a:cs typeface="Verdana"/>
              </a:rPr>
              <a:t> </a:t>
            </a:r>
            <a:r>
              <a:rPr sz="2200" spc="-425" dirty="0">
                <a:solidFill>
                  <a:srgbClr val="FFFFFF"/>
                </a:solidFill>
                <a:latin typeface="Verdana"/>
                <a:cs typeface="Verdana"/>
              </a:rPr>
              <a:t>T</a:t>
            </a:r>
            <a:r>
              <a:rPr sz="2200" spc="-520" dirty="0">
                <a:solidFill>
                  <a:srgbClr val="FFFFFF"/>
                </a:solidFill>
                <a:latin typeface="Verdana"/>
                <a:cs typeface="Verdana"/>
              </a:rPr>
              <a:t> </a:t>
            </a:r>
            <a:r>
              <a:rPr sz="2200" spc="-215" dirty="0">
                <a:solidFill>
                  <a:srgbClr val="FFFFFF"/>
                </a:solidFill>
                <a:latin typeface="Verdana"/>
                <a:cs typeface="Verdana"/>
              </a:rPr>
              <a:t>E</a:t>
            </a:r>
            <a:r>
              <a:rPr sz="2200" spc="-505" dirty="0">
                <a:solidFill>
                  <a:srgbClr val="FFFFFF"/>
                </a:solidFill>
                <a:latin typeface="Verdana"/>
                <a:cs typeface="Verdana"/>
              </a:rPr>
              <a:t> </a:t>
            </a:r>
            <a:r>
              <a:rPr sz="2200" spc="-25" dirty="0">
                <a:solidFill>
                  <a:srgbClr val="FFFFFF"/>
                </a:solidFill>
                <a:latin typeface="Verdana"/>
                <a:cs typeface="Verdana"/>
              </a:rPr>
              <a:t>N</a:t>
            </a:r>
            <a:r>
              <a:rPr sz="2200" spc="-505" dirty="0">
                <a:solidFill>
                  <a:srgbClr val="FFFFFF"/>
                </a:solidFill>
                <a:latin typeface="Verdana"/>
                <a:cs typeface="Verdana"/>
              </a:rPr>
              <a:t> </a:t>
            </a:r>
            <a:r>
              <a:rPr sz="2200" spc="-425" dirty="0">
                <a:solidFill>
                  <a:srgbClr val="FFFFFF"/>
                </a:solidFill>
                <a:latin typeface="Verdana"/>
                <a:cs typeface="Verdana"/>
              </a:rPr>
              <a:t>T</a:t>
            </a:r>
            <a:r>
              <a:rPr sz="2200" spc="-515" dirty="0">
                <a:solidFill>
                  <a:srgbClr val="FFFFFF"/>
                </a:solidFill>
                <a:latin typeface="Verdana"/>
                <a:cs typeface="Verdana"/>
              </a:rPr>
              <a:t> </a:t>
            </a:r>
            <a:r>
              <a:rPr sz="2200" spc="-430" dirty="0">
                <a:solidFill>
                  <a:srgbClr val="FFFFFF"/>
                </a:solidFill>
                <a:latin typeface="Verdana"/>
                <a:cs typeface="Verdana"/>
              </a:rPr>
              <a:t>I</a:t>
            </a:r>
            <a:r>
              <a:rPr sz="2200" spc="-505" dirty="0">
                <a:solidFill>
                  <a:srgbClr val="FFFFFF"/>
                </a:solidFill>
                <a:latin typeface="Verdana"/>
                <a:cs typeface="Verdana"/>
              </a:rPr>
              <a:t> </a:t>
            </a:r>
            <a:r>
              <a:rPr sz="2200" spc="-215" dirty="0">
                <a:solidFill>
                  <a:srgbClr val="FFFFFF"/>
                </a:solidFill>
                <a:latin typeface="Verdana"/>
                <a:cs typeface="Verdana"/>
              </a:rPr>
              <a:t>E</a:t>
            </a:r>
            <a:r>
              <a:rPr sz="2200" spc="-505" dirty="0">
                <a:solidFill>
                  <a:srgbClr val="FFFFFF"/>
                </a:solidFill>
                <a:latin typeface="Verdana"/>
                <a:cs typeface="Verdana"/>
              </a:rPr>
              <a:t> </a:t>
            </a:r>
            <a:r>
              <a:rPr sz="2200" spc="-215" dirty="0">
                <a:solidFill>
                  <a:srgbClr val="FFFFFF"/>
                </a:solidFill>
                <a:latin typeface="Verdana"/>
                <a:cs typeface="Verdana"/>
              </a:rPr>
              <a:t>L</a:t>
            </a:r>
            <a:r>
              <a:rPr sz="2200" spc="-500" dirty="0">
                <a:solidFill>
                  <a:srgbClr val="FFFFFF"/>
                </a:solidFill>
                <a:latin typeface="Verdana"/>
                <a:cs typeface="Verdana"/>
              </a:rPr>
              <a:t> </a:t>
            </a:r>
            <a:r>
              <a:rPr sz="2200" spc="-215" dirty="0">
                <a:solidFill>
                  <a:srgbClr val="FFFFFF"/>
                </a:solidFill>
                <a:latin typeface="Verdana"/>
                <a:cs typeface="Verdana"/>
              </a:rPr>
              <a:t>L</a:t>
            </a:r>
            <a:r>
              <a:rPr sz="2200" spc="-495" dirty="0">
                <a:solidFill>
                  <a:srgbClr val="FFFFFF"/>
                </a:solidFill>
                <a:latin typeface="Verdana"/>
                <a:cs typeface="Verdana"/>
              </a:rPr>
              <a:t> </a:t>
            </a:r>
            <a:r>
              <a:rPr sz="2200" spc="-215" dirty="0">
                <a:solidFill>
                  <a:srgbClr val="FFFFFF"/>
                </a:solidFill>
                <a:latin typeface="Verdana"/>
                <a:cs typeface="Verdana"/>
              </a:rPr>
              <a:t>E</a:t>
            </a:r>
            <a:r>
              <a:rPr sz="2200" spc="-505" dirty="0">
                <a:solidFill>
                  <a:srgbClr val="FFFFFF"/>
                </a:solidFill>
                <a:latin typeface="Verdana"/>
                <a:cs typeface="Verdana"/>
              </a:rPr>
              <a:t> </a:t>
            </a:r>
            <a:r>
              <a:rPr sz="2200" spc="395" dirty="0">
                <a:solidFill>
                  <a:srgbClr val="FFFFFF"/>
                </a:solidFill>
                <a:latin typeface="Verdana"/>
                <a:cs typeface="Verdana"/>
              </a:rPr>
              <a:t>…</a:t>
            </a:r>
            <a:r>
              <a:rPr sz="2200" spc="-490" dirty="0">
                <a:solidFill>
                  <a:srgbClr val="FFFFFF"/>
                </a:solidFill>
                <a:latin typeface="Verdana"/>
                <a:cs typeface="Verdana"/>
              </a:rPr>
              <a:t> </a:t>
            </a:r>
            <a:r>
              <a:rPr sz="2200" spc="-195" dirty="0">
                <a:solidFill>
                  <a:srgbClr val="FFFFFF"/>
                </a:solidFill>
                <a:latin typeface="Verdana"/>
                <a:cs typeface="Verdana"/>
              </a:rPr>
              <a:t>.</a:t>
            </a:r>
            <a:endParaRPr sz="2200" dirty="0">
              <a:latin typeface="Verdana"/>
              <a:cs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33963" y="1895096"/>
            <a:ext cx="8424545" cy="4301177"/>
          </a:xfrm>
          <a:prstGeom prst="rect">
            <a:avLst/>
          </a:prstGeom>
        </p:spPr>
        <p:txBody>
          <a:bodyPr vert="horz" wrap="square" lIns="0" tIns="111760" rIns="0" bIns="0" rtlCol="0">
            <a:spAutoFit/>
          </a:bodyPr>
          <a:lstStyle/>
          <a:p>
            <a:pPr marL="469889" indent="-457189">
              <a:spcBef>
                <a:spcPts val="880"/>
              </a:spcBef>
              <a:buSzPct val="43750"/>
              <a:buFont typeface="Wingdings"/>
              <a:buChar char=""/>
              <a:tabLst>
                <a:tab pos="469253" algn="l"/>
                <a:tab pos="469889" algn="l"/>
              </a:tabLst>
            </a:pPr>
            <a:r>
              <a:rPr sz="2400" spc="-5" dirty="0">
                <a:latin typeface="Arial"/>
                <a:cs typeface="Arial"/>
              </a:rPr>
              <a:t>S'appuie sur une pratique</a:t>
            </a:r>
            <a:r>
              <a:rPr sz="2400" spc="40" dirty="0">
                <a:latin typeface="Arial"/>
                <a:cs typeface="Arial"/>
              </a:rPr>
              <a:t> </a:t>
            </a:r>
            <a:r>
              <a:rPr sz="2400" spc="-10" dirty="0">
                <a:latin typeface="Arial"/>
                <a:cs typeface="Arial"/>
              </a:rPr>
              <a:t>effective</a:t>
            </a:r>
            <a:endParaRPr sz="2400" dirty="0">
              <a:latin typeface="Arial"/>
              <a:cs typeface="Arial"/>
            </a:endParaRPr>
          </a:p>
          <a:p>
            <a:pPr marL="469889" marR="5080" indent="-457189">
              <a:lnSpc>
                <a:spcPts val="2760"/>
              </a:lnSpc>
              <a:spcBef>
                <a:spcPts val="969"/>
              </a:spcBef>
              <a:buSzPct val="43750"/>
              <a:buFont typeface="Wingdings"/>
              <a:buChar char=""/>
              <a:tabLst>
                <a:tab pos="469253" algn="l"/>
                <a:tab pos="469889" algn="l"/>
                <a:tab pos="1227425" algn="l"/>
                <a:tab pos="1891617" algn="l"/>
                <a:tab pos="3112692" algn="l"/>
                <a:tab pos="3540671" algn="l"/>
                <a:tab pos="4034690" algn="l"/>
                <a:tab pos="6374606" algn="l"/>
                <a:tab pos="8072553" algn="l"/>
              </a:tabLst>
            </a:pPr>
            <a:r>
              <a:rPr sz="2400" spc="-55" dirty="0">
                <a:latin typeface="Arial"/>
                <a:cs typeface="Arial"/>
              </a:rPr>
              <a:t>V</a:t>
            </a:r>
            <a:r>
              <a:rPr sz="2400" spc="-5" dirty="0">
                <a:latin typeface="Arial"/>
                <a:cs typeface="Arial"/>
              </a:rPr>
              <a:t>ise</a:t>
            </a:r>
            <a:r>
              <a:rPr sz="2400" dirty="0">
                <a:latin typeface="Arial"/>
                <a:cs typeface="Arial"/>
              </a:rPr>
              <a:t>	</a:t>
            </a:r>
            <a:r>
              <a:rPr sz="2400" spc="-5" dirty="0">
                <a:latin typeface="Arial"/>
                <a:cs typeface="Arial"/>
              </a:rPr>
              <a:t>son</a:t>
            </a:r>
            <a:r>
              <a:rPr sz="2400" dirty="0">
                <a:latin typeface="Arial"/>
                <a:cs typeface="Arial"/>
              </a:rPr>
              <a:t>	</a:t>
            </a:r>
            <a:r>
              <a:rPr sz="2400" spc="-5" dirty="0">
                <a:latin typeface="Arial"/>
                <a:cs typeface="Arial"/>
              </a:rPr>
              <a:t>an</a:t>
            </a:r>
            <a:r>
              <a:rPr sz="2400" spc="-15" dirty="0">
                <a:latin typeface="Arial"/>
                <a:cs typeface="Arial"/>
              </a:rPr>
              <a:t>a</a:t>
            </a:r>
            <a:r>
              <a:rPr sz="2400" spc="-5" dirty="0">
                <a:latin typeface="Arial"/>
                <a:cs typeface="Arial"/>
              </a:rPr>
              <a:t>lyse</a:t>
            </a:r>
            <a:r>
              <a:rPr sz="2400" dirty="0">
                <a:latin typeface="Arial"/>
                <a:cs typeface="Arial"/>
              </a:rPr>
              <a:t>	</a:t>
            </a:r>
            <a:r>
              <a:rPr sz="2400" spc="-5" dirty="0">
                <a:latin typeface="Arial"/>
                <a:cs typeface="Arial"/>
              </a:rPr>
              <a:t>e</a:t>
            </a:r>
            <a:r>
              <a:rPr sz="2400" dirty="0">
                <a:latin typeface="Arial"/>
                <a:cs typeface="Arial"/>
              </a:rPr>
              <a:t>t	</a:t>
            </a:r>
            <a:r>
              <a:rPr sz="2400" spc="-5" dirty="0">
                <a:latin typeface="Arial"/>
                <a:cs typeface="Arial"/>
              </a:rPr>
              <a:t>sa</a:t>
            </a:r>
            <a:r>
              <a:rPr sz="2400" dirty="0">
                <a:latin typeface="Arial"/>
                <a:cs typeface="Arial"/>
              </a:rPr>
              <a:t>	</a:t>
            </a:r>
            <a:r>
              <a:rPr sz="2400" spc="-5" dirty="0">
                <a:latin typeface="Arial"/>
                <a:cs typeface="Arial"/>
              </a:rPr>
              <a:t>comp</a:t>
            </a:r>
            <a:r>
              <a:rPr sz="2400" spc="-15" dirty="0">
                <a:latin typeface="Arial"/>
                <a:cs typeface="Arial"/>
              </a:rPr>
              <a:t>r</a:t>
            </a:r>
            <a:r>
              <a:rPr sz="2400" spc="-5" dirty="0">
                <a:latin typeface="Arial"/>
                <a:cs typeface="Arial"/>
              </a:rPr>
              <a:t>éh</a:t>
            </a:r>
            <a:r>
              <a:rPr sz="2400" spc="-15" dirty="0">
                <a:latin typeface="Arial"/>
                <a:cs typeface="Arial"/>
              </a:rPr>
              <a:t>e</a:t>
            </a:r>
            <a:r>
              <a:rPr sz="2400" spc="-5" dirty="0">
                <a:latin typeface="Arial"/>
                <a:cs typeface="Arial"/>
              </a:rPr>
              <a:t>nsion,</a:t>
            </a:r>
            <a:r>
              <a:rPr sz="2400" dirty="0">
                <a:latin typeface="Arial"/>
                <a:cs typeface="Arial"/>
              </a:rPr>
              <a:t>	notamment	</a:t>
            </a:r>
            <a:r>
              <a:rPr sz="2400" spc="-10" dirty="0">
                <a:latin typeface="Arial"/>
                <a:cs typeface="Arial"/>
              </a:rPr>
              <a:t>au  </a:t>
            </a:r>
            <a:r>
              <a:rPr sz="2400" dirty="0">
                <a:latin typeface="Arial"/>
                <a:cs typeface="Arial"/>
              </a:rPr>
              <a:t>travers </a:t>
            </a:r>
            <a:r>
              <a:rPr sz="2400" spc="-5" dirty="0">
                <a:latin typeface="Arial"/>
                <a:cs typeface="Arial"/>
              </a:rPr>
              <a:t>d’une</a:t>
            </a:r>
            <a:r>
              <a:rPr sz="2400" dirty="0">
                <a:latin typeface="Arial"/>
                <a:cs typeface="Arial"/>
              </a:rPr>
              <a:t> </a:t>
            </a:r>
            <a:r>
              <a:rPr sz="2400" u="heavy" spc="-5" dirty="0">
                <a:uFill>
                  <a:solidFill>
                    <a:srgbClr val="000000"/>
                  </a:solidFill>
                </a:uFill>
                <a:latin typeface="Arial"/>
                <a:cs typeface="Arial"/>
              </a:rPr>
              <a:t>théorisation</a:t>
            </a:r>
            <a:endParaRPr sz="2400" dirty="0">
              <a:latin typeface="Arial"/>
              <a:cs typeface="Arial"/>
            </a:endParaRPr>
          </a:p>
          <a:p>
            <a:pPr marL="469889" indent="-457189">
              <a:spcBef>
                <a:spcPts val="700"/>
              </a:spcBef>
              <a:buSzPct val="43750"/>
              <a:buFont typeface="Wingdings"/>
              <a:buChar char=""/>
              <a:tabLst>
                <a:tab pos="469253" algn="l"/>
                <a:tab pos="469889" algn="l"/>
              </a:tabLst>
            </a:pPr>
            <a:r>
              <a:rPr sz="2400" spc="-5" dirty="0">
                <a:latin typeface="Arial"/>
                <a:cs typeface="Arial"/>
              </a:rPr>
              <a:t>C'est une modalité d'analyse de la pratique par</a:t>
            </a:r>
            <a:r>
              <a:rPr sz="2400" spc="100" dirty="0">
                <a:latin typeface="Arial"/>
                <a:cs typeface="Arial"/>
              </a:rPr>
              <a:t> </a:t>
            </a:r>
            <a:r>
              <a:rPr sz="2400" spc="-5" dirty="0">
                <a:latin typeface="Arial"/>
                <a:cs typeface="Arial"/>
              </a:rPr>
              <a:t>l’écrit.</a:t>
            </a:r>
            <a:endParaRPr sz="2400" dirty="0">
              <a:latin typeface="Arial"/>
              <a:cs typeface="Arial"/>
            </a:endParaRPr>
          </a:p>
          <a:p>
            <a:pPr marL="469889" marR="6350" indent="-457189">
              <a:lnSpc>
                <a:spcPts val="2760"/>
              </a:lnSpc>
              <a:spcBef>
                <a:spcPts val="969"/>
              </a:spcBef>
              <a:buSzPct val="43750"/>
              <a:buFont typeface="Wingdings"/>
              <a:buChar char=""/>
              <a:tabLst>
                <a:tab pos="469253" algn="l"/>
                <a:tab pos="469889" algn="l"/>
                <a:tab pos="2202760" algn="l"/>
                <a:tab pos="3009190" algn="l"/>
                <a:tab pos="4222010" algn="l"/>
                <a:tab pos="6502238" algn="l"/>
                <a:tab pos="7223579" algn="l"/>
              </a:tabLst>
            </a:pPr>
            <a:r>
              <a:rPr sz="2400" spc="-135" dirty="0">
                <a:latin typeface="Arial"/>
                <a:cs typeface="Arial"/>
              </a:rPr>
              <a:t>L</a:t>
            </a:r>
            <a:r>
              <a:rPr sz="2400" spc="-5" dirty="0">
                <a:latin typeface="Arial"/>
                <a:cs typeface="Arial"/>
              </a:rPr>
              <a:t>’</a:t>
            </a:r>
            <a:r>
              <a:rPr sz="2400" spc="-10" dirty="0">
                <a:latin typeface="Arial"/>
                <a:cs typeface="Arial"/>
              </a:rPr>
              <a:t>e</a:t>
            </a:r>
            <a:r>
              <a:rPr sz="2400" spc="-45" dirty="0">
                <a:latin typeface="Arial"/>
                <a:cs typeface="Arial"/>
              </a:rPr>
              <a:t>f</a:t>
            </a:r>
            <a:r>
              <a:rPr sz="2400" dirty="0">
                <a:latin typeface="Arial"/>
                <a:cs typeface="Arial"/>
              </a:rPr>
              <a:t>ficac</a:t>
            </a:r>
            <a:r>
              <a:rPr sz="2400" spc="-10" dirty="0">
                <a:latin typeface="Arial"/>
                <a:cs typeface="Arial"/>
              </a:rPr>
              <a:t>i</a:t>
            </a:r>
            <a:r>
              <a:rPr sz="2400" dirty="0">
                <a:latin typeface="Arial"/>
                <a:cs typeface="Arial"/>
              </a:rPr>
              <a:t>té	</a:t>
            </a:r>
            <a:r>
              <a:rPr sz="2400" spc="-10" dirty="0">
                <a:latin typeface="Arial"/>
                <a:cs typeface="Arial"/>
              </a:rPr>
              <a:t>de</a:t>
            </a:r>
            <a:r>
              <a:rPr sz="2400" spc="-5" dirty="0">
                <a:latin typeface="Arial"/>
                <a:cs typeface="Arial"/>
              </a:rPr>
              <a:t>s</a:t>
            </a:r>
            <a:r>
              <a:rPr sz="2400" dirty="0">
                <a:latin typeface="Arial"/>
                <a:cs typeface="Arial"/>
              </a:rPr>
              <a:t>	gestes	pro</a:t>
            </a:r>
            <a:r>
              <a:rPr sz="2400" spc="-10" dirty="0">
                <a:latin typeface="Arial"/>
                <a:cs typeface="Arial"/>
              </a:rPr>
              <a:t>f</a:t>
            </a:r>
            <a:r>
              <a:rPr sz="2400" spc="-5" dirty="0">
                <a:latin typeface="Arial"/>
                <a:cs typeface="Arial"/>
              </a:rPr>
              <a:t>essi</a:t>
            </a:r>
            <a:r>
              <a:rPr sz="2400" spc="-15" dirty="0">
                <a:latin typeface="Arial"/>
                <a:cs typeface="Arial"/>
              </a:rPr>
              <a:t>o</a:t>
            </a:r>
            <a:r>
              <a:rPr sz="2400" spc="-5" dirty="0">
                <a:latin typeface="Arial"/>
                <a:cs typeface="Arial"/>
              </a:rPr>
              <a:t>nnels</a:t>
            </a:r>
            <a:r>
              <a:rPr sz="2400" dirty="0">
                <a:latin typeface="Arial"/>
                <a:cs typeface="Arial"/>
              </a:rPr>
              <a:t>	est	</a:t>
            </a:r>
            <a:r>
              <a:rPr sz="2400" spc="-5" dirty="0">
                <a:latin typeface="Arial"/>
                <a:cs typeface="Arial"/>
              </a:rPr>
              <a:t>mesurée  </a:t>
            </a:r>
            <a:r>
              <a:rPr sz="2400" u="heavy" spc="-5" dirty="0">
                <a:uFill>
                  <a:solidFill>
                    <a:srgbClr val="000000"/>
                  </a:solidFill>
                </a:uFill>
                <a:latin typeface="Arial"/>
                <a:cs typeface="Arial"/>
              </a:rPr>
              <a:t>objectivement.</a:t>
            </a:r>
            <a:endParaRPr sz="2400" dirty="0">
              <a:latin typeface="Arial"/>
              <a:cs typeface="Arial"/>
            </a:endParaRPr>
          </a:p>
          <a:p>
            <a:pPr marL="469889" marR="5080" indent="-457189">
              <a:lnSpc>
                <a:spcPts val="2760"/>
              </a:lnSpc>
              <a:spcBef>
                <a:spcPts val="900"/>
              </a:spcBef>
              <a:buSzPct val="43750"/>
              <a:buFont typeface="Wingdings"/>
              <a:buChar char=""/>
              <a:tabLst>
                <a:tab pos="469253" algn="l"/>
                <a:tab pos="469889" algn="l"/>
              </a:tabLst>
            </a:pPr>
            <a:r>
              <a:rPr sz="2400" u="heavy" spc="-600" dirty="0">
                <a:uFill>
                  <a:solidFill>
                    <a:srgbClr val="000000"/>
                  </a:solidFill>
                </a:uFill>
                <a:latin typeface="Times New Roman"/>
                <a:cs typeface="Times New Roman"/>
              </a:rPr>
              <a:t> </a:t>
            </a:r>
            <a:r>
              <a:rPr sz="2400" u="heavy" spc="-20" dirty="0">
                <a:uFill>
                  <a:solidFill>
                    <a:srgbClr val="000000"/>
                  </a:solidFill>
                </a:uFill>
                <a:latin typeface="Arial"/>
                <a:cs typeface="Arial"/>
              </a:rPr>
              <a:t>L’objectif </a:t>
            </a:r>
            <a:r>
              <a:rPr sz="2400" u="heavy" spc="-5" dirty="0">
                <a:uFill>
                  <a:solidFill>
                    <a:srgbClr val="000000"/>
                  </a:solidFill>
                </a:uFill>
                <a:latin typeface="Arial"/>
                <a:cs typeface="Arial"/>
              </a:rPr>
              <a:t>n’est pas de généraliser à </a:t>
            </a:r>
            <a:r>
              <a:rPr sz="2400" u="heavy" dirty="0">
                <a:uFill>
                  <a:solidFill>
                    <a:srgbClr val="000000"/>
                  </a:solidFill>
                </a:uFill>
                <a:latin typeface="Arial"/>
                <a:cs typeface="Arial"/>
              </a:rPr>
              <a:t>tous </a:t>
            </a:r>
            <a:r>
              <a:rPr sz="2400" u="heavy" spc="-5" dirty="0">
                <a:uFill>
                  <a:solidFill>
                    <a:srgbClr val="000000"/>
                  </a:solidFill>
                </a:uFill>
                <a:latin typeface="Arial"/>
                <a:cs typeface="Arial"/>
              </a:rPr>
              <a:t>les élèves </a:t>
            </a:r>
            <a:r>
              <a:rPr sz="2400" u="heavy" dirty="0">
                <a:uFill>
                  <a:solidFill>
                    <a:srgbClr val="000000"/>
                  </a:solidFill>
                </a:uFill>
                <a:latin typeface="Arial"/>
                <a:cs typeface="Arial"/>
              </a:rPr>
              <a:t>ou </a:t>
            </a:r>
            <a:r>
              <a:rPr sz="2400" u="heavy" spc="-5" dirty="0">
                <a:uFill>
                  <a:solidFill>
                    <a:srgbClr val="000000"/>
                  </a:solidFill>
                </a:uFill>
                <a:latin typeface="Arial"/>
                <a:cs typeface="Arial"/>
              </a:rPr>
              <a:t>à  tous les</a:t>
            </a:r>
            <a:r>
              <a:rPr sz="2400" u="heavy" spc="10" dirty="0">
                <a:uFill>
                  <a:solidFill>
                    <a:srgbClr val="000000"/>
                  </a:solidFill>
                </a:uFill>
                <a:latin typeface="Arial"/>
                <a:cs typeface="Arial"/>
              </a:rPr>
              <a:t> </a:t>
            </a:r>
            <a:r>
              <a:rPr sz="2400" u="heavy" spc="-5" dirty="0">
                <a:uFill>
                  <a:solidFill>
                    <a:srgbClr val="000000"/>
                  </a:solidFill>
                </a:uFill>
                <a:latin typeface="Arial"/>
                <a:cs typeface="Arial"/>
              </a:rPr>
              <a:t>enseignants!</a:t>
            </a:r>
            <a:endParaRPr sz="2400" dirty="0">
              <a:latin typeface="Arial"/>
              <a:cs typeface="Arial"/>
            </a:endParaRPr>
          </a:p>
          <a:p>
            <a:pPr marL="469889" marR="7620" indent="-457189" algn="just">
              <a:lnSpc>
                <a:spcPts val="2760"/>
              </a:lnSpc>
              <a:spcBef>
                <a:spcPts val="905"/>
              </a:spcBef>
              <a:buSzPct val="43750"/>
              <a:buFont typeface="Wingdings"/>
              <a:buChar char=""/>
              <a:tabLst>
                <a:tab pos="469889" algn="l"/>
              </a:tabLst>
            </a:pPr>
            <a:r>
              <a:rPr sz="2400" spc="-5" dirty="0">
                <a:latin typeface="Arial"/>
                <a:cs typeface="Arial"/>
              </a:rPr>
              <a:t>Les problématiques doivent </a:t>
            </a:r>
            <a:r>
              <a:rPr sz="2400" dirty="0">
                <a:latin typeface="Arial"/>
                <a:cs typeface="Arial"/>
              </a:rPr>
              <a:t>être </a:t>
            </a:r>
            <a:r>
              <a:rPr sz="2400" spc="-5" dirty="0">
                <a:latin typeface="Arial"/>
                <a:cs typeface="Arial"/>
              </a:rPr>
              <a:t>explicitement en lien </a:t>
            </a:r>
            <a:r>
              <a:rPr sz="2400" dirty="0">
                <a:latin typeface="Arial"/>
                <a:cs typeface="Arial"/>
              </a:rPr>
              <a:t>avec  </a:t>
            </a:r>
            <a:r>
              <a:rPr sz="2400" spc="-5" dirty="0">
                <a:latin typeface="Arial"/>
                <a:cs typeface="Arial"/>
              </a:rPr>
              <a:t>les </a:t>
            </a:r>
            <a:r>
              <a:rPr sz="2400" dirty="0">
                <a:latin typeface="Arial"/>
                <a:cs typeface="Arial"/>
              </a:rPr>
              <a:t>programmes </a:t>
            </a:r>
            <a:r>
              <a:rPr sz="2400" spc="-5" dirty="0">
                <a:latin typeface="Arial"/>
                <a:cs typeface="Arial"/>
              </a:rPr>
              <a:t>et le </a:t>
            </a:r>
            <a:r>
              <a:rPr sz="2400" spc="-5" dirty="0" err="1">
                <a:latin typeface="Arial"/>
                <a:cs typeface="Arial"/>
              </a:rPr>
              <a:t>référentiel</a:t>
            </a:r>
            <a:r>
              <a:rPr sz="2400" spc="-5" dirty="0">
                <a:latin typeface="Arial"/>
                <a:cs typeface="Arial"/>
              </a:rPr>
              <a:t> </a:t>
            </a:r>
            <a:r>
              <a:rPr lang="fr-FR" sz="2400" spc="-5" dirty="0">
                <a:latin typeface="Arial"/>
                <a:cs typeface="Arial"/>
              </a:rPr>
              <a:t>métier du MI.</a:t>
            </a:r>
            <a:endParaRPr sz="2400" dirty="0">
              <a:latin typeface="Arial"/>
              <a:cs typeface="Arial"/>
            </a:endParaRPr>
          </a:p>
        </p:txBody>
      </p:sp>
      <p:sp>
        <p:nvSpPr>
          <p:cNvPr id="3" name="object 3"/>
          <p:cNvSpPr txBox="1">
            <a:spLocks noGrp="1"/>
          </p:cNvSpPr>
          <p:nvPr>
            <p:ph type="title"/>
          </p:nvPr>
        </p:nvSpPr>
        <p:spPr>
          <a:xfrm>
            <a:off x="931069" y="276225"/>
            <a:ext cx="11811000" cy="1490152"/>
          </a:xfrm>
          <a:prstGeom prst="rect">
            <a:avLst/>
          </a:prstGeom>
        </p:spPr>
        <p:txBody>
          <a:bodyPr vert="horz" wrap="square" lIns="0" tIns="12700" rIns="0" bIns="0" rtlCol="0">
            <a:spAutoFit/>
          </a:bodyPr>
          <a:lstStyle/>
          <a:p>
            <a:pPr marL="12700">
              <a:spcBef>
                <a:spcPts val="100"/>
              </a:spcBef>
            </a:pPr>
            <a:r>
              <a:rPr sz="4800" b="0" spc="-5" dirty="0"/>
              <a:t>Un </a:t>
            </a:r>
            <a:r>
              <a:rPr sz="4800" b="0" spc="-5" dirty="0" err="1"/>
              <a:t>mémoire</a:t>
            </a:r>
            <a:r>
              <a:rPr sz="4800" b="0" spc="-35" dirty="0"/>
              <a:t> </a:t>
            </a:r>
            <a:r>
              <a:rPr lang="fr-FR" sz="4800" b="0" spc="-35" dirty="0"/>
              <a:t>de recherche qui s’appuie sur une pratique </a:t>
            </a:r>
            <a:r>
              <a:rPr sz="4800" b="0" spc="-5" dirty="0" err="1"/>
              <a:t>professionnel</a:t>
            </a:r>
            <a:r>
              <a:rPr lang="fr-FR" sz="4800" b="0" spc="-5" dirty="0"/>
              <a:t>le…</a:t>
            </a:r>
            <a:endParaRPr sz="4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1515" y="506095"/>
            <a:ext cx="5397754" cy="612988"/>
          </a:xfrm>
          <a:prstGeom prst="rect">
            <a:avLst/>
          </a:prstGeom>
        </p:spPr>
        <p:txBody>
          <a:bodyPr vert="horz" wrap="square" lIns="0" tIns="12700" rIns="0" bIns="0" rtlCol="0">
            <a:spAutoFit/>
          </a:bodyPr>
          <a:lstStyle/>
          <a:p>
            <a:pPr marL="12700">
              <a:spcBef>
                <a:spcPts val="100"/>
              </a:spcBef>
            </a:pPr>
            <a:r>
              <a:rPr lang="fr-FR" sz="3900" b="0" spc="145" dirty="0">
                <a:solidFill>
                  <a:srgbClr val="6B7C71"/>
                </a:solidFill>
                <a:latin typeface="Georgia"/>
                <a:cs typeface="Georgia"/>
              </a:rPr>
              <a:t>ANALYSE </a:t>
            </a:r>
            <a:r>
              <a:rPr lang="fr-FR" sz="3900" b="0" spc="415" dirty="0">
                <a:solidFill>
                  <a:srgbClr val="6B7C71"/>
                </a:solidFill>
                <a:latin typeface="Georgia"/>
                <a:cs typeface="Georgia"/>
              </a:rPr>
              <a:t>A</a:t>
            </a:r>
            <a:r>
              <a:rPr lang="fr-FR" sz="3900" b="0" spc="-150" dirty="0">
                <a:solidFill>
                  <a:srgbClr val="6B7C71"/>
                </a:solidFill>
                <a:latin typeface="Georgia"/>
                <a:cs typeface="Georgia"/>
              </a:rPr>
              <a:t> </a:t>
            </a:r>
            <a:r>
              <a:rPr lang="fr-FR" sz="3900" b="0" spc="-95" dirty="0">
                <a:solidFill>
                  <a:srgbClr val="6B7C71"/>
                </a:solidFill>
                <a:latin typeface="Georgia"/>
                <a:cs typeface="Georgia"/>
              </a:rPr>
              <a:t>PRIORI</a:t>
            </a:r>
            <a:endParaRPr sz="3900" dirty="0">
              <a:latin typeface="Georgia"/>
              <a:cs typeface="Georgia"/>
            </a:endParaRPr>
          </a:p>
        </p:txBody>
      </p:sp>
      <p:sp>
        <p:nvSpPr>
          <p:cNvPr id="3" name="object 3"/>
          <p:cNvSpPr txBox="1"/>
          <p:nvPr/>
        </p:nvSpPr>
        <p:spPr>
          <a:xfrm>
            <a:off x="8842661" y="1600582"/>
            <a:ext cx="1399540" cy="520655"/>
          </a:xfrm>
          <a:prstGeom prst="rect">
            <a:avLst/>
          </a:prstGeom>
        </p:spPr>
        <p:txBody>
          <a:bodyPr vert="horz" wrap="square" lIns="0" tIns="12700" rIns="0" bIns="0" rtlCol="0">
            <a:spAutoFit/>
          </a:bodyPr>
          <a:lstStyle/>
          <a:p>
            <a:pPr marL="12700">
              <a:spcBef>
                <a:spcPts val="100"/>
              </a:spcBef>
            </a:pPr>
            <a:r>
              <a:rPr sz="3300" spc="-5" dirty="0">
                <a:latin typeface="Arial"/>
                <a:cs typeface="Arial"/>
              </a:rPr>
              <a:t>comme</a:t>
            </a:r>
            <a:endParaRPr sz="3300">
              <a:latin typeface="Arial"/>
              <a:cs typeface="Arial"/>
            </a:endParaRPr>
          </a:p>
        </p:txBody>
      </p:sp>
      <p:sp>
        <p:nvSpPr>
          <p:cNvPr id="4" name="object 4"/>
          <p:cNvSpPr txBox="1"/>
          <p:nvPr/>
        </p:nvSpPr>
        <p:spPr>
          <a:xfrm>
            <a:off x="2191010" y="1600581"/>
            <a:ext cx="6205220" cy="993862"/>
          </a:xfrm>
          <a:prstGeom prst="rect">
            <a:avLst/>
          </a:prstGeom>
        </p:spPr>
        <p:txBody>
          <a:bodyPr vert="horz" wrap="square" lIns="0" tIns="69850" rIns="0" bIns="0" rtlCol="0">
            <a:spAutoFit/>
          </a:bodyPr>
          <a:lstStyle/>
          <a:p>
            <a:pPr marL="527672" marR="5080" indent="-515607">
              <a:lnSpc>
                <a:spcPts val="3560"/>
              </a:lnSpc>
              <a:spcBef>
                <a:spcPts val="550"/>
              </a:spcBef>
              <a:tabLst>
                <a:tab pos="527672" algn="l"/>
                <a:tab pos="1442049" algn="l"/>
                <a:tab pos="2612325" algn="l"/>
                <a:tab pos="3413040" algn="l"/>
                <a:tab pos="5445624" algn="l"/>
              </a:tabLst>
            </a:pPr>
            <a:r>
              <a:rPr sz="1450" spc="15" dirty="0">
                <a:solidFill>
                  <a:srgbClr val="92A199"/>
                </a:solidFill>
                <a:latin typeface="Arial"/>
                <a:cs typeface="Arial"/>
              </a:rPr>
              <a:t>1.	</a:t>
            </a:r>
            <a:r>
              <a:rPr sz="3300" dirty="0">
                <a:latin typeface="Arial"/>
                <a:cs typeface="Arial"/>
              </a:rPr>
              <a:t>c</a:t>
            </a:r>
            <a:r>
              <a:rPr sz="3300" spc="-5" dirty="0">
                <a:latin typeface="Arial"/>
                <a:cs typeface="Arial"/>
              </a:rPr>
              <a:t>e</a:t>
            </a:r>
            <a:r>
              <a:rPr sz="3300" dirty="0">
                <a:latin typeface="Arial"/>
                <a:cs typeface="Arial"/>
              </a:rPr>
              <a:t>	</a:t>
            </a:r>
            <a:r>
              <a:rPr sz="3300" spc="-5" dirty="0">
                <a:latin typeface="Arial"/>
                <a:cs typeface="Arial"/>
              </a:rPr>
              <a:t>que</a:t>
            </a:r>
            <a:r>
              <a:rPr sz="3300" dirty="0">
                <a:latin typeface="Arial"/>
                <a:cs typeface="Arial"/>
              </a:rPr>
              <a:t>	</a:t>
            </a:r>
            <a:r>
              <a:rPr sz="3300" spc="-10" dirty="0">
                <a:latin typeface="Arial"/>
                <a:cs typeface="Arial"/>
              </a:rPr>
              <a:t>l</a:t>
            </a:r>
            <a:r>
              <a:rPr sz="3300" spc="-5" dirty="0">
                <a:latin typeface="Arial"/>
                <a:cs typeface="Arial"/>
              </a:rPr>
              <a:t>a</a:t>
            </a:r>
            <a:r>
              <a:rPr sz="3300" dirty="0">
                <a:latin typeface="Arial"/>
                <a:cs typeface="Arial"/>
              </a:rPr>
              <a:t>	</a:t>
            </a:r>
            <a:r>
              <a:rPr sz="3300" spc="-5" dirty="0">
                <a:latin typeface="Arial"/>
                <a:cs typeface="Arial"/>
              </a:rPr>
              <a:t>situation</a:t>
            </a:r>
            <a:r>
              <a:rPr sz="3300" dirty="0">
                <a:latin typeface="Arial"/>
                <a:cs typeface="Arial"/>
              </a:rPr>
              <a:t>	</a:t>
            </a:r>
            <a:r>
              <a:rPr sz="3300" spc="-5" dirty="0">
                <a:latin typeface="Arial"/>
                <a:cs typeface="Arial"/>
              </a:rPr>
              <a:t>vi</a:t>
            </a:r>
            <a:r>
              <a:rPr sz="3300" dirty="0">
                <a:latin typeface="Arial"/>
                <a:cs typeface="Arial"/>
              </a:rPr>
              <a:t>s</a:t>
            </a:r>
            <a:r>
              <a:rPr sz="3300" spc="-5" dirty="0">
                <a:latin typeface="Arial"/>
                <a:cs typeface="Arial"/>
              </a:rPr>
              <a:t>e  </a:t>
            </a:r>
            <a:r>
              <a:rPr sz="3300" dirty="0">
                <a:latin typeface="Arial"/>
                <a:cs typeface="Arial"/>
              </a:rPr>
              <a:t>savoir(s)</a:t>
            </a:r>
            <a:endParaRPr sz="3300">
              <a:latin typeface="Arial"/>
              <a:cs typeface="Arial"/>
            </a:endParaRPr>
          </a:p>
        </p:txBody>
      </p:sp>
      <p:sp>
        <p:nvSpPr>
          <p:cNvPr id="5" name="object 5"/>
          <p:cNvSpPr txBox="1"/>
          <p:nvPr/>
        </p:nvSpPr>
        <p:spPr>
          <a:xfrm>
            <a:off x="2302669" y="2608022"/>
            <a:ext cx="8053070" cy="3620863"/>
          </a:xfrm>
          <a:prstGeom prst="rect">
            <a:avLst/>
          </a:prstGeom>
        </p:spPr>
        <p:txBody>
          <a:bodyPr vert="horz" wrap="square" lIns="0" tIns="70485" rIns="0" bIns="0" rtlCol="0">
            <a:spAutoFit/>
          </a:bodyPr>
          <a:lstStyle/>
          <a:p>
            <a:pPr marL="527672" marR="5080" indent="-515607" algn="just">
              <a:lnSpc>
                <a:spcPts val="3560"/>
              </a:lnSpc>
              <a:spcBef>
                <a:spcPts val="555"/>
              </a:spcBef>
            </a:pPr>
            <a:r>
              <a:rPr sz="1500" spc="-10" dirty="0">
                <a:solidFill>
                  <a:srgbClr val="92A199"/>
                </a:solidFill>
                <a:latin typeface="Arial"/>
                <a:cs typeface="Arial"/>
              </a:rPr>
              <a:t>2. </a:t>
            </a:r>
            <a:r>
              <a:rPr sz="3300" spc="-5" dirty="0">
                <a:latin typeface="Arial"/>
                <a:cs typeface="Arial"/>
              </a:rPr>
              <a:t>les </a:t>
            </a:r>
            <a:r>
              <a:rPr sz="3300" dirty="0">
                <a:latin typeface="Arial"/>
                <a:cs typeface="Arial"/>
              </a:rPr>
              <a:t>connaissances </a:t>
            </a:r>
            <a:r>
              <a:rPr sz="3300" spc="-5" dirty="0">
                <a:latin typeface="Arial"/>
                <a:cs typeface="Arial"/>
              </a:rPr>
              <a:t>dont </a:t>
            </a:r>
            <a:r>
              <a:rPr sz="3300" dirty="0">
                <a:latin typeface="Arial"/>
                <a:cs typeface="Arial"/>
              </a:rPr>
              <a:t>devraient  disposer </a:t>
            </a:r>
            <a:r>
              <a:rPr sz="3300" spc="-5" dirty="0">
                <a:latin typeface="Arial"/>
                <a:cs typeface="Arial"/>
              </a:rPr>
              <a:t>les </a:t>
            </a:r>
            <a:r>
              <a:rPr sz="3300" dirty="0">
                <a:latin typeface="Arial"/>
                <a:cs typeface="Arial"/>
              </a:rPr>
              <a:t>élèves </a:t>
            </a:r>
            <a:r>
              <a:rPr sz="3300" spc="-5" dirty="0">
                <a:latin typeface="Arial"/>
                <a:cs typeface="Arial"/>
              </a:rPr>
              <a:t>pour comprendre </a:t>
            </a:r>
            <a:r>
              <a:rPr sz="3300" dirty="0">
                <a:latin typeface="Arial"/>
                <a:cs typeface="Arial"/>
              </a:rPr>
              <a:t>et  </a:t>
            </a:r>
            <a:r>
              <a:rPr sz="3300" spc="-5" dirty="0">
                <a:latin typeface="Arial"/>
                <a:cs typeface="Arial"/>
              </a:rPr>
              <a:t>agir de manière</a:t>
            </a:r>
            <a:r>
              <a:rPr sz="3300" spc="25" dirty="0">
                <a:latin typeface="Arial"/>
                <a:cs typeface="Arial"/>
              </a:rPr>
              <a:t> </a:t>
            </a:r>
            <a:r>
              <a:rPr sz="3300" spc="-10" dirty="0">
                <a:latin typeface="Arial"/>
                <a:cs typeface="Arial"/>
              </a:rPr>
              <a:t>efficiente</a:t>
            </a:r>
            <a:endParaRPr sz="3300" dirty="0">
              <a:latin typeface="Arial"/>
              <a:cs typeface="Arial"/>
            </a:endParaRPr>
          </a:p>
          <a:p>
            <a:pPr marL="527672" marR="6985" indent="-515607" algn="just">
              <a:lnSpc>
                <a:spcPts val="3560"/>
              </a:lnSpc>
              <a:spcBef>
                <a:spcPts val="805"/>
              </a:spcBef>
            </a:pPr>
            <a:r>
              <a:rPr sz="1500" spc="-10" dirty="0">
                <a:solidFill>
                  <a:srgbClr val="92A199"/>
                </a:solidFill>
                <a:latin typeface="Arial"/>
                <a:cs typeface="Arial"/>
              </a:rPr>
              <a:t>3. </a:t>
            </a:r>
            <a:r>
              <a:rPr sz="3300" spc="-5" dirty="0">
                <a:latin typeface="Arial"/>
                <a:cs typeface="Arial"/>
              </a:rPr>
              <a:t>les </a:t>
            </a:r>
            <a:r>
              <a:rPr sz="3300" dirty="0">
                <a:latin typeface="Arial"/>
                <a:cs typeface="Arial"/>
              </a:rPr>
              <a:t>obstacles </a:t>
            </a:r>
            <a:r>
              <a:rPr sz="3300" spc="-5" dirty="0">
                <a:latin typeface="Arial"/>
                <a:cs typeface="Arial"/>
              </a:rPr>
              <a:t>que </a:t>
            </a:r>
            <a:r>
              <a:rPr sz="3300" dirty="0">
                <a:latin typeface="Arial"/>
                <a:cs typeface="Arial"/>
              </a:rPr>
              <a:t>pourraient rencontrer  </a:t>
            </a:r>
            <a:r>
              <a:rPr sz="3300" spc="-5" dirty="0">
                <a:latin typeface="Arial"/>
                <a:cs typeface="Arial"/>
              </a:rPr>
              <a:t>les élèves</a:t>
            </a:r>
            <a:endParaRPr sz="3300" dirty="0">
              <a:latin typeface="Arial"/>
              <a:cs typeface="Arial"/>
            </a:endParaRPr>
          </a:p>
          <a:p>
            <a:pPr>
              <a:spcBef>
                <a:spcPts val="15"/>
              </a:spcBef>
            </a:pPr>
            <a:endParaRPr sz="4100" dirty="0">
              <a:latin typeface="Times New Roman"/>
              <a:cs typeface="Times New Roman"/>
            </a:endParaRPr>
          </a:p>
          <a:p>
            <a:pPr marL="810875"/>
            <a:r>
              <a:rPr sz="3300" spc="-5" dirty="0">
                <a:latin typeface="Arial"/>
                <a:cs typeface="Arial"/>
              </a:rPr>
              <a:t>C’est une </a:t>
            </a:r>
            <a:r>
              <a:rPr sz="3300" b="1" u="sng" spc="-5" dirty="0">
                <a:uFill>
                  <a:solidFill>
                    <a:srgbClr val="000000"/>
                  </a:solidFill>
                </a:uFill>
                <a:latin typeface="Arial"/>
                <a:cs typeface="Arial"/>
              </a:rPr>
              <a:t>analyse des</a:t>
            </a:r>
            <a:r>
              <a:rPr sz="3300" b="1" u="sng" spc="10" dirty="0">
                <a:uFill>
                  <a:solidFill>
                    <a:srgbClr val="000000"/>
                  </a:solidFill>
                </a:uFill>
                <a:latin typeface="Arial"/>
                <a:cs typeface="Arial"/>
              </a:rPr>
              <a:t> </a:t>
            </a:r>
            <a:r>
              <a:rPr sz="3300" b="1" u="sng" spc="-5" dirty="0">
                <a:uFill>
                  <a:solidFill>
                    <a:srgbClr val="000000"/>
                  </a:solidFill>
                </a:uFill>
                <a:latin typeface="Arial"/>
                <a:cs typeface="Arial"/>
              </a:rPr>
              <a:t>possibles.</a:t>
            </a:r>
            <a:endParaRPr sz="3300" b="1" u="sng" dirty="0">
              <a:latin typeface="Arial"/>
              <a:cs typeface="Arial"/>
            </a:endParaRPr>
          </a:p>
        </p:txBody>
      </p:sp>
      <p:sp>
        <p:nvSpPr>
          <p:cNvPr id="6" name="object 6"/>
          <p:cNvSpPr txBox="1"/>
          <p:nvPr/>
        </p:nvSpPr>
        <p:spPr>
          <a:xfrm>
            <a:off x="5201572" y="7051650"/>
            <a:ext cx="278765" cy="289823"/>
          </a:xfrm>
          <a:prstGeom prst="rect">
            <a:avLst/>
          </a:prstGeom>
        </p:spPr>
        <p:txBody>
          <a:bodyPr vert="horz" wrap="square" lIns="0" tIns="12700" rIns="0" bIns="0" rtlCol="0">
            <a:spAutoFit/>
          </a:bodyPr>
          <a:lstStyle/>
          <a:p>
            <a:pPr marL="12700">
              <a:spcBef>
                <a:spcPts val="100"/>
              </a:spcBef>
            </a:pPr>
            <a:r>
              <a:rPr spc="-10" dirty="0">
                <a:latin typeface="Arial"/>
                <a:cs typeface="Arial"/>
              </a:rPr>
              <a:t>28</a:t>
            </a:r>
            <a:endParaRPr>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57022" y="305257"/>
            <a:ext cx="4722495" cy="612988"/>
          </a:xfrm>
          <a:prstGeom prst="rect">
            <a:avLst/>
          </a:prstGeom>
        </p:spPr>
        <p:txBody>
          <a:bodyPr vert="horz" wrap="square" lIns="0" tIns="12700" rIns="0" bIns="0" rtlCol="0">
            <a:spAutoFit/>
          </a:bodyPr>
          <a:lstStyle/>
          <a:p>
            <a:pPr marL="12700">
              <a:spcBef>
                <a:spcPts val="100"/>
              </a:spcBef>
            </a:pPr>
            <a:r>
              <a:rPr sz="3900" b="0" spc="145" dirty="0">
                <a:solidFill>
                  <a:srgbClr val="6B7C71"/>
                </a:solidFill>
                <a:latin typeface="Georgia"/>
                <a:cs typeface="Georgia"/>
              </a:rPr>
              <a:t>ANALYSE </a:t>
            </a:r>
            <a:r>
              <a:rPr sz="3900" b="0" spc="415" dirty="0">
                <a:solidFill>
                  <a:srgbClr val="6B7C71"/>
                </a:solidFill>
                <a:latin typeface="Georgia"/>
                <a:cs typeface="Georgia"/>
              </a:rPr>
              <a:t>A</a:t>
            </a:r>
            <a:r>
              <a:rPr sz="3900" b="0" spc="-150" dirty="0">
                <a:solidFill>
                  <a:srgbClr val="6B7C71"/>
                </a:solidFill>
                <a:latin typeface="Georgia"/>
                <a:cs typeface="Georgia"/>
              </a:rPr>
              <a:t> </a:t>
            </a:r>
            <a:r>
              <a:rPr sz="3900" b="0" spc="-95" dirty="0">
                <a:solidFill>
                  <a:srgbClr val="6B7C71"/>
                </a:solidFill>
                <a:latin typeface="Georgia"/>
                <a:cs typeface="Georgia"/>
              </a:rPr>
              <a:t>PRIORI</a:t>
            </a:r>
            <a:endParaRPr sz="3900" dirty="0">
              <a:latin typeface="Georgia"/>
              <a:cs typeface="Georgia"/>
            </a:endParaRPr>
          </a:p>
        </p:txBody>
      </p:sp>
      <p:sp>
        <p:nvSpPr>
          <p:cNvPr id="3" name="object 3"/>
          <p:cNvSpPr txBox="1"/>
          <p:nvPr/>
        </p:nvSpPr>
        <p:spPr>
          <a:xfrm>
            <a:off x="2619559" y="1570060"/>
            <a:ext cx="9062720" cy="2007088"/>
          </a:xfrm>
          <a:prstGeom prst="rect">
            <a:avLst/>
          </a:prstGeom>
        </p:spPr>
        <p:txBody>
          <a:bodyPr vert="horz" wrap="square" lIns="0" tIns="12700" rIns="0" bIns="0" rtlCol="0">
            <a:spAutoFit/>
          </a:bodyPr>
          <a:lstStyle/>
          <a:p>
            <a:pPr marL="12700" marR="1971626">
              <a:lnSpc>
                <a:spcPct val="121100"/>
              </a:lnSpc>
              <a:spcBef>
                <a:spcPts val="100"/>
              </a:spcBef>
              <a:tabLst>
                <a:tab pos="1675088" algn="l"/>
              </a:tabLst>
            </a:pPr>
            <a:r>
              <a:rPr sz="2800" dirty="0">
                <a:latin typeface="Arial"/>
                <a:cs typeface="Arial"/>
              </a:rPr>
              <a:t>1.Quelle(s) situation(s) d'apprentissage </a:t>
            </a:r>
            <a:r>
              <a:rPr sz="2800" spc="-5" dirty="0">
                <a:latin typeface="Arial"/>
                <a:cs typeface="Arial"/>
              </a:rPr>
              <a:t>?  </a:t>
            </a:r>
            <a:r>
              <a:rPr sz="2800" dirty="0">
                <a:latin typeface="Arial"/>
                <a:cs typeface="Arial"/>
              </a:rPr>
              <a:t>2.Quel(s)	savoir(s) </a:t>
            </a:r>
            <a:r>
              <a:rPr sz="2800" spc="-5" dirty="0">
                <a:latin typeface="Arial"/>
                <a:cs typeface="Arial"/>
              </a:rPr>
              <a:t>en jeu </a:t>
            </a:r>
            <a:r>
              <a:rPr sz="2800" dirty="0">
                <a:latin typeface="Arial"/>
                <a:cs typeface="Arial"/>
              </a:rPr>
              <a:t>dans </a:t>
            </a:r>
            <a:r>
              <a:rPr sz="2800" spc="-5" dirty="0">
                <a:latin typeface="Arial"/>
                <a:cs typeface="Arial"/>
              </a:rPr>
              <a:t>la </a:t>
            </a:r>
            <a:r>
              <a:rPr sz="2800" dirty="0">
                <a:latin typeface="Arial"/>
                <a:cs typeface="Arial"/>
              </a:rPr>
              <a:t>situation</a:t>
            </a:r>
            <a:r>
              <a:rPr sz="2800" spc="10" dirty="0">
                <a:latin typeface="Arial"/>
                <a:cs typeface="Arial"/>
              </a:rPr>
              <a:t> </a:t>
            </a:r>
            <a:r>
              <a:rPr sz="2800" spc="-5" dirty="0">
                <a:latin typeface="Arial"/>
                <a:cs typeface="Arial"/>
              </a:rPr>
              <a:t>?</a:t>
            </a:r>
            <a:endParaRPr sz="2800">
              <a:latin typeface="Arial"/>
              <a:cs typeface="Arial"/>
            </a:endParaRPr>
          </a:p>
          <a:p>
            <a:pPr marL="12700" marR="5080">
              <a:spcBef>
                <a:spcPts val="695"/>
              </a:spcBef>
              <a:tabLst>
                <a:tab pos="1716362" algn="l"/>
                <a:tab pos="4274078" algn="l"/>
                <a:tab pos="5839314" algn="l"/>
                <a:tab pos="7107377" algn="l"/>
                <a:tab pos="8652929" algn="l"/>
              </a:tabLst>
            </a:pPr>
            <a:r>
              <a:rPr sz="2800" dirty="0">
                <a:latin typeface="Arial"/>
                <a:cs typeface="Arial"/>
              </a:rPr>
              <a:t>3.</a:t>
            </a:r>
            <a:r>
              <a:rPr sz="2800" spc="-5" dirty="0">
                <a:latin typeface="Arial"/>
                <a:cs typeface="Arial"/>
              </a:rPr>
              <a:t>Qu</a:t>
            </a:r>
            <a:r>
              <a:rPr sz="2800" dirty="0">
                <a:latin typeface="Arial"/>
                <a:cs typeface="Arial"/>
              </a:rPr>
              <a:t>e</a:t>
            </a:r>
            <a:r>
              <a:rPr sz="2800" spc="-5" dirty="0">
                <a:latin typeface="Arial"/>
                <a:cs typeface="Arial"/>
              </a:rPr>
              <a:t>ll</a:t>
            </a:r>
            <a:r>
              <a:rPr sz="2800" dirty="0">
                <a:latin typeface="Arial"/>
                <a:cs typeface="Arial"/>
              </a:rPr>
              <a:t>e</a:t>
            </a:r>
            <a:r>
              <a:rPr sz="2800" spc="-5" dirty="0">
                <a:latin typeface="Arial"/>
                <a:cs typeface="Arial"/>
              </a:rPr>
              <a:t>s</a:t>
            </a:r>
            <a:r>
              <a:rPr sz="2800" dirty="0">
                <a:latin typeface="Arial"/>
                <a:cs typeface="Arial"/>
              </a:rPr>
              <a:t>	</a:t>
            </a:r>
            <a:r>
              <a:rPr sz="2800" spc="-5" dirty="0">
                <a:latin typeface="Arial"/>
                <a:cs typeface="Arial"/>
              </a:rPr>
              <a:t>c</a:t>
            </a:r>
            <a:r>
              <a:rPr sz="2800" dirty="0">
                <a:latin typeface="Arial"/>
                <a:cs typeface="Arial"/>
              </a:rPr>
              <a:t>o</a:t>
            </a:r>
            <a:r>
              <a:rPr sz="2800" spc="-5" dirty="0">
                <a:latin typeface="Arial"/>
                <a:cs typeface="Arial"/>
              </a:rPr>
              <a:t>n</a:t>
            </a:r>
            <a:r>
              <a:rPr sz="2800" dirty="0">
                <a:latin typeface="Arial"/>
                <a:cs typeface="Arial"/>
              </a:rPr>
              <a:t>n</a:t>
            </a:r>
            <a:r>
              <a:rPr sz="2800" spc="-5" dirty="0">
                <a:latin typeface="Arial"/>
                <a:cs typeface="Arial"/>
              </a:rPr>
              <a:t>a</a:t>
            </a:r>
            <a:r>
              <a:rPr sz="2800" dirty="0">
                <a:latin typeface="Arial"/>
                <a:cs typeface="Arial"/>
              </a:rPr>
              <a:t>i</a:t>
            </a:r>
            <a:r>
              <a:rPr sz="2800" spc="-5" dirty="0">
                <a:latin typeface="Arial"/>
                <a:cs typeface="Arial"/>
              </a:rPr>
              <a:t>s</a:t>
            </a:r>
            <a:r>
              <a:rPr sz="2800" dirty="0">
                <a:latin typeface="Arial"/>
                <a:cs typeface="Arial"/>
              </a:rPr>
              <a:t>s</a:t>
            </a:r>
            <a:r>
              <a:rPr sz="2800" spc="-5" dirty="0">
                <a:latin typeface="Arial"/>
                <a:cs typeface="Arial"/>
              </a:rPr>
              <a:t>a</a:t>
            </a:r>
            <a:r>
              <a:rPr sz="2800" dirty="0">
                <a:latin typeface="Arial"/>
                <a:cs typeface="Arial"/>
              </a:rPr>
              <a:t>n</a:t>
            </a:r>
            <a:r>
              <a:rPr sz="2800" spc="-5" dirty="0">
                <a:latin typeface="Arial"/>
                <a:cs typeface="Arial"/>
              </a:rPr>
              <a:t>c</a:t>
            </a:r>
            <a:r>
              <a:rPr sz="2800" dirty="0">
                <a:latin typeface="Arial"/>
                <a:cs typeface="Arial"/>
              </a:rPr>
              <a:t>e</a:t>
            </a:r>
            <a:r>
              <a:rPr sz="2800" spc="-5" dirty="0">
                <a:latin typeface="Arial"/>
                <a:cs typeface="Arial"/>
              </a:rPr>
              <a:t>s</a:t>
            </a:r>
            <a:r>
              <a:rPr sz="2800" dirty="0">
                <a:latin typeface="Arial"/>
                <a:cs typeface="Arial"/>
              </a:rPr>
              <a:t>	</a:t>
            </a:r>
            <a:r>
              <a:rPr sz="2800" spc="-5" dirty="0">
                <a:latin typeface="Arial"/>
                <a:cs typeface="Arial"/>
              </a:rPr>
              <a:t>(sa</a:t>
            </a:r>
            <a:r>
              <a:rPr sz="2800" dirty="0">
                <a:latin typeface="Arial"/>
                <a:cs typeface="Arial"/>
              </a:rPr>
              <a:t>v</a:t>
            </a:r>
            <a:r>
              <a:rPr sz="2800" spc="-5" dirty="0">
                <a:latin typeface="Arial"/>
                <a:cs typeface="Arial"/>
              </a:rPr>
              <a:t>o</a:t>
            </a:r>
            <a:r>
              <a:rPr sz="2800" dirty="0">
                <a:latin typeface="Arial"/>
                <a:cs typeface="Arial"/>
              </a:rPr>
              <a:t>i</a:t>
            </a:r>
            <a:r>
              <a:rPr sz="2800" spc="-5" dirty="0">
                <a:latin typeface="Arial"/>
                <a:cs typeface="Arial"/>
              </a:rPr>
              <a:t>r</a:t>
            </a:r>
            <a:r>
              <a:rPr sz="2800" dirty="0">
                <a:latin typeface="Arial"/>
                <a:cs typeface="Arial"/>
              </a:rPr>
              <a:t>s</a:t>
            </a:r>
            <a:r>
              <a:rPr sz="2800" spc="-5" dirty="0">
                <a:latin typeface="Arial"/>
                <a:cs typeface="Arial"/>
              </a:rPr>
              <a:t>)</a:t>
            </a:r>
            <a:r>
              <a:rPr sz="2800" dirty="0">
                <a:latin typeface="Arial"/>
                <a:cs typeface="Arial"/>
              </a:rPr>
              <a:t>	</a:t>
            </a:r>
            <a:r>
              <a:rPr sz="2800" spc="-5" dirty="0">
                <a:latin typeface="Arial"/>
                <a:cs typeface="Arial"/>
              </a:rPr>
              <a:t>dev</a:t>
            </a:r>
            <a:r>
              <a:rPr sz="2800" dirty="0">
                <a:latin typeface="Arial"/>
                <a:cs typeface="Arial"/>
              </a:rPr>
              <a:t>r</a:t>
            </a:r>
            <a:r>
              <a:rPr sz="2800" spc="-5" dirty="0">
                <a:latin typeface="Arial"/>
                <a:cs typeface="Arial"/>
              </a:rPr>
              <a:t>a</a:t>
            </a:r>
            <a:r>
              <a:rPr sz="2800" dirty="0">
                <a:latin typeface="Arial"/>
                <a:cs typeface="Arial"/>
              </a:rPr>
              <a:t>i</a:t>
            </a:r>
            <a:r>
              <a:rPr sz="2800" spc="-5" dirty="0">
                <a:latin typeface="Arial"/>
                <a:cs typeface="Arial"/>
              </a:rPr>
              <a:t>t</a:t>
            </a:r>
            <a:r>
              <a:rPr sz="2800" dirty="0">
                <a:latin typeface="Arial"/>
                <a:cs typeface="Arial"/>
              </a:rPr>
              <a:t>	</a:t>
            </a:r>
            <a:r>
              <a:rPr sz="2800" spc="-5" dirty="0">
                <a:latin typeface="Arial"/>
                <a:cs typeface="Arial"/>
              </a:rPr>
              <a:t>d</a:t>
            </a:r>
            <a:r>
              <a:rPr sz="2800" dirty="0">
                <a:latin typeface="Arial"/>
                <a:cs typeface="Arial"/>
              </a:rPr>
              <a:t>i</a:t>
            </a:r>
            <a:r>
              <a:rPr sz="2800" spc="-5" dirty="0">
                <a:latin typeface="Arial"/>
                <a:cs typeface="Arial"/>
              </a:rPr>
              <a:t>spo</a:t>
            </a:r>
            <a:r>
              <a:rPr sz="2800" dirty="0">
                <a:latin typeface="Arial"/>
                <a:cs typeface="Arial"/>
              </a:rPr>
              <a:t>s</a:t>
            </a:r>
            <a:r>
              <a:rPr sz="2800" spc="-5" dirty="0">
                <a:latin typeface="Arial"/>
                <a:cs typeface="Arial"/>
              </a:rPr>
              <a:t>er</a:t>
            </a:r>
            <a:r>
              <a:rPr sz="2800" dirty="0">
                <a:latin typeface="Arial"/>
                <a:cs typeface="Arial"/>
              </a:rPr>
              <a:t>	un  </a:t>
            </a:r>
            <a:r>
              <a:rPr sz="2800" spc="-5" dirty="0">
                <a:latin typeface="Arial"/>
                <a:cs typeface="Arial"/>
              </a:rPr>
              <a:t>élève </a:t>
            </a:r>
            <a:r>
              <a:rPr sz="2800" dirty="0">
                <a:latin typeface="Arial"/>
                <a:cs typeface="Arial"/>
              </a:rPr>
              <a:t>(générique) pour réussir</a:t>
            </a:r>
            <a:r>
              <a:rPr sz="2800" spc="60" dirty="0">
                <a:latin typeface="Arial"/>
                <a:cs typeface="Arial"/>
              </a:rPr>
              <a:t> </a:t>
            </a:r>
            <a:r>
              <a:rPr sz="2800" spc="-5" dirty="0">
                <a:latin typeface="Arial"/>
                <a:cs typeface="Arial"/>
              </a:rPr>
              <a:t>?</a:t>
            </a:r>
            <a:endParaRPr sz="2800">
              <a:latin typeface="Arial"/>
              <a:cs typeface="Arial"/>
            </a:endParaRPr>
          </a:p>
        </p:txBody>
      </p:sp>
      <p:sp>
        <p:nvSpPr>
          <p:cNvPr id="4" name="object 4"/>
          <p:cNvSpPr txBox="1"/>
          <p:nvPr/>
        </p:nvSpPr>
        <p:spPr>
          <a:xfrm>
            <a:off x="9887238" y="3634867"/>
            <a:ext cx="1792605" cy="443070"/>
          </a:xfrm>
          <a:prstGeom prst="rect">
            <a:avLst/>
          </a:prstGeom>
        </p:spPr>
        <p:txBody>
          <a:bodyPr vert="horz" wrap="square" lIns="0" tIns="12065" rIns="0" bIns="0" rtlCol="0">
            <a:spAutoFit/>
          </a:bodyPr>
          <a:lstStyle/>
          <a:p>
            <a:pPr marL="12700">
              <a:spcBef>
                <a:spcPts val="95"/>
              </a:spcBef>
              <a:tabLst>
                <a:tab pos="751187" algn="l"/>
              </a:tabLst>
            </a:pPr>
            <a:r>
              <a:rPr sz="2800" spc="-5" dirty="0">
                <a:latin typeface="Arial"/>
                <a:cs typeface="Arial"/>
              </a:rPr>
              <a:t>l</a:t>
            </a:r>
            <a:r>
              <a:rPr sz="2800" spc="10" dirty="0">
                <a:latin typeface="Arial"/>
                <a:cs typeface="Arial"/>
              </a:rPr>
              <a:t>e</a:t>
            </a:r>
            <a:r>
              <a:rPr sz="2800" spc="-5" dirty="0">
                <a:latin typeface="Arial"/>
                <a:cs typeface="Arial"/>
              </a:rPr>
              <a:t>s</a:t>
            </a:r>
            <a:r>
              <a:rPr sz="2800" dirty="0">
                <a:latin typeface="Arial"/>
                <a:cs typeface="Arial"/>
              </a:rPr>
              <a:t>	</a:t>
            </a:r>
            <a:r>
              <a:rPr sz="2800" spc="-5" dirty="0">
                <a:latin typeface="Arial"/>
                <a:cs typeface="Arial"/>
              </a:rPr>
              <a:t>é</a:t>
            </a:r>
            <a:r>
              <a:rPr sz="2800" dirty="0">
                <a:latin typeface="Arial"/>
                <a:cs typeface="Arial"/>
              </a:rPr>
              <a:t>l</a:t>
            </a:r>
            <a:r>
              <a:rPr sz="2800" spc="-5" dirty="0">
                <a:latin typeface="Arial"/>
                <a:cs typeface="Arial"/>
              </a:rPr>
              <a:t>è</a:t>
            </a:r>
            <a:r>
              <a:rPr sz="2800" dirty="0">
                <a:latin typeface="Arial"/>
                <a:cs typeface="Arial"/>
              </a:rPr>
              <a:t>v</a:t>
            </a:r>
            <a:r>
              <a:rPr sz="2800" spc="-5" dirty="0">
                <a:latin typeface="Arial"/>
                <a:cs typeface="Arial"/>
              </a:rPr>
              <a:t>es</a:t>
            </a:r>
            <a:endParaRPr sz="2800">
              <a:latin typeface="Arial"/>
              <a:cs typeface="Arial"/>
            </a:endParaRPr>
          </a:p>
        </p:txBody>
      </p:sp>
      <p:sp>
        <p:nvSpPr>
          <p:cNvPr id="5" name="object 5"/>
          <p:cNvSpPr txBox="1"/>
          <p:nvPr/>
        </p:nvSpPr>
        <p:spPr>
          <a:xfrm>
            <a:off x="2619560" y="3634868"/>
            <a:ext cx="7008495" cy="1915268"/>
          </a:xfrm>
          <a:prstGeom prst="rect">
            <a:avLst/>
          </a:prstGeom>
        </p:spPr>
        <p:txBody>
          <a:bodyPr vert="horz" wrap="square" lIns="0" tIns="12065" rIns="0" bIns="0" rtlCol="0">
            <a:spAutoFit/>
          </a:bodyPr>
          <a:lstStyle/>
          <a:p>
            <a:pPr marL="310508" marR="5080" indent="-310508">
              <a:spcBef>
                <a:spcPts val="95"/>
              </a:spcBef>
              <a:buSzPct val="96428"/>
              <a:buAutoNum type="arabicPeriod" startAt="4"/>
              <a:tabLst>
                <a:tab pos="310508" algn="l"/>
                <a:tab pos="1798910" algn="l"/>
                <a:tab pos="3684178" algn="l"/>
                <a:tab pos="5234174" algn="l"/>
              </a:tabLst>
            </a:pPr>
            <a:r>
              <a:rPr sz="2800" spc="-5" dirty="0">
                <a:latin typeface="Arial"/>
                <a:cs typeface="Arial"/>
              </a:rPr>
              <a:t>Qu</a:t>
            </a:r>
            <a:r>
              <a:rPr sz="2800" dirty="0">
                <a:latin typeface="Arial"/>
                <a:cs typeface="Arial"/>
              </a:rPr>
              <a:t>e</a:t>
            </a:r>
            <a:r>
              <a:rPr sz="2800" spc="-5" dirty="0">
                <a:latin typeface="Arial"/>
                <a:cs typeface="Arial"/>
              </a:rPr>
              <a:t>ll</a:t>
            </a:r>
            <a:r>
              <a:rPr sz="2800" dirty="0">
                <a:latin typeface="Arial"/>
                <a:cs typeface="Arial"/>
              </a:rPr>
              <a:t>e</a:t>
            </a:r>
            <a:r>
              <a:rPr sz="2800" spc="-5" dirty="0">
                <a:latin typeface="Arial"/>
                <a:cs typeface="Arial"/>
              </a:rPr>
              <a:t>s</a:t>
            </a:r>
            <a:r>
              <a:rPr sz="2800" dirty="0">
                <a:latin typeface="Arial"/>
                <a:cs typeface="Arial"/>
              </a:rPr>
              <a:t>	</a:t>
            </a:r>
            <a:r>
              <a:rPr lang="fr-FR" sz="2800" spc="-5" dirty="0">
                <a:latin typeface="Arial"/>
                <a:cs typeface="Arial"/>
              </a:rPr>
              <a:t>s</a:t>
            </a:r>
            <a:r>
              <a:rPr sz="2800" spc="-5" dirty="0" err="1">
                <a:latin typeface="Arial"/>
                <a:cs typeface="Arial"/>
              </a:rPr>
              <a:t>tra</a:t>
            </a:r>
            <a:r>
              <a:rPr sz="2800" dirty="0" err="1">
                <a:latin typeface="Arial"/>
                <a:cs typeface="Arial"/>
              </a:rPr>
              <a:t>t</a:t>
            </a:r>
            <a:r>
              <a:rPr sz="2800" spc="-5" dirty="0" err="1">
                <a:latin typeface="Arial"/>
                <a:cs typeface="Arial"/>
              </a:rPr>
              <a:t>é</a:t>
            </a:r>
            <a:r>
              <a:rPr sz="2800" dirty="0" err="1">
                <a:latin typeface="Arial"/>
                <a:cs typeface="Arial"/>
              </a:rPr>
              <a:t>g</a:t>
            </a:r>
            <a:r>
              <a:rPr sz="2800" spc="-5" dirty="0" err="1">
                <a:latin typeface="Arial"/>
                <a:cs typeface="Arial"/>
              </a:rPr>
              <a:t>i</a:t>
            </a:r>
            <a:r>
              <a:rPr sz="2800" dirty="0" err="1">
                <a:latin typeface="Arial"/>
                <a:cs typeface="Arial"/>
              </a:rPr>
              <a:t>e</a:t>
            </a:r>
            <a:r>
              <a:rPr sz="2800" spc="-5" dirty="0" err="1">
                <a:latin typeface="Arial"/>
                <a:cs typeface="Arial"/>
              </a:rPr>
              <a:t>s</a:t>
            </a:r>
            <a:r>
              <a:rPr sz="2800" dirty="0">
                <a:latin typeface="Arial"/>
                <a:cs typeface="Arial"/>
              </a:rPr>
              <a:t>	peuven</a:t>
            </a:r>
            <a:r>
              <a:rPr sz="2800" spc="-5" dirty="0">
                <a:latin typeface="Arial"/>
                <a:cs typeface="Arial"/>
              </a:rPr>
              <a:t>t</a:t>
            </a:r>
            <a:r>
              <a:rPr sz="2800" dirty="0">
                <a:latin typeface="Arial"/>
                <a:cs typeface="Arial"/>
              </a:rPr>
              <a:t>	</a:t>
            </a:r>
            <a:r>
              <a:rPr sz="2800" spc="-5" dirty="0">
                <a:latin typeface="Arial"/>
                <a:cs typeface="Arial"/>
              </a:rPr>
              <a:t>d</a:t>
            </a:r>
            <a:r>
              <a:rPr sz="2800" dirty="0">
                <a:latin typeface="Arial"/>
                <a:cs typeface="Arial"/>
              </a:rPr>
              <a:t>é</a:t>
            </a:r>
            <a:r>
              <a:rPr sz="2800" spc="-5" dirty="0">
                <a:latin typeface="Arial"/>
                <a:cs typeface="Arial"/>
              </a:rPr>
              <a:t>v</a:t>
            </a:r>
            <a:r>
              <a:rPr sz="2800" dirty="0">
                <a:latin typeface="Arial"/>
                <a:cs typeface="Arial"/>
              </a:rPr>
              <a:t>e</a:t>
            </a:r>
            <a:r>
              <a:rPr sz="2800" spc="-5" dirty="0">
                <a:latin typeface="Arial"/>
                <a:cs typeface="Arial"/>
              </a:rPr>
              <a:t>l</a:t>
            </a:r>
            <a:r>
              <a:rPr sz="2800" dirty="0">
                <a:latin typeface="Arial"/>
                <a:cs typeface="Arial"/>
              </a:rPr>
              <a:t>o</a:t>
            </a:r>
            <a:r>
              <a:rPr sz="2800" spc="-5" dirty="0">
                <a:latin typeface="Arial"/>
                <a:cs typeface="Arial"/>
              </a:rPr>
              <a:t>p</a:t>
            </a:r>
            <a:r>
              <a:rPr sz="2800" dirty="0">
                <a:latin typeface="Arial"/>
                <a:cs typeface="Arial"/>
              </a:rPr>
              <a:t>p</a:t>
            </a:r>
            <a:r>
              <a:rPr sz="2800" spc="-5" dirty="0">
                <a:latin typeface="Arial"/>
                <a:cs typeface="Arial"/>
              </a:rPr>
              <a:t>er  </a:t>
            </a:r>
            <a:r>
              <a:rPr sz="2800" dirty="0">
                <a:latin typeface="Arial"/>
                <a:cs typeface="Arial"/>
              </a:rPr>
              <a:t>(justes et fausses </a:t>
            </a:r>
            <a:r>
              <a:rPr sz="2800" spc="-5" dirty="0">
                <a:latin typeface="Arial"/>
                <a:cs typeface="Arial"/>
              </a:rPr>
              <a:t>les plus probables)</a:t>
            </a:r>
            <a:r>
              <a:rPr sz="2800" spc="45" dirty="0">
                <a:latin typeface="Arial"/>
                <a:cs typeface="Arial"/>
              </a:rPr>
              <a:t> </a:t>
            </a:r>
            <a:r>
              <a:rPr sz="2800" spc="-5" dirty="0">
                <a:latin typeface="Arial"/>
                <a:cs typeface="Arial"/>
              </a:rPr>
              <a:t>?</a:t>
            </a:r>
            <a:endParaRPr sz="2800" dirty="0">
              <a:latin typeface="Arial"/>
              <a:cs typeface="Arial"/>
            </a:endParaRPr>
          </a:p>
          <a:p>
            <a:pPr marL="407660" indent="-394961">
              <a:spcBef>
                <a:spcPts val="710"/>
              </a:spcBef>
              <a:buSzPct val="96428"/>
              <a:buAutoNum type="arabicPeriod" startAt="4"/>
              <a:tabLst>
                <a:tab pos="408295" algn="l"/>
              </a:tabLst>
            </a:pPr>
            <a:r>
              <a:rPr sz="2800" spc="-5" dirty="0">
                <a:latin typeface="Arial"/>
                <a:cs typeface="Arial"/>
              </a:rPr>
              <a:t>Quelles </a:t>
            </a:r>
            <a:r>
              <a:rPr sz="2800" dirty="0">
                <a:latin typeface="Arial"/>
                <a:cs typeface="Arial"/>
              </a:rPr>
              <a:t>sont </a:t>
            </a:r>
            <a:r>
              <a:rPr sz="2800" spc="-5" dirty="0">
                <a:latin typeface="Arial"/>
                <a:cs typeface="Arial"/>
              </a:rPr>
              <a:t>les </a:t>
            </a:r>
            <a:r>
              <a:rPr sz="2800" dirty="0">
                <a:latin typeface="Arial"/>
                <a:cs typeface="Arial"/>
              </a:rPr>
              <a:t>variables</a:t>
            </a:r>
            <a:r>
              <a:rPr sz="2800" spc="50" dirty="0">
                <a:latin typeface="Arial"/>
                <a:cs typeface="Arial"/>
              </a:rPr>
              <a:t> </a:t>
            </a:r>
            <a:r>
              <a:rPr sz="2800" spc="-5" dirty="0">
                <a:latin typeface="Arial"/>
                <a:cs typeface="Arial"/>
              </a:rPr>
              <a:t>didactiques?</a:t>
            </a:r>
            <a:endParaRPr sz="2800" dirty="0">
              <a:latin typeface="Arial"/>
              <a:cs typeface="Arial"/>
            </a:endParaRPr>
          </a:p>
          <a:p>
            <a:pPr marL="407660" indent="-394961">
              <a:spcBef>
                <a:spcPts val="695"/>
              </a:spcBef>
              <a:buSzPct val="96428"/>
              <a:buAutoNum type="arabicPeriod" startAt="4"/>
              <a:tabLst>
                <a:tab pos="408295" algn="l"/>
              </a:tabLst>
            </a:pPr>
            <a:r>
              <a:rPr sz="2800" spc="-5" dirty="0">
                <a:latin typeface="Arial"/>
                <a:cs typeface="Arial"/>
              </a:rPr>
              <a:t>Quelles </a:t>
            </a:r>
            <a:r>
              <a:rPr sz="2800" dirty="0">
                <a:latin typeface="Arial"/>
                <a:cs typeface="Arial"/>
              </a:rPr>
              <a:t>rétroactions </a:t>
            </a:r>
            <a:r>
              <a:rPr sz="2800" spc="-5" dirty="0">
                <a:latin typeface="Arial"/>
                <a:cs typeface="Arial"/>
              </a:rPr>
              <a:t>du milieu</a:t>
            </a:r>
            <a:r>
              <a:rPr sz="2800" spc="60" dirty="0">
                <a:latin typeface="Arial"/>
                <a:cs typeface="Arial"/>
              </a:rPr>
              <a:t> </a:t>
            </a:r>
            <a:r>
              <a:rPr sz="2800" spc="-5" dirty="0">
                <a:latin typeface="Arial"/>
                <a:cs typeface="Arial"/>
              </a:rPr>
              <a:t>?</a:t>
            </a:r>
            <a:endParaRPr sz="2800" dirty="0">
              <a:latin typeface="Arial"/>
              <a:cs typeface="Arial"/>
            </a:endParaRPr>
          </a:p>
        </p:txBody>
      </p:sp>
      <p:sp>
        <p:nvSpPr>
          <p:cNvPr id="6" name="object 6"/>
          <p:cNvSpPr txBox="1"/>
          <p:nvPr/>
        </p:nvSpPr>
        <p:spPr>
          <a:xfrm>
            <a:off x="5201572" y="7051650"/>
            <a:ext cx="278765" cy="289823"/>
          </a:xfrm>
          <a:prstGeom prst="rect">
            <a:avLst/>
          </a:prstGeom>
        </p:spPr>
        <p:txBody>
          <a:bodyPr vert="horz" wrap="square" lIns="0" tIns="12700" rIns="0" bIns="0" rtlCol="0">
            <a:spAutoFit/>
          </a:bodyPr>
          <a:lstStyle/>
          <a:p>
            <a:pPr marL="12700">
              <a:spcBef>
                <a:spcPts val="100"/>
              </a:spcBef>
            </a:pPr>
            <a:r>
              <a:rPr spc="-10" dirty="0">
                <a:latin typeface="Arial"/>
                <a:cs typeface="Arial"/>
              </a:rPr>
              <a:t>29</a:t>
            </a:r>
            <a:endParaRPr>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57021" y="89408"/>
            <a:ext cx="4720590" cy="612988"/>
          </a:xfrm>
          <a:prstGeom prst="rect">
            <a:avLst/>
          </a:prstGeom>
        </p:spPr>
        <p:txBody>
          <a:bodyPr vert="horz" wrap="square" lIns="0" tIns="12700" rIns="0" bIns="0" rtlCol="0">
            <a:spAutoFit/>
          </a:bodyPr>
          <a:lstStyle/>
          <a:p>
            <a:pPr marL="12700">
              <a:spcBef>
                <a:spcPts val="100"/>
              </a:spcBef>
            </a:pPr>
            <a:r>
              <a:rPr sz="3900" b="0" spc="145" dirty="0">
                <a:solidFill>
                  <a:srgbClr val="6B7C71"/>
                </a:solidFill>
                <a:latin typeface="Georgia"/>
                <a:cs typeface="Georgia"/>
              </a:rPr>
              <a:t>ANALYSE </a:t>
            </a:r>
            <a:r>
              <a:rPr sz="3900" b="0" spc="415" dirty="0">
                <a:solidFill>
                  <a:srgbClr val="6B7C71"/>
                </a:solidFill>
                <a:latin typeface="Georgia"/>
                <a:cs typeface="Georgia"/>
              </a:rPr>
              <a:t>A</a:t>
            </a:r>
            <a:r>
              <a:rPr sz="3900" b="0" spc="-150" dirty="0">
                <a:solidFill>
                  <a:srgbClr val="6B7C71"/>
                </a:solidFill>
                <a:latin typeface="Georgia"/>
                <a:cs typeface="Georgia"/>
              </a:rPr>
              <a:t> </a:t>
            </a:r>
            <a:r>
              <a:rPr sz="3900" b="0" spc="-95" dirty="0">
                <a:solidFill>
                  <a:srgbClr val="6B7C71"/>
                </a:solidFill>
                <a:latin typeface="Georgia"/>
                <a:cs typeface="Georgia"/>
              </a:rPr>
              <a:t>PRIORI</a:t>
            </a:r>
            <a:endParaRPr sz="3900">
              <a:latin typeface="Georgia"/>
              <a:cs typeface="Georgia"/>
            </a:endParaRPr>
          </a:p>
        </p:txBody>
      </p:sp>
      <p:sp>
        <p:nvSpPr>
          <p:cNvPr id="3" name="object 3"/>
          <p:cNvSpPr txBox="1"/>
          <p:nvPr/>
        </p:nvSpPr>
        <p:spPr>
          <a:xfrm>
            <a:off x="2262333" y="981837"/>
            <a:ext cx="8198484" cy="4982774"/>
          </a:xfrm>
          <a:prstGeom prst="rect">
            <a:avLst/>
          </a:prstGeom>
        </p:spPr>
        <p:txBody>
          <a:bodyPr vert="horz" wrap="square" lIns="0" tIns="100965" rIns="0" bIns="0" rtlCol="0">
            <a:spAutoFit/>
          </a:bodyPr>
          <a:lstStyle/>
          <a:p>
            <a:pPr marL="12700">
              <a:spcBef>
                <a:spcPts val="795"/>
              </a:spcBef>
              <a:buClr>
                <a:srgbClr val="000000"/>
              </a:buClr>
              <a:buSzPct val="94444"/>
              <a:buAutoNum type="arabicPeriod"/>
              <a:tabLst>
                <a:tab pos="203830" algn="l"/>
              </a:tabLst>
            </a:pPr>
            <a:r>
              <a:rPr spc="-5" dirty="0">
                <a:solidFill>
                  <a:srgbClr val="FF0000"/>
                </a:solidFill>
                <a:latin typeface="Arial"/>
                <a:cs typeface="Arial"/>
              </a:rPr>
              <a:t>Quelle(s) situation(s) ? </a:t>
            </a:r>
            <a:r>
              <a:rPr spc="-5" dirty="0">
                <a:latin typeface="Arial"/>
                <a:cs typeface="Arial"/>
              </a:rPr>
              <a:t>Le jeu du</a:t>
            </a:r>
            <a:r>
              <a:rPr spc="45" dirty="0">
                <a:latin typeface="Arial"/>
                <a:cs typeface="Arial"/>
              </a:rPr>
              <a:t> </a:t>
            </a:r>
            <a:r>
              <a:rPr spc="-5" dirty="0">
                <a:latin typeface="Arial"/>
                <a:cs typeface="Arial"/>
              </a:rPr>
              <a:t>corbillon</a:t>
            </a:r>
            <a:endParaRPr>
              <a:latin typeface="Arial"/>
              <a:cs typeface="Arial"/>
            </a:endParaRPr>
          </a:p>
          <a:p>
            <a:pPr marL="12700">
              <a:spcBef>
                <a:spcPts val="695"/>
              </a:spcBef>
              <a:buClr>
                <a:srgbClr val="000000"/>
              </a:buClr>
              <a:buSzPct val="94444"/>
              <a:buAutoNum type="arabicPeriod"/>
              <a:tabLst>
                <a:tab pos="203830" algn="l"/>
                <a:tab pos="1079473" algn="l"/>
              </a:tabLst>
            </a:pPr>
            <a:r>
              <a:rPr spc="-5" dirty="0">
                <a:solidFill>
                  <a:srgbClr val="FF0000"/>
                </a:solidFill>
                <a:latin typeface="Arial"/>
                <a:cs typeface="Arial"/>
              </a:rPr>
              <a:t>Quel(s)	savoir(s) en jeu dans la situation ? </a:t>
            </a:r>
            <a:r>
              <a:rPr spc="-5" dirty="0">
                <a:latin typeface="Arial"/>
                <a:cs typeface="Arial"/>
              </a:rPr>
              <a:t>Identifier le phonème</a:t>
            </a:r>
            <a:r>
              <a:rPr spc="100" dirty="0">
                <a:latin typeface="Arial"/>
                <a:cs typeface="Arial"/>
              </a:rPr>
              <a:t> </a:t>
            </a:r>
            <a:r>
              <a:rPr dirty="0">
                <a:latin typeface="Arial"/>
                <a:cs typeface="Arial"/>
              </a:rPr>
              <a:t>[a]</a:t>
            </a:r>
            <a:endParaRPr>
              <a:latin typeface="Arial"/>
              <a:cs typeface="Arial"/>
            </a:endParaRPr>
          </a:p>
          <a:p>
            <a:pPr marL="12700" marR="5715" algn="just">
              <a:spcBef>
                <a:spcPts val="710"/>
              </a:spcBef>
              <a:buClr>
                <a:srgbClr val="000000"/>
              </a:buClr>
              <a:buSzPct val="94444"/>
              <a:buAutoNum type="arabicPeriod"/>
              <a:tabLst>
                <a:tab pos="203830" algn="l"/>
              </a:tabLst>
            </a:pPr>
            <a:r>
              <a:rPr spc="-5" dirty="0">
                <a:solidFill>
                  <a:srgbClr val="FF0000"/>
                </a:solidFill>
                <a:latin typeface="Arial"/>
                <a:cs typeface="Arial"/>
              </a:rPr>
              <a:t>Quelles connaissances </a:t>
            </a:r>
            <a:r>
              <a:rPr dirty="0">
                <a:solidFill>
                  <a:srgbClr val="FF0000"/>
                </a:solidFill>
                <a:latin typeface="Arial"/>
                <a:cs typeface="Arial"/>
              </a:rPr>
              <a:t>(savoirs) </a:t>
            </a:r>
            <a:r>
              <a:rPr spc="-5" dirty="0">
                <a:solidFill>
                  <a:srgbClr val="FF0000"/>
                </a:solidFill>
                <a:latin typeface="Arial"/>
                <a:cs typeface="Arial"/>
              </a:rPr>
              <a:t>devrait disposer </a:t>
            </a:r>
            <a:r>
              <a:rPr dirty="0">
                <a:solidFill>
                  <a:srgbClr val="FF0000"/>
                </a:solidFill>
                <a:latin typeface="Arial"/>
                <a:cs typeface="Arial"/>
              </a:rPr>
              <a:t>un élève </a:t>
            </a:r>
            <a:r>
              <a:rPr spc="-5" dirty="0">
                <a:solidFill>
                  <a:srgbClr val="FF0000"/>
                </a:solidFill>
                <a:latin typeface="Arial"/>
                <a:cs typeface="Arial"/>
              </a:rPr>
              <a:t>(générique) </a:t>
            </a:r>
            <a:r>
              <a:rPr spc="-10" dirty="0">
                <a:solidFill>
                  <a:srgbClr val="FF0000"/>
                </a:solidFill>
                <a:latin typeface="Arial"/>
                <a:cs typeface="Arial"/>
              </a:rPr>
              <a:t>pour  </a:t>
            </a:r>
            <a:r>
              <a:rPr spc="-5" dirty="0">
                <a:solidFill>
                  <a:srgbClr val="FF0000"/>
                </a:solidFill>
                <a:latin typeface="Arial"/>
                <a:cs typeface="Arial"/>
              </a:rPr>
              <a:t>réussir </a:t>
            </a:r>
            <a:r>
              <a:rPr dirty="0">
                <a:solidFill>
                  <a:srgbClr val="FF0000"/>
                </a:solidFill>
                <a:latin typeface="Arial"/>
                <a:cs typeface="Arial"/>
              </a:rPr>
              <a:t>? </a:t>
            </a:r>
            <a:r>
              <a:rPr spc="-5" dirty="0">
                <a:latin typeface="Arial"/>
                <a:cs typeface="Arial"/>
              </a:rPr>
              <a:t>Comprendre les consignes, Connaître deux caractéristiques d'une  lettre </a:t>
            </a:r>
            <a:r>
              <a:rPr dirty="0">
                <a:latin typeface="Arial"/>
                <a:cs typeface="Arial"/>
              </a:rPr>
              <a:t>: </a:t>
            </a:r>
            <a:r>
              <a:rPr spc="-5" dirty="0">
                <a:latin typeface="Arial"/>
                <a:cs typeface="Arial"/>
              </a:rPr>
              <a:t>le nom, le son </a:t>
            </a:r>
            <a:r>
              <a:rPr dirty="0">
                <a:latin typeface="Arial"/>
                <a:cs typeface="Arial"/>
              </a:rPr>
              <a:t>; Être </a:t>
            </a:r>
            <a:r>
              <a:rPr spc="-5" dirty="0">
                <a:latin typeface="Arial"/>
                <a:cs typeface="Arial"/>
              </a:rPr>
              <a:t>capable </a:t>
            </a:r>
            <a:r>
              <a:rPr dirty="0">
                <a:latin typeface="Arial"/>
                <a:cs typeface="Arial"/>
              </a:rPr>
              <a:t>de </a:t>
            </a:r>
            <a:r>
              <a:rPr spc="-5" dirty="0">
                <a:latin typeface="Arial"/>
                <a:cs typeface="Arial"/>
              </a:rPr>
              <a:t>percevoir </a:t>
            </a:r>
            <a:r>
              <a:rPr dirty="0">
                <a:latin typeface="Arial"/>
                <a:cs typeface="Arial"/>
              </a:rPr>
              <a:t>le </a:t>
            </a:r>
            <a:r>
              <a:rPr spc="-5" dirty="0">
                <a:latin typeface="Arial"/>
                <a:cs typeface="Arial"/>
              </a:rPr>
              <a:t>phonème étudié </a:t>
            </a:r>
            <a:r>
              <a:rPr dirty="0">
                <a:latin typeface="Arial"/>
                <a:cs typeface="Arial"/>
              </a:rPr>
              <a:t>; </a:t>
            </a:r>
            <a:r>
              <a:rPr spc="-5" dirty="0">
                <a:latin typeface="Arial"/>
                <a:cs typeface="Arial"/>
              </a:rPr>
              <a:t>connaître  le vocabulaire spatio-temporel (début, milieu,</a:t>
            </a:r>
            <a:r>
              <a:rPr spc="95" dirty="0">
                <a:latin typeface="Arial"/>
                <a:cs typeface="Arial"/>
              </a:rPr>
              <a:t> </a:t>
            </a:r>
            <a:r>
              <a:rPr spc="-5" dirty="0">
                <a:latin typeface="Arial"/>
                <a:cs typeface="Arial"/>
              </a:rPr>
              <a:t>fin).</a:t>
            </a:r>
            <a:endParaRPr>
              <a:latin typeface="Arial"/>
              <a:cs typeface="Arial"/>
            </a:endParaRPr>
          </a:p>
          <a:p>
            <a:pPr marL="203830" marR="5080" indent="-203830" algn="just">
              <a:spcBef>
                <a:spcPts val="700"/>
              </a:spcBef>
              <a:buClr>
                <a:srgbClr val="000000"/>
              </a:buClr>
              <a:buSzPct val="94444"/>
              <a:buAutoNum type="arabicPeriod"/>
              <a:tabLst>
                <a:tab pos="203830" algn="l"/>
              </a:tabLst>
            </a:pPr>
            <a:r>
              <a:rPr spc="-5" dirty="0">
                <a:solidFill>
                  <a:srgbClr val="FF0000"/>
                </a:solidFill>
                <a:latin typeface="Arial"/>
                <a:cs typeface="Arial"/>
              </a:rPr>
              <a:t>Quelles stratégies peuvent développer les élèves (justes et fausses les plus  probables) ? </a:t>
            </a:r>
            <a:r>
              <a:rPr spc="-5" dirty="0">
                <a:latin typeface="Arial"/>
                <a:cs typeface="Arial"/>
              </a:rPr>
              <a:t>S'appuie sur </a:t>
            </a:r>
            <a:r>
              <a:rPr dirty="0">
                <a:latin typeface="Arial"/>
                <a:cs typeface="Arial"/>
              </a:rPr>
              <a:t>des mots </a:t>
            </a:r>
            <a:r>
              <a:rPr spc="-5" dirty="0">
                <a:latin typeface="Arial"/>
                <a:cs typeface="Arial"/>
              </a:rPr>
              <a:t>connus à l'oral (prénoms, jours de </a:t>
            </a:r>
            <a:r>
              <a:rPr dirty="0">
                <a:latin typeface="Arial"/>
                <a:cs typeface="Arial"/>
              </a:rPr>
              <a:t>la  </a:t>
            </a:r>
            <a:r>
              <a:rPr spc="-5" dirty="0">
                <a:latin typeface="Arial"/>
                <a:cs typeface="Arial"/>
              </a:rPr>
              <a:t>semaine), répond au</a:t>
            </a:r>
            <a:r>
              <a:rPr spc="40" dirty="0">
                <a:latin typeface="Arial"/>
                <a:cs typeface="Arial"/>
              </a:rPr>
              <a:t> </a:t>
            </a:r>
            <a:r>
              <a:rPr spc="-5" dirty="0">
                <a:latin typeface="Arial"/>
                <a:cs typeface="Arial"/>
              </a:rPr>
              <a:t>hasard.</a:t>
            </a:r>
            <a:endParaRPr>
              <a:latin typeface="Arial"/>
              <a:cs typeface="Arial"/>
            </a:endParaRPr>
          </a:p>
          <a:p>
            <a:pPr marL="203830" marR="5080" indent="-203830" algn="just">
              <a:spcBef>
                <a:spcPts val="695"/>
              </a:spcBef>
              <a:buClr>
                <a:srgbClr val="000000"/>
              </a:buClr>
              <a:buSzPct val="94444"/>
              <a:buAutoNum type="arabicPeriod"/>
              <a:tabLst>
                <a:tab pos="203830" algn="l"/>
              </a:tabLst>
            </a:pPr>
            <a:r>
              <a:rPr spc="-5" dirty="0">
                <a:solidFill>
                  <a:srgbClr val="FF0000"/>
                </a:solidFill>
                <a:latin typeface="Arial"/>
                <a:cs typeface="Arial"/>
              </a:rPr>
              <a:t>Quelles </a:t>
            </a:r>
            <a:r>
              <a:rPr dirty="0">
                <a:solidFill>
                  <a:srgbClr val="FF0000"/>
                </a:solidFill>
                <a:latin typeface="Arial"/>
                <a:cs typeface="Arial"/>
              </a:rPr>
              <a:t>sont </a:t>
            </a:r>
            <a:r>
              <a:rPr spc="-5" dirty="0">
                <a:solidFill>
                  <a:srgbClr val="FF0000"/>
                </a:solidFill>
                <a:latin typeface="Arial"/>
                <a:cs typeface="Arial"/>
              </a:rPr>
              <a:t>les variables didactiques? </a:t>
            </a:r>
            <a:r>
              <a:rPr spc="-5" dirty="0">
                <a:latin typeface="Arial"/>
                <a:cs typeface="Arial"/>
              </a:rPr>
              <a:t>Différenciation </a:t>
            </a:r>
            <a:r>
              <a:rPr dirty="0">
                <a:latin typeface="Arial"/>
                <a:cs typeface="Arial"/>
              </a:rPr>
              <a:t>: </a:t>
            </a:r>
            <a:r>
              <a:rPr spc="-5" dirty="0">
                <a:latin typeface="Arial"/>
                <a:cs typeface="Arial"/>
              </a:rPr>
              <a:t>choix des </a:t>
            </a:r>
            <a:r>
              <a:rPr dirty="0">
                <a:latin typeface="Arial"/>
                <a:cs typeface="Arial"/>
              </a:rPr>
              <a:t>mots  </a:t>
            </a:r>
            <a:r>
              <a:rPr spc="-10" dirty="0">
                <a:latin typeface="Arial"/>
                <a:cs typeface="Arial"/>
              </a:rPr>
              <a:t>différents </a:t>
            </a:r>
            <a:r>
              <a:rPr spc="-5" dirty="0">
                <a:latin typeface="Arial"/>
                <a:cs typeface="Arial"/>
              </a:rPr>
              <a:t>en fonction du niveau des élèves, ne pas demander à l'enfant </a:t>
            </a:r>
            <a:r>
              <a:rPr spc="-10" dirty="0">
                <a:latin typeface="Arial"/>
                <a:cs typeface="Arial"/>
              </a:rPr>
              <a:t>de  </a:t>
            </a:r>
            <a:r>
              <a:rPr spc="-5" dirty="0">
                <a:latin typeface="Arial"/>
                <a:cs typeface="Arial"/>
              </a:rPr>
              <a:t>localiser le phonème dans </a:t>
            </a:r>
            <a:r>
              <a:rPr dirty="0">
                <a:latin typeface="Arial"/>
                <a:cs typeface="Arial"/>
              </a:rPr>
              <a:t>le </a:t>
            </a:r>
            <a:r>
              <a:rPr spc="-5" dirty="0">
                <a:latin typeface="Arial"/>
                <a:cs typeface="Arial"/>
              </a:rPr>
              <a:t>mot. Introduire une matérialisation par </a:t>
            </a:r>
            <a:r>
              <a:rPr dirty="0">
                <a:latin typeface="Arial"/>
                <a:cs typeface="Arial"/>
              </a:rPr>
              <a:t>le  </a:t>
            </a:r>
            <a:r>
              <a:rPr spc="-5" dirty="0">
                <a:latin typeface="Arial"/>
                <a:cs typeface="Arial"/>
              </a:rPr>
              <a:t>geste.</a:t>
            </a:r>
            <a:endParaRPr>
              <a:latin typeface="Arial"/>
              <a:cs typeface="Arial"/>
            </a:endParaRPr>
          </a:p>
          <a:p>
            <a:pPr marL="203830" marR="6350" indent="-203830" algn="just">
              <a:spcBef>
                <a:spcPts val="710"/>
              </a:spcBef>
              <a:buClr>
                <a:srgbClr val="000000"/>
              </a:buClr>
              <a:buSzPct val="94444"/>
              <a:buAutoNum type="arabicPeriod"/>
              <a:tabLst>
                <a:tab pos="203830" algn="l"/>
              </a:tabLst>
            </a:pPr>
            <a:r>
              <a:rPr spc="-5" dirty="0">
                <a:solidFill>
                  <a:srgbClr val="FF0000"/>
                </a:solidFill>
                <a:latin typeface="Arial"/>
                <a:cs typeface="Arial"/>
              </a:rPr>
              <a:t>Quelles rétroactions du </a:t>
            </a:r>
            <a:r>
              <a:rPr dirty="0">
                <a:solidFill>
                  <a:srgbClr val="FF0000"/>
                </a:solidFill>
                <a:latin typeface="Arial"/>
                <a:cs typeface="Arial"/>
              </a:rPr>
              <a:t>milieu </a:t>
            </a:r>
            <a:r>
              <a:rPr spc="-5" dirty="0">
                <a:solidFill>
                  <a:srgbClr val="FF0000"/>
                </a:solidFill>
                <a:latin typeface="Arial"/>
                <a:cs typeface="Arial"/>
              </a:rPr>
              <a:t>? </a:t>
            </a:r>
            <a:r>
              <a:rPr spc="-5" dirty="0">
                <a:latin typeface="Arial"/>
                <a:cs typeface="Arial"/>
              </a:rPr>
              <a:t>L'élève </a:t>
            </a:r>
            <a:r>
              <a:rPr dirty="0">
                <a:latin typeface="Arial"/>
                <a:cs typeface="Arial"/>
              </a:rPr>
              <a:t>ne </a:t>
            </a:r>
            <a:r>
              <a:rPr spc="-5" dirty="0">
                <a:latin typeface="Arial"/>
                <a:cs typeface="Arial"/>
              </a:rPr>
              <a:t>repère </a:t>
            </a:r>
            <a:r>
              <a:rPr dirty="0">
                <a:latin typeface="Arial"/>
                <a:cs typeface="Arial"/>
              </a:rPr>
              <a:t>pas le </a:t>
            </a:r>
            <a:r>
              <a:rPr spc="-5" dirty="0">
                <a:latin typeface="Arial"/>
                <a:cs typeface="Arial"/>
              </a:rPr>
              <a:t>phonème quel </a:t>
            </a:r>
            <a:r>
              <a:rPr spc="-10" dirty="0">
                <a:latin typeface="Arial"/>
                <a:cs typeface="Arial"/>
              </a:rPr>
              <a:t>que  </a:t>
            </a:r>
            <a:r>
              <a:rPr spc="-5" dirty="0">
                <a:latin typeface="Arial"/>
                <a:cs typeface="Arial"/>
              </a:rPr>
              <a:t>soit le nombre de syllabes dans le </a:t>
            </a:r>
            <a:r>
              <a:rPr dirty="0">
                <a:latin typeface="Arial"/>
                <a:cs typeface="Arial"/>
              </a:rPr>
              <a:t>mot </a:t>
            </a:r>
            <a:r>
              <a:rPr spc="-5" dirty="0">
                <a:latin typeface="Arial"/>
                <a:cs typeface="Arial"/>
              </a:rPr>
              <a:t>et </a:t>
            </a:r>
            <a:r>
              <a:rPr spc="-15" dirty="0">
                <a:latin typeface="Arial"/>
                <a:cs typeface="Arial"/>
              </a:rPr>
              <a:t>la </a:t>
            </a:r>
            <a:r>
              <a:rPr spc="-5" dirty="0">
                <a:latin typeface="Arial"/>
                <a:cs typeface="Arial"/>
              </a:rPr>
              <a:t>place du a dans le </a:t>
            </a:r>
            <a:r>
              <a:rPr dirty="0">
                <a:latin typeface="Arial"/>
                <a:cs typeface="Arial"/>
              </a:rPr>
              <a:t>mot, </a:t>
            </a:r>
            <a:r>
              <a:rPr spc="-10" dirty="0">
                <a:latin typeface="Arial"/>
                <a:cs typeface="Arial"/>
              </a:rPr>
              <a:t>ne  </a:t>
            </a:r>
            <a:r>
              <a:rPr spc="-5" dirty="0">
                <a:latin typeface="Arial"/>
                <a:cs typeface="Arial"/>
              </a:rPr>
              <a:t>connaît pas le nom des </a:t>
            </a:r>
            <a:r>
              <a:rPr dirty="0">
                <a:latin typeface="Arial"/>
                <a:cs typeface="Arial"/>
              </a:rPr>
              <a:t>lettres, </a:t>
            </a:r>
            <a:r>
              <a:rPr spc="-5" dirty="0">
                <a:latin typeface="Arial"/>
                <a:cs typeface="Arial"/>
              </a:rPr>
              <a:t>utilisation des affichages, tableau…, </a:t>
            </a:r>
            <a:r>
              <a:rPr dirty="0">
                <a:latin typeface="Arial"/>
                <a:cs typeface="Arial"/>
              </a:rPr>
              <a:t>un  </a:t>
            </a:r>
            <a:r>
              <a:rPr spc="-5" dirty="0">
                <a:latin typeface="Arial"/>
                <a:cs typeface="Arial"/>
              </a:rPr>
              <a:t>élève aide un autre</a:t>
            </a:r>
            <a:r>
              <a:rPr spc="25" dirty="0">
                <a:latin typeface="Arial"/>
                <a:cs typeface="Arial"/>
              </a:rPr>
              <a:t> </a:t>
            </a:r>
            <a:r>
              <a:rPr spc="-5" dirty="0">
                <a:latin typeface="Arial"/>
                <a:cs typeface="Arial"/>
              </a:rPr>
              <a:t>élève…</a:t>
            </a:r>
            <a:endParaRPr>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8880" y="89408"/>
            <a:ext cx="5976620" cy="612988"/>
          </a:xfrm>
          <a:prstGeom prst="rect">
            <a:avLst/>
          </a:prstGeom>
        </p:spPr>
        <p:txBody>
          <a:bodyPr vert="horz" wrap="square" lIns="0" tIns="12700" rIns="0" bIns="0" rtlCol="0">
            <a:spAutoFit/>
          </a:bodyPr>
          <a:lstStyle/>
          <a:p>
            <a:pPr marL="12700">
              <a:spcBef>
                <a:spcPts val="100"/>
              </a:spcBef>
            </a:pPr>
            <a:r>
              <a:rPr sz="3900" b="0" spc="145" dirty="0">
                <a:solidFill>
                  <a:srgbClr val="00AF50"/>
                </a:solidFill>
                <a:latin typeface="Georgia"/>
                <a:cs typeface="Georgia"/>
              </a:rPr>
              <a:t>ANALYSE </a:t>
            </a:r>
            <a:r>
              <a:rPr sz="3900" b="0" spc="415" dirty="0">
                <a:solidFill>
                  <a:srgbClr val="00AF50"/>
                </a:solidFill>
                <a:latin typeface="Georgia"/>
                <a:cs typeface="Georgia"/>
              </a:rPr>
              <a:t>A</a:t>
            </a:r>
            <a:r>
              <a:rPr sz="3900" b="0" spc="-135" dirty="0">
                <a:solidFill>
                  <a:srgbClr val="00AF50"/>
                </a:solidFill>
                <a:latin typeface="Georgia"/>
                <a:cs typeface="Georgia"/>
              </a:rPr>
              <a:t> </a:t>
            </a:r>
            <a:r>
              <a:rPr sz="3900" b="0" spc="-75" dirty="0">
                <a:solidFill>
                  <a:srgbClr val="00AF50"/>
                </a:solidFill>
                <a:latin typeface="Georgia"/>
                <a:cs typeface="Georgia"/>
              </a:rPr>
              <a:t>POSTERIORI</a:t>
            </a:r>
            <a:endParaRPr sz="3900">
              <a:latin typeface="Georgia"/>
              <a:cs typeface="Georgia"/>
            </a:endParaRPr>
          </a:p>
        </p:txBody>
      </p:sp>
      <p:sp>
        <p:nvSpPr>
          <p:cNvPr id="3" name="object 3"/>
          <p:cNvSpPr txBox="1"/>
          <p:nvPr/>
        </p:nvSpPr>
        <p:spPr>
          <a:xfrm>
            <a:off x="2335485" y="622553"/>
            <a:ext cx="8197850" cy="1666482"/>
          </a:xfrm>
          <a:prstGeom prst="rect">
            <a:avLst/>
          </a:prstGeom>
        </p:spPr>
        <p:txBody>
          <a:bodyPr vert="horz" wrap="square" lIns="0" tIns="100965" rIns="0" bIns="0" rtlCol="0">
            <a:spAutoFit/>
          </a:bodyPr>
          <a:lstStyle/>
          <a:p>
            <a:pPr marL="12700">
              <a:spcBef>
                <a:spcPts val="795"/>
              </a:spcBef>
              <a:buClr>
                <a:srgbClr val="000000"/>
              </a:buClr>
              <a:buSzPct val="94444"/>
              <a:buAutoNum type="arabicPeriod"/>
              <a:tabLst>
                <a:tab pos="203830" algn="l"/>
              </a:tabLst>
            </a:pPr>
            <a:r>
              <a:rPr spc="-5" dirty="0">
                <a:solidFill>
                  <a:srgbClr val="FF0000"/>
                </a:solidFill>
                <a:latin typeface="Arial"/>
                <a:cs typeface="Arial"/>
              </a:rPr>
              <a:t>Quelle(s) situation(s) ? </a:t>
            </a:r>
            <a:r>
              <a:rPr spc="-5" dirty="0">
                <a:latin typeface="Arial"/>
                <a:cs typeface="Arial"/>
              </a:rPr>
              <a:t>Le jeu du</a:t>
            </a:r>
            <a:r>
              <a:rPr spc="45" dirty="0">
                <a:latin typeface="Arial"/>
                <a:cs typeface="Arial"/>
              </a:rPr>
              <a:t> </a:t>
            </a:r>
            <a:r>
              <a:rPr spc="-5" dirty="0">
                <a:latin typeface="Arial"/>
                <a:cs typeface="Arial"/>
              </a:rPr>
              <a:t>corbillon</a:t>
            </a:r>
            <a:endParaRPr>
              <a:latin typeface="Arial"/>
              <a:cs typeface="Arial"/>
            </a:endParaRPr>
          </a:p>
          <a:p>
            <a:pPr marL="12700">
              <a:spcBef>
                <a:spcPts val="700"/>
              </a:spcBef>
              <a:buClr>
                <a:srgbClr val="000000"/>
              </a:buClr>
              <a:buSzPct val="94444"/>
              <a:buAutoNum type="arabicPeriod"/>
              <a:tabLst>
                <a:tab pos="203830" algn="l"/>
                <a:tab pos="1078838" algn="l"/>
              </a:tabLst>
            </a:pPr>
            <a:r>
              <a:rPr spc="-5" dirty="0">
                <a:solidFill>
                  <a:srgbClr val="FF0000"/>
                </a:solidFill>
                <a:latin typeface="Arial"/>
                <a:cs typeface="Arial"/>
              </a:rPr>
              <a:t>Quel(s)	savoir(s) en jeu dans la situation ? </a:t>
            </a:r>
            <a:r>
              <a:rPr spc="-5" dirty="0">
                <a:latin typeface="Arial"/>
                <a:cs typeface="Arial"/>
              </a:rPr>
              <a:t>Identifier le phonème</a:t>
            </a:r>
            <a:r>
              <a:rPr spc="100" dirty="0">
                <a:latin typeface="Arial"/>
                <a:cs typeface="Arial"/>
              </a:rPr>
              <a:t> </a:t>
            </a:r>
            <a:r>
              <a:rPr dirty="0">
                <a:latin typeface="Arial"/>
                <a:cs typeface="Arial"/>
              </a:rPr>
              <a:t>[a]</a:t>
            </a:r>
            <a:endParaRPr>
              <a:latin typeface="Arial"/>
              <a:cs typeface="Arial"/>
            </a:endParaRPr>
          </a:p>
          <a:p>
            <a:pPr marL="12700" marR="5080" algn="just">
              <a:spcBef>
                <a:spcPts val="710"/>
              </a:spcBef>
              <a:buClr>
                <a:srgbClr val="000000"/>
              </a:buClr>
              <a:buSzPct val="94444"/>
              <a:buAutoNum type="arabicPeriod"/>
              <a:tabLst>
                <a:tab pos="203830" algn="l"/>
              </a:tabLst>
            </a:pPr>
            <a:r>
              <a:rPr spc="-5" dirty="0">
                <a:solidFill>
                  <a:srgbClr val="FF0000"/>
                </a:solidFill>
                <a:latin typeface="Arial"/>
                <a:cs typeface="Arial"/>
              </a:rPr>
              <a:t>Quelles connaissances </a:t>
            </a:r>
            <a:r>
              <a:rPr dirty="0">
                <a:solidFill>
                  <a:srgbClr val="FF0000"/>
                </a:solidFill>
                <a:latin typeface="Arial"/>
                <a:cs typeface="Arial"/>
              </a:rPr>
              <a:t>(savoirs) </a:t>
            </a:r>
            <a:r>
              <a:rPr spc="-5" dirty="0">
                <a:solidFill>
                  <a:srgbClr val="FF0000"/>
                </a:solidFill>
                <a:latin typeface="Arial"/>
                <a:cs typeface="Arial"/>
              </a:rPr>
              <a:t>devrait disposer </a:t>
            </a:r>
            <a:r>
              <a:rPr dirty="0">
                <a:solidFill>
                  <a:srgbClr val="FF0000"/>
                </a:solidFill>
                <a:latin typeface="Arial"/>
                <a:cs typeface="Arial"/>
              </a:rPr>
              <a:t>un élève </a:t>
            </a:r>
            <a:r>
              <a:rPr spc="-5" dirty="0">
                <a:solidFill>
                  <a:srgbClr val="FF0000"/>
                </a:solidFill>
                <a:latin typeface="Arial"/>
                <a:cs typeface="Arial"/>
              </a:rPr>
              <a:t>(générique) </a:t>
            </a:r>
            <a:r>
              <a:rPr spc="-10" dirty="0">
                <a:solidFill>
                  <a:srgbClr val="FF0000"/>
                </a:solidFill>
                <a:latin typeface="Arial"/>
                <a:cs typeface="Arial"/>
              </a:rPr>
              <a:t>pour  </a:t>
            </a:r>
            <a:r>
              <a:rPr spc="-5" dirty="0">
                <a:solidFill>
                  <a:srgbClr val="FF0000"/>
                </a:solidFill>
                <a:latin typeface="Arial"/>
                <a:cs typeface="Arial"/>
              </a:rPr>
              <a:t>réussir ? </a:t>
            </a:r>
            <a:r>
              <a:rPr spc="-5" dirty="0">
                <a:latin typeface="Arial"/>
                <a:cs typeface="Arial"/>
              </a:rPr>
              <a:t>Comprendre les consignes, Connaître deux caractéristiques d'une  lettre</a:t>
            </a:r>
            <a:r>
              <a:rPr spc="90" dirty="0">
                <a:latin typeface="Arial"/>
                <a:cs typeface="Arial"/>
              </a:rPr>
              <a:t> </a:t>
            </a:r>
            <a:r>
              <a:rPr dirty="0">
                <a:latin typeface="Arial"/>
                <a:cs typeface="Arial"/>
              </a:rPr>
              <a:t>:</a:t>
            </a:r>
            <a:r>
              <a:rPr spc="100" dirty="0">
                <a:latin typeface="Arial"/>
                <a:cs typeface="Arial"/>
              </a:rPr>
              <a:t> </a:t>
            </a:r>
            <a:r>
              <a:rPr spc="-5" dirty="0">
                <a:latin typeface="Arial"/>
                <a:cs typeface="Arial"/>
              </a:rPr>
              <a:t>le</a:t>
            </a:r>
            <a:r>
              <a:rPr spc="85" dirty="0">
                <a:latin typeface="Arial"/>
                <a:cs typeface="Arial"/>
              </a:rPr>
              <a:t> </a:t>
            </a:r>
            <a:r>
              <a:rPr spc="-5" dirty="0">
                <a:latin typeface="Arial"/>
                <a:cs typeface="Arial"/>
              </a:rPr>
              <a:t>nom,</a:t>
            </a:r>
            <a:r>
              <a:rPr spc="114" dirty="0">
                <a:latin typeface="Arial"/>
                <a:cs typeface="Arial"/>
              </a:rPr>
              <a:t> </a:t>
            </a:r>
            <a:r>
              <a:rPr spc="-5" dirty="0">
                <a:latin typeface="Arial"/>
                <a:cs typeface="Arial"/>
              </a:rPr>
              <a:t>le</a:t>
            </a:r>
            <a:r>
              <a:rPr spc="90" dirty="0">
                <a:latin typeface="Arial"/>
                <a:cs typeface="Arial"/>
              </a:rPr>
              <a:t> </a:t>
            </a:r>
            <a:r>
              <a:rPr spc="-5" dirty="0">
                <a:latin typeface="Arial"/>
                <a:cs typeface="Arial"/>
              </a:rPr>
              <a:t>son</a:t>
            </a:r>
            <a:r>
              <a:rPr spc="80" dirty="0">
                <a:latin typeface="Arial"/>
                <a:cs typeface="Arial"/>
              </a:rPr>
              <a:t> </a:t>
            </a:r>
            <a:r>
              <a:rPr dirty="0">
                <a:latin typeface="Arial"/>
                <a:cs typeface="Arial"/>
              </a:rPr>
              <a:t>;</a:t>
            </a:r>
            <a:r>
              <a:rPr spc="100" dirty="0">
                <a:latin typeface="Arial"/>
                <a:cs typeface="Arial"/>
              </a:rPr>
              <a:t> </a:t>
            </a:r>
            <a:r>
              <a:rPr dirty="0">
                <a:latin typeface="Arial"/>
                <a:cs typeface="Arial"/>
              </a:rPr>
              <a:t>Être</a:t>
            </a:r>
            <a:r>
              <a:rPr spc="90" dirty="0">
                <a:latin typeface="Arial"/>
                <a:cs typeface="Arial"/>
              </a:rPr>
              <a:t> </a:t>
            </a:r>
            <a:r>
              <a:rPr spc="-5" dirty="0">
                <a:latin typeface="Arial"/>
                <a:cs typeface="Arial"/>
              </a:rPr>
              <a:t>capable</a:t>
            </a:r>
            <a:r>
              <a:rPr spc="90" dirty="0">
                <a:latin typeface="Arial"/>
                <a:cs typeface="Arial"/>
              </a:rPr>
              <a:t> </a:t>
            </a:r>
            <a:r>
              <a:rPr dirty="0">
                <a:latin typeface="Arial"/>
                <a:cs typeface="Arial"/>
              </a:rPr>
              <a:t>de</a:t>
            </a:r>
            <a:r>
              <a:rPr spc="90" dirty="0">
                <a:latin typeface="Arial"/>
                <a:cs typeface="Arial"/>
              </a:rPr>
              <a:t> </a:t>
            </a:r>
            <a:r>
              <a:rPr spc="-5" dirty="0">
                <a:latin typeface="Arial"/>
                <a:cs typeface="Arial"/>
              </a:rPr>
              <a:t>percevoir</a:t>
            </a:r>
            <a:r>
              <a:rPr spc="90" dirty="0">
                <a:latin typeface="Arial"/>
                <a:cs typeface="Arial"/>
              </a:rPr>
              <a:t> </a:t>
            </a:r>
            <a:r>
              <a:rPr dirty="0">
                <a:latin typeface="Arial"/>
                <a:cs typeface="Arial"/>
              </a:rPr>
              <a:t>le</a:t>
            </a:r>
            <a:r>
              <a:rPr spc="90" dirty="0">
                <a:latin typeface="Arial"/>
                <a:cs typeface="Arial"/>
              </a:rPr>
              <a:t> </a:t>
            </a:r>
            <a:r>
              <a:rPr spc="-5" dirty="0">
                <a:latin typeface="Arial"/>
                <a:cs typeface="Arial"/>
              </a:rPr>
              <a:t>phonème</a:t>
            </a:r>
            <a:r>
              <a:rPr spc="90" dirty="0">
                <a:latin typeface="Arial"/>
                <a:cs typeface="Arial"/>
              </a:rPr>
              <a:t> </a:t>
            </a:r>
            <a:r>
              <a:rPr spc="-5" dirty="0">
                <a:latin typeface="Arial"/>
                <a:cs typeface="Arial"/>
              </a:rPr>
              <a:t>étudié</a:t>
            </a:r>
            <a:r>
              <a:rPr spc="95" dirty="0">
                <a:latin typeface="Arial"/>
                <a:cs typeface="Arial"/>
              </a:rPr>
              <a:t> </a:t>
            </a:r>
            <a:r>
              <a:rPr dirty="0">
                <a:latin typeface="Arial"/>
                <a:cs typeface="Arial"/>
              </a:rPr>
              <a:t>;</a:t>
            </a:r>
            <a:r>
              <a:rPr spc="100" dirty="0">
                <a:latin typeface="Arial"/>
                <a:cs typeface="Arial"/>
              </a:rPr>
              <a:t> </a:t>
            </a:r>
            <a:r>
              <a:rPr spc="-5" dirty="0">
                <a:latin typeface="Arial"/>
                <a:cs typeface="Arial"/>
              </a:rPr>
              <a:t>connaître</a:t>
            </a:r>
            <a:endParaRPr>
              <a:latin typeface="Arial"/>
              <a:cs typeface="Arial"/>
            </a:endParaRPr>
          </a:p>
        </p:txBody>
      </p:sp>
      <p:sp>
        <p:nvSpPr>
          <p:cNvPr id="4" name="object 4"/>
          <p:cNvSpPr txBox="1"/>
          <p:nvPr/>
        </p:nvSpPr>
        <p:spPr>
          <a:xfrm>
            <a:off x="2335487" y="2261745"/>
            <a:ext cx="1527175" cy="289823"/>
          </a:xfrm>
          <a:prstGeom prst="rect">
            <a:avLst/>
          </a:prstGeom>
        </p:spPr>
        <p:txBody>
          <a:bodyPr vert="horz" wrap="square" lIns="0" tIns="12700" rIns="0" bIns="0" rtlCol="0">
            <a:spAutoFit/>
          </a:bodyPr>
          <a:lstStyle/>
          <a:p>
            <a:pPr marL="12700">
              <a:spcBef>
                <a:spcPts val="100"/>
              </a:spcBef>
              <a:tabLst>
                <a:tab pos="346067" algn="l"/>
              </a:tabLst>
            </a:pPr>
            <a:r>
              <a:rPr spc="-5" dirty="0">
                <a:latin typeface="Arial"/>
                <a:cs typeface="Arial"/>
              </a:rPr>
              <a:t>le	vocabulaire</a:t>
            </a:r>
            <a:endParaRPr>
              <a:latin typeface="Arial"/>
              <a:cs typeface="Arial"/>
            </a:endParaRPr>
          </a:p>
        </p:txBody>
      </p:sp>
      <p:sp>
        <p:nvSpPr>
          <p:cNvPr id="5" name="object 5"/>
          <p:cNvSpPr txBox="1"/>
          <p:nvPr/>
        </p:nvSpPr>
        <p:spPr>
          <a:xfrm>
            <a:off x="3995451" y="2261745"/>
            <a:ext cx="6535420" cy="289823"/>
          </a:xfrm>
          <a:prstGeom prst="rect">
            <a:avLst/>
          </a:prstGeom>
        </p:spPr>
        <p:txBody>
          <a:bodyPr vert="horz" wrap="square" lIns="0" tIns="12700" rIns="0" bIns="0" rtlCol="0">
            <a:spAutoFit/>
          </a:bodyPr>
          <a:lstStyle/>
          <a:p>
            <a:pPr marL="12700">
              <a:spcBef>
                <a:spcPts val="100"/>
              </a:spcBef>
              <a:tabLst>
                <a:tab pos="1742396" algn="l"/>
                <a:tab pos="2611055" algn="l"/>
                <a:tab pos="3427643" algn="l"/>
                <a:tab pos="3966111" algn="l"/>
                <a:tab pos="4639829" algn="l"/>
                <a:tab pos="5163691" algn="l"/>
              </a:tabLst>
            </a:pPr>
            <a:r>
              <a:rPr spc="-5" dirty="0">
                <a:latin typeface="Arial"/>
                <a:cs typeface="Arial"/>
              </a:rPr>
              <a:t>spatio-temporel	(début,	milieu,	fin).	</a:t>
            </a:r>
            <a:r>
              <a:rPr spc="-15" dirty="0">
                <a:solidFill>
                  <a:srgbClr val="00AF50"/>
                </a:solidFill>
                <a:latin typeface="Arial"/>
                <a:cs typeface="Arial"/>
              </a:rPr>
              <a:t>Avoir	</a:t>
            </a:r>
            <a:r>
              <a:rPr spc="-5" dirty="0">
                <a:solidFill>
                  <a:srgbClr val="00AF50"/>
                </a:solidFill>
                <a:latin typeface="Arial"/>
                <a:cs typeface="Arial"/>
              </a:rPr>
              <a:t>des	compétences</a:t>
            </a:r>
            <a:endParaRPr>
              <a:latin typeface="Arial"/>
              <a:cs typeface="Arial"/>
            </a:endParaRPr>
          </a:p>
        </p:txBody>
      </p:sp>
      <p:sp>
        <p:nvSpPr>
          <p:cNvPr id="6" name="object 6"/>
          <p:cNvSpPr txBox="1"/>
          <p:nvPr/>
        </p:nvSpPr>
        <p:spPr>
          <a:xfrm>
            <a:off x="2335487" y="2447673"/>
            <a:ext cx="8175625" cy="4730975"/>
          </a:xfrm>
          <a:prstGeom prst="rect">
            <a:avLst/>
          </a:prstGeom>
        </p:spPr>
        <p:txBody>
          <a:bodyPr vert="horz" wrap="square" lIns="0" tIns="100965" rIns="0" bIns="0" rtlCol="0">
            <a:spAutoFit/>
          </a:bodyPr>
          <a:lstStyle/>
          <a:p>
            <a:pPr marL="12700">
              <a:spcBef>
                <a:spcPts val="795"/>
              </a:spcBef>
            </a:pPr>
            <a:r>
              <a:rPr spc="-5" dirty="0">
                <a:solidFill>
                  <a:srgbClr val="00AF50"/>
                </a:solidFill>
                <a:latin typeface="Arial"/>
                <a:cs typeface="Arial"/>
              </a:rPr>
              <a:t>attentionnelles et des compétences élèves</a:t>
            </a:r>
            <a:r>
              <a:rPr spc="80" dirty="0">
                <a:solidFill>
                  <a:srgbClr val="00AF50"/>
                </a:solidFill>
                <a:latin typeface="Arial"/>
                <a:cs typeface="Arial"/>
              </a:rPr>
              <a:t> </a:t>
            </a:r>
            <a:r>
              <a:rPr spc="-5" dirty="0">
                <a:solidFill>
                  <a:srgbClr val="00AF50"/>
                </a:solidFill>
                <a:latin typeface="Arial"/>
                <a:cs typeface="Arial"/>
              </a:rPr>
              <a:t>suffisantes.</a:t>
            </a:r>
            <a:endParaRPr>
              <a:latin typeface="Arial"/>
              <a:cs typeface="Arial"/>
            </a:endParaRPr>
          </a:p>
          <a:p>
            <a:pPr marL="12700" marR="306062">
              <a:lnSpc>
                <a:spcPct val="132200"/>
              </a:lnSpc>
              <a:buClr>
                <a:srgbClr val="000000"/>
              </a:buClr>
              <a:buSzPct val="94444"/>
              <a:buAutoNum type="arabicPeriod" startAt="4"/>
              <a:tabLst>
                <a:tab pos="203830" algn="l"/>
              </a:tabLst>
            </a:pPr>
            <a:r>
              <a:rPr spc="-5" dirty="0">
                <a:solidFill>
                  <a:srgbClr val="FF0000"/>
                </a:solidFill>
                <a:latin typeface="Arial"/>
                <a:cs typeface="Arial"/>
              </a:rPr>
              <a:t>Quelles stratégies peuvent développer les élèves (justes et fausses les plus  probables)</a:t>
            </a:r>
            <a:r>
              <a:rPr spc="20" dirty="0">
                <a:solidFill>
                  <a:srgbClr val="FF0000"/>
                </a:solidFill>
                <a:latin typeface="Arial"/>
                <a:cs typeface="Arial"/>
              </a:rPr>
              <a:t> </a:t>
            </a:r>
            <a:r>
              <a:rPr spc="-5" dirty="0">
                <a:solidFill>
                  <a:srgbClr val="FF0000"/>
                </a:solidFill>
                <a:latin typeface="Arial"/>
                <a:cs typeface="Arial"/>
              </a:rPr>
              <a:t>?</a:t>
            </a:r>
            <a:endParaRPr>
              <a:latin typeface="Arial"/>
              <a:cs typeface="Arial"/>
            </a:endParaRPr>
          </a:p>
          <a:p>
            <a:pPr marL="12700">
              <a:spcBef>
                <a:spcPts val="710"/>
              </a:spcBef>
            </a:pPr>
            <a:r>
              <a:rPr spc="-5" dirty="0">
                <a:latin typeface="Arial"/>
                <a:cs typeface="Arial"/>
              </a:rPr>
              <a:t>S'appuie sur </a:t>
            </a:r>
            <a:r>
              <a:rPr spc="-10" dirty="0">
                <a:latin typeface="Arial"/>
                <a:cs typeface="Arial"/>
              </a:rPr>
              <a:t>des </a:t>
            </a:r>
            <a:r>
              <a:rPr spc="-5" dirty="0">
                <a:latin typeface="Arial"/>
                <a:cs typeface="Arial"/>
              </a:rPr>
              <a:t>mots </a:t>
            </a:r>
            <a:r>
              <a:rPr spc="-10" dirty="0">
                <a:latin typeface="Arial"/>
                <a:cs typeface="Arial"/>
              </a:rPr>
              <a:t>connus </a:t>
            </a:r>
            <a:r>
              <a:rPr dirty="0">
                <a:latin typeface="Arial"/>
                <a:cs typeface="Arial"/>
              </a:rPr>
              <a:t>à </a:t>
            </a:r>
            <a:r>
              <a:rPr spc="-5" dirty="0">
                <a:latin typeface="Arial"/>
                <a:cs typeface="Arial"/>
              </a:rPr>
              <a:t>l'oral (prénoms, jours de la semaine), </a:t>
            </a:r>
            <a:r>
              <a:rPr spc="-10" dirty="0">
                <a:latin typeface="Arial"/>
                <a:cs typeface="Arial"/>
              </a:rPr>
              <a:t>répond</a:t>
            </a:r>
            <a:r>
              <a:rPr spc="175" dirty="0">
                <a:latin typeface="Arial"/>
                <a:cs typeface="Arial"/>
              </a:rPr>
              <a:t> </a:t>
            </a:r>
            <a:r>
              <a:rPr spc="-10" dirty="0">
                <a:latin typeface="Arial"/>
                <a:cs typeface="Arial"/>
              </a:rPr>
              <a:t>au</a:t>
            </a:r>
            <a:endParaRPr>
              <a:latin typeface="Arial"/>
              <a:cs typeface="Arial"/>
            </a:endParaRPr>
          </a:p>
          <a:p>
            <a:pPr marL="12700">
              <a:spcBef>
                <a:spcPts val="695"/>
              </a:spcBef>
            </a:pPr>
            <a:r>
              <a:rPr spc="-5" dirty="0">
                <a:latin typeface="Arial"/>
                <a:cs typeface="Arial"/>
              </a:rPr>
              <a:t>hasard, </a:t>
            </a:r>
            <a:r>
              <a:rPr spc="-5" dirty="0">
                <a:solidFill>
                  <a:srgbClr val="00AF50"/>
                </a:solidFill>
                <a:latin typeface="Arial"/>
                <a:cs typeface="Arial"/>
              </a:rPr>
              <a:t>provoque un conflit avant le jeu</a:t>
            </a:r>
            <a:r>
              <a:rPr spc="65" dirty="0">
                <a:solidFill>
                  <a:srgbClr val="00AF50"/>
                </a:solidFill>
                <a:latin typeface="Arial"/>
                <a:cs typeface="Arial"/>
              </a:rPr>
              <a:t> </a:t>
            </a:r>
            <a:r>
              <a:rPr spc="-5" dirty="0">
                <a:solidFill>
                  <a:srgbClr val="00AF50"/>
                </a:solidFill>
                <a:latin typeface="Arial"/>
                <a:cs typeface="Arial"/>
              </a:rPr>
              <a:t>systématiquement.</a:t>
            </a:r>
            <a:endParaRPr>
              <a:latin typeface="Arial"/>
              <a:cs typeface="Arial"/>
            </a:endParaRPr>
          </a:p>
          <a:p>
            <a:pPr marL="12700">
              <a:spcBef>
                <a:spcPts val="695"/>
              </a:spcBef>
              <a:buClr>
                <a:srgbClr val="000000"/>
              </a:buClr>
              <a:buSzPct val="94444"/>
              <a:buAutoNum type="arabicPeriod" startAt="5"/>
              <a:tabLst>
                <a:tab pos="203830" algn="l"/>
              </a:tabLst>
            </a:pPr>
            <a:r>
              <a:rPr spc="-5" dirty="0">
                <a:solidFill>
                  <a:srgbClr val="FF0000"/>
                </a:solidFill>
                <a:latin typeface="Arial"/>
                <a:cs typeface="Arial"/>
              </a:rPr>
              <a:t>Quelles sont les variables didactiques? </a:t>
            </a:r>
            <a:r>
              <a:rPr spc="-10" dirty="0">
                <a:latin typeface="Arial"/>
                <a:cs typeface="Arial"/>
              </a:rPr>
              <a:t>Différenciation </a:t>
            </a:r>
            <a:r>
              <a:rPr dirty="0">
                <a:latin typeface="Arial"/>
                <a:cs typeface="Arial"/>
              </a:rPr>
              <a:t>: </a:t>
            </a:r>
            <a:r>
              <a:rPr spc="-5" dirty="0">
                <a:latin typeface="Arial"/>
                <a:cs typeface="Arial"/>
              </a:rPr>
              <a:t>choix des</a:t>
            </a:r>
            <a:r>
              <a:rPr spc="160" dirty="0">
                <a:latin typeface="Arial"/>
                <a:cs typeface="Arial"/>
              </a:rPr>
              <a:t> </a:t>
            </a:r>
            <a:r>
              <a:rPr dirty="0">
                <a:latin typeface="Arial"/>
                <a:cs typeface="Arial"/>
              </a:rPr>
              <a:t>mots</a:t>
            </a:r>
            <a:endParaRPr>
              <a:latin typeface="Arial"/>
              <a:cs typeface="Arial"/>
            </a:endParaRPr>
          </a:p>
          <a:p>
            <a:pPr marL="12700" marR="419723">
              <a:lnSpc>
                <a:spcPct val="132300"/>
              </a:lnSpc>
              <a:spcBef>
                <a:spcPts val="10"/>
              </a:spcBef>
            </a:pPr>
            <a:r>
              <a:rPr spc="-10" dirty="0">
                <a:latin typeface="Arial"/>
                <a:cs typeface="Arial"/>
              </a:rPr>
              <a:t>différents </a:t>
            </a:r>
            <a:r>
              <a:rPr spc="-5" dirty="0">
                <a:latin typeface="Arial"/>
                <a:cs typeface="Arial"/>
              </a:rPr>
              <a:t>en fonction du niveau des élèves, ne pas demander à l'enfant </a:t>
            </a:r>
            <a:r>
              <a:rPr spc="-10" dirty="0">
                <a:latin typeface="Arial"/>
                <a:cs typeface="Arial"/>
              </a:rPr>
              <a:t>de  </a:t>
            </a:r>
            <a:r>
              <a:rPr spc="-5" dirty="0">
                <a:latin typeface="Arial"/>
                <a:cs typeface="Arial"/>
              </a:rPr>
              <a:t>localiser le phonème dans le mot. Introduire une matérialisation par le geste.  </a:t>
            </a:r>
            <a:r>
              <a:rPr spc="-40" dirty="0">
                <a:solidFill>
                  <a:srgbClr val="00AF50"/>
                </a:solidFill>
                <a:latin typeface="Arial"/>
                <a:cs typeface="Arial"/>
              </a:rPr>
              <a:t>Taille </a:t>
            </a:r>
            <a:r>
              <a:rPr spc="-5" dirty="0">
                <a:solidFill>
                  <a:srgbClr val="00AF50"/>
                </a:solidFill>
                <a:latin typeface="Arial"/>
                <a:cs typeface="Arial"/>
              </a:rPr>
              <a:t>du groupe, tutorat, ne pas </a:t>
            </a:r>
            <a:r>
              <a:rPr dirty="0">
                <a:solidFill>
                  <a:srgbClr val="00AF50"/>
                </a:solidFill>
                <a:latin typeface="Arial"/>
                <a:cs typeface="Arial"/>
              </a:rPr>
              <a:t>être </a:t>
            </a:r>
            <a:r>
              <a:rPr spc="-5" dirty="0">
                <a:solidFill>
                  <a:srgbClr val="00AF50"/>
                </a:solidFill>
                <a:latin typeface="Arial"/>
                <a:cs typeface="Arial"/>
              </a:rPr>
              <a:t>visible du</a:t>
            </a:r>
            <a:r>
              <a:rPr spc="100" dirty="0">
                <a:solidFill>
                  <a:srgbClr val="00AF50"/>
                </a:solidFill>
                <a:latin typeface="Arial"/>
                <a:cs typeface="Arial"/>
              </a:rPr>
              <a:t> </a:t>
            </a:r>
            <a:r>
              <a:rPr spc="-5" dirty="0">
                <a:solidFill>
                  <a:srgbClr val="00AF50"/>
                </a:solidFill>
                <a:latin typeface="Arial"/>
                <a:cs typeface="Arial"/>
              </a:rPr>
              <a:t>groupe…</a:t>
            </a:r>
            <a:endParaRPr>
              <a:latin typeface="Arial"/>
              <a:cs typeface="Arial"/>
            </a:endParaRPr>
          </a:p>
          <a:p>
            <a:pPr marL="12700" marR="217799">
              <a:lnSpc>
                <a:spcPct val="132400"/>
              </a:lnSpc>
              <a:spcBef>
                <a:spcPts val="10"/>
              </a:spcBef>
              <a:buClr>
                <a:srgbClr val="000000"/>
              </a:buClr>
              <a:buSzPct val="94444"/>
              <a:buAutoNum type="arabicPeriod" startAt="6"/>
              <a:tabLst>
                <a:tab pos="203830" algn="l"/>
              </a:tabLst>
            </a:pPr>
            <a:r>
              <a:rPr spc="-5" dirty="0">
                <a:solidFill>
                  <a:srgbClr val="FF0000"/>
                </a:solidFill>
                <a:latin typeface="Arial"/>
                <a:cs typeface="Arial"/>
              </a:rPr>
              <a:t>Quelles rétroactions du milieu ? </a:t>
            </a:r>
            <a:r>
              <a:rPr spc="-5" dirty="0">
                <a:latin typeface="Arial"/>
                <a:cs typeface="Arial"/>
              </a:rPr>
              <a:t>L'élève ne repère pas le phonème quel </a:t>
            </a:r>
            <a:r>
              <a:rPr spc="-10" dirty="0">
                <a:latin typeface="Arial"/>
                <a:cs typeface="Arial"/>
              </a:rPr>
              <a:t>que  </a:t>
            </a:r>
            <a:r>
              <a:rPr spc="-5" dirty="0">
                <a:latin typeface="Arial"/>
                <a:cs typeface="Arial"/>
              </a:rPr>
              <a:t>soit le nombre de </a:t>
            </a:r>
            <a:r>
              <a:rPr spc="-10" dirty="0">
                <a:latin typeface="Arial"/>
                <a:cs typeface="Arial"/>
              </a:rPr>
              <a:t>syllabes </a:t>
            </a:r>
            <a:r>
              <a:rPr spc="-5" dirty="0">
                <a:latin typeface="Arial"/>
                <a:cs typeface="Arial"/>
              </a:rPr>
              <a:t>dans le </a:t>
            </a:r>
            <a:r>
              <a:rPr dirty="0">
                <a:latin typeface="Arial"/>
                <a:cs typeface="Arial"/>
              </a:rPr>
              <a:t>mot </a:t>
            </a:r>
            <a:r>
              <a:rPr spc="-5" dirty="0">
                <a:latin typeface="Arial"/>
                <a:cs typeface="Arial"/>
              </a:rPr>
              <a:t>et la place du a dans le </a:t>
            </a:r>
            <a:r>
              <a:rPr dirty="0">
                <a:latin typeface="Arial"/>
                <a:cs typeface="Arial"/>
              </a:rPr>
              <a:t>mot, </a:t>
            </a:r>
            <a:r>
              <a:rPr spc="-5" dirty="0">
                <a:latin typeface="Arial"/>
                <a:cs typeface="Arial"/>
              </a:rPr>
              <a:t>ne connaît  pas le nom des lettres, utilisation des </a:t>
            </a:r>
            <a:r>
              <a:rPr spc="-10" dirty="0">
                <a:latin typeface="Arial"/>
                <a:cs typeface="Arial"/>
              </a:rPr>
              <a:t>affichages, </a:t>
            </a:r>
            <a:r>
              <a:rPr spc="-5" dirty="0">
                <a:latin typeface="Arial"/>
                <a:cs typeface="Arial"/>
              </a:rPr>
              <a:t>tableau…, un élève aide </a:t>
            </a:r>
            <a:r>
              <a:rPr spc="-10" dirty="0">
                <a:latin typeface="Arial"/>
                <a:cs typeface="Arial"/>
              </a:rPr>
              <a:t>un  </a:t>
            </a:r>
            <a:r>
              <a:rPr spc="-5" dirty="0">
                <a:latin typeface="Arial"/>
                <a:cs typeface="Arial"/>
              </a:rPr>
              <a:t>autre élève…</a:t>
            </a:r>
            <a:r>
              <a:rPr spc="-5" dirty="0">
                <a:solidFill>
                  <a:srgbClr val="00AF50"/>
                </a:solidFill>
                <a:latin typeface="Arial"/>
                <a:cs typeface="Arial"/>
              </a:rPr>
              <a:t>Certains élèves étaient </a:t>
            </a:r>
            <a:r>
              <a:rPr dirty="0">
                <a:solidFill>
                  <a:srgbClr val="00AF50"/>
                </a:solidFill>
                <a:latin typeface="Arial"/>
                <a:cs typeface="Arial"/>
              </a:rPr>
              <a:t>très</a:t>
            </a:r>
            <a:r>
              <a:rPr spc="70" dirty="0">
                <a:solidFill>
                  <a:srgbClr val="00AF50"/>
                </a:solidFill>
                <a:latin typeface="Arial"/>
                <a:cs typeface="Arial"/>
              </a:rPr>
              <a:t> </a:t>
            </a:r>
            <a:r>
              <a:rPr spc="-5" dirty="0">
                <a:solidFill>
                  <a:srgbClr val="00AF50"/>
                </a:solidFill>
                <a:latin typeface="Arial"/>
                <a:cs typeface="Arial"/>
              </a:rPr>
              <a:t>compétents…</a:t>
            </a:r>
            <a:endParaRPr>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latin typeface="Calibri" panose="020F0502020204030204" pitchFamily="34" charset="0"/>
                <a:cs typeface="Calibri" panose="020F0502020204030204" pitchFamily="34" charset="0"/>
              </a:rPr>
              <a:t>Objectif: épistémologie en sciences humaines</a:t>
            </a:r>
          </a:p>
        </p:txBody>
      </p:sp>
      <p:sp>
        <p:nvSpPr>
          <p:cNvPr id="3" name="Espace réservé du contenu 2"/>
          <p:cNvSpPr>
            <a:spLocks noGrp="1"/>
          </p:cNvSpPr>
          <p:nvPr>
            <p:ph sz="quarter" idx="1"/>
          </p:nvPr>
        </p:nvSpPr>
        <p:spPr/>
        <p:txBody>
          <a:bodyPr>
            <a:normAutofit/>
          </a:bodyPr>
          <a:lstStyle/>
          <a:p>
            <a:pPr algn="just"/>
            <a:r>
              <a:rPr lang="fr-FR" dirty="0">
                <a:latin typeface="Calibri" panose="020F0502020204030204" pitchFamily="34" charset="0"/>
                <a:cs typeface="Calibri" panose="020F0502020204030204" pitchFamily="34" charset="0"/>
              </a:rPr>
              <a:t>Appréhender les différentes étapes d’une recherche en sciences humaines [=mémoire/article].</a:t>
            </a:r>
          </a:p>
          <a:p>
            <a:pPr algn="just"/>
            <a:r>
              <a:rPr lang="fr-FR" dirty="0">
                <a:latin typeface="Calibri" panose="020F0502020204030204" pitchFamily="34" charset="0"/>
                <a:cs typeface="Calibri" panose="020F0502020204030204" pitchFamily="34" charset="0"/>
              </a:rPr>
              <a:t>Recueillir : Préciser quelques éléments pour réussir son recueil</a:t>
            </a:r>
          </a:p>
          <a:p>
            <a:pPr algn="just"/>
            <a:r>
              <a:rPr lang="fr-FR" dirty="0">
                <a:latin typeface="Calibri" panose="020F0502020204030204" pitchFamily="34" charset="0"/>
                <a:cs typeface="Calibri" panose="020F0502020204030204" pitchFamily="34" charset="0"/>
              </a:rPr>
              <a:t>Traiter: traitement de données en vue d’une analyse quantitative (+ cours de </a:t>
            </a:r>
            <a:r>
              <a:rPr lang="fr-FR" dirty="0" err="1">
                <a:latin typeface="Calibri" panose="020F0502020204030204" pitchFamily="34" charset="0"/>
                <a:cs typeface="Calibri" panose="020F0502020204030204" pitchFamily="34" charset="0"/>
              </a:rPr>
              <a:t>stats</a:t>
            </a:r>
            <a:r>
              <a:rPr lang="fr-FR" dirty="0">
                <a:latin typeface="Calibri" panose="020F0502020204030204" pitchFamily="34" charset="0"/>
                <a:cs typeface="Calibri" panose="020F0502020204030204" pitchFamily="34" charset="0"/>
              </a:rPr>
              <a:t>)</a:t>
            </a:r>
          </a:p>
          <a:p>
            <a:pPr algn="just"/>
            <a:r>
              <a:rPr lang="fr-FR" dirty="0">
                <a:latin typeface="Calibri" panose="020F0502020204030204" pitchFamily="34" charset="0"/>
                <a:cs typeface="Calibri" panose="020F0502020204030204" pitchFamily="34" charset="0"/>
              </a:rPr>
              <a:t>Décrire : savoir résumer des données et les présenter sous forme de graphiques synthétiques</a:t>
            </a:r>
          </a:p>
          <a:p>
            <a:pPr algn="just"/>
            <a:r>
              <a:rPr lang="fr-FR" dirty="0">
                <a:latin typeface="Calibri" panose="020F0502020204030204" pitchFamily="34" charset="0"/>
                <a:cs typeface="Calibri" panose="020F0502020204030204" pitchFamily="34" charset="0"/>
              </a:rPr>
              <a:t>Inférer : Comprendre dans les lectures d’articles la signification d’une analyse </a:t>
            </a:r>
            <a:r>
              <a:rPr lang="fr-FR" dirty="0" err="1">
                <a:latin typeface="Calibri" panose="020F0502020204030204" pitchFamily="34" charset="0"/>
                <a:cs typeface="Calibri" panose="020F0502020204030204" pitchFamily="34" charset="0"/>
              </a:rPr>
              <a:t>inférentielle</a:t>
            </a:r>
            <a:endParaRPr lang="fr-FR" dirty="0">
              <a:latin typeface="Calibri" panose="020F0502020204030204" pitchFamily="34" charset="0"/>
              <a:cs typeface="Calibri" panose="020F0502020204030204" pitchFamily="34" charset="0"/>
            </a:endParaRPr>
          </a:p>
          <a:p>
            <a:pPr algn="just"/>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1906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48792" y="3271215"/>
            <a:ext cx="5986780" cy="751488"/>
          </a:xfrm>
          <a:prstGeom prst="rect">
            <a:avLst/>
          </a:prstGeom>
        </p:spPr>
        <p:txBody>
          <a:bodyPr vert="horz" wrap="square" lIns="0" tIns="12700" rIns="0" bIns="0" rtlCol="0">
            <a:spAutoFit/>
          </a:bodyPr>
          <a:lstStyle/>
          <a:p>
            <a:pPr marL="12700">
              <a:spcBef>
                <a:spcPts val="100"/>
              </a:spcBef>
            </a:pPr>
            <a:r>
              <a:rPr sz="4800" spc="-5" dirty="0"/>
              <a:t>Difficultés </a:t>
            </a:r>
            <a:r>
              <a:rPr sz="4800" dirty="0"/>
              <a:t>et</a:t>
            </a:r>
            <a:r>
              <a:rPr sz="4800" spc="-25" dirty="0"/>
              <a:t> </a:t>
            </a:r>
            <a:r>
              <a:rPr sz="4800" spc="-5" dirty="0"/>
              <a:t>dérives</a:t>
            </a:r>
            <a:endParaRPr sz="4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661012" y="1610534"/>
            <a:ext cx="7588250" cy="1183016"/>
          </a:xfrm>
          <a:prstGeom prst="rect">
            <a:avLst/>
          </a:prstGeom>
        </p:spPr>
        <p:txBody>
          <a:bodyPr vert="horz" wrap="square" lIns="0" tIns="13335" rIns="0" bIns="0" rtlCol="0">
            <a:spAutoFit/>
          </a:bodyPr>
          <a:lstStyle/>
          <a:p>
            <a:pPr>
              <a:spcBef>
                <a:spcPts val="10"/>
              </a:spcBef>
            </a:pPr>
            <a:endParaRPr sz="2400" dirty="0">
              <a:latin typeface="Times New Roman"/>
              <a:cs typeface="Times New Roman"/>
            </a:endParaRPr>
          </a:p>
          <a:p>
            <a:pPr marL="193670" indent="-180971">
              <a:buSzPct val="44230"/>
              <a:buChar char="●"/>
              <a:tabLst>
                <a:tab pos="194306" algn="l"/>
                <a:tab pos="707372" algn="l"/>
                <a:tab pos="2136722" algn="l"/>
                <a:tab pos="4248044" algn="l"/>
                <a:tab pos="5081778" algn="l"/>
                <a:tab pos="5759941" algn="l"/>
                <a:tab pos="6456518" algn="l"/>
                <a:tab pos="7208340" algn="l"/>
              </a:tabLst>
            </a:pPr>
            <a:r>
              <a:rPr sz="2600" dirty="0">
                <a:latin typeface="Arial"/>
                <a:cs typeface="Arial"/>
              </a:rPr>
              <a:t>Le	mém</a:t>
            </a:r>
            <a:r>
              <a:rPr sz="2600" spc="-15" dirty="0">
                <a:latin typeface="Arial"/>
                <a:cs typeface="Arial"/>
              </a:rPr>
              <a:t>o</a:t>
            </a:r>
            <a:r>
              <a:rPr sz="2600" dirty="0">
                <a:latin typeface="Arial"/>
                <a:cs typeface="Arial"/>
              </a:rPr>
              <a:t>ire	profession</a:t>
            </a:r>
            <a:r>
              <a:rPr sz="2600" spc="-10" dirty="0">
                <a:latin typeface="Arial"/>
                <a:cs typeface="Arial"/>
              </a:rPr>
              <a:t>n</a:t>
            </a:r>
            <a:r>
              <a:rPr sz="2600" dirty="0">
                <a:latin typeface="Arial"/>
                <a:cs typeface="Arial"/>
              </a:rPr>
              <a:t>el	n'e</a:t>
            </a:r>
            <a:r>
              <a:rPr sz="2600" spc="5" dirty="0">
                <a:latin typeface="Arial"/>
                <a:cs typeface="Arial"/>
              </a:rPr>
              <a:t>s</a:t>
            </a:r>
            <a:r>
              <a:rPr sz="2600" dirty="0">
                <a:latin typeface="Arial"/>
                <a:cs typeface="Arial"/>
              </a:rPr>
              <a:t>t	pas</a:t>
            </a:r>
            <a:r>
              <a:rPr lang="fr-FR" sz="2600" dirty="0">
                <a:latin typeface="Arial"/>
                <a:cs typeface="Arial"/>
              </a:rPr>
              <a:t> </a:t>
            </a:r>
            <a:r>
              <a:rPr sz="2600" spc="-10" dirty="0">
                <a:latin typeface="Arial"/>
                <a:cs typeface="Arial"/>
              </a:rPr>
              <a:t>un</a:t>
            </a:r>
            <a:r>
              <a:rPr lang="fr-FR" sz="2600" spc="-10" dirty="0">
                <a:latin typeface="Arial"/>
                <a:cs typeface="Arial"/>
              </a:rPr>
              <a:t> simple récit de la pratique. </a:t>
            </a:r>
            <a:endParaRPr sz="2600" dirty="0">
              <a:latin typeface="Arial"/>
              <a:cs typeface="Arial"/>
            </a:endParaRPr>
          </a:p>
        </p:txBody>
      </p:sp>
      <p:sp>
        <p:nvSpPr>
          <p:cNvPr id="8" name="object 8"/>
          <p:cNvSpPr txBox="1">
            <a:spLocks noGrp="1"/>
          </p:cNvSpPr>
          <p:nvPr>
            <p:ph type="title"/>
          </p:nvPr>
        </p:nvSpPr>
        <p:spPr>
          <a:xfrm>
            <a:off x="4206017" y="465582"/>
            <a:ext cx="4497070" cy="574040"/>
          </a:xfrm>
          <a:prstGeom prst="rect">
            <a:avLst/>
          </a:prstGeom>
        </p:spPr>
        <p:txBody>
          <a:bodyPr vert="horz" wrap="square" lIns="0" tIns="12700" rIns="0" bIns="0" rtlCol="0">
            <a:spAutoFit/>
          </a:bodyPr>
          <a:lstStyle/>
          <a:p>
            <a:pPr marL="12700">
              <a:spcBef>
                <a:spcPts val="100"/>
              </a:spcBef>
            </a:pPr>
            <a:r>
              <a:rPr spc="-5" dirty="0"/>
              <a:t>Difficultés et dérives</a:t>
            </a:r>
          </a:p>
        </p:txBody>
      </p:sp>
      <p:sp>
        <p:nvSpPr>
          <p:cNvPr id="10" name="Rectangle 9">
            <a:extLst>
              <a:ext uri="{FF2B5EF4-FFF2-40B4-BE49-F238E27FC236}">
                <a16:creationId xmlns:a16="http://schemas.microsoft.com/office/drawing/2014/main" id="{947B56F9-3195-43F5-BD45-EC2020987896}"/>
              </a:ext>
            </a:extLst>
          </p:cNvPr>
          <p:cNvSpPr/>
          <p:nvPr/>
        </p:nvSpPr>
        <p:spPr>
          <a:xfrm>
            <a:off x="3521871" y="3659511"/>
            <a:ext cx="5989067" cy="1865254"/>
          </a:xfrm>
          <a:prstGeom prst="rect">
            <a:avLst/>
          </a:prstGeom>
        </p:spPr>
        <p:txBody>
          <a:bodyPr wrap="square">
            <a:spAutoFit/>
          </a:bodyPr>
          <a:lstStyle/>
          <a:p>
            <a:pPr marL="12700" marR="5080" algn="just">
              <a:lnSpc>
                <a:spcPct val="95800"/>
              </a:lnSpc>
            </a:pPr>
            <a:r>
              <a:rPr lang="fr-FR" sz="2400" b="1" spc="-5" dirty="0">
                <a:latin typeface="Arial"/>
                <a:cs typeface="Arial"/>
              </a:rPr>
              <a:t>C’est un aller-retour constant entre la question professionnelle de départ, la problématique, les observations de terrain au regard des textes de référence.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37491" y="2905761"/>
            <a:ext cx="8122920" cy="2291012"/>
          </a:xfrm>
          <a:prstGeom prst="rect">
            <a:avLst/>
          </a:prstGeom>
        </p:spPr>
        <p:txBody>
          <a:bodyPr vert="horz" wrap="square" lIns="0" tIns="13335" rIns="0" bIns="0" rtlCol="0">
            <a:spAutoFit/>
          </a:bodyPr>
          <a:lstStyle/>
          <a:p>
            <a:pPr marL="469253" indent="-456554">
              <a:spcBef>
                <a:spcPts val="105"/>
              </a:spcBef>
              <a:buSzPct val="44230"/>
              <a:buFont typeface="Wingdings"/>
              <a:buChar char=""/>
              <a:tabLst>
                <a:tab pos="469253" algn="l"/>
                <a:tab pos="469889" algn="l"/>
              </a:tabLst>
            </a:pPr>
            <a:r>
              <a:rPr sz="2600" spc="-35" dirty="0">
                <a:latin typeface="Arial"/>
                <a:cs typeface="Arial"/>
              </a:rPr>
              <a:t>Tendance </a:t>
            </a:r>
            <a:r>
              <a:rPr sz="2600" dirty="0">
                <a:latin typeface="Arial"/>
                <a:cs typeface="Arial"/>
              </a:rPr>
              <a:t>au refoulement de </a:t>
            </a:r>
            <a:r>
              <a:rPr sz="2600" spc="-5" dirty="0">
                <a:latin typeface="Arial"/>
                <a:cs typeface="Arial"/>
              </a:rPr>
              <a:t>la </a:t>
            </a:r>
            <a:r>
              <a:rPr sz="2600" dirty="0">
                <a:latin typeface="Arial"/>
                <a:cs typeface="Arial"/>
              </a:rPr>
              <a:t>question des</a:t>
            </a:r>
            <a:r>
              <a:rPr sz="2600" spc="-80" dirty="0">
                <a:latin typeface="Arial"/>
                <a:cs typeface="Arial"/>
              </a:rPr>
              <a:t> </a:t>
            </a:r>
            <a:r>
              <a:rPr sz="2600" dirty="0">
                <a:latin typeface="Arial"/>
                <a:cs typeface="Arial"/>
              </a:rPr>
              <a:t>savoirs</a:t>
            </a:r>
            <a:endParaRPr sz="2600">
              <a:latin typeface="Arial"/>
              <a:cs typeface="Arial"/>
            </a:endParaRPr>
          </a:p>
          <a:p>
            <a:pPr>
              <a:spcBef>
                <a:spcPts val="40"/>
              </a:spcBef>
              <a:buFont typeface="Wingdings"/>
              <a:buChar char=""/>
            </a:pPr>
            <a:endParaRPr sz="3500">
              <a:latin typeface="Times New Roman"/>
              <a:cs typeface="Times New Roman"/>
            </a:endParaRPr>
          </a:p>
          <a:p>
            <a:pPr marL="469253" indent="-456554">
              <a:spcBef>
                <a:spcPts val="5"/>
              </a:spcBef>
              <a:buSzPct val="44230"/>
              <a:buFont typeface="Wingdings"/>
              <a:buChar char=""/>
              <a:tabLst>
                <a:tab pos="469253" algn="l"/>
                <a:tab pos="469889" algn="l"/>
              </a:tabLst>
            </a:pPr>
            <a:r>
              <a:rPr sz="2600" spc="-35" dirty="0">
                <a:latin typeface="Arial"/>
                <a:cs typeface="Arial"/>
              </a:rPr>
              <a:t>Tendance </a:t>
            </a:r>
            <a:r>
              <a:rPr sz="2600" dirty="0">
                <a:latin typeface="Arial"/>
                <a:cs typeface="Arial"/>
              </a:rPr>
              <a:t>à l'oubli de l'action </a:t>
            </a:r>
            <a:r>
              <a:rPr sz="2600" spc="-5" dirty="0">
                <a:latin typeface="Arial"/>
                <a:cs typeface="Arial"/>
              </a:rPr>
              <a:t>effective </a:t>
            </a:r>
            <a:r>
              <a:rPr sz="2600" dirty="0">
                <a:latin typeface="Arial"/>
                <a:cs typeface="Arial"/>
              </a:rPr>
              <a:t>du</a:t>
            </a:r>
            <a:r>
              <a:rPr sz="2600" spc="-75" dirty="0">
                <a:latin typeface="Arial"/>
                <a:cs typeface="Arial"/>
              </a:rPr>
              <a:t> </a:t>
            </a:r>
            <a:r>
              <a:rPr sz="2600" dirty="0">
                <a:latin typeface="Arial"/>
                <a:cs typeface="Arial"/>
              </a:rPr>
              <a:t>professeur</a:t>
            </a:r>
            <a:endParaRPr sz="2600">
              <a:latin typeface="Arial"/>
              <a:cs typeface="Arial"/>
            </a:endParaRPr>
          </a:p>
          <a:p>
            <a:pPr>
              <a:spcBef>
                <a:spcPts val="30"/>
              </a:spcBef>
              <a:buFont typeface="Wingdings"/>
              <a:buChar char=""/>
            </a:pPr>
            <a:endParaRPr sz="3500">
              <a:latin typeface="Times New Roman"/>
              <a:cs typeface="Times New Roman"/>
            </a:endParaRPr>
          </a:p>
          <a:p>
            <a:pPr marL="469253" indent="-456554">
              <a:buSzPct val="44230"/>
              <a:buFont typeface="Wingdings"/>
              <a:buChar char=""/>
              <a:tabLst>
                <a:tab pos="469253" algn="l"/>
                <a:tab pos="469889" algn="l"/>
              </a:tabLst>
            </a:pPr>
            <a:r>
              <a:rPr sz="2600" spc="-35" dirty="0">
                <a:latin typeface="Arial"/>
                <a:cs typeface="Arial"/>
              </a:rPr>
              <a:t>Tendance </a:t>
            </a:r>
            <a:r>
              <a:rPr sz="2600" dirty="0">
                <a:latin typeface="Arial"/>
                <a:cs typeface="Arial"/>
              </a:rPr>
              <a:t>à l'oubli de l'action </a:t>
            </a:r>
            <a:r>
              <a:rPr sz="2600" spc="-5" dirty="0">
                <a:latin typeface="Arial"/>
                <a:cs typeface="Arial"/>
              </a:rPr>
              <a:t>effective </a:t>
            </a:r>
            <a:r>
              <a:rPr sz="2600" dirty="0">
                <a:latin typeface="Arial"/>
                <a:cs typeface="Arial"/>
              </a:rPr>
              <a:t>des</a:t>
            </a:r>
            <a:r>
              <a:rPr sz="2600" spc="-75" dirty="0">
                <a:latin typeface="Arial"/>
                <a:cs typeface="Arial"/>
              </a:rPr>
              <a:t> </a:t>
            </a:r>
            <a:r>
              <a:rPr sz="2600" dirty="0">
                <a:latin typeface="Arial"/>
                <a:cs typeface="Arial"/>
              </a:rPr>
              <a:t>élèves</a:t>
            </a:r>
            <a:endParaRPr sz="2600">
              <a:latin typeface="Arial"/>
              <a:cs typeface="Arial"/>
            </a:endParaRPr>
          </a:p>
        </p:txBody>
      </p:sp>
      <p:sp>
        <p:nvSpPr>
          <p:cNvPr id="3" name="object 3"/>
          <p:cNvSpPr txBox="1">
            <a:spLocks noGrp="1"/>
          </p:cNvSpPr>
          <p:nvPr>
            <p:ph type="title"/>
          </p:nvPr>
        </p:nvSpPr>
        <p:spPr>
          <a:xfrm>
            <a:off x="3834816" y="733425"/>
            <a:ext cx="6128271" cy="566822"/>
          </a:xfrm>
          <a:prstGeom prst="rect">
            <a:avLst/>
          </a:prstGeom>
        </p:spPr>
        <p:txBody>
          <a:bodyPr vert="horz" wrap="square" lIns="0" tIns="12700" rIns="0" bIns="0" rtlCol="0">
            <a:spAutoFit/>
          </a:bodyPr>
          <a:lstStyle/>
          <a:p>
            <a:pPr marL="111758" algn="ctr">
              <a:spcBef>
                <a:spcPts val="100"/>
              </a:spcBef>
            </a:pPr>
            <a:r>
              <a:rPr spc="-5" dirty="0"/>
              <a:t>Difficultés et dérives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3"/>
            <a:ext cx="9239250" cy="612987"/>
          </a:xfrm>
          <a:prstGeom prst="rect">
            <a:avLst/>
          </a:prstGeom>
          <a:solidFill>
            <a:srgbClr val="FFFFFF"/>
          </a:solidFill>
        </p:spPr>
        <p:txBody>
          <a:bodyPr vert="horz" wrap="square" lIns="0" tIns="58419" rIns="0" bIns="0" rtlCol="0">
            <a:spAutoFit/>
          </a:bodyPr>
          <a:lstStyle/>
          <a:p>
            <a:pPr marL="1024865">
              <a:spcBef>
                <a:spcPts val="459"/>
              </a:spcBef>
            </a:pPr>
            <a:r>
              <a:rPr spc="-25" dirty="0">
                <a:solidFill>
                  <a:srgbClr val="6B7C71"/>
                </a:solidFill>
              </a:rPr>
              <a:t>QU'EST-CE </a:t>
            </a:r>
            <a:r>
              <a:rPr spc="-5" dirty="0">
                <a:solidFill>
                  <a:srgbClr val="6B7C71"/>
                </a:solidFill>
              </a:rPr>
              <a:t>QU'UN BON </a:t>
            </a:r>
            <a:r>
              <a:rPr dirty="0">
                <a:solidFill>
                  <a:srgbClr val="6B7C71"/>
                </a:solidFill>
              </a:rPr>
              <a:t>SUJET</a:t>
            </a:r>
            <a:r>
              <a:rPr spc="10" dirty="0">
                <a:solidFill>
                  <a:srgbClr val="6B7C71"/>
                </a:solidFill>
              </a:rPr>
              <a:t> </a:t>
            </a:r>
            <a:r>
              <a:rPr dirty="0">
                <a:solidFill>
                  <a:srgbClr val="6B7C71"/>
                </a:solidFill>
              </a:rPr>
              <a:t>?</a:t>
            </a:r>
          </a:p>
        </p:txBody>
      </p:sp>
      <p:sp>
        <p:nvSpPr>
          <p:cNvPr id="4" name="object 4"/>
          <p:cNvSpPr txBox="1"/>
          <p:nvPr/>
        </p:nvSpPr>
        <p:spPr>
          <a:xfrm>
            <a:off x="2398275" y="1960830"/>
            <a:ext cx="8932507" cy="3045064"/>
          </a:xfrm>
          <a:prstGeom prst="rect">
            <a:avLst/>
          </a:prstGeom>
        </p:spPr>
        <p:txBody>
          <a:bodyPr vert="horz" wrap="square" lIns="0" tIns="13335" rIns="0" bIns="0" rtlCol="0">
            <a:spAutoFit/>
          </a:bodyPr>
          <a:lstStyle/>
          <a:p>
            <a:pPr marL="264154" marR="5080" indent="-251454">
              <a:spcBef>
                <a:spcPts val="105"/>
              </a:spcBef>
              <a:buClr>
                <a:srgbClr val="92A199"/>
              </a:buClr>
              <a:buSzPct val="44230"/>
              <a:buChar char="●"/>
              <a:tabLst>
                <a:tab pos="263519" algn="l"/>
                <a:tab pos="264154" algn="l"/>
              </a:tabLst>
            </a:pPr>
            <a:r>
              <a:rPr sz="2600" dirty="0">
                <a:solidFill>
                  <a:srgbClr val="554A3B"/>
                </a:solidFill>
                <a:latin typeface="Arial"/>
                <a:cs typeface="Arial"/>
              </a:rPr>
              <a:t>Un sujet qui concerne des questions</a:t>
            </a:r>
            <a:r>
              <a:rPr sz="2600" spc="-50" dirty="0">
                <a:solidFill>
                  <a:srgbClr val="554A3B"/>
                </a:solidFill>
                <a:latin typeface="Arial"/>
                <a:cs typeface="Arial"/>
              </a:rPr>
              <a:t> </a:t>
            </a:r>
            <a:r>
              <a:rPr sz="2600" spc="5" dirty="0">
                <a:solidFill>
                  <a:srgbClr val="554A3B"/>
                </a:solidFill>
                <a:latin typeface="Arial"/>
                <a:cs typeface="Arial"/>
              </a:rPr>
              <a:t>d'enseignement-  </a:t>
            </a:r>
            <a:r>
              <a:rPr sz="2600" dirty="0">
                <a:solidFill>
                  <a:srgbClr val="554A3B"/>
                </a:solidFill>
                <a:latin typeface="Arial"/>
                <a:cs typeface="Arial"/>
              </a:rPr>
              <a:t>apprentissage</a:t>
            </a:r>
            <a:endParaRPr sz="2600" dirty="0">
              <a:latin typeface="Arial"/>
              <a:cs typeface="Arial"/>
            </a:endParaRPr>
          </a:p>
          <a:p>
            <a:pPr marL="264154" indent="-251454">
              <a:spcBef>
                <a:spcPts val="600"/>
              </a:spcBef>
              <a:buClr>
                <a:srgbClr val="92A199"/>
              </a:buClr>
              <a:buSzPct val="44230"/>
              <a:buChar char="●"/>
              <a:tabLst>
                <a:tab pos="263519" algn="l"/>
                <a:tab pos="264154" algn="l"/>
              </a:tabLst>
            </a:pPr>
            <a:r>
              <a:rPr sz="2600" dirty="0">
                <a:solidFill>
                  <a:srgbClr val="554A3B"/>
                </a:solidFill>
                <a:latin typeface="Arial"/>
                <a:cs typeface="Arial"/>
              </a:rPr>
              <a:t>Un sujet qui intéresse les</a:t>
            </a:r>
            <a:r>
              <a:rPr sz="2600" spc="-40" dirty="0">
                <a:solidFill>
                  <a:srgbClr val="554A3B"/>
                </a:solidFill>
                <a:latin typeface="Arial"/>
                <a:cs typeface="Arial"/>
              </a:rPr>
              <a:t> </a:t>
            </a:r>
            <a:r>
              <a:rPr sz="2600" dirty="0">
                <a:solidFill>
                  <a:srgbClr val="554A3B"/>
                </a:solidFill>
                <a:latin typeface="Arial"/>
                <a:cs typeface="Arial"/>
              </a:rPr>
              <a:t>auteurs</a:t>
            </a:r>
            <a:r>
              <a:rPr lang="fr-FR" sz="2600" dirty="0">
                <a:solidFill>
                  <a:srgbClr val="554A3B"/>
                </a:solidFill>
                <a:latin typeface="Arial"/>
                <a:cs typeface="Arial"/>
              </a:rPr>
              <a:t> et qui s’élabore avec le directeur de mémoire</a:t>
            </a:r>
            <a:endParaRPr sz="2600" dirty="0">
              <a:latin typeface="Arial"/>
              <a:cs typeface="Arial"/>
            </a:endParaRPr>
          </a:p>
          <a:p>
            <a:pPr marL="264154" indent="-251454">
              <a:spcBef>
                <a:spcPts val="605"/>
              </a:spcBef>
              <a:buClr>
                <a:srgbClr val="92A199"/>
              </a:buClr>
              <a:buSzPct val="44230"/>
              <a:buChar char="●"/>
              <a:tabLst>
                <a:tab pos="263519" algn="l"/>
                <a:tab pos="264154" algn="l"/>
              </a:tabLst>
            </a:pPr>
            <a:r>
              <a:rPr sz="2600" dirty="0">
                <a:solidFill>
                  <a:srgbClr val="554A3B"/>
                </a:solidFill>
                <a:latin typeface="Arial"/>
                <a:cs typeface="Arial"/>
              </a:rPr>
              <a:t>Le savoir enseigné est identifiable </a:t>
            </a:r>
            <a:r>
              <a:rPr sz="2600" i="1" dirty="0">
                <a:solidFill>
                  <a:srgbClr val="554A3B"/>
                </a:solidFill>
                <a:latin typeface="Arial"/>
                <a:cs typeface="Arial"/>
              </a:rPr>
              <a:t>a</a:t>
            </a:r>
            <a:r>
              <a:rPr sz="2600" i="1" spc="-35" dirty="0">
                <a:solidFill>
                  <a:srgbClr val="554A3B"/>
                </a:solidFill>
                <a:latin typeface="Arial"/>
                <a:cs typeface="Arial"/>
              </a:rPr>
              <a:t> </a:t>
            </a:r>
            <a:r>
              <a:rPr sz="2600" i="1" dirty="0">
                <a:solidFill>
                  <a:srgbClr val="554A3B"/>
                </a:solidFill>
                <a:latin typeface="Arial"/>
                <a:cs typeface="Arial"/>
              </a:rPr>
              <a:t>priori</a:t>
            </a:r>
            <a:endParaRPr sz="2600" dirty="0">
              <a:latin typeface="Arial"/>
              <a:cs typeface="Arial"/>
            </a:endParaRPr>
          </a:p>
          <a:p>
            <a:pPr marL="264154" marR="166366" indent="-251454">
              <a:spcBef>
                <a:spcPts val="600"/>
              </a:spcBef>
              <a:buClr>
                <a:srgbClr val="92A199"/>
              </a:buClr>
              <a:buSzPct val="44230"/>
              <a:buChar char="●"/>
              <a:tabLst>
                <a:tab pos="263519" algn="l"/>
                <a:tab pos="264154" algn="l"/>
              </a:tabLst>
            </a:pPr>
            <a:r>
              <a:rPr sz="2600" dirty="0">
                <a:solidFill>
                  <a:srgbClr val="554A3B"/>
                </a:solidFill>
                <a:latin typeface="Arial"/>
                <a:cs typeface="Arial"/>
              </a:rPr>
              <a:t>Le sujet est dans les compétences des directeurs</a:t>
            </a:r>
            <a:r>
              <a:rPr sz="2600" spc="-45" dirty="0">
                <a:solidFill>
                  <a:srgbClr val="554A3B"/>
                </a:solidFill>
                <a:latin typeface="Arial"/>
                <a:cs typeface="Arial"/>
              </a:rPr>
              <a:t> </a:t>
            </a:r>
            <a:r>
              <a:rPr sz="2600" dirty="0">
                <a:solidFill>
                  <a:srgbClr val="554A3B"/>
                </a:solidFill>
                <a:latin typeface="Arial"/>
                <a:cs typeface="Arial"/>
              </a:rPr>
              <a:t>de  mémoire</a:t>
            </a:r>
            <a:r>
              <a:rPr sz="2600" spc="-25" dirty="0">
                <a:solidFill>
                  <a:srgbClr val="554A3B"/>
                </a:solidFill>
                <a:latin typeface="Arial"/>
                <a:cs typeface="Arial"/>
              </a:rPr>
              <a:t> </a:t>
            </a:r>
            <a:r>
              <a:rPr sz="2600" dirty="0">
                <a:solidFill>
                  <a:srgbClr val="554A3B"/>
                </a:solidFill>
                <a:latin typeface="Arial"/>
                <a:cs typeface="Arial"/>
              </a:rPr>
              <a:t>disponibles</a:t>
            </a:r>
            <a:endParaRPr sz="2600" dirty="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77192" y="3246120"/>
            <a:ext cx="9115044" cy="27188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05844" y="3359150"/>
            <a:ext cx="8856980" cy="2476500"/>
          </a:xfrm>
          <a:custGeom>
            <a:avLst/>
            <a:gdLst/>
            <a:ahLst/>
            <a:cxnLst/>
            <a:rect l="l" t="t" r="r" b="b"/>
            <a:pathLst>
              <a:path w="8856980" h="2476500">
                <a:moveTo>
                  <a:pt x="0" y="2476500"/>
                </a:moveTo>
                <a:lnTo>
                  <a:pt x="8856726" y="2476500"/>
                </a:lnTo>
                <a:lnTo>
                  <a:pt x="8856726" y="0"/>
                </a:lnTo>
                <a:lnTo>
                  <a:pt x="0" y="0"/>
                </a:lnTo>
                <a:lnTo>
                  <a:pt x="0" y="2476500"/>
                </a:lnTo>
                <a:close/>
              </a:path>
            </a:pathLst>
          </a:custGeom>
          <a:solidFill>
            <a:srgbClr val="FFFFFF"/>
          </a:solidFill>
        </p:spPr>
        <p:txBody>
          <a:bodyPr wrap="square" lIns="0" tIns="0" rIns="0" bIns="0" rtlCol="0"/>
          <a:lstStyle/>
          <a:p>
            <a:endParaRPr/>
          </a:p>
        </p:txBody>
      </p:sp>
      <p:sp>
        <p:nvSpPr>
          <p:cNvPr id="4" name="object 4"/>
          <p:cNvSpPr/>
          <p:nvPr/>
        </p:nvSpPr>
        <p:spPr>
          <a:xfrm>
            <a:off x="2424907" y="5007039"/>
            <a:ext cx="8618855" cy="732155"/>
          </a:xfrm>
          <a:custGeom>
            <a:avLst/>
            <a:gdLst/>
            <a:ahLst/>
            <a:cxnLst/>
            <a:rect l="l" t="t" r="r" b="b"/>
            <a:pathLst>
              <a:path w="8618855" h="732154">
                <a:moveTo>
                  <a:pt x="0" y="731837"/>
                </a:moveTo>
                <a:lnTo>
                  <a:pt x="8618474" y="731837"/>
                </a:lnTo>
                <a:lnTo>
                  <a:pt x="8618474" y="0"/>
                </a:lnTo>
                <a:lnTo>
                  <a:pt x="0" y="0"/>
                </a:lnTo>
                <a:lnTo>
                  <a:pt x="0" y="731837"/>
                </a:lnTo>
                <a:close/>
              </a:path>
            </a:pathLst>
          </a:custGeom>
          <a:solidFill>
            <a:srgbClr val="92A199"/>
          </a:solidFill>
        </p:spPr>
        <p:txBody>
          <a:bodyPr wrap="square" lIns="0" tIns="0" rIns="0" bIns="0" rtlCol="0"/>
          <a:lstStyle/>
          <a:p>
            <a:endParaRPr/>
          </a:p>
        </p:txBody>
      </p:sp>
      <p:sp>
        <p:nvSpPr>
          <p:cNvPr id="5" name="object 5"/>
          <p:cNvSpPr/>
          <p:nvPr/>
        </p:nvSpPr>
        <p:spPr>
          <a:xfrm>
            <a:off x="2421733" y="3440049"/>
            <a:ext cx="8625205" cy="2297430"/>
          </a:xfrm>
          <a:custGeom>
            <a:avLst/>
            <a:gdLst/>
            <a:ahLst/>
            <a:cxnLst/>
            <a:rect l="l" t="t" r="r" b="b"/>
            <a:pathLst>
              <a:path w="8625205" h="2297429">
                <a:moveTo>
                  <a:pt x="8623490" y="0"/>
                </a:moveTo>
                <a:lnTo>
                  <a:pt x="1422" y="0"/>
                </a:lnTo>
                <a:lnTo>
                  <a:pt x="0" y="1524"/>
                </a:lnTo>
                <a:lnTo>
                  <a:pt x="0" y="2295779"/>
                </a:lnTo>
                <a:lnTo>
                  <a:pt x="1422" y="2297176"/>
                </a:lnTo>
                <a:lnTo>
                  <a:pt x="8623490" y="2297176"/>
                </a:lnTo>
                <a:lnTo>
                  <a:pt x="8624887" y="2295779"/>
                </a:lnTo>
                <a:lnTo>
                  <a:pt x="8624887" y="2295016"/>
                </a:lnTo>
                <a:lnTo>
                  <a:pt x="2590" y="2295016"/>
                </a:lnTo>
                <a:lnTo>
                  <a:pt x="2120" y="2294635"/>
                </a:lnTo>
                <a:lnTo>
                  <a:pt x="2120" y="2666"/>
                </a:lnTo>
                <a:lnTo>
                  <a:pt x="2590" y="2158"/>
                </a:lnTo>
                <a:lnTo>
                  <a:pt x="8624887" y="2158"/>
                </a:lnTo>
                <a:lnTo>
                  <a:pt x="8624887" y="1524"/>
                </a:lnTo>
                <a:lnTo>
                  <a:pt x="8623490" y="0"/>
                </a:lnTo>
                <a:close/>
              </a:path>
              <a:path w="8625205" h="2297429">
                <a:moveTo>
                  <a:pt x="8624887" y="2158"/>
                </a:moveTo>
                <a:lnTo>
                  <a:pt x="8622347" y="2158"/>
                </a:lnTo>
                <a:lnTo>
                  <a:pt x="8622728" y="2666"/>
                </a:lnTo>
                <a:lnTo>
                  <a:pt x="8622728" y="2294635"/>
                </a:lnTo>
                <a:lnTo>
                  <a:pt x="8622347" y="2295016"/>
                </a:lnTo>
                <a:lnTo>
                  <a:pt x="8624887" y="2295016"/>
                </a:lnTo>
                <a:lnTo>
                  <a:pt x="8624887" y="2158"/>
                </a:lnTo>
                <a:close/>
              </a:path>
              <a:path w="8625205" h="2297429">
                <a:moveTo>
                  <a:pt x="8620696" y="4317"/>
                </a:moveTo>
                <a:lnTo>
                  <a:pt x="4229" y="4317"/>
                </a:lnTo>
                <a:lnTo>
                  <a:pt x="4229" y="2292985"/>
                </a:lnTo>
                <a:lnTo>
                  <a:pt x="8620696" y="2292985"/>
                </a:lnTo>
                <a:lnTo>
                  <a:pt x="8620696" y="2290826"/>
                </a:lnTo>
                <a:lnTo>
                  <a:pt x="6350" y="2290826"/>
                </a:lnTo>
                <a:lnTo>
                  <a:pt x="6350" y="6350"/>
                </a:lnTo>
                <a:lnTo>
                  <a:pt x="8620696" y="6350"/>
                </a:lnTo>
                <a:lnTo>
                  <a:pt x="8620696" y="4317"/>
                </a:lnTo>
                <a:close/>
              </a:path>
              <a:path w="8625205" h="2297429">
                <a:moveTo>
                  <a:pt x="8620696" y="6350"/>
                </a:moveTo>
                <a:lnTo>
                  <a:pt x="8618537" y="6350"/>
                </a:lnTo>
                <a:lnTo>
                  <a:pt x="8618537" y="2290826"/>
                </a:lnTo>
                <a:lnTo>
                  <a:pt x="8620696" y="2290826"/>
                </a:lnTo>
                <a:lnTo>
                  <a:pt x="8620696" y="6350"/>
                </a:lnTo>
                <a:close/>
              </a:path>
            </a:pathLst>
          </a:custGeom>
          <a:solidFill>
            <a:srgbClr val="6B7C71"/>
          </a:solidFill>
        </p:spPr>
        <p:txBody>
          <a:bodyPr wrap="square" lIns="0" tIns="0" rIns="0" bIns="0" rtlCol="0"/>
          <a:lstStyle/>
          <a:p>
            <a:endParaRPr/>
          </a:p>
        </p:txBody>
      </p:sp>
      <p:sp>
        <p:nvSpPr>
          <p:cNvPr id="6" name="object 6"/>
          <p:cNvSpPr txBox="1">
            <a:spLocks noGrp="1"/>
          </p:cNvSpPr>
          <p:nvPr>
            <p:ph type="title"/>
          </p:nvPr>
        </p:nvSpPr>
        <p:spPr>
          <a:xfrm>
            <a:off x="3331244" y="3511677"/>
            <a:ext cx="6806565" cy="1367682"/>
          </a:xfrm>
          <a:prstGeom prst="rect">
            <a:avLst/>
          </a:prstGeom>
        </p:spPr>
        <p:txBody>
          <a:bodyPr vert="horz" wrap="square" lIns="0" tIns="13335" rIns="0" bIns="0" rtlCol="0">
            <a:spAutoFit/>
          </a:bodyPr>
          <a:lstStyle/>
          <a:p>
            <a:pPr marL="2030679" marR="5080" indent="-2018614">
              <a:spcBef>
                <a:spcPts val="105"/>
              </a:spcBef>
            </a:pPr>
            <a:r>
              <a:rPr sz="4400" b="0" spc="-105" dirty="0">
                <a:solidFill>
                  <a:srgbClr val="46524B"/>
                </a:solidFill>
                <a:latin typeface="Georgia"/>
                <a:cs typeface="Georgia"/>
              </a:rPr>
              <a:t>LES </a:t>
            </a:r>
            <a:r>
              <a:rPr sz="4400" b="0" spc="-100" dirty="0">
                <a:solidFill>
                  <a:srgbClr val="46524B"/>
                </a:solidFill>
                <a:latin typeface="Georgia"/>
                <a:cs typeface="Georgia"/>
              </a:rPr>
              <a:t>CRITÈRES </a:t>
            </a:r>
            <a:r>
              <a:rPr sz="4400" b="0" spc="180" dirty="0">
                <a:solidFill>
                  <a:srgbClr val="46524B"/>
                </a:solidFill>
                <a:latin typeface="Georgia"/>
                <a:cs typeface="Georgia"/>
              </a:rPr>
              <a:t>D’UN </a:t>
            </a:r>
            <a:r>
              <a:rPr sz="4400" b="0" spc="95" dirty="0">
                <a:solidFill>
                  <a:srgbClr val="46524B"/>
                </a:solidFill>
                <a:latin typeface="Georgia"/>
                <a:cs typeface="Georgia"/>
              </a:rPr>
              <a:t>BON  </a:t>
            </a:r>
            <a:r>
              <a:rPr sz="4400" b="0" spc="-55" dirty="0">
                <a:solidFill>
                  <a:srgbClr val="46524B"/>
                </a:solidFill>
                <a:latin typeface="Georgia"/>
                <a:cs typeface="Georgia"/>
              </a:rPr>
              <a:t>MÉMOIRE</a:t>
            </a:r>
            <a:endParaRPr sz="4400">
              <a:latin typeface="Georgia"/>
              <a:cs typeface="Georgi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177258" y="820801"/>
          <a:ext cx="8714105" cy="6447824"/>
        </p:xfrm>
        <a:graphic>
          <a:graphicData uri="http://schemas.openxmlformats.org/drawingml/2006/table">
            <a:tbl>
              <a:tblPr firstRow="1" bandRow="1">
                <a:tableStyleId>{2D5ABB26-0587-4C30-8999-92F81FD0307C}</a:tableStyleId>
              </a:tblPr>
              <a:tblGrid>
                <a:gridCol w="8714105">
                  <a:extLst>
                    <a:ext uri="{9D8B030D-6E8A-4147-A177-3AD203B41FA5}">
                      <a16:colId xmlns:a16="http://schemas.microsoft.com/office/drawing/2014/main" val="20000"/>
                    </a:ext>
                  </a:extLst>
                </a:gridCol>
              </a:tblGrid>
              <a:tr h="402590">
                <a:tc>
                  <a:txBody>
                    <a:bodyPr/>
                    <a:lstStyle/>
                    <a:p>
                      <a:pPr marL="12700" algn="ctr">
                        <a:lnSpc>
                          <a:spcPct val="100000"/>
                        </a:lnSpc>
                        <a:spcBef>
                          <a:spcPts val="55"/>
                        </a:spcBef>
                      </a:pPr>
                      <a:r>
                        <a:rPr sz="1600" b="1" spc="-155" dirty="0">
                          <a:solidFill>
                            <a:srgbClr val="FFFFFF"/>
                          </a:solidFill>
                          <a:latin typeface="Verdana"/>
                          <a:cs typeface="Verdana"/>
                        </a:rPr>
                        <a:t>Critères</a:t>
                      </a:r>
                      <a:endParaRPr sz="1600">
                        <a:latin typeface="Verdana"/>
                        <a:cs typeface="Verdana"/>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A199"/>
                    </a:solidFill>
                  </a:tcPr>
                </a:tc>
                <a:extLst>
                  <a:ext uri="{0D108BD9-81ED-4DB2-BD59-A6C34878D82A}">
                    <a16:rowId xmlns:a16="http://schemas.microsoft.com/office/drawing/2014/main" val="10000"/>
                  </a:ext>
                </a:extLst>
              </a:tr>
              <a:tr h="859189">
                <a:tc>
                  <a:txBody>
                    <a:bodyPr/>
                    <a:lstStyle/>
                    <a:p>
                      <a:pPr marL="74295">
                        <a:lnSpc>
                          <a:spcPct val="100000"/>
                        </a:lnSpc>
                        <a:spcBef>
                          <a:spcPts val="60"/>
                        </a:spcBef>
                        <a:tabLst>
                          <a:tab pos="490855" algn="l"/>
                          <a:tab pos="1591310" algn="l"/>
                          <a:tab pos="2757170" algn="l"/>
                          <a:tab pos="4441190" algn="l"/>
                          <a:tab pos="4793615" algn="l"/>
                          <a:tab pos="5906135" algn="l"/>
                          <a:tab pos="6666865" algn="l"/>
                          <a:tab pos="7717155" algn="l"/>
                          <a:tab pos="8526145" algn="l"/>
                        </a:tabLst>
                      </a:pPr>
                      <a:r>
                        <a:rPr sz="1800" b="1" dirty="0">
                          <a:solidFill>
                            <a:srgbClr val="FFFFFF"/>
                          </a:solidFill>
                          <a:latin typeface="Arial"/>
                          <a:cs typeface="Arial"/>
                        </a:rPr>
                        <a:t>Le	</a:t>
                      </a:r>
                      <a:r>
                        <a:rPr sz="1800" b="1" spc="-5" dirty="0">
                          <a:solidFill>
                            <a:srgbClr val="FFFFFF"/>
                          </a:solidFill>
                          <a:latin typeface="Arial"/>
                          <a:cs typeface="Arial"/>
                        </a:rPr>
                        <a:t>mémoire	constitue	l’objectivation	et	l’analyse	</a:t>
                      </a:r>
                      <a:r>
                        <a:rPr sz="1800" b="1" dirty="0">
                          <a:solidFill>
                            <a:srgbClr val="FFFFFF"/>
                          </a:solidFill>
                          <a:latin typeface="Arial"/>
                          <a:cs typeface="Arial"/>
                        </a:rPr>
                        <a:t>d’une	</a:t>
                      </a:r>
                      <a:r>
                        <a:rPr sz="1800" b="1" spc="-5" dirty="0">
                          <a:solidFill>
                            <a:srgbClr val="FFFFFF"/>
                          </a:solidFill>
                          <a:latin typeface="Arial"/>
                          <a:cs typeface="Arial"/>
                        </a:rPr>
                        <a:t>pratique	réelle.	</a:t>
                      </a:r>
                      <a:r>
                        <a:rPr sz="1800" b="1" spc="-10" dirty="0">
                          <a:solidFill>
                            <a:srgbClr val="FFFFFF"/>
                          </a:solidFill>
                          <a:latin typeface="Arial"/>
                          <a:cs typeface="Arial"/>
                        </a:rPr>
                        <a:t>Il</a:t>
                      </a:r>
                      <a:endParaRPr sz="1800">
                        <a:latin typeface="Arial"/>
                        <a:cs typeface="Arial"/>
                      </a:endParaRPr>
                    </a:p>
                    <a:p>
                      <a:pPr marL="74295">
                        <a:lnSpc>
                          <a:spcPct val="100000"/>
                        </a:lnSpc>
                        <a:spcBef>
                          <a:spcPts val="325"/>
                        </a:spcBef>
                      </a:pPr>
                      <a:r>
                        <a:rPr sz="1800" b="1" spc="-5" dirty="0">
                          <a:solidFill>
                            <a:srgbClr val="FFFFFF"/>
                          </a:solidFill>
                          <a:latin typeface="Arial"/>
                          <a:cs typeface="Arial"/>
                        </a:rPr>
                        <a:t>aborde des questions professionnelles </a:t>
                      </a:r>
                      <a:r>
                        <a:rPr sz="1800" b="1" spc="-15" dirty="0">
                          <a:solidFill>
                            <a:srgbClr val="FFFFFF"/>
                          </a:solidFill>
                          <a:latin typeface="Arial"/>
                          <a:cs typeface="Arial"/>
                        </a:rPr>
                        <a:t>avec </a:t>
                      </a:r>
                      <a:r>
                        <a:rPr sz="1800" b="1" dirty="0">
                          <a:solidFill>
                            <a:srgbClr val="FFFFFF"/>
                          </a:solidFill>
                          <a:latin typeface="Arial"/>
                          <a:cs typeface="Arial"/>
                        </a:rPr>
                        <a:t>rigueur </a:t>
                      </a:r>
                      <a:r>
                        <a:rPr sz="1800" b="1" spc="-5" dirty="0">
                          <a:solidFill>
                            <a:srgbClr val="FFFFFF"/>
                          </a:solidFill>
                          <a:latin typeface="Arial"/>
                          <a:cs typeface="Arial"/>
                        </a:rPr>
                        <a:t>et</a:t>
                      </a:r>
                      <a:r>
                        <a:rPr sz="1800" b="1" spc="75" dirty="0">
                          <a:solidFill>
                            <a:srgbClr val="FFFFFF"/>
                          </a:solidFill>
                          <a:latin typeface="Arial"/>
                          <a:cs typeface="Arial"/>
                        </a:rPr>
                        <a:t> </a:t>
                      </a:r>
                      <a:r>
                        <a:rPr sz="1800" b="1" spc="-5" dirty="0">
                          <a:solidFill>
                            <a:srgbClr val="FFFFFF"/>
                          </a:solidFill>
                          <a:latin typeface="Arial"/>
                          <a:cs typeface="Arial"/>
                        </a:rPr>
                        <a:t>pertinence.</a:t>
                      </a:r>
                      <a:endParaRPr sz="1800">
                        <a:latin typeface="Arial"/>
                        <a:cs typeface="Arial"/>
                      </a:endParaRPr>
                    </a:p>
                  </a:txBody>
                  <a:tcPr marL="0" marR="0" marT="762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A199"/>
                    </a:solidFill>
                  </a:tcPr>
                </a:tc>
                <a:extLst>
                  <a:ext uri="{0D108BD9-81ED-4DB2-BD59-A6C34878D82A}">
                    <a16:rowId xmlns:a16="http://schemas.microsoft.com/office/drawing/2014/main" val="10001"/>
                  </a:ext>
                </a:extLst>
              </a:tr>
              <a:tr h="818515">
                <a:tc>
                  <a:txBody>
                    <a:bodyPr/>
                    <a:lstStyle/>
                    <a:p>
                      <a:pPr marL="74295">
                        <a:lnSpc>
                          <a:spcPct val="100000"/>
                        </a:lnSpc>
                        <a:spcBef>
                          <a:spcPts val="65"/>
                        </a:spcBef>
                      </a:pPr>
                      <a:r>
                        <a:rPr sz="1800" b="1" spc="-5" dirty="0">
                          <a:solidFill>
                            <a:srgbClr val="FFFFFF"/>
                          </a:solidFill>
                          <a:latin typeface="Arial"/>
                          <a:cs typeface="Arial"/>
                        </a:rPr>
                        <a:t>Les références </a:t>
                      </a:r>
                      <a:r>
                        <a:rPr sz="1800" b="1" dirty="0">
                          <a:solidFill>
                            <a:srgbClr val="FFFFFF"/>
                          </a:solidFill>
                          <a:latin typeface="Arial"/>
                          <a:cs typeface="Arial"/>
                        </a:rPr>
                        <a:t>théoriques sont </a:t>
                      </a:r>
                      <a:r>
                        <a:rPr sz="1800" b="1" spc="-5" dirty="0">
                          <a:solidFill>
                            <a:srgbClr val="FFFFFF"/>
                          </a:solidFill>
                          <a:latin typeface="Arial"/>
                          <a:cs typeface="Arial"/>
                        </a:rPr>
                        <a:t>utilisées </a:t>
                      </a:r>
                      <a:r>
                        <a:rPr sz="1800" b="1" dirty="0">
                          <a:solidFill>
                            <a:srgbClr val="FFFFFF"/>
                          </a:solidFill>
                          <a:latin typeface="Arial"/>
                          <a:cs typeface="Arial"/>
                        </a:rPr>
                        <a:t>pour </a:t>
                      </a:r>
                      <a:r>
                        <a:rPr sz="1800" b="1" spc="-5" dirty="0">
                          <a:solidFill>
                            <a:srgbClr val="FFFFFF"/>
                          </a:solidFill>
                          <a:latin typeface="Arial"/>
                          <a:cs typeface="Arial"/>
                        </a:rPr>
                        <a:t>élaborer des hypothèses</a:t>
                      </a:r>
                      <a:r>
                        <a:rPr sz="1800" b="1" spc="405" dirty="0">
                          <a:solidFill>
                            <a:srgbClr val="FFFFFF"/>
                          </a:solidFill>
                          <a:latin typeface="Arial"/>
                          <a:cs typeface="Arial"/>
                        </a:rPr>
                        <a:t> </a:t>
                      </a:r>
                      <a:r>
                        <a:rPr sz="1800" b="1" spc="-5" dirty="0">
                          <a:solidFill>
                            <a:srgbClr val="FFFFFF"/>
                          </a:solidFill>
                          <a:latin typeface="Arial"/>
                          <a:cs typeface="Arial"/>
                        </a:rPr>
                        <a:t>de</a:t>
                      </a:r>
                      <a:endParaRPr sz="1800">
                        <a:latin typeface="Arial"/>
                        <a:cs typeface="Arial"/>
                      </a:endParaRPr>
                    </a:p>
                    <a:p>
                      <a:pPr marL="74295">
                        <a:lnSpc>
                          <a:spcPct val="100000"/>
                        </a:lnSpc>
                        <a:spcBef>
                          <a:spcPts val="320"/>
                        </a:spcBef>
                      </a:pPr>
                      <a:r>
                        <a:rPr sz="1800" b="1" spc="-5" dirty="0">
                          <a:solidFill>
                            <a:srgbClr val="FFFFFF"/>
                          </a:solidFill>
                          <a:latin typeface="Arial"/>
                          <a:cs typeface="Arial"/>
                        </a:rPr>
                        <a:t>recherche </a:t>
                      </a:r>
                      <a:r>
                        <a:rPr sz="1800" b="1" dirty="0">
                          <a:solidFill>
                            <a:srgbClr val="FFFFFF"/>
                          </a:solidFill>
                          <a:latin typeface="Arial"/>
                          <a:cs typeface="Arial"/>
                        </a:rPr>
                        <a:t>puis pour </a:t>
                      </a:r>
                      <a:r>
                        <a:rPr sz="1800" b="1" spc="-5" dirty="0">
                          <a:solidFill>
                            <a:srgbClr val="FFFFFF"/>
                          </a:solidFill>
                          <a:latin typeface="Arial"/>
                          <a:cs typeface="Arial"/>
                        </a:rPr>
                        <a:t>analyser les données recueillies</a:t>
                      </a:r>
                      <a:r>
                        <a:rPr sz="1800" b="1" spc="35" dirty="0">
                          <a:solidFill>
                            <a:srgbClr val="FFFFFF"/>
                          </a:solidFill>
                          <a:latin typeface="Arial"/>
                          <a:cs typeface="Arial"/>
                        </a:rPr>
                        <a:t> </a:t>
                      </a:r>
                      <a:r>
                        <a:rPr sz="1800" b="1" spc="-5" dirty="0">
                          <a:solidFill>
                            <a:srgbClr val="FFFFFF"/>
                          </a:solidFill>
                          <a:latin typeface="Arial"/>
                          <a:cs typeface="Arial"/>
                        </a:rPr>
                        <a:t>(discussion).</a:t>
                      </a:r>
                      <a:endParaRPr sz="1800">
                        <a:latin typeface="Arial"/>
                        <a:cs typeface="Arial"/>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A199"/>
                    </a:solidFill>
                  </a:tcPr>
                </a:tc>
                <a:extLst>
                  <a:ext uri="{0D108BD9-81ED-4DB2-BD59-A6C34878D82A}">
                    <a16:rowId xmlns:a16="http://schemas.microsoft.com/office/drawing/2014/main" val="10002"/>
                  </a:ext>
                </a:extLst>
              </a:tr>
              <a:tr h="1092835">
                <a:tc>
                  <a:txBody>
                    <a:bodyPr/>
                    <a:lstStyle/>
                    <a:p>
                      <a:pPr marL="74295">
                        <a:lnSpc>
                          <a:spcPct val="100000"/>
                        </a:lnSpc>
                        <a:spcBef>
                          <a:spcPts val="65"/>
                        </a:spcBef>
                      </a:pPr>
                      <a:r>
                        <a:rPr sz="1800" b="1" spc="-5" dirty="0">
                          <a:solidFill>
                            <a:srgbClr val="FFFFFF"/>
                          </a:solidFill>
                          <a:latin typeface="Arial"/>
                          <a:cs typeface="Arial"/>
                        </a:rPr>
                        <a:t>Le questionnement professionnel </a:t>
                      </a:r>
                      <a:r>
                        <a:rPr sz="1800" b="1" dirty="0">
                          <a:solidFill>
                            <a:srgbClr val="FFFFFF"/>
                          </a:solidFill>
                          <a:latin typeface="Arial"/>
                          <a:cs typeface="Arial"/>
                        </a:rPr>
                        <a:t>initial </a:t>
                      </a:r>
                      <a:r>
                        <a:rPr sz="1800" b="1" spc="-5" dirty="0">
                          <a:solidFill>
                            <a:srgbClr val="FFFFFF"/>
                          </a:solidFill>
                          <a:latin typeface="Arial"/>
                          <a:cs typeface="Arial"/>
                        </a:rPr>
                        <a:t>est progressivement</a:t>
                      </a:r>
                      <a:r>
                        <a:rPr sz="1800" b="1" spc="85" dirty="0">
                          <a:solidFill>
                            <a:srgbClr val="FFFFFF"/>
                          </a:solidFill>
                          <a:latin typeface="Arial"/>
                          <a:cs typeface="Arial"/>
                        </a:rPr>
                        <a:t> </a:t>
                      </a:r>
                      <a:r>
                        <a:rPr sz="1800" b="1" spc="-5" dirty="0">
                          <a:solidFill>
                            <a:srgbClr val="FFFFFF"/>
                          </a:solidFill>
                          <a:latin typeface="Arial"/>
                          <a:cs typeface="Arial"/>
                        </a:rPr>
                        <a:t>problématisé.</a:t>
                      </a:r>
                      <a:endParaRPr sz="1800">
                        <a:latin typeface="Arial"/>
                        <a:cs typeface="Arial"/>
                      </a:endParaRPr>
                    </a:p>
                    <a:p>
                      <a:pPr marL="74295">
                        <a:lnSpc>
                          <a:spcPct val="100000"/>
                        </a:lnSpc>
                        <a:spcBef>
                          <a:spcPts val="1330"/>
                        </a:spcBef>
                      </a:pPr>
                      <a:r>
                        <a:rPr sz="1800" b="1" spc="-5" dirty="0">
                          <a:solidFill>
                            <a:srgbClr val="FFFFFF"/>
                          </a:solidFill>
                          <a:latin typeface="Arial"/>
                          <a:cs typeface="Arial"/>
                        </a:rPr>
                        <a:t>Le corps </a:t>
                      </a:r>
                      <a:r>
                        <a:rPr sz="1800" b="1" dirty="0">
                          <a:solidFill>
                            <a:srgbClr val="FFFFFF"/>
                          </a:solidFill>
                          <a:latin typeface="Arial"/>
                          <a:cs typeface="Arial"/>
                        </a:rPr>
                        <a:t>du </a:t>
                      </a:r>
                      <a:r>
                        <a:rPr sz="1800" b="1" spc="-5" dirty="0">
                          <a:solidFill>
                            <a:srgbClr val="FFFFFF"/>
                          </a:solidFill>
                          <a:latin typeface="Arial"/>
                          <a:cs typeface="Arial"/>
                        </a:rPr>
                        <a:t>texte fait apparaître </a:t>
                      </a:r>
                      <a:r>
                        <a:rPr sz="1800" b="1" dirty="0">
                          <a:solidFill>
                            <a:srgbClr val="FFFFFF"/>
                          </a:solidFill>
                          <a:latin typeface="Arial"/>
                          <a:cs typeface="Arial"/>
                        </a:rPr>
                        <a:t>une </a:t>
                      </a:r>
                      <a:r>
                        <a:rPr sz="1800" b="1" spc="-5" dirty="0">
                          <a:solidFill>
                            <a:srgbClr val="FFFFFF"/>
                          </a:solidFill>
                          <a:latin typeface="Arial"/>
                          <a:cs typeface="Arial"/>
                        </a:rPr>
                        <a:t>partie </a:t>
                      </a:r>
                      <a:r>
                        <a:rPr sz="1800" b="1" dirty="0">
                          <a:solidFill>
                            <a:srgbClr val="FFFFFF"/>
                          </a:solidFill>
                          <a:latin typeface="Arial"/>
                          <a:cs typeface="Arial"/>
                        </a:rPr>
                        <a:t>intitulée </a:t>
                      </a:r>
                      <a:r>
                        <a:rPr sz="1800" b="1" spc="-5" dirty="0">
                          <a:solidFill>
                            <a:srgbClr val="FFFFFF"/>
                          </a:solidFill>
                          <a:latin typeface="Arial"/>
                          <a:cs typeface="Arial"/>
                        </a:rPr>
                        <a:t>« problématique</a:t>
                      </a:r>
                      <a:r>
                        <a:rPr sz="1800" b="1" spc="25" dirty="0">
                          <a:solidFill>
                            <a:srgbClr val="FFFFFF"/>
                          </a:solidFill>
                          <a:latin typeface="Arial"/>
                          <a:cs typeface="Arial"/>
                        </a:rPr>
                        <a:t> </a:t>
                      </a:r>
                      <a:r>
                        <a:rPr sz="1800" b="1" spc="-5" dirty="0">
                          <a:solidFill>
                            <a:srgbClr val="FFFFFF"/>
                          </a:solidFill>
                          <a:latin typeface="Arial"/>
                          <a:cs typeface="Arial"/>
                        </a:rPr>
                        <a:t>».</a:t>
                      </a:r>
                      <a:endParaRPr sz="1800">
                        <a:latin typeface="Arial"/>
                        <a:cs typeface="Arial"/>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A199"/>
                    </a:solidFill>
                  </a:tcPr>
                </a:tc>
                <a:extLst>
                  <a:ext uri="{0D108BD9-81ED-4DB2-BD59-A6C34878D82A}">
                    <a16:rowId xmlns:a16="http://schemas.microsoft.com/office/drawing/2014/main" val="10003"/>
                  </a:ext>
                </a:extLst>
              </a:tr>
              <a:tr h="402590">
                <a:tc>
                  <a:txBody>
                    <a:bodyPr/>
                    <a:lstStyle/>
                    <a:p>
                      <a:pPr marL="74295">
                        <a:lnSpc>
                          <a:spcPct val="100000"/>
                        </a:lnSpc>
                        <a:spcBef>
                          <a:spcPts val="65"/>
                        </a:spcBef>
                      </a:pPr>
                      <a:r>
                        <a:rPr sz="1800" b="1" spc="-5" dirty="0">
                          <a:solidFill>
                            <a:srgbClr val="FFFFFF"/>
                          </a:solidFill>
                          <a:latin typeface="Arial"/>
                          <a:cs typeface="Arial"/>
                        </a:rPr>
                        <a:t>Les </a:t>
                      </a:r>
                      <a:r>
                        <a:rPr sz="1800" b="1" spc="-10" dirty="0">
                          <a:solidFill>
                            <a:srgbClr val="FFFFFF"/>
                          </a:solidFill>
                          <a:latin typeface="Arial"/>
                          <a:cs typeface="Arial"/>
                        </a:rPr>
                        <a:t>savoirs </a:t>
                      </a:r>
                      <a:r>
                        <a:rPr sz="1800" b="1" spc="-5" dirty="0">
                          <a:solidFill>
                            <a:srgbClr val="FFFFFF"/>
                          </a:solidFill>
                          <a:latin typeface="Arial"/>
                          <a:cs typeface="Arial"/>
                        </a:rPr>
                        <a:t>disciplinaires en jeu </a:t>
                      </a:r>
                      <a:r>
                        <a:rPr sz="1800" b="1" spc="-10" dirty="0">
                          <a:solidFill>
                            <a:srgbClr val="FFFFFF"/>
                          </a:solidFill>
                          <a:latin typeface="Arial"/>
                          <a:cs typeface="Arial"/>
                        </a:rPr>
                        <a:t>doivent </a:t>
                      </a:r>
                      <a:r>
                        <a:rPr sz="1800" b="1" spc="-5" dirty="0">
                          <a:solidFill>
                            <a:srgbClr val="FFFFFF"/>
                          </a:solidFill>
                          <a:latin typeface="Arial"/>
                          <a:cs typeface="Arial"/>
                        </a:rPr>
                        <a:t>être</a:t>
                      </a:r>
                      <a:r>
                        <a:rPr sz="1800" b="1" spc="120" dirty="0">
                          <a:solidFill>
                            <a:srgbClr val="FFFFFF"/>
                          </a:solidFill>
                          <a:latin typeface="Arial"/>
                          <a:cs typeface="Arial"/>
                        </a:rPr>
                        <a:t> </a:t>
                      </a:r>
                      <a:r>
                        <a:rPr sz="1800" b="1" spc="-5" dirty="0">
                          <a:solidFill>
                            <a:srgbClr val="FFFFFF"/>
                          </a:solidFill>
                          <a:latin typeface="Arial"/>
                          <a:cs typeface="Arial"/>
                        </a:rPr>
                        <a:t>précisés.</a:t>
                      </a:r>
                      <a:endParaRPr sz="1800">
                        <a:latin typeface="Arial"/>
                        <a:cs typeface="Arial"/>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A199"/>
                    </a:solidFill>
                  </a:tcPr>
                </a:tc>
                <a:extLst>
                  <a:ext uri="{0D108BD9-81ED-4DB2-BD59-A6C34878D82A}">
                    <a16:rowId xmlns:a16="http://schemas.microsoft.com/office/drawing/2014/main" val="10004"/>
                  </a:ext>
                </a:extLst>
              </a:tr>
              <a:tr h="818515">
                <a:tc>
                  <a:txBody>
                    <a:bodyPr/>
                    <a:lstStyle/>
                    <a:p>
                      <a:pPr marL="74295">
                        <a:lnSpc>
                          <a:spcPct val="100000"/>
                        </a:lnSpc>
                        <a:spcBef>
                          <a:spcPts val="65"/>
                        </a:spcBef>
                      </a:pPr>
                      <a:r>
                        <a:rPr sz="1800" b="1" spc="-15" dirty="0">
                          <a:solidFill>
                            <a:srgbClr val="FFFFFF"/>
                          </a:solidFill>
                          <a:latin typeface="Arial"/>
                          <a:cs typeface="Arial"/>
                        </a:rPr>
                        <a:t>L’action</a:t>
                      </a:r>
                      <a:r>
                        <a:rPr sz="1800" b="1" spc="210" dirty="0">
                          <a:solidFill>
                            <a:srgbClr val="FFFFFF"/>
                          </a:solidFill>
                          <a:latin typeface="Arial"/>
                          <a:cs typeface="Arial"/>
                        </a:rPr>
                        <a:t> </a:t>
                      </a:r>
                      <a:r>
                        <a:rPr sz="1800" b="1" dirty="0">
                          <a:solidFill>
                            <a:srgbClr val="FFFFFF"/>
                          </a:solidFill>
                          <a:latin typeface="Arial"/>
                          <a:cs typeface="Arial"/>
                        </a:rPr>
                        <a:t>du</a:t>
                      </a:r>
                      <a:r>
                        <a:rPr sz="1800" b="1" spc="210" dirty="0">
                          <a:solidFill>
                            <a:srgbClr val="FFFFFF"/>
                          </a:solidFill>
                          <a:latin typeface="Arial"/>
                          <a:cs typeface="Arial"/>
                        </a:rPr>
                        <a:t> </a:t>
                      </a:r>
                      <a:r>
                        <a:rPr sz="1800" b="1" spc="-5" dirty="0">
                          <a:solidFill>
                            <a:srgbClr val="FFFFFF"/>
                          </a:solidFill>
                          <a:latin typeface="Arial"/>
                          <a:cs typeface="Arial"/>
                        </a:rPr>
                        <a:t>professeur</a:t>
                      </a:r>
                      <a:r>
                        <a:rPr sz="1800" b="1" spc="215" dirty="0">
                          <a:solidFill>
                            <a:srgbClr val="FFFFFF"/>
                          </a:solidFill>
                          <a:latin typeface="Arial"/>
                          <a:cs typeface="Arial"/>
                        </a:rPr>
                        <a:t> </a:t>
                      </a:r>
                      <a:r>
                        <a:rPr sz="1800" b="1" spc="-5" dirty="0">
                          <a:solidFill>
                            <a:srgbClr val="FFFFFF"/>
                          </a:solidFill>
                          <a:latin typeface="Arial"/>
                          <a:cs typeface="Arial"/>
                        </a:rPr>
                        <a:t>et</a:t>
                      </a:r>
                      <a:r>
                        <a:rPr sz="1800" b="1" spc="220" dirty="0">
                          <a:solidFill>
                            <a:srgbClr val="FFFFFF"/>
                          </a:solidFill>
                          <a:latin typeface="Arial"/>
                          <a:cs typeface="Arial"/>
                        </a:rPr>
                        <a:t> </a:t>
                      </a:r>
                      <a:r>
                        <a:rPr sz="1800" b="1" spc="-5" dirty="0">
                          <a:solidFill>
                            <a:srgbClr val="FFFFFF"/>
                          </a:solidFill>
                          <a:latin typeface="Arial"/>
                          <a:cs typeface="Arial"/>
                        </a:rPr>
                        <a:t>les</a:t>
                      </a:r>
                      <a:r>
                        <a:rPr sz="1800" b="1" spc="210" dirty="0">
                          <a:solidFill>
                            <a:srgbClr val="FFFFFF"/>
                          </a:solidFill>
                          <a:latin typeface="Arial"/>
                          <a:cs typeface="Arial"/>
                        </a:rPr>
                        <a:t> </a:t>
                      </a:r>
                      <a:r>
                        <a:rPr sz="1800" b="1" spc="-5" dirty="0">
                          <a:solidFill>
                            <a:srgbClr val="FFFFFF"/>
                          </a:solidFill>
                          <a:latin typeface="Arial"/>
                          <a:cs typeface="Arial"/>
                        </a:rPr>
                        <a:t>gestes</a:t>
                      </a:r>
                      <a:r>
                        <a:rPr sz="1800" b="1" spc="204" dirty="0">
                          <a:solidFill>
                            <a:srgbClr val="FFFFFF"/>
                          </a:solidFill>
                          <a:latin typeface="Arial"/>
                          <a:cs typeface="Arial"/>
                        </a:rPr>
                        <a:t> </a:t>
                      </a:r>
                      <a:r>
                        <a:rPr sz="1800" b="1" spc="-5" dirty="0">
                          <a:solidFill>
                            <a:srgbClr val="FFFFFF"/>
                          </a:solidFill>
                          <a:latin typeface="Arial"/>
                          <a:cs typeface="Arial"/>
                        </a:rPr>
                        <a:t>professionnels</a:t>
                      </a:r>
                      <a:r>
                        <a:rPr sz="1800" b="1" spc="215" dirty="0">
                          <a:solidFill>
                            <a:srgbClr val="FFFFFF"/>
                          </a:solidFill>
                          <a:latin typeface="Arial"/>
                          <a:cs typeface="Arial"/>
                        </a:rPr>
                        <a:t> </a:t>
                      </a:r>
                      <a:r>
                        <a:rPr sz="1800" b="1" dirty="0">
                          <a:solidFill>
                            <a:srgbClr val="FFFFFF"/>
                          </a:solidFill>
                          <a:latin typeface="Arial"/>
                          <a:cs typeface="Arial"/>
                        </a:rPr>
                        <a:t>sont</a:t>
                      </a:r>
                      <a:r>
                        <a:rPr sz="1800" b="1" spc="225" dirty="0">
                          <a:solidFill>
                            <a:srgbClr val="FFFFFF"/>
                          </a:solidFill>
                          <a:latin typeface="Arial"/>
                          <a:cs typeface="Arial"/>
                        </a:rPr>
                        <a:t> </a:t>
                      </a:r>
                      <a:r>
                        <a:rPr sz="1800" b="1" spc="-5" dirty="0">
                          <a:solidFill>
                            <a:srgbClr val="FFFFFF"/>
                          </a:solidFill>
                          <a:latin typeface="Arial"/>
                          <a:cs typeface="Arial"/>
                        </a:rPr>
                        <a:t>précisément</a:t>
                      </a:r>
                      <a:r>
                        <a:rPr sz="1800" b="1" spc="220" dirty="0">
                          <a:solidFill>
                            <a:srgbClr val="FFFFFF"/>
                          </a:solidFill>
                          <a:latin typeface="Arial"/>
                          <a:cs typeface="Arial"/>
                        </a:rPr>
                        <a:t> </a:t>
                      </a:r>
                      <a:r>
                        <a:rPr sz="1800" b="1" spc="-5" dirty="0">
                          <a:solidFill>
                            <a:srgbClr val="FFFFFF"/>
                          </a:solidFill>
                          <a:latin typeface="Arial"/>
                          <a:cs typeface="Arial"/>
                        </a:rPr>
                        <a:t>décrits</a:t>
                      </a:r>
                      <a:endParaRPr sz="1800">
                        <a:latin typeface="Arial"/>
                        <a:cs typeface="Arial"/>
                      </a:endParaRPr>
                    </a:p>
                    <a:p>
                      <a:pPr marL="74295">
                        <a:lnSpc>
                          <a:spcPct val="100000"/>
                        </a:lnSpc>
                        <a:spcBef>
                          <a:spcPts val="325"/>
                        </a:spcBef>
                      </a:pPr>
                      <a:r>
                        <a:rPr sz="1800" b="1" spc="-5" dirty="0">
                          <a:solidFill>
                            <a:srgbClr val="FFFFFF"/>
                          </a:solidFill>
                          <a:latin typeface="Arial"/>
                          <a:cs typeface="Arial"/>
                        </a:rPr>
                        <a:t>et analysés.</a:t>
                      </a:r>
                      <a:endParaRPr sz="1800">
                        <a:latin typeface="Arial"/>
                        <a:cs typeface="Arial"/>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A199"/>
                    </a:solidFill>
                  </a:tcPr>
                </a:tc>
                <a:extLst>
                  <a:ext uri="{0D108BD9-81ED-4DB2-BD59-A6C34878D82A}">
                    <a16:rowId xmlns:a16="http://schemas.microsoft.com/office/drawing/2014/main" val="10005"/>
                  </a:ext>
                </a:extLst>
              </a:tr>
              <a:tr h="818515">
                <a:tc>
                  <a:txBody>
                    <a:bodyPr/>
                    <a:lstStyle/>
                    <a:p>
                      <a:pPr marL="74295">
                        <a:lnSpc>
                          <a:spcPct val="100000"/>
                        </a:lnSpc>
                        <a:spcBef>
                          <a:spcPts val="70"/>
                        </a:spcBef>
                      </a:pPr>
                      <a:r>
                        <a:rPr sz="1800" b="1" spc="-15" dirty="0">
                          <a:solidFill>
                            <a:srgbClr val="FFFFFF"/>
                          </a:solidFill>
                          <a:latin typeface="Arial"/>
                          <a:cs typeface="Arial"/>
                        </a:rPr>
                        <a:t>L’action</a:t>
                      </a:r>
                      <a:r>
                        <a:rPr sz="1800" b="1" spc="80" dirty="0">
                          <a:solidFill>
                            <a:srgbClr val="FFFFFF"/>
                          </a:solidFill>
                          <a:latin typeface="Arial"/>
                          <a:cs typeface="Arial"/>
                        </a:rPr>
                        <a:t> </a:t>
                      </a:r>
                      <a:r>
                        <a:rPr sz="1800" b="1" spc="-5" dirty="0">
                          <a:solidFill>
                            <a:srgbClr val="FFFFFF"/>
                          </a:solidFill>
                          <a:latin typeface="Arial"/>
                          <a:cs typeface="Arial"/>
                        </a:rPr>
                        <a:t>des</a:t>
                      </a:r>
                      <a:r>
                        <a:rPr sz="1800" b="1" spc="80" dirty="0">
                          <a:solidFill>
                            <a:srgbClr val="FFFFFF"/>
                          </a:solidFill>
                          <a:latin typeface="Arial"/>
                          <a:cs typeface="Arial"/>
                        </a:rPr>
                        <a:t> </a:t>
                      </a:r>
                      <a:r>
                        <a:rPr sz="1800" b="1" spc="-5" dirty="0">
                          <a:solidFill>
                            <a:srgbClr val="FFFFFF"/>
                          </a:solidFill>
                          <a:latin typeface="Arial"/>
                          <a:cs typeface="Arial"/>
                        </a:rPr>
                        <a:t>élèves</a:t>
                      </a:r>
                      <a:r>
                        <a:rPr sz="1800" b="1" spc="85" dirty="0">
                          <a:solidFill>
                            <a:srgbClr val="FFFFFF"/>
                          </a:solidFill>
                          <a:latin typeface="Arial"/>
                          <a:cs typeface="Arial"/>
                        </a:rPr>
                        <a:t> </a:t>
                      </a:r>
                      <a:r>
                        <a:rPr sz="1800" b="1" spc="-5" dirty="0">
                          <a:solidFill>
                            <a:srgbClr val="FFFFFF"/>
                          </a:solidFill>
                          <a:latin typeface="Arial"/>
                          <a:cs typeface="Arial"/>
                        </a:rPr>
                        <a:t>est</a:t>
                      </a:r>
                      <a:r>
                        <a:rPr sz="1800" b="1" spc="85" dirty="0">
                          <a:solidFill>
                            <a:srgbClr val="FFFFFF"/>
                          </a:solidFill>
                          <a:latin typeface="Arial"/>
                          <a:cs typeface="Arial"/>
                        </a:rPr>
                        <a:t> </a:t>
                      </a:r>
                      <a:r>
                        <a:rPr sz="1800" b="1" spc="-5" dirty="0">
                          <a:solidFill>
                            <a:srgbClr val="FFFFFF"/>
                          </a:solidFill>
                          <a:latin typeface="Arial"/>
                          <a:cs typeface="Arial"/>
                        </a:rPr>
                        <a:t>précisément</a:t>
                      </a:r>
                      <a:r>
                        <a:rPr sz="1800" b="1" spc="95" dirty="0">
                          <a:solidFill>
                            <a:srgbClr val="FFFFFF"/>
                          </a:solidFill>
                          <a:latin typeface="Arial"/>
                          <a:cs typeface="Arial"/>
                        </a:rPr>
                        <a:t> </a:t>
                      </a:r>
                      <a:r>
                        <a:rPr sz="1800" b="1" spc="-5" dirty="0">
                          <a:solidFill>
                            <a:srgbClr val="FFFFFF"/>
                          </a:solidFill>
                          <a:latin typeface="Arial"/>
                          <a:cs typeface="Arial"/>
                        </a:rPr>
                        <a:t>décrite.</a:t>
                      </a:r>
                      <a:r>
                        <a:rPr sz="1800" b="1" spc="85" dirty="0">
                          <a:solidFill>
                            <a:srgbClr val="FFFFFF"/>
                          </a:solidFill>
                          <a:latin typeface="Arial"/>
                          <a:cs typeface="Arial"/>
                        </a:rPr>
                        <a:t> </a:t>
                      </a:r>
                      <a:r>
                        <a:rPr sz="1800" b="1" spc="-5" dirty="0">
                          <a:solidFill>
                            <a:srgbClr val="FFFFFF"/>
                          </a:solidFill>
                          <a:latin typeface="Arial"/>
                          <a:cs typeface="Arial"/>
                        </a:rPr>
                        <a:t>Les</a:t>
                      </a:r>
                      <a:r>
                        <a:rPr sz="1800" b="1" spc="80" dirty="0">
                          <a:solidFill>
                            <a:srgbClr val="FFFFFF"/>
                          </a:solidFill>
                          <a:latin typeface="Arial"/>
                          <a:cs typeface="Arial"/>
                        </a:rPr>
                        <a:t> </a:t>
                      </a:r>
                      <a:r>
                        <a:rPr sz="1800" b="1" spc="-5" dirty="0">
                          <a:solidFill>
                            <a:srgbClr val="FFFFFF"/>
                          </a:solidFill>
                          <a:latin typeface="Arial"/>
                          <a:cs typeface="Arial"/>
                        </a:rPr>
                        <a:t>productions</a:t>
                      </a:r>
                      <a:r>
                        <a:rPr sz="1800" b="1" spc="85" dirty="0">
                          <a:solidFill>
                            <a:srgbClr val="FFFFFF"/>
                          </a:solidFill>
                          <a:latin typeface="Arial"/>
                          <a:cs typeface="Arial"/>
                        </a:rPr>
                        <a:t> </a:t>
                      </a:r>
                      <a:r>
                        <a:rPr sz="1800" b="1" spc="-5" dirty="0">
                          <a:solidFill>
                            <a:srgbClr val="FFFFFF"/>
                          </a:solidFill>
                          <a:latin typeface="Arial"/>
                          <a:cs typeface="Arial"/>
                        </a:rPr>
                        <a:t>d’élèves</a:t>
                      </a:r>
                      <a:r>
                        <a:rPr sz="1800" b="1" spc="100" dirty="0">
                          <a:solidFill>
                            <a:srgbClr val="FFFFFF"/>
                          </a:solidFill>
                          <a:latin typeface="Arial"/>
                          <a:cs typeface="Arial"/>
                        </a:rPr>
                        <a:t> </a:t>
                      </a:r>
                      <a:r>
                        <a:rPr sz="1800" b="1" spc="-5" dirty="0">
                          <a:solidFill>
                            <a:srgbClr val="FFFFFF"/>
                          </a:solidFill>
                          <a:latin typeface="Arial"/>
                          <a:cs typeface="Arial"/>
                        </a:rPr>
                        <a:t>les</a:t>
                      </a:r>
                      <a:r>
                        <a:rPr sz="1800" b="1" spc="75" dirty="0">
                          <a:solidFill>
                            <a:srgbClr val="FFFFFF"/>
                          </a:solidFill>
                          <a:latin typeface="Arial"/>
                          <a:cs typeface="Arial"/>
                        </a:rPr>
                        <a:t> </a:t>
                      </a:r>
                      <a:r>
                        <a:rPr sz="1800" b="1" spc="-5" dirty="0">
                          <a:solidFill>
                            <a:srgbClr val="FFFFFF"/>
                          </a:solidFill>
                          <a:latin typeface="Arial"/>
                          <a:cs typeface="Arial"/>
                        </a:rPr>
                        <a:t>plus</a:t>
                      </a:r>
                      <a:endParaRPr sz="1800">
                        <a:latin typeface="Arial"/>
                        <a:cs typeface="Arial"/>
                      </a:endParaRPr>
                    </a:p>
                    <a:p>
                      <a:pPr marL="74295">
                        <a:lnSpc>
                          <a:spcPct val="100000"/>
                        </a:lnSpc>
                        <a:spcBef>
                          <a:spcPts val="320"/>
                        </a:spcBef>
                      </a:pPr>
                      <a:r>
                        <a:rPr sz="1800" b="1" spc="-5" dirty="0">
                          <a:solidFill>
                            <a:srgbClr val="FFFFFF"/>
                          </a:solidFill>
                          <a:latin typeface="Arial"/>
                          <a:cs typeface="Arial"/>
                        </a:rPr>
                        <a:t>significatives </a:t>
                      </a:r>
                      <a:r>
                        <a:rPr sz="1800" b="1" dirty="0">
                          <a:solidFill>
                            <a:srgbClr val="FFFFFF"/>
                          </a:solidFill>
                          <a:latin typeface="Arial"/>
                          <a:cs typeface="Arial"/>
                        </a:rPr>
                        <a:t>sont jointes </a:t>
                      </a:r>
                      <a:r>
                        <a:rPr sz="1800" b="1" spc="-5" dirty="0">
                          <a:solidFill>
                            <a:srgbClr val="FFFFFF"/>
                          </a:solidFill>
                          <a:latin typeface="Arial"/>
                          <a:cs typeface="Arial"/>
                        </a:rPr>
                        <a:t>en</a:t>
                      </a:r>
                      <a:r>
                        <a:rPr sz="1800" b="1" spc="25" dirty="0">
                          <a:solidFill>
                            <a:srgbClr val="FFFFFF"/>
                          </a:solidFill>
                          <a:latin typeface="Arial"/>
                          <a:cs typeface="Arial"/>
                        </a:rPr>
                        <a:t> </a:t>
                      </a:r>
                      <a:r>
                        <a:rPr sz="1800" b="1" spc="-5" dirty="0">
                          <a:solidFill>
                            <a:srgbClr val="FFFFFF"/>
                          </a:solidFill>
                          <a:latin typeface="Arial"/>
                          <a:cs typeface="Arial"/>
                        </a:rPr>
                        <a:t>annexe.</a:t>
                      </a:r>
                      <a:endParaRPr sz="1800">
                        <a:latin typeface="Arial"/>
                        <a:cs typeface="Arial"/>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A199"/>
                    </a:solidFill>
                  </a:tcPr>
                </a:tc>
                <a:extLst>
                  <a:ext uri="{0D108BD9-81ED-4DB2-BD59-A6C34878D82A}">
                    <a16:rowId xmlns:a16="http://schemas.microsoft.com/office/drawing/2014/main" val="10006"/>
                  </a:ext>
                </a:extLst>
              </a:tr>
              <a:tr h="1235075">
                <a:tc>
                  <a:txBody>
                    <a:bodyPr/>
                    <a:lstStyle/>
                    <a:p>
                      <a:pPr marL="74295">
                        <a:lnSpc>
                          <a:spcPct val="100000"/>
                        </a:lnSpc>
                        <a:spcBef>
                          <a:spcPts val="70"/>
                        </a:spcBef>
                        <a:tabLst>
                          <a:tab pos="512445" algn="l"/>
                          <a:tab pos="1316990" algn="l"/>
                          <a:tab pos="1816735" algn="l"/>
                          <a:tab pos="2988945" algn="l"/>
                          <a:tab pos="3235960" algn="l"/>
                          <a:tab pos="3597275" algn="l"/>
                          <a:tab pos="4299585" algn="l"/>
                          <a:tab pos="4799330" algn="l"/>
                          <a:tab pos="5249545" algn="l"/>
                          <a:tab pos="5901690" algn="l"/>
                          <a:tab pos="6337935" algn="l"/>
                          <a:tab pos="8261350" algn="l"/>
                        </a:tabLst>
                      </a:pPr>
                      <a:r>
                        <a:rPr sz="1800" b="1" spc="-5" dirty="0">
                          <a:solidFill>
                            <a:srgbClr val="FFFFFF"/>
                          </a:solidFill>
                          <a:latin typeface="Arial"/>
                          <a:cs typeface="Arial"/>
                        </a:rPr>
                        <a:t>La	forme	est	maîtrisée	</a:t>
                      </a:r>
                      <a:r>
                        <a:rPr sz="1800" b="1" dirty="0">
                          <a:solidFill>
                            <a:srgbClr val="FFFFFF"/>
                          </a:solidFill>
                          <a:latin typeface="Arial"/>
                          <a:cs typeface="Arial"/>
                        </a:rPr>
                        <a:t>:	</a:t>
                      </a:r>
                      <a:r>
                        <a:rPr sz="1800" b="1" spc="-5" dirty="0">
                          <a:solidFill>
                            <a:srgbClr val="FFFFFF"/>
                          </a:solidFill>
                          <a:latin typeface="Arial"/>
                          <a:cs typeface="Arial"/>
                        </a:rPr>
                        <a:t>le	texte	est	</a:t>
                      </a:r>
                      <a:r>
                        <a:rPr sz="1800" b="1" dirty="0">
                          <a:solidFill>
                            <a:srgbClr val="FFFFFF"/>
                          </a:solidFill>
                          <a:latin typeface="Arial"/>
                          <a:cs typeface="Arial"/>
                        </a:rPr>
                        <a:t>un	</a:t>
                      </a:r>
                      <a:r>
                        <a:rPr sz="1800" b="1" spc="-5" dirty="0">
                          <a:solidFill>
                            <a:srgbClr val="FFFFFF"/>
                          </a:solidFill>
                          <a:latin typeface="Arial"/>
                          <a:cs typeface="Arial"/>
                        </a:rPr>
                        <a:t>outil	</a:t>
                      </a:r>
                      <a:r>
                        <a:rPr sz="1800" b="1" spc="-10" dirty="0">
                          <a:solidFill>
                            <a:srgbClr val="FFFFFF"/>
                          </a:solidFill>
                          <a:latin typeface="Arial"/>
                          <a:cs typeface="Arial"/>
                        </a:rPr>
                        <a:t>de	</a:t>
                      </a:r>
                      <a:r>
                        <a:rPr sz="1800" b="1" spc="-5" dirty="0">
                          <a:solidFill>
                            <a:srgbClr val="FFFFFF"/>
                          </a:solidFill>
                          <a:latin typeface="Arial"/>
                          <a:cs typeface="Arial"/>
                        </a:rPr>
                        <a:t>communication.	</a:t>
                      </a:r>
                      <a:r>
                        <a:rPr sz="1800" b="1" spc="-10" dirty="0">
                          <a:solidFill>
                            <a:srgbClr val="FFFFFF"/>
                          </a:solidFill>
                          <a:latin typeface="Arial"/>
                          <a:cs typeface="Arial"/>
                        </a:rPr>
                        <a:t>Les</a:t>
                      </a:r>
                      <a:endParaRPr sz="1800">
                        <a:latin typeface="Arial"/>
                        <a:cs typeface="Arial"/>
                      </a:endParaRPr>
                    </a:p>
                    <a:p>
                      <a:pPr marL="74295">
                        <a:lnSpc>
                          <a:spcPct val="100000"/>
                        </a:lnSpc>
                        <a:spcBef>
                          <a:spcPts val="325"/>
                        </a:spcBef>
                      </a:pPr>
                      <a:r>
                        <a:rPr sz="1800" b="1" spc="-5" dirty="0">
                          <a:solidFill>
                            <a:srgbClr val="FFFFFF"/>
                          </a:solidFill>
                          <a:latin typeface="Arial"/>
                          <a:cs typeface="Arial"/>
                        </a:rPr>
                        <a:t>caractéristiques  stylistiques,  argumentatives,  l’orthographe,  la  syntaxe  et</a:t>
                      </a:r>
                      <a:r>
                        <a:rPr sz="1800" b="1" spc="-180" dirty="0">
                          <a:solidFill>
                            <a:srgbClr val="FFFFFF"/>
                          </a:solidFill>
                          <a:latin typeface="Arial"/>
                          <a:cs typeface="Arial"/>
                        </a:rPr>
                        <a:t> </a:t>
                      </a:r>
                      <a:r>
                        <a:rPr sz="1800" b="1" spc="-5" dirty="0">
                          <a:solidFill>
                            <a:srgbClr val="FFFFFF"/>
                          </a:solidFill>
                          <a:latin typeface="Arial"/>
                          <a:cs typeface="Arial"/>
                        </a:rPr>
                        <a:t>la</a:t>
                      </a:r>
                      <a:endParaRPr sz="1800">
                        <a:latin typeface="Arial"/>
                        <a:cs typeface="Arial"/>
                      </a:endParaRPr>
                    </a:p>
                    <a:p>
                      <a:pPr marL="74295">
                        <a:lnSpc>
                          <a:spcPct val="100000"/>
                        </a:lnSpc>
                        <a:spcBef>
                          <a:spcPts val="325"/>
                        </a:spcBef>
                      </a:pPr>
                      <a:r>
                        <a:rPr sz="1800" b="1" dirty="0">
                          <a:solidFill>
                            <a:srgbClr val="FFFFFF"/>
                          </a:solidFill>
                          <a:latin typeface="Arial"/>
                          <a:cs typeface="Arial"/>
                        </a:rPr>
                        <a:t>ponctuation </a:t>
                      </a:r>
                      <a:r>
                        <a:rPr sz="1800" b="1" spc="-5" dirty="0">
                          <a:solidFill>
                            <a:srgbClr val="FFFFFF"/>
                          </a:solidFill>
                          <a:latin typeface="Arial"/>
                          <a:cs typeface="Arial"/>
                        </a:rPr>
                        <a:t>sont maîtrisées. </a:t>
                      </a:r>
                      <a:r>
                        <a:rPr sz="1800" b="1" dirty="0">
                          <a:solidFill>
                            <a:srgbClr val="FFFFFF"/>
                          </a:solidFill>
                          <a:latin typeface="Arial"/>
                          <a:cs typeface="Arial"/>
                        </a:rPr>
                        <a:t>Les </a:t>
                      </a:r>
                      <a:r>
                        <a:rPr sz="1800" b="1" spc="-5" dirty="0">
                          <a:solidFill>
                            <a:srgbClr val="FFFFFF"/>
                          </a:solidFill>
                          <a:latin typeface="Arial"/>
                          <a:cs typeface="Arial"/>
                        </a:rPr>
                        <a:t>normes </a:t>
                      </a:r>
                      <a:r>
                        <a:rPr sz="1800" b="1" dirty="0">
                          <a:solidFill>
                            <a:srgbClr val="FFFFFF"/>
                          </a:solidFill>
                          <a:latin typeface="Arial"/>
                          <a:cs typeface="Arial"/>
                        </a:rPr>
                        <a:t>de </a:t>
                      </a:r>
                      <a:r>
                        <a:rPr sz="1800" b="1" spc="-5" dirty="0">
                          <a:solidFill>
                            <a:srgbClr val="FFFFFF"/>
                          </a:solidFill>
                          <a:latin typeface="Arial"/>
                          <a:cs typeface="Arial"/>
                        </a:rPr>
                        <a:t>rédaction </a:t>
                      </a:r>
                      <a:r>
                        <a:rPr sz="1800" b="1" spc="-60" dirty="0">
                          <a:solidFill>
                            <a:srgbClr val="FFFFFF"/>
                          </a:solidFill>
                          <a:latin typeface="Arial"/>
                          <a:cs typeface="Arial"/>
                        </a:rPr>
                        <a:t>APA </a:t>
                      </a:r>
                      <a:r>
                        <a:rPr sz="1800" b="1" spc="-5" dirty="0">
                          <a:solidFill>
                            <a:srgbClr val="FFFFFF"/>
                          </a:solidFill>
                          <a:latin typeface="Arial"/>
                          <a:cs typeface="Arial"/>
                        </a:rPr>
                        <a:t>sont</a:t>
                      </a:r>
                      <a:r>
                        <a:rPr sz="1800" b="1" spc="-40" dirty="0">
                          <a:solidFill>
                            <a:srgbClr val="FFFFFF"/>
                          </a:solidFill>
                          <a:latin typeface="Arial"/>
                          <a:cs typeface="Arial"/>
                        </a:rPr>
                        <a:t> </a:t>
                      </a:r>
                      <a:r>
                        <a:rPr sz="1800" b="1" spc="-5" dirty="0">
                          <a:solidFill>
                            <a:srgbClr val="FFFFFF"/>
                          </a:solidFill>
                          <a:latin typeface="Arial"/>
                          <a:cs typeface="Arial"/>
                        </a:rPr>
                        <a:t>respectées.</a:t>
                      </a:r>
                      <a:endParaRPr sz="1800">
                        <a:latin typeface="Arial"/>
                        <a:cs typeface="Arial"/>
                      </a:endParaRPr>
                    </a:p>
                  </a:txBody>
                  <a:tcPr marL="0" marR="0" marT="88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2A19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79984" y="573405"/>
            <a:ext cx="5909945" cy="566822"/>
          </a:xfrm>
          <a:prstGeom prst="rect">
            <a:avLst/>
          </a:prstGeom>
        </p:spPr>
        <p:txBody>
          <a:bodyPr vert="horz" wrap="square" lIns="0" tIns="12700" rIns="0" bIns="0" rtlCol="0">
            <a:spAutoFit/>
          </a:bodyPr>
          <a:lstStyle/>
          <a:p>
            <a:pPr marL="12700">
              <a:spcBef>
                <a:spcPts val="100"/>
              </a:spcBef>
            </a:pPr>
            <a:r>
              <a:rPr b="0" spc="204" dirty="0">
                <a:latin typeface="Georgia"/>
                <a:cs typeface="Georgia"/>
              </a:rPr>
              <a:t>LA </a:t>
            </a:r>
            <a:r>
              <a:rPr b="0" spc="-50" dirty="0">
                <a:latin typeface="Georgia"/>
                <a:cs typeface="Georgia"/>
              </a:rPr>
              <a:t>FORME </a:t>
            </a:r>
            <a:r>
              <a:rPr b="0" spc="-105" dirty="0">
                <a:latin typeface="Georgia"/>
                <a:cs typeface="Georgia"/>
              </a:rPr>
              <a:t>EST</a:t>
            </a:r>
            <a:r>
              <a:rPr b="0" spc="-140" dirty="0">
                <a:latin typeface="Georgia"/>
                <a:cs typeface="Georgia"/>
              </a:rPr>
              <a:t> </a:t>
            </a:r>
            <a:r>
              <a:rPr b="0" spc="-60" dirty="0">
                <a:latin typeface="Georgia"/>
                <a:cs typeface="Georgia"/>
              </a:rPr>
              <a:t>MAÎTRISÉE</a:t>
            </a:r>
          </a:p>
        </p:txBody>
      </p:sp>
      <p:sp>
        <p:nvSpPr>
          <p:cNvPr id="3" name="object 3"/>
          <p:cNvSpPr txBox="1"/>
          <p:nvPr/>
        </p:nvSpPr>
        <p:spPr>
          <a:xfrm>
            <a:off x="2344934" y="1253063"/>
            <a:ext cx="8483600" cy="4893263"/>
          </a:xfrm>
          <a:prstGeom prst="rect">
            <a:avLst/>
          </a:prstGeom>
        </p:spPr>
        <p:txBody>
          <a:bodyPr vert="horz" wrap="square" lIns="0" tIns="12065" rIns="0" bIns="0" rtlCol="0">
            <a:spAutoFit/>
          </a:bodyPr>
          <a:lstStyle/>
          <a:p>
            <a:pPr marL="469889" marR="5080" indent="-457189" algn="just">
              <a:lnSpc>
                <a:spcPct val="150000"/>
              </a:lnSpc>
              <a:spcBef>
                <a:spcPts val="95"/>
              </a:spcBef>
              <a:buClr>
                <a:srgbClr val="92A199"/>
              </a:buClr>
              <a:buSzPct val="44230"/>
              <a:buFont typeface="Wingdings"/>
              <a:buChar char=""/>
              <a:tabLst>
                <a:tab pos="469889" algn="l"/>
              </a:tabLst>
            </a:pPr>
            <a:r>
              <a:rPr sz="2600" dirty="0">
                <a:latin typeface="Arial"/>
                <a:cs typeface="Arial"/>
              </a:rPr>
              <a:t>Le texte est un outil de communication, qui doit faire  apparaître </a:t>
            </a:r>
            <a:r>
              <a:rPr sz="2600" spc="-5" dirty="0">
                <a:latin typeface="Arial"/>
                <a:cs typeface="Arial"/>
              </a:rPr>
              <a:t>l’évolution </a:t>
            </a:r>
            <a:r>
              <a:rPr sz="2600" dirty="0">
                <a:latin typeface="Arial"/>
                <a:cs typeface="Arial"/>
              </a:rPr>
              <a:t>des questionnements et leur  logique.</a:t>
            </a:r>
            <a:endParaRPr sz="2600">
              <a:latin typeface="Arial"/>
              <a:cs typeface="Arial"/>
            </a:endParaRPr>
          </a:p>
          <a:p>
            <a:pPr marL="469889" marR="5715" indent="-457189" algn="just">
              <a:lnSpc>
                <a:spcPct val="150000"/>
              </a:lnSpc>
              <a:spcBef>
                <a:spcPts val="630"/>
              </a:spcBef>
              <a:buClr>
                <a:srgbClr val="92A199"/>
              </a:buClr>
              <a:buSzPct val="44230"/>
              <a:buFont typeface="Wingdings"/>
              <a:buChar char=""/>
              <a:tabLst>
                <a:tab pos="469889" algn="l"/>
              </a:tabLst>
            </a:pPr>
            <a:r>
              <a:rPr sz="2600" dirty="0">
                <a:latin typeface="Arial"/>
                <a:cs typeface="Arial"/>
              </a:rPr>
              <a:t>Le texte et les paragraphes sont structurés :  </a:t>
            </a:r>
            <a:r>
              <a:rPr sz="2600" spc="-5" dirty="0">
                <a:latin typeface="Arial"/>
                <a:cs typeface="Arial"/>
              </a:rPr>
              <a:t>Caractéristiques </a:t>
            </a:r>
            <a:r>
              <a:rPr sz="2600" dirty="0">
                <a:latin typeface="Arial"/>
                <a:cs typeface="Arial"/>
              </a:rPr>
              <a:t>rhétoriques et argumentatives  Orthographe, syntaxe, ponctuation sont</a:t>
            </a:r>
            <a:r>
              <a:rPr sz="2600" spc="-5" dirty="0">
                <a:latin typeface="Arial"/>
                <a:cs typeface="Arial"/>
              </a:rPr>
              <a:t> </a:t>
            </a:r>
            <a:r>
              <a:rPr sz="2600" dirty="0">
                <a:latin typeface="Arial"/>
                <a:cs typeface="Arial"/>
              </a:rPr>
              <a:t>maîtrisées</a:t>
            </a:r>
            <a:endParaRPr sz="2600">
              <a:latin typeface="Arial"/>
              <a:cs typeface="Arial"/>
            </a:endParaRPr>
          </a:p>
          <a:p>
            <a:pPr marL="469889" marR="6350" indent="-457189" algn="just">
              <a:lnSpc>
                <a:spcPct val="150100"/>
              </a:lnSpc>
              <a:spcBef>
                <a:spcPts val="620"/>
              </a:spcBef>
              <a:buClr>
                <a:srgbClr val="92A199"/>
              </a:buClr>
              <a:buSzPct val="44230"/>
              <a:buFont typeface="Wingdings"/>
              <a:buChar char=""/>
              <a:tabLst>
                <a:tab pos="469889" algn="l"/>
              </a:tabLst>
            </a:pPr>
            <a:r>
              <a:rPr sz="2600" dirty="0">
                <a:latin typeface="Arial"/>
                <a:cs typeface="Arial"/>
              </a:rPr>
              <a:t>Des </a:t>
            </a:r>
            <a:r>
              <a:rPr sz="2600" spc="-5" dirty="0">
                <a:latin typeface="Arial"/>
                <a:cs typeface="Arial"/>
              </a:rPr>
              <a:t>phrases </a:t>
            </a:r>
            <a:r>
              <a:rPr sz="2600" dirty="0">
                <a:latin typeface="Arial"/>
                <a:cs typeface="Arial"/>
              </a:rPr>
              <a:t>de transition aident </a:t>
            </a:r>
            <a:r>
              <a:rPr sz="2600" spc="-5" dirty="0">
                <a:latin typeface="Arial"/>
                <a:cs typeface="Arial"/>
              </a:rPr>
              <a:t>le </a:t>
            </a:r>
            <a:r>
              <a:rPr sz="2600" dirty="0">
                <a:latin typeface="Arial"/>
                <a:cs typeface="Arial"/>
              </a:rPr>
              <a:t>lecteur à  comprendre les changements de</a:t>
            </a:r>
            <a:r>
              <a:rPr sz="2600" spc="-40" dirty="0">
                <a:latin typeface="Arial"/>
                <a:cs typeface="Arial"/>
              </a:rPr>
              <a:t> </a:t>
            </a:r>
            <a:r>
              <a:rPr sz="2600" dirty="0">
                <a:latin typeface="Arial"/>
                <a:cs typeface="Arial"/>
              </a:rPr>
              <a:t>section</a:t>
            </a:r>
            <a:endParaRPr sz="260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0596" y="304800"/>
            <a:ext cx="9479280" cy="146456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091531" y="411162"/>
            <a:ext cx="9239250" cy="881010"/>
          </a:xfrm>
          <a:prstGeom prst="rect">
            <a:avLst/>
          </a:prstGeom>
          <a:solidFill>
            <a:srgbClr val="FFFFFF"/>
          </a:solidFill>
        </p:spPr>
        <p:txBody>
          <a:bodyPr vert="horz" wrap="square" lIns="0" tIns="278130" rIns="0" bIns="0" rtlCol="0">
            <a:spAutoFit/>
          </a:bodyPr>
          <a:lstStyle/>
          <a:p>
            <a:pPr marL="1166466">
              <a:spcBef>
                <a:spcPts val="2190"/>
              </a:spcBef>
            </a:pPr>
            <a:r>
              <a:rPr sz="3900" b="0" spc="-25" dirty="0">
                <a:solidFill>
                  <a:srgbClr val="6B7C71"/>
                </a:solidFill>
                <a:latin typeface="Georgia"/>
                <a:cs typeface="Georgia"/>
              </a:rPr>
              <a:t>BARÈME </a:t>
            </a:r>
            <a:r>
              <a:rPr sz="3900" b="0" spc="20" dirty="0">
                <a:solidFill>
                  <a:srgbClr val="6B7C71"/>
                </a:solidFill>
                <a:latin typeface="Georgia"/>
                <a:cs typeface="Georgia"/>
              </a:rPr>
              <a:t>POUR </a:t>
            </a:r>
            <a:r>
              <a:rPr sz="3900" b="0" spc="-10" dirty="0">
                <a:solidFill>
                  <a:srgbClr val="6B7C71"/>
                </a:solidFill>
                <a:latin typeface="Georgia"/>
                <a:cs typeface="Georgia"/>
              </a:rPr>
              <a:t>L’ÉCRIT</a:t>
            </a:r>
            <a:r>
              <a:rPr sz="3900" b="0" spc="100" dirty="0">
                <a:solidFill>
                  <a:srgbClr val="6B7C71"/>
                </a:solidFill>
                <a:latin typeface="Georgia"/>
                <a:cs typeface="Georgia"/>
              </a:rPr>
              <a:t> </a:t>
            </a:r>
            <a:r>
              <a:rPr sz="3900" b="0" spc="-100" dirty="0">
                <a:solidFill>
                  <a:srgbClr val="6B7C71"/>
                </a:solidFill>
                <a:latin typeface="Georgia"/>
                <a:cs typeface="Georgia"/>
              </a:rPr>
              <a:t>(/40)</a:t>
            </a:r>
            <a:endParaRPr sz="3900">
              <a:latin typeface="Georgia"/>
              <a:cs typeface="Georgia"/>
            </a:endParaRPr>
          </a:p>
        </p:txBody>
      </p:sp>
      <p:sp>
        <p:nvSpPr>
          <p:cNvPr id="4" name="object 4"/>
          <p:cNvSpPr txBox="1">
            <a:spLocks noGrp="1"/>
          </p:cNvSpPr>
          <p:nvPr>
            <p:ph type="body" idx="1"/>
          </p:nvPr>
        </p:nvSpPr>
        <p:spPr>
          <a:xfrm>
            <a:off x="1980596" y="1976015"/>
            <a:ext cx="9479280" cy="5920210"/>
          </a:xfrm>
          <a:prstGeom prst="rect">
            <a:avLst/>
          </a:prstGeom>
        </p:spPr>
        <p:txBody>
          <a:bodyPr vert="horz" wrap="square" lIns="0" tIns="13335" rIns="0" bIns="0" rtlCol="0">
            <a:spAutoFit/>
          </a:bodyPr>
          <a:lstStyle/>
          <a:p>
            <a:pPr marL="390515" marR="5080" indent="-251454">
              <a:spcBef>
                <a:spcPts val="105"/>
              </a:spcBef>
              <a:buClr>
                <a:srgbClr val="92A199"/>
              </a:buClr>
              <a:buSzPct val="96153"/>
              <a:buFont typeface="Wingdings"/>
              <a:buChar char=""/>
              <a:tabLst>
                <a:tab pos="400040" algn="l"/>
              </a:tabLst>
            </a:pPr>
            <a:r>
              <a:rPr sz="2400" dirty="0"/>
              <a:t>Introduction qui décrit </a:t>
            </a:r>
            <a:r>
              <a:rPr sz="2400" spc="-5" dirty="0"/>
              <a:t>le </a:t>
            </a:r>
            <a:r>
              <a:rPr sz="2400" dirty="0"/>
              <a:t>problème général qui est posé,  dans un</a:t>
            </a:r>
            <a:r>
              <a:rPr sz="2400" spc="-15" dirty="0"/>
              <a:t> </a:t>
            </a:r>
            <a:r>
              <a:rPr sz="2400" dirty="0" err="1"/>
              <a:t>contexte</a:t>
            </a:r>
            <a:endParaRPr sz="2400" dirty="0"/>
          </a:p>
          <a:p>
            <a:pPr marL="390515" marR="5080" indent="-251454">
              <a:spcBef>
                <a:spcPts val="625"/>
              </a:spcBef>
              <a:buClr>
                <a:srgbClr val="92A199"/>
              </a:buClr>
              <a:buSzPct val="96153"/>
              <a:buFont typeface="Wingdings"/>
              <a:buChar char=""/>
              <a:tabLst>
                <a:tab pos="400040" algn="l"/>
                <a:tab pos="1880823" algn="l"/>
                <a:tab pos="2407860" algn="l"/>
                <a:tab pos="4130572" algn="l"/>
                <a:tab pos="6457789" algn="l"/>
                <a:tab pos="6985460" algn="l"/>
                <a:tab pos="7659179" algn="l"/>
                <a:tab pos="8518312" algn="l"/>
              </a:tabLst>
            </a:pPr>
            <a:r>
              <a:rPr sz="2400" dirty="0"/>
              <a:t>Qu</a:t>
            </a:r>
            <a:r>
              <a:rPr sz="2400" spc="5" dirty="0"/>
              <a:t>e</a:t>
            </a:r>
            <a:r>
              <a:rPr sz="2400" dirty="0"/>
              <a:t>stion	de	rec</a:t>
            </a:r>
            <a:r>
              <a:rPr sz="2400" spc="5" dirty="0"/>
              <a:t>h</a:t>
            </a:r>
            <a:r>
              <a:rPr sz="2400" dirty="0"/>
              <a:t>e</a:t>
            </a:r>
            <a:r>
              <a:rPr sz="2400" spc="-15" dirty="0"/>
              <a:t>r</a:t>
            </a:r>
            <a:r>
              <a:rPr sz="2400" dirty="0"/>
              <a:t>c</a:t>
            </a:r>
            <a:r>
              <a:rPr sz="2400" spc="5" dirty="0"/>
              <a:t>h</a:t>
            </a:r>
            <a:r>
              <a:rPr sz="2400" dirty="0"/>
              <a:t>e,	</a:t>
            </a:r>
            <a:r>
              <a:rPr sz="2400" dirty="0" err="1"/>
              <a:t>pro</a:t>
            </a:r>
            <a:r>
              <a:rPr sz="2400" spc="5" dirty="0" err="1"/>
              <a:t>b</a:t>
            </a:r>
            <a:r>
              <a:rPr sz="2400" spc="-15" dirty="0" err="1"/>
              <a:t>l</a:t>
            </a:r>
            <a:r>
              <a:rPr sz="2400" dirty="0" err="1"/>
              <a:t>ém</a:t>
            </a:r>
            <a:r>
              <a:rPr sz="2400" spc="5" dirty="0" err="1"/>
              <a:t>a</a:t>
            </a:r>
            <a:r>
              <a:rPr sz="2400" dirty="0" err="1"/>
              <a:t>ti</a:t>
            </a:r>
            <a:r>
              <a:rPr sz="2400" spc="-15" dirty="0" err="1"/>
              <a:t>s</a:t>
            </a:r>
            <a:r>
              <a:rPr sz="2400" dirty="0" err="1"/>
              <a:t>é</a:t>
            </a:r>
            <a:r>
              <a:rPr sz="2400" spc="5" dirty="0" err="1"/>
              <a:t>e</a:t>
            </a:r>
            <a:r>
              <a:rPr sz="2400" dirty="0"/>
              <a:t>,	en	lien	</a:t>
            </a:r>
            <a:r>
              <a:rPr sz="2400" spc="10" dirty="0"/>
              <a:t>a</a:t>
            </a:r>
            <a:r>
              <a:rPr sz="2400" dirty="0"/>
              <a:t>vec	un  dispositif </a:t>
            </a:r>
            <a:r>
              <a:rPr sz="2400" dirty="0" err="1"/>
              <a:t>d'enseignement</a:t>
            </a:r>
            <a:r>
              <a:rPr sz="2400" spc="-25" dirty="0"/>
              <a:t> </a:t>
            </a:r>
            <a:endParaRPr sz="2400" spc="-5" dirty="0"/>
          </a:p>
          <a:p>
            <a:pPr marL="390515" marR="6985" indent="-251454">
              <a:spcBef>
                <a:spcPts val="625"/>
              </a:spcBef>
              <a:buClr>
                <a:srgbClr val="92A199"/>
              </a:buClr>
              <a:buSzPct val="96153"/>
              <a:buFont typeface="Wingdings"/>
              <a:buChar char=""/>
              <a:tabLst>
                <a:tab pos="400040" algn="l"/>
                <a:tab pos="2275783" algn="l"/>
                <a:tab pos="4007385" algn="l"/>
                <a:tab pos="5829789" algn="l"/>
                <a:tab pos="6677492" algn="l"/>
                <a:tab pos="8628164" algn="l"/>
              </a:tabLst>
            </a:pPr>
            <a:r>
              <a:rPr sz="2400" dirty="0" err="1"/>
              <a:t>R</a:t>
            </a:r>
            <a:r>
              <a:rPr sz="2400" spc="5" dirty="0" err="1"/>
              <a:t>é</a:t>
            </a:r>
            <a:r>
              <a:rPr sz="2400" dirty="0" err="1"/>
              <a:t>férenc</a:t>
            </a:r>
            <a:r>
              <a:rPr sz="2400" spc="-10" dirty="0" err="1"/>
              <a:t>e</a:t>
            </a:r>
            <a:r>
              <a:rPr sz="2400" dirty="0" err="1"/>
              <a:t>s</a:t>
            </a:r>
            <a:r>
              <a:rPr sz="2400" dirty="0"/>
              <a:t>	</a:t>
            </a:r>
            <a:r>
              <a:rPr sz="2400" dirty="0" err="1"/>
              <a:t>thé</a:t>
            </a:r>
            <a:r>
              <a:rPr sz="2400" spc="5" dirty="0" err="1"/>
              <a:t>o</a:t>
            </a:r>
            <a:r>
              <a:rPr sz="2400" dirty="0" err="1"/>
              <a:t>riq</a:t>
            </a:r>
            <a:r>
              <a:rPr sz="2400" spc="-10" dirty="0" err="1"/>
              <a:t>u</a:t>
            </a:r>
            <a:r>
              <a:rPr sz="2400" dirty="0" err="1"/>
              <a:t>es</a:t>
            </a:r>
            <a:r>
              <a:rPr sz="2400" dirty="0"/>
              <a:t>	</a:t>
            </a:r>
            <a:r>
              <a:rPr sz="2400" dirty="0" err="1"/>
              <a:t>p</a:t>
            </a:r>
            <a:r>
              <a:rPr sz="2400" spc="5" dirty="0" err="1"/>
              <a:t>e</a:t>
            </a:r>
            <a:r>
              <a:rPr sz="2400" dirty="0" err="1"/>
              <a:t>rt</a:t>
            </a:r>
            <a:r>
              <a:rPr sz="2400" spc="-15" dirty="0" err="1"/>
              <a:t>i</a:t>
            </a:r>
            <a:r>
              <a:rPr sz="2400" dirty="0" err="1"/>
              <a:t>nentes</a:t>
            </a:r>
            <a:r>
              <a:rPr sz="2400" dirty="0"/>
              <a:t>	pour	</a:t>
            </a:r>
            <a:r>
              <a:rPr sz="2400" dirty="0" err="1"/>
              <a:t>c</a:t>
            </a:r>
            <a:r>
              <a:rPr sz="2400" spc="5" dirty="0" err="1"/>
              <a:t>o</a:t>
            </a:r>
            <a:r>
              <a:rPr sz="2400" dirty="0" err="1"/>
              <a:t>mp</a:t>
            </a:r>
            <a:r>
              <a:rPr sz="2400" spc="-10" dirty="0" err="1"/>
              <a:t>r</a:t>
            </a:r>
            <a:r>
              <a:rPr sz="2400" dirty="0" err="1"/>
              <a:t>endre</a:t>
            </a:r>
            <a:r>
              <a:rPr sz="2400" dirty="0"/>
              <a:t>	</a:t>
            </a:r>
            <a:r>
              <a:rPr sz="2400" spc="-5" dirty="0"/>
              <a:t>le  </a:t>
            </a:r>
            <a:r>
              <a:rPr sz="2400" dirty="0"/>
              <a:t>dispositif </a:t>
            </a:r>
            <a:r>
              <a:rPr sz="2400" dirty="0" err="1"/>
              <a:t>d'enseignement</a:t>
            </a:r>
            <a:r>
              <a:rPr sz="2400" spc="-25" dirty="0"/>
              <a:t> </a:t>
            </a:r>
            <a:r>
              <a:rPr sz="2400" dirty="0" err="1"/>
              <a:t>étudié</a:t>
            </a:r>
            <a:endParaRPr sz="2400" dirty="0"/>
          </a:p>
          <a:p>
            <a:pPr marL="399405" indent="-260344">
              <a:spcBef>
                <a:spcPts val="625"/>
              </a:spcBef>
              <a:buClr>
                <a:srgbClr val="92A199"/>
              </a:buClr>
              <a:buSzPct val="96153"/>
              <a:buFont typeface="Wingdings"/>
              <a:buChar char=""/>
              <a:tabLst>
                <a:tab pos="400040" algn="l"/>
              </a:tabLst>
            </a:pPr>
            <a:r>
              <a:rPr sz="2400" dirty="0"/>
              <a:t>Concision de </a:t>
            </a:r>
            <a:r>
              <a:rPr sz="2400" spc="-5" dirty="0"/>
              <a:t>la </a:t>
            </a:r>
            <a:r>
              <a:rPr sz="2400" dirty="0" err="1"/>
              <a:t>méthodologie</a:t>
            </a:r>
            <a:endParaRPr sz="2400" spc="-5" dirty="0"/>
          </a:p>
          <a:p>
            <a:pPr marL="399405" indent="-260344">
              <a:spcBef>
                <a:spcPts val="625"/>
              </a:spcBef>
              <a:buClr>
                <a:srgbClr val="92A199"/>
              </a:buClr>
              <a:buSzPct val="96153"/>
              <a:buFont typeface="Wingdings"/>
              <a:buChar char=""/>
              <a:tabLst>
                <a:tab pos="400040" algn="l"/>
              </a:tabLst>
            </a:pPr>
            <a:r>
              <a:rPr sz="2400" dirty="0"/>
              <a:t>Contenus / savoirs en jeu dans </a:t>
            </a:r>
            <a:r>
              <a:rPr sz="2400" spc="-5" dirty="0"/>
              <a:t>le </a:t>
            </a:r>
            <a:r>
              <a:rPr sz="2400" dirty="0" err="1"/>
              <a:t>dispositif</a:t>
            </a:r>
            <a:r>
              <a:rPr sz="2400" dirty="0"/>
              <a:t> </a:t>
            </a:r>
            <a:r>
              <a:rPr sz="2400" dirty="0" err="1"/>
              <a:t>étudié</a:t>
            </a:r>
            <a:endParaRPr lang="fr-FR" sz="2400" dirty="0"/>
          </a:p>
          <a:p>
            <a:pPr marL="390515" marR="5080" indent="-251454">
              <a:spcBef>
                <a:spcPts val="105"/>
              </a:spcBef>
              <a:buClr>
                <a:srgbClr val="92A199"/>
              </a:buClr>
              <a:buSzPct val="96153"/>
              <a:buFont typeface="Wingdings"/>
              <a:buChar char=""/>
              <a:tabLst>
                <a:tab pos="400040" algn="l"/>
                <a:tab pos="1739221" algn="l"/>
                <a:tab pos="2269433" algn="l"/>
                <a:tab pos="3717832" algn="l"/>
                <a:tab pos="6209510" algn="l"/>
                <a:tab pos="6647014" algn="l"/>
                <a:tab pos="8353850" algn="l"/>
              </a:tabLst>
            </a:pPr>
            <a:r>
              <a:rPr lang="fr-FR" sz="2400" dirty="0"/>
              <a:t>An</a:t>
            </a:r>
            <a:r>
              <a:rPr lang="fr-FR" sz="2400" spc="5" dirty="0"/>
              <a:t>a</a:t>
            </a:r>
            <a:r>
              <a:rPr lang="fr-FR" sz="2400" dirty="0"/>
              <a:t>l</a:t>
            </a:r>
            <a:r>
              <a:rPr lang="fr-FR" sz="2400" spc="-10" dirty="0"/>
              <a:t>y</a:t>
            </a:r>
            <a:r>
              <a:rPr lang="fr-FR" sz="2400" dirty="0"/>
              <a:t>se	</a:t>
            </a:r>
            <a:r>
              <a:rPr lang="fr-FR" sz="2400" spc="-10" dirty="0"/>
              <a:t>d</a:t>
            </a:r>
            <a:r>
              <a:rPr lang="fr-FR" sz="2400" dirty="0"/>
              <a:t>u	di</a:t>
            </a:r>
            <a:r>
              <a:rPr lang="fr-FR" sz="2400" spc="5" dirty="0"/>
              <a:t>s</a:t>
            </a:r>
            <a:r>
              <a:rPr lang="fr-FR" sz="2400" dirty="0"/>
              <a:t>posit</a:t>
            </a:r>
            <a:r>
              <a:rPr lang="fr-FR" sz="2400" spc="-20" dirty="0"/>
              <a:t>i</a:t>
            </a:r>
            <a:r>
              <a:rPr lang="fr-FR" sz="2400" dirty="0"/>
              <a:t>f	d'en</a:t>
            </a:r>
            <a:r>
              <a:rPr lang="fr-FR" sz="2400" spc="10" dirty="0"/>
              <a:t>s</a:t>
            </a:r>
            <a:r>
              <a:rPr lang="fr-FR" sz="2400" dirty="0"/>
              <a:t>eig</a:t>
            </a:r>
            <a:r>
              <a:rPr lang="fr-FR" sz="2400" spc="5" dirty="0"/>
              <a:t>n</a:t>
            </a:r>
            <a:r>
              <a:rPr lang="fr-FR" sz="2400" dirty="0"/>
              <a:t>em</a:t>
            </a:r>
            <a:r>
              <a:rPr lang="fr-FR" sz="2400" spc="5" dirty="0"/>
              <a:t>e</a:t>
            </a:r>
            <a:r>
              <a:rPr lang="fr-FR" sz="2400" dirty="0"/>
              <a:t>nt	et	di</a:t>
            </a:r>
            <a:r>
              <a:rPr lang="fr-FR" sz="2400" spc="5" dirty="0"/>
              <a:t>s</a:t>
            </a:r>
            <a:r>
              <a:rPr lang="fr-FR" sz="2400" dirty="0"/>
              <a:t>cu</a:t>
            </a:r>
            <a:r>
              <a:rPr lang="fr-FR" sz="2400" spc="-10" dirty="0"/>
              <a:t>s</a:t>
            </a:r>
            <a:r>
              <a:rPr lang="fr-FR" sz="2400" dirty="0"/>
              <a:t>sion	des  résultats</a:t>
            </a:r>
            <a:endParaRPr lang="fr-FR" sz="2400" spc="-5" dirty="0"/>
          </a:p>
          <a:p>
            <a:pPr marL="390515" indent="-251454">
              <a:spcBef>
                <a:spcPts val="625"/>
              </a:spcBef>
              <a:buClr>
                <a:srgbClr val="92A199"/>
              </a:buClr>
              <a:buSzPct val="96153"/>
              <a:buFont typeface="Wingdings"/>
              <a:buChar char=""/>
              <a:tabLst>
                <a:tab pos="400040" algn="l"/>
              </a:tabLst>
            </a:pPr>
            <a:r>
              <a:rPr lang="fr-FR" sz="2400" dirty="0"/>
              <a:t>Synthèse et perspectives pour </a:t>
            </a:r>
            <a:r>
              <a:rPr lang="fr-FR" sz="2400" spc="-5" dirty="0"/>
              <a:t>la </a:t>
            </a:r>
            <a:r>
              <a:rPr lang="fr-FR" sz="2400" dirty="0"/>
              <a:t>pratique future</a:t>
            </a:r>
            <a:endParaRPr lang="fr-FR" sz="2400" spc="-5" dirty="0"/>
          </a:p>
          <a:p>
            <a:pPr marL="390515" marR="5715" indent="-251454">
              <a:spcBef>
                <a:spcPts val="625"/>
              </a:spcBef>
              <a:buClr>
                <a:srgbClr val="92A199"/>
              </a:buClr>
              <a:buSzPct val="96153"/>
              <a:buFont typeface="Wingdings"/>
              <a:buChar char=""/>
              <a:tabLst>
                <a:tab pos="400040" algn="l"/>
                <a:tab pos="1983056" algn="l"/>
                <a:tab pos="2723447" algn="l"/>
                <a:tab pos="3353351" algn="l"/>
                <a:tab pos="4571251" algn="l"/>
                <a:tab pos="5862173" algn="l"/>
                <a:tab pos="6602565" algn="l"/>
                <a:tab pos="7784270" algn="l"/>
              </a:tabLst>
            </a:pPr>
            <a:r>
              <a:rPr lang="fr-FR" sz="2400" dirty="0"/>
              <a:t>Respect	de	</a:t>
            </a:r>
            <a:r>
              <a:rPr lang="fr-FR" sz="2400" spc="-5" dirty="0"/>
              <a:t>l</a:t>
            </a:r>
            <a:r>
              <a:rPr lang="fr-FR" sz="2400" dirty="0"/>
              <a:t>a	forme	(cor</a:t>
            </a:r>
            <a:r>
              <a:rPr lang="fr-FR" sz="2400" spc="5" dirty="0"/>
              <a:t>p</a:t>
            </a:r>
            <a:r>
              <a:rPr lang="fr-FR" sz="2400" dirty="0"/>
              <a:t>s	du	texte,	n</a:t>
            </a:r>
            <a:r>
              <a:rPr lang="fr-FR" sz="2400" spc="5" dirty="0"/>
              <a:t>o</a:t>
            </a:r>
            <a:r>
              <a:rPr lang="fr-FR" sz="2400" dirty="0"/>
              <a:t>rm</a:t>
            </a:r>
            <a:r>
              <a:rPr lang="fr-FR" sz="2400" spc="-10" dirty="0"/>
              <a:t>e</a:t>
            </a:r>
            <a:r>
              <a:rPr lang="fr-FR" sz="2400" dirty="0"/>
              <a:t>s  bibliographiques...), une trentaine de</a:t>
            </a:r>
            <a:r>
              <a:rPr lang="fr-FR" sz="2400" spc="-20" dirty="0"/>
              <a:t> </a:t>
            </a:r>
            <a:r>
              <a:rPr lang="fr-FR" sz="2400" dirty="0"/>
              <a:t>pages</a:t>
            </a:r>
          </a:p>
          <a:p>
            <a:pPr marL="399405" indent="-260344">
              <a:spcBef>
                <a:spcPts val="625"/>
              </a:spcBef>
              <a:buClr>
                <a:srgbClr val="92A199"/>
              </a:buClr>
              <a:buSzPct val="96153"/>
              <a:buFont typeface="Wingdings"/>
              <a:buChar char=""/>
              <a:tabLst>
                <a:tab pos="400040" algn="l"/>
              </a:tabLst>
            </a:pPr>
            <a:endParaRPr sz="2400" spc="-5"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41756" y="378079"/>
            <a:ext cx="4721225" cy="443070"/>
          </a:xfrm>
          <a:prstGeom prst="rect">
            <a:avLst/>
          </a:prstGeom>
        </p:spPr>
        <p:txBody>
          <a:bodyPr vert="horz" wrap="square" lIns="0" tIns="12065" rIns="0" bIns="0" rtlCol="0">
            <a:spAutoFit/>
          </a:bodyPr>
          <a:lstStyle/>
          <a:p>
            <a:pPr marL="12700">
              <a:spcBef>
                <a:spcPts val="95"/>
              </a:spcBef>
            </a:pPr>
            <a:r>
              <a:rPr sz="2800" spc="-40" dirty="0"/>
              <a:t>Barème </a:t>
            </a:r>
            <a:r>
              <a:rPr sz="2800" spc="40" dirty="0"/>
              <a:t>pour </a:t>
            </a:r>
            <a:r>
              <a:rPr sz="2800" spc="5" dirty="0"/>
              <a:t>la</a:t>
            </a:r>
            <a:r>
              <a:rPr sz="2800" spc="265" dirty="0"/>
              <a:t> </a:t>
            </a:r>
            <a:r>
              <a:rPr sz="2800" spc="-10" dirty="0"/>
              <a:t>soutenance</a:t>
            </a:r>
            <a:endParaRPr sz="2800"/>
          </a:p>
        </p:txBody>
      </p:sp>
      <p:sp>
        <p:nvSpPr>
          <p:cNvPr id="3" name="object 3"/>
          <p:cNvSpPr txBox="1"/>
          <p:nvPr/>
        </p:nvSpPr>
        <p:spPr>
          <a:xfrm>
            <a:off x="2262333" y="1032129"/>
            <a:ext cx="8845550" cy="5763116"/>
          </a:xfrm>
          <a:prstGeom prst="rect">
            <a:avLst/>
          </a:prstGeom>
        </p:spPr>
        <p:txBody>
          <a:bodyPr vert="horz" wrap="square" lIns="0" tIns="12700" rIns="0" bIns="0" rtlCol="0">
            <a:spAutoFit/>
          </a:bodyPr>
          <a:lstStyle/>
          <a:p>
            <a:pPr marL="12700" marR="5080" algn="just">
              <a:spcBef>
                <a:spcPts val="100"/>
              </a:spcBef>
            </a:pPr>
            <a:r>
              <a:rPr sz="2400" spc="-90" dirty="0">
                <a:latin typeface="Verdana"/>
                <a:cs typeface="Verdana"/>
              </a:rPr>
              <a:t>La </a:t>
            </a:r>
            <a:r>
              <a:rPr sz="2400" spc="-50" dirty="0">
                <a:latin typeface="Verdana"/>
                <a:cs typeface="Verdana"/>
              </a:rPr>
              <a:t>soutenance </a:t>
            </a:r>
            <a:r>
              <a:rPr sz="2400" spc="-60" dirty="0">
                <a:latin typeface="Verdana"/>
                <a:cs typeface="Verdana"/>
              </a:rPr>
              <a:t>est </a:t>
            </a:r>
            <a:r>
              <a:rPr sz="2400" spc="-35" dirty="0">
                <a:latin typeface="Verdana"/>
                <a:cs typeface="Verdana"/>
              </a:rPr>
              <a:t>un </a:t>
            </a:r>
            <a:r>
              <a:rPr sz="2400" spc="-60" dirty="0">
                <a:latin typeface="Verdana"/>
                <a:cs typeface="Verdana"/>
              </a:rPr>
              <a:t>moment </a:t>
            </a:r>
            <a:r>
              <a:rPr sz="2400" spc="80" dirty="0">
                <a:latin typeface="Arial"/>
                <a:cs typeface="Arial"/>
              </a:rPr>
              <a:t>d’analyse </a:t>
            </a:r>
            <a:r>
              <a:rPr sz="2400" spc="-40" dirty="0">
                <a:latin typeface="Verdana"/>
                <a:cs typeface="Verdana"/>
              </a:rPr>
              <a:t>réflexive </a:t>
            </a:r>
            <a:r>
              <a:rPr sz="2400" spc="-35" dirty="0">
                <a:latin typeface="Verdana"/>
                <a:cs typeface="Verdana"/>
              </a:rPr>
              <a:t>sur </a:t>
            </a:r>
            <a:r>
              <a:rPr sz="2400" spc="-65" dirty="0">
                <a:latin typeface="Verdana"/>
                <a:cs typeface="Verdana"/>
              </a:rPr>
              <a:t>sa </a:t>
            </a:r>
            <a:r>
              <a:rPr sz="2400" spc="710" dirty="0">
                <a:latin typeface="Verdana"/>
                <a:cs typeface="Verdana"/>
              </a:rPr>
              <a:t> </a:t>
            </a:r>
            <a:r>
              <a:rPr sz="2400" spc="-25" dirty="0">
                <a:latin typeface="Verdana"/>
                <a:cs typeface="Verdana"/>
              </a:rPr>
              <a:t>propre </a:t>
            </a:r>
            <a:r>
              <a:rPr sz="2400" spc="-65" dirty="0">
                <a:latin typeface="Verdana"/>
                <a:cs typeface="Verdana"/>
              </a:rPr>
              <a:t>démarche </a:t>
            </a:r>
            <a:r>
              <a:rPr sz="2400" spc="-35" dirty="0">
                <a:latin typeface="Verdana"/>
                <a:cs typeface="Verdana"/>
              </a:rPr>
              <a:t>de </a:t>
            </a:r>
            <a:r>
              <a:rPr sz="2400" spc="-65" dirty="0">
                <a:latin typeface="Verdana"/>
                <a:cs typeface="Verdana"/>
              </a:rPr>
              <a:t>recherche. </a:t>
            </a:r>
            <a:r>
              <a:rPr sz="2400" spc="-60" dirty="0">
                <a:latin typeface="Verdana"/>
                <a:cs typeface="Verdana"/>
              </a:rPr>
              <a:t>Elle </a:t>
            </a:r>
            <a:r>
              <a:rPr sz="2400" spc="5" dirty="0">
                <a:latin typeface="Verdana"/>
                <a:cs typeface="Verdana"/>
              </a:rPr>
              <a:t>doit </a:t>
            </a:r>
            <a:r>
              <a:rPr sz="2400" spc="-35" dirty="0">
                <a:latin typeface="Verdana"/>
                <a:cs typeface="Verdana"/>
              </a:rPr>
              <a:t>donner </a:t>
            </a:r>
            <a:r>
              <a:rPr sz="2400" spc="-120" dirty="0">
                <a:latin typeface="Verdana"/>
                <a:cs typeface="Verdana"/>
              </a:rPr>
              <a:t>à </a:t>
            </a:r>
            <a:r>
              <a:rPr sz="2400" spc="-45" dirty="0">
                <a:latin typeface="Verdana"/>
                <a:cs typeface="Verdana"/>
              </a:rPr>
              <a:t>voir </a:t>
            </a:r>
            <a:r>
              <a:rPr sz="2400" spc="-20" dirty="0">
                <a:latin typeface="Verdana"/>
                <a:cs typeface="Verdana"/>
              </a:rPr>
              <a:t>le  </a:t>
            </a:r>
            <a:r>
              <a:rPr sz="2400" spc="-60" dirty="0">
                <a:latin typeface="Verdana"/>
                <a:cs typeface="Verdana"/>
              </a:rPr>
              <a:t>cheminement </a:t>
            </a:r>
            <a:r>
              <a:rPr sz="2400" dirty="0">
                <a:latin typeface="Verdana"/>
                <a:cs typeface="Verdana"/>
              </a:rPr>
              <a:t>qui </a:t>
            </a:r>
            <a:r>
              <a:rPr sz="2400" spc="-120" dirty="0">
                <a:latin typeface="Verdana"/>
                <a:cs typeface="Verdana"/>
              </a:rPr>
              <a:t>a </a:t>
            </a:r>
            <a:r>
              <a:rPr sz="2400" spc="-40" dirty="0">
                <a:latin typeface="Verdana"/>
                <a:cs typeface="Verdana"/>
              </a:rPr>
              <a:t>permis </a:t>
            </a:r>
            <a:r>
              <a:rPr sz="2400" spc="-35" dirty="0">
                <a:latin typeface="Verdana"/>
                <a:cs typeface="Verdana"/>
              </a:rPr>
              <a:t>de </a:t>
            </a:r>
            <a:r>
              <a:rPr sz="2400" spc="-45" dirty="0">
                <a:latin typeface="Verdana"/>
                <a:cs typeface="Verdana"/>
              </a:rPr>
              <a:t>transformer </a:t>
            </a:r>
            <a:r>
              <a:rPr sz="2400" spc="-40" dirty="0">
                <a:latin typeface="Verdana"/>
                <a:cs typeface="Verdana"/>
              </a:rPr>
              <a:t>des </a:t>
            </a:r>
            <a:r>
              <a:rPr sz="2400" spc="-30" dirty="0">
                <a:latin typeface="Verdana"/>
                <a:cs typeface="Verdana"/>
              </a:rPr>
              <a:t>questions  </a:t>
            </a:r>
            <a:r>
              <a:rPr sz="2400" spc="-20" dirty="0">
                <a:latin typeface="Verdana"/>
                <a:cs typeface="Verdana"/>
              </a:rPr>
              <a:t>professionnelles </a:t>
            </a:r>
            <a:r>
              <a:rPr sz="2400" spc="-70" dirty="0">
                <a:latin typeface="Verdana"/>
                <a:cs typeface="Verdana"/>
              </a:rPr>
              <a:t>en </a:t>
            </a:r>
            <a:r>
              <a:rPr sz="2400" spc="-35" dirty="0">
                <a:latin typeface="Verdana"/>
                <a:cs typeface="Verdana"/>
              </a:rPr>
              <a:t>problématique </a:t>
            </a:r>
            <a:r>
              <a:rPr sz="2400" spc="-40" dirty="0">
                <a:latin typeface="Verdana"/>
                <a:cs typeface="Verdana"/>
              </a:rPr>
              <a:t>de </a:t>
            </a:r>
            <a:r>
              <a:rPr sz="2400" spc="-65" dirty="0">
                <a:latin typeface="Verdana"/>
                <a:cs typeface="Verdana"/>
              </a:rPr>
              <a:t>recherche.  </a:t>
            </a:r>
            <a:r>
              <a:rPr sz="2400" spc="-50" dirty="0">
                <a:latin typeface="Verdana"/>
                <a:cs typeface="Verdana"/>
              </a:rPr>
              <a:t>Contrairement </a:t>
            </a:r>
            <a:r>
              <a:rPr sz="2400" spc="-80" dirty="0">
                <a:latin typeface="Verdana"/>
                <a:cs typeface="Verdana"/>
              </a:rPr>
              <a:t>au </a:t>
            </a:r>
            <a:r>
              <a:rPr sz="2400" spc="-40" dirty="0">
                <a:latin typeface="Verdana"/>
                <a:cs typeface="Verdana"/>
              </a:rPr>
              <a:t>document </a:t>
            </a:r>
            <a:r>
              <a:rPr sz="2400" spc="-50" dirty="0">
                <a:latin typeface="Verdana"/>
                <a:cs typeface="Verdana"/>
              </a:rPr>
              <a:t>écrit, </a:t>
            </a:r>
            <a:r>
              <a:rPr sz="2400" u="heavy" spc="-55" dirty="0">
                <a:uFill>
                  <a:solidFill>
                    <a:srgbClr val="000000"/>
                  </a:solidFill>
                </a:uFill>
                <a:latin typeface="Verdana"/>
                <a:cs typeface="Verdana"/>
              </a:rPr>
              <a:t>une </a:t>
            </a:r>
            <a:r>
              <a:rPr sz="2400" u="heavy" spc="-45" dirty="0">
                <a:uFill>
                  <a:solidFill>
                    <a:srgbClr val="000000"/>
                  </a:solidFill>
                </a:uFill>
                <a:latin typeface="Verdana"/>
                <a:cs typeface="Verdana"/>
              </a:rPr>
              <a:t>partie</a:t>
            </a:r>
            <a:r>
              <a:rPr sz="2400" spc="-45" dirty="0">
                <a:latin typeface="Verdana"/>
                <a:cs typeface="Verdana"/>
              </a:rPr>
              <a:t> </a:t>
            </a:r>
            <a:r>
              <a:rPr sz="2400" spc="-40" dirty="0">
                <a:latin typeface="Verdana"/>
                <a:cs typeface="Verdana"/>
              </a:rPr>
              <a:t>de </a:t>
            </a:r>
            <a:r>
              <a:rPr sz="2400" spc="-35" dirty="0">
                <a:latin typeface="Verdana"/>
                <a:cs typeface="Verdana"/>
              </a:rPr>
              <a:t>la  </a:t>
            </a:r>
            <a:r>
              <a:rPr sz="2400" spc="-45" dirty="0">
                <a:latin typeface="Verdana"/>
                <a:cs typeface="Verdana"/>
              </a:rPr>
              <a:t>présentation orale </a:t>
            </a:r>
            <a:r>
              <a:rPr sz="2400" spc="-70" dirty="0">
                <a:latin typeface="Verdana"/>
                <a:cs typeface="Verdana"/>
              </a:rPr>
              <a:t>sera </a:t>
            </a:r>
            <a:r>
              <a:rPr sz="2400" spc="-25" dirty="0">
                <a:latin typeface="Verdana"/>
                <a:cs typeface="Verdana"/>
              </a:rPr>
              <a:t>individuelle </a:t>
            </a:r>
            <a:r>
              <a:rPr sz="2400" spc="-80" dirty="0">
                <a:latin typeface="Verdana"/>
                <a:cs typeface="Verdana"/>
              </a:rPr>
              <a:t>et</a:t>
            </a:r>
            <a:r>
              <a:rPr sz="2400" spc="-150" dirty="0">
                <a:latin typeface="Verdana"/>
                <a:cs typeface="Verdana"/>
              </a:rPr>
              <a:t> </a:t>
            </a:r>
            <a:r>
              <a:rPr sz="2400" spc="-40" dirty="0">
                <a:latin typeface="Verdana"/>
                <a:cs typeface="Verdana"/>
              </a:rPr>
              <a:t>personnelle.</a:t>
            </a:r>
            <a:endParaRPr sz="2400" dirty="0">
              <a:latin typeface="Verdana"/>
              <a:cs typeface="Verdana"/>
            </a:endParaRPr>
          </a:p>
          <a:p>
            <a:pPr>
              <a:lnSpc>
                <a:spcPct val="100000"/>
              </a:lnSpc>
            </a:pPr>
            <a:endParaRPr sz="4050" dirty="0">
              <a:latin typeface="Times New Roman"/>
              <a:cs typeface="Times New Roman"/>
            </a:endParaRPr>
          </a:p>
          <a:p>
            <a:pPr marL="299078" marR="885168" indent="-286378">
              <a:lnSpc>
                <a:spcPct val="150000"/>
              </a:lnSpc>
              <a:buFont typeface="Wingdings"/>
              <a:buChar char=""/>
              <a:tabLst>
                <a:tab pos="299713" algn="l"/>
              </a:tabLst>
            </a:pPr>
            <a:r>
              <a:rPr spc="-30" dirty="0">
                <a:latin typeface="Verdana"/>
                <a:cs typeface="Verdana"/>
              </a:rPr>
              <a:t>Maîtrise des contenus </a:t>
            </a:r>
            <a:r>
              <a:rPr spc="-15" dirty="0">
                <a:latin typeface="Verdana"/>
                <a:cs typeface="Verdana"/>
              </a:rPr>
              <a:t>du </a:t>
            </a:r>
            <a:r>
              <a:rPr spc="-50" dirty="0">
                <a:latin typeface="Verdana"/>
                <a:cs typeface="Verdana"/>
              </a:rPr>
              <a:t>mémoire, </a:t>
            </a:r>
            <a:r>
              <a:rPr spc="-40" dirty="0">
                <a:latin typeface="Verdana"/>
                <a:cs typeface="Verdana"/>
              </a:rPr>
              <a:t>capacité </a:t>
            </a:r>
            <a:r>
              <a:rPr spc="-35" dirty="0">
                <a:latin typeface="Verdana"/>
                <a:cs typeface="Verdana"/>
              </a:rPr>
              <a:t>de </a:t>
            </a:r>
            <a:r>
              <a:rPr spc="-60" dirty="0">
                <a:latin typeface="Verdana"/>
                <a:cs typeface="Verdana"/>
              </a:rPr>
              <a:t>synthèse, </a:t>
            </a:r>
            <a:r>
              <a:rPr spc="-40" dirty="0">
                <a:latin typeface="Verdana"/>
                <a:cs typeface="Verdana"/>
              </a:rPr>
              <a:t>clarté </a:t>
            </a:r>
            <a:r>
              <a:rPr spc="-35" dirty="0">
                <a:latin typeface="Verdana"/>
                <a:cs typeface="Verdana"/>
              </a:rPr>
              <a:t>de </a:t>
            </a:r>
            <a:r>
              <a:rPr spc="-40" dirty="0">
                <a:latin typeface="Verdana"/>
                <a:cs typeface="Verdana"/>
              </a:rPr>
              <a:t>la  </a:t>
            </a:r>
            <a:r>
              <a:rPr spc="-35" dirty="0" err="1">
                <a:latin typeface="Verdana"/>
                <a:cs typeface="Verdana"/>
              </a:rPr>
              <a:t>présentation</a:t>
            </a:r>
            <a:endParaRPr dirty="0">
              <a:latin typeface="Verdana"/>
              <a:cs typeface="Verdana"/>
            </a:endParaRPr>
          </a:p>
          <a:p>
            <a:pPr marL="299078" marR="399405" indent="-286378">
              <a:lnSpc>
                <a:spcPct val="150000"/>
              </a:lnSpc>
              <a:buFont typeface="Wingdings"/>
              <a:buChar char=""/>
              <a:tabLst>
                <a:tab pos="299713" algn="l"/>
              </a:tabLst>
            </a:pPr>
            <a:r>
              <a:rPr spc="-30" dirty="0">
                <a:latin typeface="Verdana"/>
                <a:cs typeface="Verdana"/>
              </a:rPr>
              <a:t>Qualité </a:t>
            </a:r>
            <a:r>
              <a:rPr spc="-35" dirty="0">
                <a:latin typeface="Verdana"/>
                <a:cs typeface="Verdana"/>
              </a:rPr>
              <a:t>de la </a:t>
            </a:r>
            <a:r>
              <a:rPr spc="-45" dirty="0">
                <a:latin typeface="Verdana"/>
                <a:cs typeface="Verdana"/>
              </a:rPr>
              <a:t>langue, </a:t>
            </a:r>
            <a:r>
              <a:rPr spc="-40" dirty="0">
                <a:latin typeface="Verdana"/>
                <a:cs typeface="Verdana"/>
              </a:rPr>
              <a:t>maîtrise </a:t>
            </a:r>
            <a:r>
              <a:rPr spc="-10" dirty="0">
                <a:latin typeface="Verdana"/>
                <a:cs typeface="Verdana"/>
              </a:rPr>
              <a:t>du </a:t>
            </a:r>
            <a:r>
              <a:rPr spc="-50" dirty="0">
                <a:latin typeface="Verdana"/>
                <a:cs typeface="Verdana"/>
              </a:rPr>
              <a:t>temps, </a:t>
            </a:r>
            <a:r>
              <a:rPr spc="-30" dirty="0">
                <a:latin typeface="Verdana"/>
                <a:cs typeface="Verdana"/>
              </a:rPr>
              <a:t>qualité </a:t>
            </a:r>
            <a:r>
              <a:rPr spc="-35" dirty="0">
                <a:latin typeface="Verdana"/>
                <a:cs typeface="Verdana"/>
              </a:rPr>
              <a:t>de la </a:t>
            </a:r>
            <a:r>
              <a:rPr spc="-30" dirty="0">
                <a:latin typeface="Verdana"/>
                <a:cs typeface="Verdana"/>
              </a:rPr>
              <a:t>forme </a:t>
            </a:r>
            <a:r>
              <a:rPr spc="-35" dirty="0">
                <a:latin typeface="Verdana"/>
                <a:cs typeface="Verdana"/>
              </a:rPr>
              <a:t>visuelle de </a:t>
            </a:r>
            <a:r>
              <a:rPr spc="-40" dirty="0">
                <a:latin typeface="Verdana"/>
                <a:cs typeface="Verdana"/>
              </a:rPr>
              <a:t>la  </a:t>
            </a:r>
            <a:r>
              <a:rPr spc="-35" dirty="0" err="1">
                <a:latin typeface="Verdana"/>
                <a:cs typeface="Verdana"/>
              </a:rPr>
              <a:t>présentation</a:t>
            </a:r>
            <a:endParaRPr dirty="0">
              <a:latin typeface="Verdana"/>
              <a:cs typeface="Verdana"/>
            </a:endParaRPr>
          </a:p>
          <a:p>
            <a:pPr marL="299078" marR="193035" indent="-286378">
              <a:lnSpc>
                <a:spcPct val="150000"/>
              </a:lnSpc>
              <a:buFont typeface="Wingdings"/>
              <a:buChar char=""/>
              <a:tabLst>
                <a:tab pos="299713" algn="l"/>
              </a:tabLst>
            </a:pPr>
            <a:r>
              <a:rPr spc="-45" dirty="0">
                <a:latin typeface="Verdana"/>
                <a:cs typeface="Verdana"/>
              </a:rPr>
              <a:t>Pertinence </a:t>
            </a:r>
            <a:r>
              <a:rPr spc="-30" dirty="0">
                <a:latin typeface="Verdana"/>
                <a:cs typeface="Verdana"/>
              </a:rPr>
              <a:t>des </a:t>
            </a:r>
            <a:r>
              <a:rPr spc="-35" dirty="0">
                <a:latin typeface="Verdana"/>
                <a:cs typeface="Verdana"/>
              </a:rPr>
              <a:t>réponses </a:t>
            </a:r>
            <a:r>
              <a:rPr spc="-30" dirty="0">
                <a:latin typeface="Verdana"/>
                <a:cs typeface="Verdana"/>
              </a:rPr>
              <a:t>aux </a:t>
            </a:r>
            <a:r>
              <a:rPr spc="-20" dirty="0">
                <a:latin typeface="Verdana"/>
                <a:cs typeface="Verdana"/>
              </a:rPr>
              <a:t>questions </a:t>
            </a:r>
            <a:r>
              <a:rPr spc="-30" dirty="0">
                <a:latin typeface="Verdana"/>
                <a:cs typeface="Verdana"/>
              </a:rPr>
              <a:t>posées </a:t>
            </a:r>
            <a:r>
              <a:rPr spc="-250" dirty="0">
                <a:latin typeface="Verdana"/>
                <a:cs typeface="Verdana"/>
              </a:rPr>
              <a:t>; </a:t>
            </a:r>
            <a:r>
              <a:rPr spc="-35" dirty="0">
                <a:latin typeface="Verdana"/>
                <a:cs typeface="Verdana"/>
              </a:rPr>
              <a:t>objectivation </a:t>
            </a:r>
            <a:r>
              <a:rPr spc="10" dirty="0">
                <a:latin typeface="Verdana"/>
                <a:cs typeface="Verdana"/>
              </a:rPr>
              <a:t>vis-à-vis </a:t>
            </a:r>
            <a:r>
              <a:rPr spc="-35" dirty="0">
                <a:latin typeface="Verdana"/>
                <a:cs typeface="Verdana"/>
              </a:rPr>
              <a:t>des  </a:t>
            </a:r>
            <a:r>
              <a:rPr spc="-60" dirty="0">
                <a:latin typeface="Verdana"/>
                <a:cs typeface="Verdana"/>
              </a:rPr>
              <a:t>analyses, </a:t>
            </a:r>
            <a:r>
              <a:rPr spc="-35" dirty="0">
                <a:latin typeface="Verdana"/>
                <a:cs typeface="Verdana"/>
              </a:rPr>
              <a:t>de </a:t>
            </a:r>
            <a:r>
              <a:rPr spc="-60" dirty="0" err="1">
                <a:latin typeface="Verdana"/>
                <a:cs typeface="Verdana"/>
              </a:rPr>
              <a:t>sa</a:t>
            </a:r>
            <a:r>
              <a:rPr spc="-60" dirty="0">
                <a:latin typeface="Verdana"/>
                <a:cs typeface="Verdana"/>
              </a:rPr>
              <a:t> </a:t>
            </a:r>
            <a:r>
              <a:rPr spc="-30" dirty="0" err="1">
                <a:latin typeface="Verdana"/>
                <a:cs typeface="Verdana"/>
              </a:rPr>
              <a:t>pratique</a:t>
            </a:r>
            <a:endParaRPr dirty="0">
              <a:latin typeface="Verdana"/>
              <a:cs typeface="Verdana"/>
            </a:endParaRPr>
          </a:p>
          <a:p>
            <a:pPr marL="299078" indent="-286378">
              <a:spcBef>
                <a:spcPts val="1080"/>
              </a:spcBef>
              <a:buFont typeface="Wingdings"/>
              <a:buChar char=""/>
              <a:tabLst>
                <a:tab pos="299713" algn="l"/>
              </a:tabLst>
            </a:pPr>
            <a:r>
              <a:rPr spc="-50" dirty="0">
                <a:latin typeface="Verdana"/>
                <a:cs typeface="Verdana"/>
              </a:rPr>
              <a:t>Ouverture </a:t>
            </a:r>
            <a:r>
              <a:rPr spc="-65" dirty="0">
                <a:latin typeface="Verdana"/>
                <a:cs typeface="Verdana"/>
              </a:rPr>
              <a:t>vers </a:t>
            </a:r>
            <a:r>
              <a:rPr spc="-30" dirty="0">
                <a:latin typeface="Verdana"/>
                <a:cs typeface="Verdana"/>
              </a:rPr>
              <a:t>des </a:t>
            </a:r>
            <a:r>
              <a:rPr spc="-40" dirty="0">
                <a:latin typeface="Verdana"/>
                <a:cs typeface="Verdana"/>
              </a:rPr>
              <a:t>perspectives </a:t>
            </a:r>
            <a:r>
              <a:rPr spc="-20" dirty="0" err="1">
                <a:latin typeface="Verdana"/>
                <a:cs typeface="Verdana"/>
              </a:rPr>
              <a:t>professionnelles</a:t>
            </a:r>
            <a:endParaRPr dirty="0">
              <a:latin typeface="Verdana"/>
              <a:cs typeface="Verdana"/>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55FC63D-1ACF-4C86-8058-8FB4390E5110}"/>
              </a:ext>
            </a:extLst>
          </p:cNvPr>
          <p:cNvSpPr>
            <a:spLocks noGrp="1"/>
          </p:cNvSpPr>
          <p:nvPr>
            <p:ph type="body" idx="1"/>
          </p:nvPr>
        </p:nvSpPr>
        <p:spPr>
          <a:xfrm>
            <a:off x="2271835" y="3228915"/>
            <a:ext cx="8900871" cy="615553"/>
          </a:xfrm>
        </p:spPr>
        <p:txBody>
          <a:bodyPr/>
          <a:lstStyle/>
          <a:p>
            <a:pPr algn="ctr"/>
            <a:r>
              <a:rPr lang="fr-FR" sz="4000" dirty="0"/>
              <a:t>MERCI DE VOTRE ATTENTION</a:t>
            </a:r>
          </a:p>
        </p:txBody>
      </p:sp>
    </p:spTree>
    <p:extLst>
      <p:ext uri="{BB962C8B-B14F-4D97-AF65-F5344CB8AC3E}">
        <p14:creationId xmlns:p14="http://schemas.microsoft.com/office/powerpoint/2010/main" val="265582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054" y="853546"/>
            <a:ext cx="7135396" cy="592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2275375" y="446255"/>
            <a:ext cx="8020291" cy="397801"/>
          </a:xfrm>
          <a:prstGeom prst="rect">
            <a:avLst/>
          </a:prstGeom>
          <a:noFill/>
        </p:spPr>
        <p:txBody>
          <a:bodyPr wrap="square" rtlCol="0">
            <a:spAutoFit/>
          </a:bodyPr>
          <a:lstStyle/>
          <a:p>
            <a:pPr defTabSz="1008400"/>
            <a:r>
              <a:rPr lang="fr-FR" sz="1985" dirty="0">
                <a:solidFill>
                  <a:prstClr val="black"/>
                </a:solidFill>
                <a:latin typeface="Perpetua"/>
              </a:rPr>
              <a:t>Source: </a:t>
            </a:r>
            <a:r>
              <a:rPr lang="fr-FR" sz="1985" dirty="0" err="1">
                <a:solidFill>
                  <a:prstClr val="black"/>
                </a:solidFill>
                <a:latin typeface="Perpetua"/>
              </a:rPr>
              <a:t>Anseaux</a:t>
            </a:r>
            <a:r>
              <a:rPr lang="fr-FR" sz="1985" dirty="0">
                <a:solidFill>
                  <a:prstClr val="black"/>
                </a:solidFill>
                <a:latin typeface="Perpetua"/>
              </a:rPr>
              <a:t> &amp; </a:t>
            </a:r>
            <a:r>
              <a:rPr lang="fr-FR" sz="1985" dirty="0" err="1">
                <a:solidFill>
                  <a:prstClr val="black"/>
                </a:solidFill>
                <a:latin typeface="Perpetua"/>
              </a:rPr>
              <a:t>Sockeel</a:t>
            </a:r>
            <a:r>
              <a:rPr lang="fr-FR" sz="1985" dirty="0">
                <a:solidFill>
                  <a:prstClr val="black"/>
                </a:solidFill>
                <a:latin typeface="Perpetua"/>
              </a:rPr>
              <a:t>, 2006</a:t>
            </a:r>
          </a:p>
        </p:txBody>
      </p:sp>
    </p:spTree>
    <p:extLst>
      <p:ext uri="{BB962C8B-B14F-4D97-AF65-F5344CB8AC3E}">
        <p14:creationId xmlns:p14="http://schemas.microsoft.com/office/powerpoint/2010/main" val="69377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Calibri" panose="020F0502020204030204" pitchFamily="34" charset="0"/>
                <a:cs typeface="Calibri" panose="020F0502020204030204" pitchFamily="34" charset="0"/>
              </a:rPr>
              <a:t>Etape 6 : la diffusion ! </a:t>
            </a:r>
            <a:br>
              <a:rPr lang="fr-FR" dirty="0">
                <a:latin typeface="Calibri" panose="020F0502020204030204" pitchFamily="34" charset="0"/>
                <a:cs typeface="Calibri" panose="020F0502020204030204" pitchFamily="34" charset="0"/>
              </a:rPr>
            </a:br>
            <a:endParaRPr lang="fr-FR" sz="3419" dirty="0">
              <a:latin typeface="Calibri" panose="020F0502020204030204" pitchFamily="34" charset="0"/>
              <a:cs typeface="Calibri" panose="020F0502020204030204" pitchFamily="34" charset="0"/>
            </a:endParaRPr>
          </a:p>
        </p:txBody>
      </p:sp>
      <p:sp>
        <p:nvSpPr>
          <p:cNvPr id="3" name="Espace réservé du contenu 2"/>
          <p:cNvSpPr>
            <a:spLocks noGrp="1"/>
          </p:cNvSpPr>
          <p:nvPr>
            <p:ph sz="quarter" idx="1"/>
          </p:nvPr>
        </p:nvSpPr>
        <p:spPr/>
        <p:txBody>
          <a:bodyPr>
            <a:normAutofit/>
          </a:bodyPr>
          <a:lstStyle/>
          <a:p>
            <a:pPr marL="0" indent="0" algn="just">
              <a:buNone/>
            </a:pPr>
            <a:r>
              <a:rPr lang="fr-FR" sz="2647" dirty="0">
                <a:latin typeface="Calibri" panose="020F0502020204030204" pitchFamily="34" charset="0"/>
                <a:cs typeface="Calibri" panose="020F0502020204030204" pitchFamily="34" charset="0"/>
              </a:rPr>
              <a:t>Un trait essentiel de la démarche scientifique est de reposer sur la notion de </a:t>
            </a:r>
            <a:r>
              <a:rPr lang="fr-FR" sz="2647" b="1" dirty="0">
                <a:latin typeface="Calibri" panose="020F0502020204030204" pitchFamily="34" charset="0"/>
                <a:cs typeface="Calibri" panose="020F0502020204030204" pitchFamily="34" charset="0"/>
              </a:rPr>
              <a:t>preuve</a:t>
            </a:r>
            <a:r>
              <a:rPr lang="fr-FR" sz="2647" dirty="0">
                <a:latin typeface="Calibri" panose="020F0502020204030204" pitchFamily="34" charset="0"/>
                <a:cs typeface="Calibri" panose="020F0502020204030204" pitchFamily="34" charset="0"/>
              </a:rPr>
              <a:t>, ce qui signifie que les arguments du scientifique doivent être acceptables </a:t>
            </a:r>
            <a:r>
              <a:rPr lang="fr-FR" sz="2647" b="1" dirty="0">
                <a:latin typeface="Calibri" panose="020F0502020204030204" pitchFamily="34" charset="0"/>
                <a:cs typeface="Calibri" panose="020F0502020204030204" pitchFamily="34" charset="0"/>
              </a:rPr>
              <a:t>par tous</a:t>
            </a:r>
            <a:r>
              <a:rPr lang="fr-FR" sz="2647" dirty="0">
                <a:latin typeface="Calibri" panose="020F0502020204030204" pitchFamily="34" charset="0"/>
                <a:cs typeface="Calibri" panose="020F0502020204030204" pitchFamily="34" charset="0"/>
              </a:rPr>
              <a:t>. Ce souci de la preuve (</a:t>
            </a:r>
            <a:r>
              <a:rPr lang="fr-FR" sz="2647" dirty="0" err="1">
                <a:latin typeface="Calibri" panose="020F0502020204030204" pitchFamily="34" charset="0"/>
                <a:cs typeface="Calibri" panose="020F0502020204030204" pitchFamily="34" charset="0"/>
              </a:rPr>
              <a:t>Matalon</a:t>
            </a:r>
            <a:r>
              <a:rPr lang="fr-FR" sz="2647" dirty="0">
                <a:latin typeface="Calibri" panose="020F0502020204030204" pitchFamily="34" charset="0"/>
                <a:cs typeface="Calibri" panose="020F0502020204030204" pitchFamily="34" charset="0"/>
              </a:rPr>
              <a:t>, 1994b) est fondé par des </a:t>
            </a:r>
            <a:r>
              <a:rPr lang="fr-FR" sz="2647" b="1" dirty="0">
                <a:latin typeface="Calibri" panose="020F0502020204030204" pitchFamily="34" charset="0"/>
                <a:cs typeface="Calibri" panose="020F0502020204030204" pitchFamily="34" charset="0"/>
              </a:rPr>
              <a:t>observations empiriques publiques</a:t>
            </a:r>
            <a:r>
              <a:rPr lang="fr-FR" sz="2647" dirty="0">
                <a:latin typeface="Calibri" panose="020F0502020204030204" pitchFamily="34" charset="0"/>
                <a:cs typeface="Calibri" panose="020F0502020204030204" pitchFamily="34" charset="0"/>
              </a:rPr>
              <a:t>, ce qui signifie que les observations, les résultats et les conclusions d’expérimentations doivent </a:t>
            </a:r>
            <a:r>
              <a:rPr lang="fr-FR" sz="2647" b="1" dirty="0">
                <a:latin typeface="Calibri" panose="020F0502020204030204" pitchFamily="34" charset="0"/>
                <a:cs typeface="Calibri" panose="020F0502020204030204" pitchFamily="34" charset="0"/>
              </a:rPr>
              <a:t>être rendus publics</a:t>
            </a:r>
            <a:r>
              <a:rPr lang="fr-FR" sz="2647" dirty="0">
                <a:latin typeface="Calibri" panose="020F0502020204030204" pitchFamily="34" charset="0"/>
                <a:cs typeface="Calibri" panose="020F0502020204030204" pitchFamily="34" charset="0"/>
              </a:rPr>
              <a:t>. En effet, une démarche n’est scientifique que si elle autorise d’autres chercheurs à reproduire les observations, à vérifier à leur tour les hypothèses et bien évidemment à les réfuter éventuellement (</a:t>
            </a:r>
            <a:r>
              <a:rPr lang="fr-FR" sz="2647" dirty="0" err="1">
                <a:latin typeface="Calibri" panose="020F0502020204030204" pitchFamily="34" charset="0"/>
                <a:cs typeface="Calibri" panose="020F0502020204030204" pitchFamily="34" charset="0"/>
              </a:rPr>
              <a:t>Anceaux</a:t>
            </a:r>
            <a:r>
              <a:rPr lang="fr-FR" sz="2647" dirty="0">
                <a:latin typeface="Calibri" panose="020F0502020204030204" pitchFamily="34" charset="0"/>
                <a:cs typeface="Calibri" panose="020F0502020204030204" pitchFamily="34" charset="0"/>
              </a:rPr>
              <a:t> &amp; </a:t>
            </a:r>
            <a:r>
              <a:rPr lang="fr-FR" sz="2647" dirty="0" err="1">
                <a:latin typeface="Calibri" panose="020F0502020204030204" pitchFamily="34" charset="0"/>
                <a:cs typeface="Calibri" panose="020F0502020204030204" pitchFamily="34" charset="0"/>
              </a:rPr>
              <a:t>Sockeel</a:t>
            </a:r>
            <a:r>
              <a:rPr lang="fr-FR" sz="2647" dirty="0">
                <a:latin typeface="Calibri" panose="020F0502020204030204" pitchFamily="34" charset="0"/>
                <a:cs typeface="Calibri" panose="020F0502020204030204" pitchFamily="34" charset="0"/>
              </a:rPr>
              <a:t>, 2006)</a:t>
            </a:r>
          </a:p>
        </p:txBody>
      </p:sp>
    </p:spTree>
    <p:extLst>
      <p:ext uri="{BB962C8B-B14F-4D97-AF65-F5344CB8AC3E}">
        <p14:creationId xmlns:p14="http://schemas.microsoft.com/office/powerpoint/2010/main" val="122730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latin typeface="Calibri" panose="020F0502020204030204" pitchFamily="34" charset="0"/>
                <a:cs typeface="Calibri" panose="020F0502020204030204" pitchFamily="34" charset="0"/>
              </a:rPr>
              <a:t>Etape 6 ! Diffuser dans une revue scientifique</a:t>
            </a:r>
          </a:p>
        </p:txBody>
      </p:sp>
      <p:sp>
        <p:nvSpPr>
          <p:cNvPr id="3" name="Espace réservé du contenu 2"/>
          <p:cNvSpPr>
            <a:spLocks noGrp="1"/>
          </p:cNvSpPr>
          <p:nvPr>
            <p:ph sz="quarter" idx="1"/>
          </p:nvPr>
        </p:nvSpPr>
        <p:spPr/>
        <p:txBody>
          <a:bodyPr/>
          <a:lstStyle/>
          <a:p>
            <a:pPr marL="0" indent="0">
              <a:buNone/>
            </a:pPr>
            <a:endParaRPr lang="fr-FR" dirty="0">
              <a:latin typeface="Calibri" panose="020F0502020204030204" pitchFamily="34" charset="0"/>
              <a:cs typeface="Calibri" panose="020F0502020204030204" pitchFamily="34" charset="0"/>
            </a:endParaRPr>
          </a:p>
          <a:p>
            <a:pPr marL="0" indent="0">
              <a:buNone/>
            </a:pPr>
            <a:r>
              <a:rPr lang="fr-FR" dirty="0">
                <a:latin typeface="Calibri" panose="020F0502020204030204" pitchFamily="34" charset="0"/>
                <a:cs typeface="Calibri" panose="020F0502020204030204" pitchFamily="34" charset="0"/>
              </a:rPr>
              <a:t>5 questions à se poser…</a:t>
            </a:r>
          </a:p>
          <a:p>
            <a:r>
              <a:rPr lang="fr-FR" dirty="0">
                <a:latin typeface="Calibri" panose="020F0502020204030204" pitchFamily="34" charset="0"/>
                <a:cs typeface="Calibri" panose="020F0502020204030204" pitchFamily="34" charset="0"/>
              </a:rPr>
              <a:t>Quel résultat publier ? </a:t>
            </a:r>
          </a:p>
          <a:p>
            <a:r>
              <a:rPr lang="fr-FR" dirty="0">
                <a:latin typeface="Calibri" panose="020F0502020204030204" pitchFamily="34" charset="0"/>
                <a:cs typeface="Calibri" panose="020F0502020204030204" pitchFamily="34" charset="0"/>
              </a:rPr>
              <a:t>Quel support privilégier ?  https://www.scimagojr.com/</a:t>
            </a:r>
          </a:p>
          <a:p>
            <a:r>
              <a:rPr lang="fr-FR" dirty="0">
                <a:latin typeface="Calibri" panose="020F0502020204030204" pitchFamily="34" charset="0"/>
                <a:cs typeface="Calibri" panose="020F0502020204030204" pitchFamily="34" charset="0"/>
              </a:rPr>
              <a:t>Quelle est la ligne éditoriale?</a:t>
            </a:r>
          </a:p>
          <a:p>
            <a:r>
              <a:rPr lang="fr-FR" dirty="0">
                <a:latin typeface="Calibri" panose="020F0502020204030204" pitchFamily="34" charset="0"/>
                <a:cs typeface="Calibri" panose="020F0502020204030204" pitchFamily="34" charset="0"/>
              </a:rPr>
              <a:t>Quel est le public visé ? Avec quel objectif ? </a:t>
            </a:r>
          </a:p>
          <a:p>
            <a:r>
              <a:rPr lang="fr-FR" dirty="0">
                <a:latin typeface="Calibri" panose="020F0502020204030204" pitchFamily="34" charset="0"/>
                <a:cs typeface="Calibri" panose="020F0502020204030204" pitchFamily="34" charset="0"/>
              </a:rPr>
              <a:t>Avec quels auteurs et dans quel ordre?</a:t>
            </a:r>
          </a:p>
        </p:txBody>
      </p:sp>
    </p:spTree>
    <p:extLst>
      <p:ext uri="{BB962C8B-B14F-4D97-AF65-F5344CB8AC3E}">
        <p14:creationId xmlns:p14="http://schemas.microsoft.com/office/powerpoint/2010/main" val="92052316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CC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1212</TotalTime>
  <Words>5230</Words>
  <Application>Microsoft Office PowerPoint</Application>
  <PresentationFormat>Personnalisé</PresentationFormat>
  <Paragraphs>454</Paragraphs>
  <Slides>69</Slides>
  <Notes>24</Notes>
  <HiddenSlides>0</HiddenSlides>
  <MMClips>0</MMClips>
  <ScaleCrop>false</ScaleCrop>
  <HeadingPairs>
    <vt:vector size="6" baseType="variant">
      <vt:variant>
        <vt:lpstr>Polices utilisées</vt:lpstr>
      </vt:variant>
      <vt:variant>
        <vt:i4>14</vt:i4>
      </vt:variant>
      <vt:variant>
        <vt:lpstr>Thème</vt:lpstr>
      </vt:variant>
      <vt:variant>
        <vt:i4>3</vt:i4>
      </vt:variant>
      <vt:variant>
        <vt:lpstr>Titres des diapositives</vt:lpstr>
      </vt:variant>
      <vt:variant>
        <vt:i4>69</vt:i4>
      </vt:variant>
    </vt:vector>
  </HeadingPairs>
  <TitlesOfParts>
    <vt:vector size="86" baseType="lpstr">
      <vt:lpstr>Arial</vt:lpstr>
      <vt:lpstr>Book Antiqua</vt:lpstr>
      <vt:lpstr>Calibri</vt:lpstr>
      <vt:lpstr>Century Gothic</vt:lpstr>
      <vt:lpstr>Constantia</vt:lpstr>
      <vt:lpstr>Franklin Gothic Book</vt:lpstr>
      <vt:lpstr>Franklin Gothic Medium</vt:lpstr>
      <vt:lpstr>Georgia</vt:lpstr>
      <vt:lpstr>Gill Sans Schoolbook</vt:lpstr>
      <vt:lpstr>Perpetua</vt:lpstr>
      <vt:lpstr>Times New Roman</vt:lpstr>
      <vt:lpstr>Verdana</vt:lpstr>
      <vt:lpstr>Wingdings</vt:lpstr>
      <vt:lpstr>Wingdings 2</vt:lpstr>
      <vt:lpstr>Office Theme</vt:lpstr>
      <vt:lpstr>Apothicaire</vt:lpstr>
      <vt:lpstr>Capitaux</vt:lpstr>
      <vt:lpstr>Présentation PowerPoint</vt:lpstr>
      <vt:lpstr>Objectifs</vt:lpstr>
      <vt:lpstr>Objectifs</vt:lpstr>
      <vt:lpstr>Objectifs</vt:lpstr>
      <vt:lpstr>Objectif: épistémologie en sciences humaines</vt:lpstr>
      <vt:lpstr>Objectif: épistémologie en sciences humaines</vt:lpstr>
      <vt:lpstr>Présentation PowerPoint</vt:lpstr>
      <vt:lpstr>Etape 6 : la diffusion !  </vt:lpstr>
      <vt:lpstr>Etape 6 ! Diffuser dans une revue scientifique</vt:lpstr>
      <vt:lpstr>Structure d’un article</vt:lpstr>
      <vt:lpstr>Soumission</vt:lpstr>
      <vt:lpstr>Lire (et résumer) un article scientifique</vt:lpstr>
      <vt:lpstr>Les différents supports (Gentaz, 2019)</vt:lpstr>
      <vt:lpstr>OBJECTIFS DU MÉMOIRE</vt:lpstr>
      <vt:lpstr>COMPÉTENCES DE RECHERCHE  TRAVAILLÉES EN MASTER MI</vt:lpstr>
      <vt:lpstr>MCC Recherche M1 &amp; M2</vt:lpstr>
      <vt:lpstr>MCC Recherche M1 &amp; M2</vt:lpstr>
      <vt:lpstr>ECHÉANCIER M1 &amp; M2</vt:lpstr>
      <vt:lpstr>CORPS DU TEXTE (M1 &amp; M2)</vt:lpstr>
      <vt:lpstr>Les 7 étapes de la recherche</vt:lpstr>
      <vt:lpstr>Problématisation, construction de l’objet d’étude</vt:lpstr>
      <vt:lpstr>Problématisation, construction de l’objet d’étude : L’image de la pyramide</vt:lpstr>
      <vt:lpstr>LA PROBLÉMATIQUE</vt:lpstr>
      <vt:lpstr>De la question à la problématique</vt:lpstr>
      <vt:lpstr>ETAT DE L’ART-REVUE DE QUESTIONS</vt:lpstr>
      <vt:lpstr>De la question à la problématique</vt:lpstr>
      <vt:lpstr>Problématisation, construction de l’objet d’étude</vt:lpstr>
      <vt:lpstr>Problématisation, construction de l’objet d’étude</vt:lpstr>
      <vt:lpstr>La problématique: un exemple</vt:lpstr>
      <vt:lpstr>PhaseS 4 et 5 : L’élaboration du modèle d’analyse et le recueil</vt:lpstr>
      <vt:lpstr>LA MÉTHODOLOGIE</vt:lpstr>
      <vt:lpstr>RECUEIL DE DONNEES</vt:lpstr>
      <vt:lpstr>RÉSULTATS</vt:lpstr>
      <vt:lpstr>Analyse et interprétation des données</vt:lpstr>
      <vt:lpstr>En psychologie</vt:lpstr>
      <vt:lpstr>L’analyse quantitative des données</vt:lpstr>
      <vt:lpstr>La statistique</vt:lpstr>
      <vt:lpstr>Objets de la statistique</vt:lpstr>
      <vt:lpstr>La statistique: rôle des hypothèses</vt:lpstr>
      <vt:lpstr>Les hypothèses</vt:lpstr>
      <vt:lpstr>Les hypothèses statistiques </vt:lpstr>
      <vt:lpstr>Les variables dans la démarche expérimentale</vt:lpstr>
      <vt:lpstr>Exercice 1</vt:lpstr>
      <vt:lpstr>Corrigé exercice 1</vt:lpstr>
      <vt:lpstr>Exercice 2</vt:lpstr>
      <vt:lpstr>Corrigé exercice 2</vt:lpstr>
      <vt:lpstr>Exercice 3</vt:lpstr>
      <vt:lpstr>Les hypothèses</vt:lpstr>
      <vt:lpstr>Exercice 4</vt:lpstr>
      <vt:lpstr>Exercice 4</vt:lpstr>
      <vt:lpstr>Les variables</vt:lpstr>
      <vt:lpstr>Interpréter-reformuler la théorie</vt:lpstr>
      <vt:lpstr>Interprétation des données et reformulation du modèle</vt:lpstr>
      <vt:lpstr>Présentation PowerPoint</vt:lpstr>
      <vt:lpstr>Un mémoire de recherche qui s’appuie sur une pratique professionnelle…</vt:lpstr>
      <vt:lpstr>ANALYSE A PRIORI</vt:lpstr>
      <vt:lpstr>ANALYSE A PRIORI</vt:lpstr>
      <vt:lpstr>ANALYSE A PRIORI</vt:lpstr>
      <vt:lpstr>ANALYSE A POSTERIORI</vt:lpstr>
      <vt:lpstr>Difficultés et dérives</vt:lpstr>
      <vt:lpstr>Difficultés et dérives</vt:lpstr>
      <vt:lpstr>Difficultés et dérives</vt:lpstr>
      <vt:lpstr>QU'EST-CE QU'UN BON SUJET ?</vt:lpstr>
      <vt:lpstr>LES CRITÈRES D’UN BON  MÉMOIRE</vt:lpstr>
      <vt:lpstr>Présentation PowerPoint</vt:lpstr>
      <vt:lpstr>LA FORME EST MAÎTRISÉE</vt:lpstr>
      <vt:lpstr>BARÈME POUR L’ÉCRIT (/40)</vt:lpstr>
      <vt:lpstr>Barème pour la soutenance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 Forest</dc:creator>
  <cp:lastModifiedBy>Fanny De La Haye</cp:lastModifiedBy>
  <cp:revision>53</cp:revision>
  <dcterms:created xsi:type="dcterms:W3CDTF">2019-09-16T09:00:24Z</dcterms:created>
  <dcterms:modified xsi:type="dcterms:W3CDTF">2022-09-19T21:57:23Z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2018-09-21T00:00:00Z</vt:filetime>
  </property>
  <property fmtid="{D5CDD505-2E9C-101B-9397-08002B2CF9AE}" pid="3" name="Creator">
    <vt:lpwstr>Microsoft® PowerPoint® 2010</vt:lpwstr>
  </property>
  <property fmtid="{D5CDD505-2E9C-101B-9397-08002B2CF9AE}" pid="4" name="LastSaved">
    <vt:filetime>2019-09-16T00:00:00Z</vt:filetime>
  </property>
</Properties>
</file>