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6" r:id="rId12"/>
    <p:sldId id="275" r:id="rId13"/>
    <p:sldId id="284" r:id="rId14"/>
    <p:sldId id="283" r:id="rId15"/>
    <p:sldId id="282" r:id="rId16"/>
    <p:sldId id="281" r:id="rId17"/>
    <p:sldId id="280" r:id="rId18"/>
    <p:sldId id="279" r:id="rId19"/>
    <p:sldId id="278" r:id="rId20"/>
    <p:sldId id="285" r:id="rId21"/>
    <p:sldId id="286" r:id="rId22"/>
    <p:sldId id="287" r:id="rId23"/>
    <p:sldId id="288" r:id="rId24"/>
    <p:sldId id="289" r:id="rId25"/>
    <p:sldId id="290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60"/>
  </p:normalViewPr>
  <p:slideViewPr>
    <p:cSldViewPr>
      <p:cViewPr varScale="1">
        <p:scale>
          <a:sx n="85" d="100"/>
          <a:sy n="85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908720"/>
            <a:ext cx="6840760" cy="32403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Педагогический проект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тему: </a:t>
            </a:r>
          </a:p>
          <a:p>
            <a:pPr algn="ctr"/>
            <a:r>
              <a:rPr lang="ru-RU" sz="2800" i="1" dirty="0">
                <a:latin typeface="Arial" pitchFamily="34" charset="0"/>
                <a:cs typeface="Arial" pitchFamily="34" charset="0"/>
              </a:rPr>
              <a:t>«Фольклор как средство приобщения детей с ОВЗ  к истокам русской народной культуры на музыкальных занятиях»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32" y="4365104"/>
            <a:ext cx="5328592" cy="15373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Лукьяненко  Наталья Александровна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                       музыкальный руководитель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                        высшей  квалификационной категории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                        МДОАУ «Детский сад № 121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                        «Золотой колосок»  г. Орска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73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755754"/>
            <a:ext cx="7488832" cy="15931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00B050"/>
              </a:solidFill>
            </a:endParaRPr>
          </a:p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2. Народная хореография-</a:t>
            </a:r>
          </a:p>
          <a:p>
            <a:pPr algn="ctr"/>
            <a:r>
              <a:rPr lang="ru-RU" sz="2400" dirty="0"/>
              <a:t> огромный потенциал для социального и духовно-нравственного развития ребенка. </a:t>
            </a:r>
          </a:p>
          <a:p>
            <a:pPr algn="ctr"/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62676" y="5301208"/>
            <a:ext cx="3390602" cy="5543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solidFill>
                  <a:srgbClr val="7030A0"/>
                </a:solidFill>
              </a:rPr>
              <a:t>Логоритмика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87281" y="5301208"/>
            <a:ext cx="3729135" cy="5543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solidFill>
                  <a:srgbClr val="7030A0"/>
                </a:solidFill>
              </a:rPr>
              <a:t>Мнемотанцевальные</a:t>
            </a:r>
            <a:r>
              <a:rPr lang="ru-RU" sz="2000" b="1" i="1" dirty="0">
                <a:solidFill>
                  <a:srgbClr val="7030A0"/>
                </a:solidFill>
              </a:rPr>
              <a:t>  знаки</a:t>
            </a:r>
          </a:p>
        </p:txBody>
      </p:sp>
      <p:pic>
        <p:nvPicPr>
          <p:cNvPr id="3074" name="Picture 2" descr="C:\Users\анатолий\Downloads\Скриншот 25-03-2023 22_01_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8" y="2660172"/>
            <a:ext cx="3684860" cy="2335475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атолий\Downloads\20230317_1318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81" y="2660172"/>
            <a:ext cx="3722952" cy="233547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0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755754"/>
            <a:ext cx="7488832" cy="15931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00B050"/>
              </a:solidFill>
            </a:endParaRPr>
          </a:p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3. Народные игры </a:t>
            </a:r>
            <a:r>
              <a:rPr lang="ru-RU" sz="2800" dirty="0"/>
              <a:t> </a:t>
            </a:r>
            <a:r>
              <a:rPr lang="ru-RU" sz="2800" b="1" i="1" dirty="0">
                <a:solidFill>
                  <a:srgbClr val="00B050"/>
                </a:solidFill>
              </a:rPr>
              <a:t>и традиционные обрядовые народные праздники-</a:t>
            </a:r>
          </a:p>
          <a:p>
            <a:pPr algn="ctr"/>
            <a:r>
              <a:rPr lang="ru-RU" sz="2400" dirty="0"/>
              <a:t> огромный потенциал для социального и духовно-нравственного развития ребенка. </a:t>
            </a:r>
          </a:p>
          <a:p>
            <a:pPr algn="ctr"/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анатолий\Downloads\2023_03_23 масленица 2к\2023_03_23 масленица 2к\IMG_44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3" y="2492896"/>
            <a:ext cx="3240359" cy="216023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атолий\Downloads\Скриншот 25-03-2023 22_52_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16" y="4005063"/>
            <a:ext cx="3245112" cy="214864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натолий\Downloads\Скриншот 25-03-2023 22_55_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7"/>
            <a:ext cx="3100763" cy="233952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89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620688"/>
            <a:ext cx="6912768" cy="13464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4. Направление - игра на детских музыкальных инструментах</a:t>
            </a:r>
          </a:p>
        </p:txBody>
      </p:sp>
      <p:pic>
        <p:nvPicPr>
          <p:cNvPr id="5122" name="Picture 2" descr="C:\Users\анатолий\Downloads\IMG-20230323-WA0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35741"/>
            <a:ext cx="3635896" cy="2726922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атолий\Downloads\Скриншот 25-03-2023 23_15_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35" y="3386811"/>
            <a:ext cx="3450632" cy="2489242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89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натолий\Downloads\20230321_082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4" y="764704"/>
            <a:ext cx="3913159" cy="293486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атолий\Downloads\20230321_082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63" y="2780928"/>
            <a:ext cx="4276387" cy="320729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895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764704"/>
            <a:ext cx="648072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Результаты 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1628800"/>
            <a:ext cx="7488832" cy="43924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/>
              <a:t>1. Повысился интерес к народной музыке, желания ее слушать, эмоционально на нее откликаться.</a:t>
            </a:r>
          </a:p>
          <a:p>
            <a:pPr lvl="0"/>
            <a:r>
              <a:rPr lang="ru-RU" dirty="0"/>
              <a:t>2. Появилось  непреодолимое желание и умение петь   русские народные песни, частушки, </a:t>
            </a:r>
            <a:r>
              <a:rPr lang="ru-RU" dirty="0" err="1"/>
              <a:t>попевки</a:t>
            </a:r>
            <a:r>
              <a:rPr lang="ru-RU" dirty="0"/>
              <a:t>, </a:t>
            </a:r>
            <a:r>
              <a:rPr lang="ru-RU" dirty="0" err="1"/>
              <a:t>заклички</a:t>
            </a:r>
            <a:r>
              <a:rPr lang="ru-RU" dirty="0"/>
              <a:t>,  приговорки, дразнилки, прибаутки, играть в русские народные игры, выполнять  движения, соответствующие характеру музыкального сопровождения.</a:t>
            </a:r>
          </a:p>
          <a:p>
            <a:pPr lvl="0"/>
            <a:r>
              <a:rPr lang="ru-RU" dirty="0"/>
              <a:t>3. Научились различать и узнавать звучание музыкальных инструментов (дудочка, колокольчик, бубен,  ложки, балалайки, баян, аккордеон, гармошка, барабан, и </a:t>
            </a:r>
            <a:r>
              <a:rPr lang="ru-RU" dirty="0" err="1"/>
              <a:t>др</a:t>
            </a:r>
            <a:r>
              <a:rPr lang="ru-RU" dirty="0"/>
              <a:t>), различать их по тембру, по внешнему виду, характеру звучания.</a:t>
            </a:r>
          </a:p>
          <a:p>
            <a:pPr lvl="0"/>
            <a:r>
              <a:rPr lang="ru-RU" dirty="0"/>
              <a:t> 4. Играть на детских музыкальных инструментах в оркестре, называть знакомые музыкальные произведения, самостоятельно высказываться об их содержании и    характере, обыгрывать хороводы,  песни, частушки, колядки, и т.п.</a:t>
            </a:r>
          </a:p>
        </p:txBody>
      </p:sp>
    </p:spTree>
    <p:extLst>
      <p:ext uri="{BB962C8B-B14F-4D97-AF65-F5344CB8AC3E}">
        <p14:creationId xmlns:p14="http://schemas.microsoft.com/office/powerpoint/2010/main" val="2110895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натолий\Downloads\Скриншот 25-03-2023 23_26_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6" y="1268760"/>
            <a:ext cx="3024337" cy="231901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натолий\Downloads\2023_03_23 масленица 2к\2023_03_23 масленица 2к\IMG_43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93" y="3861048"/>
            <a:ext cx="3316657" cy="221110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1907704" y="548680"/>
            <a:ext cx="4896544" cy="72008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Масленица</a:t>
            </a:r>
          </a:p>
        </p:txBody>
      </p:sp>
      <p:pic>
        <p:nvPicPr>
          <p:cNvPr id="7173" name="Picture 5" descr="C:\Users\анатолий\Downloads\2023_03_23 масленица 2к\2023_03_23 масленица 2к\IMG_43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3275856" cy="2183904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89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692696"/>
            <a:ext cx="6696744" cy="673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1 день понедельник - «Встреча»</a:t>
            </a:r>
          </a:p>
        </p:txBody>
      </p:sp>
      <p:pic>
        <p:nvPicPr>
          <p:cNvPr id="8194" name="Picture 2" descr="C:\Users\анатолий\Downloads\2023_03_23 масленица 2к\2023_03_23 масленица 2к\IMG_4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924436" cy="2616291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натолий\Downloads\2023_03_23 масленица 2к\2023_03_23 масленица 2к\IMG_43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16" y="3072405"/>
            <a:ext cx="3849541" cy="2566361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FF2D90-9242-4B93-B971-D57C8B6A120F}"/>
              </a:ext>
            </a:extLst>
          </p:cNvPr>
          <p:cNvSpPr/>
          <p:nvPr/>
        </p:nvSpPr>
        <p:spPr>
          <a:xfrm>
            <a:off x="971600" y="4219939"/>
            <a:ext cx="324036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Встреча хозяюшки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98BAB2-239B-4054-AE2F-922F48E3F9DF}"/>
              </a:ext>
            </a:extLst>
          </p:cNvPr>
          <p:cNvSpPr/>
          <p:nvPr/>
        </p:nvSpPr>
        <p:spPr>
          <a:xfrm>
            <a:off x="4501316" y="5733256"/>
            <a:ext cx="374309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Шуты зазывают на гуляние</a:t>
            </a:r>
          </a:p>
        </p:txBody>
      </p:sp>
    </p:spTree>
    <p:extLst>
      <p:ext uri="{BB962C8B-B14F-4D97-AF65-F5344CB8AC3E}">
        <p14:creationId xmlns:p14="http://schemas.microsoft.com/office/powerpoint/2010/main" val="211089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натолий\Downloads\2023_03_23 масленица 2к\2023_03_23 масленица 2к\IMG_4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5388"/>
            <a:ext cx="3995936" cy="2663957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натолий\Downloads\2023_03_23 масленица 2к\2023_03_23 масленица 2к\IMG_44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37" y="2852936"/>
            <a:ext cx="4139952" cy="2759968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CDA22F-D6F5-42E1-B4C5-803B97D3620A}"/>
              </a:ext>
            </a:extLst>
          </p:cNvPr>
          <p:cNvSpPr/>
          <p:nvPr/>
        </p:nvSpPr>
        <p:spPr>
          <a:xfrm>
            <a:off x="993045" y="3573016"/>
            <a:ext cx="298782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Проводы зимы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1D0ACA-27E0-4468-BF8F-DA82F8898308}"/>
              </a:ext>
            </a:extLst>
          </p:cNvPr>
          <p:cNvSpPr/>
          <p:nvPr/>
        </p:nvSpPr>
        <p:spPr>
          <a:xfrm>
            <a:off x="5004048" y="5733256"/>
            <a:ext cx="298782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Снежные забавы</a:t>
            </a:r>
          </a:p>
        </p:txBody>
      </p:sp>
    </p:spTree>
    <p:extLst>
      <p:ext uri="{BB962C8B-B14F-4D97-AF65-F5344CB8AC3E}">
        <p14:creationId xmlns:p14="http://schemas.microsoft.com/office/powerpoint/2010/main" val="2110895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анатолий\Downloads\2023_03_23 масленица 2к\2023_03_23 масленица 2к\IMG_4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5628"/>
            <a:ext cx="3672407" cy="2448272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натолий\Downloads\2023_03_23 масленица 2к\2023_03_23 масленица 2к\IMG_44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29631"/>
            <a:ext cx="3600399" cy="2400266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натолий\Downloads\2023_03_23 масленица 2к\2023_03_23 масленица 2к\IMG_44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41071"/>
            <a:ext cx="3131840" cy="208789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анатолий\Downloads\2023_03_23 масленица 2к\2023_03_23 масленица 2к\IMG_44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31049"/>
            <a:ext cx="3294112" cy="219607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анатолий\Downloads\2023_03_23 масленица 2к\2023_03_23 масленица 2к\IMG_45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21144"/>
            <a:ext cx="3023828" cy="201588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E319861-3D05-4088-901C-C4F64C13048F}"/>
              </a:ext>
            </a:extLst>
          </p:cNvPr>
          <p:cNvSpPr/>
          <p:nvPr/>
        </p:nvSpPr>
        <p:spPr>
          <a:xfrm>
            <a:off x="683568" y="3232434"/>
            <a:ext cx="1872208" cy="5566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Встреча зимы с весной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5B572F5-B66C-4EC6-BB52-CBF0E76043E7}"/>
              </a:ext>
            </a:extLst>
          </p:cNvPr>
          <p:cNvSpPr/>
          <p:nvPr/>
        </p:nvSpPr>
        <p:spPr>
          <a:xfrm>
            <a:off x="5975648" y="3232434"/>
            <a:ext cx="2484784" cy="5566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Передаёт ключ правления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1B23B4-4E9D-4668-BB24-0ABC3585C62A}"/>
              </a:ext>
            </a:extLst>
          </p:cNvPr>
          <p:cNvSpPr/>
          <p:nvPr/>
        </p:nvSpPr>
        <p:spPr>
          <a:xfrm>
            <a:off x="3833664" y="4870973"/>
            <a:ext cx="1386408" cy="815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Закликаем масленицу</a:t>
            </a:r>
          </a:p>
        </p:txBody>
      </p:sp>
    </p:spTree>
    <p:extLst>
      <p:ext uri="{BB962C8B-B14F-4D97-AF65-F5344CB8AC3E}">
        <p14:creationId xmlns:p14="http://schemas.microsoft.com/office/powerpoint/2010/main" val="211089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764704"/>
            <a:ext cx="6696744" cy="60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2 день вторник - «</a:t>
            </a:r>
            <a:r>
              <a:rPr lang="ru-RU" sz="2800" b="1" dirty="0" err="1">
                <a:solidFill>
                  <a:srgbClr val="FF0000"/>
                </a:solidFill>
              </a:rPr>
              <a:t>Заигрыш</a:t>
            </a:r>
            <a:r>
              <a:rPr lang="ru-RU" sz="2800" b="1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11266" name="Picture 2" descr="C:\Users\анатолий\Downloads\2023_03_23 масленица 2к\2023_03_23 масленица 2к\IMG_4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4101"/>
            <a:ext cx="3347864" cy="2231909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натолий\Downloads\2023_03_23 масленица 2к\2023_03_23 масленица 2к\IMG_45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74059"/>
            <a:ext cx="3563888" cy="2375925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6D14F0-E633-4C18-B06C-8D43F484D180}"/>
              </a:ext>
            </a:extLst>
          </p:cNvPr>
          <p:cNvSpPr/>
          <p:nvPr/>
        </p:nvSpPr>
        <p:spPr>
          <a:xfrm>
            <a:off x="984212" y="3821961"/>
            <a:ext cx="298782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Игра «Гори </a:t>
            </a:r>
            <a:r>
              <a:rPr lang="ru-RU" i="1" dirty="0" err="1"/>
              <a:t>гори</a:t>
            </a:r>
            <a:r>
              <a:rPr lang="ru-RU" i="1" dirty="0"/>
              <a:t> ясно»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2FF9835-0276-4E5B-AFF7-C0E8A2EBF480}"/>
              </a:ext>
            </a:extLst>
          </p:cNvPr>
          <p:cNvSpPr/>
          <p:nvPr/>
        </p:nvSpPr>
        <p:spPr>
          <a:xfrm>
            <a:off x="4860032" y="5709179"/>
            <a:ext cx="298782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Встреча с Бабой Ягой</a:t>
            </a:r>
          </a:p>
        </p:txBody>
      </p:sp>
    </p:spTree>
    <p:extLst>
      <p:ext uri="{BB962C8B-B14F-4D97-AF65-F5344CB8AC3E}">
        <p14:creationId xmlns:p14="http://schemas.microsoft.com/office/powerpoint/2010/main" val="211089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36828" y="908720"/>
            <a:ext cx="6159508" cy="20162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Актуальность</a:t>
            </a:r>
            <a:r>
              <a:rPr lang="en-US" sz="2800" b="1" i="1" dirty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Возрождение культурных традиций.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Воспитание патриотических чувств и любви к своей Родине.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50504" y="3449344"/>
            <a:ext cx="6145832" cy="20678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i="1" dirty="0">
                <a:solidFill>
                  <a:srgbClr val="00B050"/>
                </a:solidFill>
              </a:rPr>
              <a:t>                        Проблема:  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Формы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Методы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Средств приобщения детей с ОВЗ к истокам народной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54552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764704"/>
            <a:ext cx="6768752" cy="60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3 день среда - «Лакомка»</a:t>
            </a:r>
          </a:p>
        </p:txBody>
      </p:sp>
      <p:pic>
        <p:nvPicPr>
          <p:cNvPr id="12290" name="Picture 2" descr="C:\Users\анатолий\Downloads\2023_03_23 масленица 2к\2023_03_23 масленица 2к\IMG_45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41" y="1511518"/>
            <a:ext cx="2382011" cy="3573016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натолий\Downloads\2023_03_23 масленица 2к\2023_03_23 масленица 2к\IMG_45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20" y="1511518"/>
            <a:ext cx="2811804" cy="187453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натолий\Downloads\2023_03_23 масленица 2к\2023_03_23 масленица 2к\IMG_46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41" y="3861048"/>
            <a:ext cx="2600836" cy="173389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465B87-A687-4672-B34F-9EACE056456F}"/>
              </a:ext>
            </a:extLst>
          </p:cNvPr>
          <p:cNvSpPr/>
          <p:nvPr/>
        </p:nvSpPr>
        <p:spPr>
          <a:xfrm>
            <a:off x="826763" y="5280152"/>
            <a:ext cx="2987824" cy="297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Хозяюшки загадки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81144C-2A36-42E5-8A3A-DC3B16799A80}"/>
              </a:ext>
            </a:extLst>
          </p:cNvPr>
          <p:cNvSpPr/>
          <p:nvPr/>
        </p:nvSpPr>
        <p:spPr>
          <a:xfrm>
            <a:off x="5274747" y="5733256"/>
            <a:ext cx="2987824" cy="297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Танец «Самовар»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A2AB5CE-D2D2-4A60-A017-45CDEE0F79F4}"/>
              </a:ext>
            </a:extLst>
          </p:cNvPr>
          <p:cNvSpPr/>
          <p:nvPr/>
        </p:nvSpPr>
        <p:spPr>
          <a:xfrm>
            <a:off x="3714383" y="3499426"/>
            <a:ext cx="2987824" cy="297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Песня про блины</a:t>
            </a:r>
          </a:p>
        </p:txBody>
      </p:sp>
    </p:spTree>
    <p:extLst>
      <p:ext uri="{BB962C8B-B14F-4D97-AF65-F5344CB8AC3E}">
        <p14:creationId xmlns:p14="http://schemas.microsoft.com/office/powerpoint/2010/main" val="2136842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692696"/>
            <a:ext cx="6696744" cy="673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4 день четверг - «Разгуляй»</a:t>
            </a:r>
          </a:p>
        </p:txBody>
      </p:sp>
      <p:pic>
        <p:nvPicPr>
          <p:cNvPr id="13314" name="Picture 2" descr="C:\Users\анатолий\Downloads\2023_03_23 масленица 2к\2023_03_23 масленица 2к\IMG_46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145997" cy="414773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234217-69B1-470A-97C8-A57BFA5594CF}"/>
              </a:ext>
            </a:extLst>
          </p:cNvPr>
          <p:cNvSpPr/>
          <p:nvPr/>
        </p:nvSpPr>
        <p:spPr>
          <a:xfrm>
            <a:off x="3006081" y="5805264"/>
            <a:ext cx="298782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Перетягивание каната</a:t>
            </a:r>
          </a:p>
        </p:txBody>
      </p:sp>
    </p:spTree>
    <p:extLst>
      <p:ext uri="{BB962C8B-B14F-4D97-AF65-F5344CB8AC3E}">
        <p14:creationId xmlns:p14="http://schemas.microsoft.com/office/powerpoint/2010/main" val="1797648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764704"/>
            <a:ext cx="6696744" cy="60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5 день пятница - «Тёщины вечеринки»</a:t>
            </a:r>
          </a:p>
        </p:txBody>
      </p:sp>
      <p:pic>
        <p:nvPicPr>
          <p:cNvPr id="14338" name="Picture 2" descr="C:\Users\анатолий\Downloads\2023_03_23 масленица 2к\2023_03_23 масленица 2к\IMG_4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38" y="1556792"/>
            <a:ext cx="5859524" cy="390634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0A42571-5333-4946-A2B0-42CEFE31376D}"/>
              </a:ext>
            </a:extLst>
          </p:cNvPr>
          <p:cNvSpPr/>
          <p:nvPr/>
        </p:nvSpPr>
        <p:spPr>
          <a:xfrm>
            <a:off x="3186100" y="5634210"/>
            <a:ext cx="298782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Катание на карусели</a:t>
            </a:r>
          </a:p>
        </p:txBody>
      </p:sp>
    </p:spTree>
    <p:extLst>
      <p:ext uri="{BB962C8B-B14F-4D97-AF65-F5344CB8AC3E}">
        <p14:creationId xmlns:p14="http://schemas.microsoft.com/office/powerpoint/2010/main" val="3010116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764704"/>
            <a:ext cx="6768752" cy="60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6 день суббота - «</a:t>
            </a:r>
            <a:r>
              <a:rPr lang="ru-RU" sz="2800" b="1" dirty="0" err="1">
                <a:solidFill>
                  <a:srgbClr val="FF0000"/>
                </a:solidFill>
              </a:rPr>
              <a:t>Золовкины</a:t>
            </a:r>
            <a:r>
              <a:rPr lang="ru-RU" sz="2800" b="1" dirty="0">
                <a:solidFill>
                  <a:srgbClr val="FF0000"/>
                </a:solidFill>
              </a:rPr>
              <a:t> посиделки»</a:t>
            </a:r>
          </a:p>
        </p:txBody>
      </p:sp>
      <p:pic>
        <p:nvPicPr>
          <p:cNvPr id="15363" name="Picture 3" descr="C:\Users\анатолий\Downloads\2023_03_23 масленица 2к\2023_03_23 масленица 2к\IMG_46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7" y="1556792"/>
            <a:ext cx="3599892" cy="239992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анатолий\Downloads\2023_03_23 масленица 2к\2023_03_23 масленица 2к\IMG_4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52083"/>
            <a:ext cx="3604377" cy="2402918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5D7A1A-4298-471C-A45D-57FE6F30642E}"/>
              </a:ext>
            </a:extLst>
          </p:cNvPr>
          <p:cNvSpPr/>
          <p:nvPr/>
        </p:nvSpPr>
        <p:spPr>
          <a:xfrm>
            <a:off x="1030601" y="4093502"/>
            <a:ext cx="298782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Частушки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3DA38D-B98B-4EEF-BE60-13743546E146}"/>
              </a:ext>
            </a:extLst>
          </p:cNvPr>
          <p:cNvSpPr/>
          <p:nvPr/>
        </p:nvSpPr>
        <p:spPr>
          <a:xfrm>
            <a:off x="5040560" y="5755869"/>
            <a:ext cx="298782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Оркестр «Ложкари»</a:t>
            </a:r>
          </a:p>
        </p:txBody>
      </p:sp>
    </p:spTree>
    <p:extLst>
      <p:ext uri="{BB962C8B-B14F-4D97-AF65-F5344CB8AC3E}">
        <p14:creationId xmlns:p14="http://schemas.microsoft.com/office/powerpoint/2010/main" val="1131864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764704"/>
            <a:ext cx="6696744" cy="60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7 день воскресенье - «Прощённый день»</a:t>
            </a:r>
          </a:p>
        </p:txBody>
      </p:sp>
      <p:pic>
        <p:nvPicPr>
          <p:cNvPr id="16386" name="Picture 2" descr="C:\Users\анатолий\Downloads\2023_03_23 масленица 2к\2023_03_23 масленица 2к\IMG_4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22" y="1772815"/>
            <a:ext cx="2476710" cy="371506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анатолий\Downloads\2023_03_23 масленица 2к\2023_03_23 масленица 2к\IMG_4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150" y="2889275"/>
            <a:ext cx="3923928" cy="261595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26431A-7A8F-43AF-BC2A-EB0CA100087A}"/>
              </a:ext>
            </a:extLst>
          </p:cNvPr>
          <p:cNvSpPr/>
          <p:nvPr/>
        </p:nvSpPr>
        <p:spPr>
          <a:xfrm>
            <a:off x="813365" y="5714755"/>
            <a:ext cx="298782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Беседа о </a:t>
            </a:r>
            <a:r>
              <a:rPr lang="ru-RU" i="1" dirty="0" err="1"/>
              <a:t>мартиничках</a:t>
            </a:r>
            <a:r>
              <a:rPr lang="ru-RU" i="1" dirty="0"/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1D113D-F529-414B-B699-651F3BC600BD}"/>
              </a:ext>
            </a:extLst>
          </p:cNvPr>
          <p:cNvSpPr/>
          <p:nvPr/>
        </p:nvSpPr>
        <p:spPr>
          <a:xfrm>
            <a:off x="4561254" y="5661248"/>
            <a:ext cx="298782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Прощание с масленицей</a:t>
            </a:r>
          </a:p>
        </p:txBody>
      </p:sp>
    </p:spTree>
    <p:extLst>
      <p:ext uri="{BB962C8B-B14F-4D97-AF65-F5344CB8AC3E}">
        <p14:creationId xmlns:p14="http://schemas.microsoft.com/office/powerpoint/2010/main" val="3781020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анатолий\Downloads\2023_03_23 масленица 2к\2023_03_23 масленица 2к\IMG_4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17" y="854051"/>
            <a:ext cx="3816424" cy="254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анатолий\Downloads\2023_03_23 масленица 2к\2023_03_23 масленица 2к\IMG_47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09" y="2924944"/>
            <a:ext cx="4067944" cy="27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677CBA-E13E-46AD-AE63-EF09527DA0BC}"/>
              </a:ext>
            </a:extLst>
          </p:cNvPr>
          <p:cNvSpPr/>
          <p:nvPr/>
        </p:nvSpPr>
        <p:spPr>
          <a:xfrm>
            <a:off x="964916" y="3459668"/>
            <a:ext cx="298782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Участники проекта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4BF163-88C9-4FB8-84BF-3067C0D593F6}"/>
              </a:ext>
            </a:extLst>
          </p:cNvPr>
          <p:cNvSpPr/>
          <p:nvPr/>
        </p:nvSpPr>
        <p:spPr>
          <a:xfrm>
            <a:off x="4788024" y="5668281"/>
            <a:ext cx="298782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Знакомство с ярмаркой</a:t>
            </a:r>
          </a:p>
        </p:txBody>
      </p:sp>
    </p:spTree>
    <p:extLst>
      <p:ext uri="{BB962C8B-B14F-4D97-AF65-F5344CB8AC3E}">
        <p14:creationId xmlns:p14="http://schemas.microsoft.com/office/powerpoint/2010/main" val="1751187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1058532" y="1772816"/>
            <a:ext cx="6768752" cy="280831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Спасибо </a:t>
            </a:r>
            <a:r>
              <a:rPr lang="ru-RU" sz="5400" b="1" i="1">
                <a:solidFill>
                  <a:srgbClr val="FF0000"/>
                </a:solidFill>
              </a:rPr>
              <a:t>за внимание!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3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692696"/>
            <a:ext cx="7632848" cy="16561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Цель проекта: </a:t>
            </a:r>
            <a:r>
              <a:rPr lang="ru-RU" b="1" dirty="0"/>
              <a:t>	</a:t>
            </a:r>
            <a:endParaRPr lang="ru-RU" dirty="0"/>
          </a:p>
          <a:p>
            <a:pPr algn="ctr"/>
            <a:r>
              <a:rPr lang="ru-RU" sz="2400" dirty="0"/>
              <a:t>Приобщение дошкольников с ОВЗ к истокам русской национальной культуры посредством восприятия музыки, народных игр, пения и танца.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564904"/>
            <a:ext cx="7776864" cy="35283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i="1" dirty="0"/>
              <a:t>Образовательные:</a:t>
            </a:r>
            <a:r>
              <a:rPr lang="ru-RU" sz="1400" i="1" dirty="0"/>
              <a:t> </a:t>
            </a:r>
            <a:endParaRPr lang="ru-RU" sz="1400" dirty="0"/>
          </a:p>
          <a:p>
            <a:r>
              <a:rPr lang="ru-RU" sz="1400" dirty="0"/>
              <a:t>-формировать у детей представления о традициях и обычаях русского народа;</a:t>
            </a:r>
          </a:p>
          <a:p>
            <a:r>
              <a:rPr lang="ru-RU" sz="1400" dirty="0"/>
              <a:t>-знакомить детей с русским народным, поэтическим и музыкальным творчеством, традиционными народными праздниками;</a:t>
            </a:r>
          </a:p>
          <a:p>
            <a:r>
              <a:rPr lang="ru-RU" sz="1400" dirty="0"/>
              <a:t>-формировать исполнительские навыки в области народного пения, </a:t>
            </a:r>
            <a:r>
              <a:rPr lang="ru-RU" sz="1400" dirty="0" err="1"/>
              <a:t>музицирования</a:t>
            </a:r>
            <a:r>
              <a:rPr lang="ru-RU" sz="1400" dirty="0"/>
              <a:t>, движения.</a:t>
            </a:r>
          </a:p>
          <a:p>
            <a:r>
              <a:rPr lang="ru-RU" sz="1400" b="1" i="1" dirty="0"/>
              <a:t>Воспитательные:	</a:t>
            </a:r>
            <a:endParaRPr lang="ru-RU" sz="1400" dirty="0"/>
          </a:p>
          <a:p>
            <a:r>
              <a:rPr lang="ru-RU" sz="1400" dirty="0"/>
              <a:t>- создавать условия для проявления детьми любви к родной земле, уважения к традициям своего народа и людям труда;</a:t>
            </a:r>
          </a:p>
          <a:p>
            <a:r>
              <a:rPr lang="ru-RU" sz="1400" dirty="0"/>
              <a:t>- формировать доброжелательные отношения между детьми; </a:t>
            </a:r>
          </a:p>
          <a:p>
            <a:r>
              <a:rPr lang="ru-RU" sz="1400" dirty="0"/>
              <a:t>- воспитывать в детях толерантность.</a:t>
            </a:r>
          </a:p>
          <a:p>
            <a:r>
              <a:rPr lang="ru-RU" sz="1400" b="1" i="1" dirty="0"/>
              <a:t>Развивающие:</a:t>
            </a:r>
            <a:endParaRPr lang="ru-RU" sz="1400" dirty="0"/>
          </a:p>
          <a:p>
            <a:r>
              <a:rPr lang="ru-RU" sz="1400" dirty="0"/>
              <a:t>-развивать самостоятельность, инициативу и импровизационные  способности у детей;</a:t>
            </a:r>
          </a:p>
          <a:p>
            <a:r>
              <a:rPr lang="ru-RU" sz="1400" dirty="0"/>
              <a:t>-развивать активное восприятие музыки посредством музыкального фольклора;</a:t>
            </a:r>
          </a:p>
          <a:p>
            <a:r>
              <a:rPr lang="ru-RU" sz="1400" dirty="0"/>
              <a:t>- использовать малые формы фольклора для развития речи у детей;</a:t>
            </a:r>
          </a:p>
          <a:p>
            <a:r>
              <a:rPr lang="ru-RU" sz="1400" dirty="0"/>
              <a:t>- развивать коммуникативные качества детей посредством народных танцев, игр, забав.</a:t>
            </a:r>
          </a:p>
        </p:txBody>
      </p:sp>
    </p:spTree>
    <p:extLst>
      <p:ext uri="{BB962C8B-B14F-4D97-AF65-F5344CB8AC3E}">
        <p14:creationId xmlns:p14="http://schemas.microsoft.com/office/powerpoint/2010/main" val="329668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4283968" y="2003589"/>
            <a:ext cx="458341" cy="849347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971600" y="3068960"/>
            <a:ext cx="7128792" cy="2952328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dirty="0"/>
              <a:t>музыкальное занятие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dirty="0"/>
              <a:t>проведение русских народных праздников</a:t>
            </a:r>
            <a:r>
              <a:rPr lang="en-US" sz="2400" dirty="0"/>
              <a:t>,</a:t>
            </a:r>
            <a:r>
              <a:rPr lang="ru-RU" sz="2400" dirty="0"/>
              <a:t> досугов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dirty="0"/>
              <a:t>проведение развлечений на основе русского фольклора «Веселая ярмарка»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  <p:sp>
        <p:nvSpPr>
          <p:cNvPr id="10" name="Волна 9"/>
          <p:cNvSpPr/>
          <p:nvPr/>
        </p:nvSpPr>
        <p:spPr>
          <a:xfrm>
            <a:off x="1619672" y="836712"/>
            <a:ext cx="5957240" cy="1130424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Формы</a:t>
            </a:r>
          </a:p>
        </p:txBody>
      </p:sp>
    </p:spTree>
    <p:extLst>
      <p:ext uri="{BB962C8B-B14F-4D97-AF65-F5344CB8AC3E}">
        <p14:creationId xmlns:p14="http://schemas.microsoft.com/office/powerpoint/2010/main" val="45809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 со стрелкой вниз 4"/>
          <p:cNvSpPr/>
          <p:nvPr/>
        </p:nvSpPr>
        <p:spPr>
          <a:xfrm>
            <a:off x="1763688" y="764704"/>
            <a:ext cx="5616624" cy="1872208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Принципы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708920"/>
            <a:ext cx="7564644" cy="33843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/>
          </a:p>
          <a:p>
            <a:endParaRPr lang="ru-RU" sz="2000" dirty="0"/>
          </a:p>
          <a:p>
            <a:r>
              <a:rPr lang="ru-RU" sz="2400" dirty="0"/>
              <a:t>- принцип «от простого к сложному»</a:t>
            </a:r>
          </a:p>
          <a:p>
            <a:r>
              <a:rPr lang="ru-RU" sz="2400" dirty="0"/>
              <a:t>- принцип доступности </a:t>
            </a:r>
          </a:p>
          <a:p>
            <a:r>
              <a:rPr lang="ru-RU" sz="2400" dirty="0"/>
              <a:t>- принцип научности и достоверности</a:t>
            </a:r>
          </a:p>
          <a:p>
            <a:r>
              <a:rPr lang="ru-RU" sz="2400" dirty="0"/>
              <a:t>- принцип наглядности и занимательности </a:t>
            </a:r>
          </a:p>
          <a:p>
            <a:r>
              <a:rPr lang="ru-RU" sz="2400" dirty="0"/>
              <a:t>- принцип исторической последовательности  </a:t>
            </a:r>
          </a:p>
          <a:p>
            <a:r>
              <a:rPr lang="ru-RU" sz="2400" dirty="0"/>
              <a:t>   обобщающих факторов</a:t>
            </a:r>
          </a:p>
          <a:p>
            <a:r>
              <a:rPr lang="ru-RU" sz="2400" dirty="0"/>
              <a:t>- принцип комплексного и интегративного подхода</a:t>
            </a:r>
          </a:p>
          <a:p>
            <a:r>
              <a:rPr lang="ru-RU" sz="2400" dirty="0"/>
              <a:t>- принцип тесного сотрудничества педагогов, детей и   родителей.</a:t>
            </a:r>
          </a:p>
          <a:p>
            <a:pPr marL="342900" indent="-342900" algn="ctr">
              <a:buAutoNum type="arabicPeriod"/>
            </a:pPr>
            <a:endParaRPr lang="ru-RU" sz="2400" dirty="0"/>
          </a:p>
          <a:p>
            <a:pPr marL="342900" indent="-342900" algn="ctr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70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260648"/>
            <a:ext cx="8064896" cy="60486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00B050"/>
              </a:solidFill>
            </a:endParaRPr>
          </a:p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Методы и технологии реализации проекта:</a:t>
            </a:r>
            <a:endParaRPr lang="ru-RU" sz="2400" dirty="0"/>
          </a:p>
          <a:p>
            <a:pPr marL="342900" lvl="0" indent="-342900">
              <a:buFontTx/>
              <a:buChar char="-"/>
            </a:pPr>
            <a:r>
              <a:rPr lang="ru-RU" sz="2400" dirty="0"/>
              <a:t>беседы с детьми;</a:t>
            </a:r>
          </a:p>
          <a:p>
            <a:pPr marL="342900" lvl="0" indent="-342900">
              <a:buFontTx/>
              <a:buChar char="-"/>
            </a:pPr>
            <a:endParaRPr lang="ru-RU" sz="2400" dirty="0"/>
          </a:p>
          <a:p>
            <a:pPr marL="342900" lvl="0" indent="-342900">
              <a:buFontTx/>
              <a:buChar char="-"/>
            </a:pPr>
            <a:r>
              <a:rPr lang="ru-RU" sz="2400" dirty="0"/>
              <a:t>слушание русских народных песен, сказок;</a:t>
            </a:r>
            <a:endParaRPr lang="en-US" sz="2400" dirty="0"/>
          </a:p>
          <a:p>
            <a:pPr lvl="0"/>
            <a:endParaRPr lang="ru-RU" sz="2400" dirty="0"/>
          </a:p>
          <a:p>
            <a:pPr marL="342900" lvl="0" indent="-342900">
              <a:buFontTx/>
              <a:buChar char="-"/>
            </a:pPr>
            <a:r>
              <a:rPr lang="ru-RU" sz="2400" dirty="0"/>
              <a:t>Информационные технологии </a:t>
            </a:r>
          </a:p>
          <a:p>
            <a:pPr marL="342900" lvl="0" indent="-342900">
              <a:buFontTx/>
              <a:buChar char="-"/>
            </a:pPr>
            <a:endParaRPr lang="ru-RU" sz="2400" dirty="0"/>
          </a:p>
          <a:p>
            <a:pPr marL="342900" lvl="0" indent="-342900">
              <a:buFontTx/>
              <a:buChar char="-"/>
            </a:pPr>
            <a:r>
              <a:rPr lang="ru-RU" sz="2400" dirty="0"/>
              <a:t>Методы коррекционной педагогики</a:t>
            </a:r>
            <a:r>
              <a:rPr lang="en-US" sz="2400" dirty="0"/>
              <a:t>,</a:t>
            </a:r>
            <a:r>
              <a:rPr lang="ru-RU" sz="2400" dirty="0"/>
              <a:t>(мнемотехника</a:t>
            </a:r>
            <a:r>
              <a:rPr lang="en-US" sz="2400"/>
              <a:t>, </a:t>
            </a:r>
            <a:r>
              <a:rPr lang="ru-RU" sz="2400"/>
              <a:t>логоритмика</a:t>
            </a:r>
            <a:r>
              <a:rPr lang="en-US" sz="2400" dirty="0"/>
              <a:t>,</a:t>
            </a:r>
            <a:r>
              <a:rPr lang="ru-RU" sz="2400" dirty="0"/>
              <a:t> </a:t>
            </a:r>
            <a:r>
              <a:rPr lang="ru-RU" sz="2400" dirty="0" err="1"/>
              <a:t>мнемотанцевальные</a:t>
            </a:r>
            <a:r>
              <a:rPr lang="ru-RU" sz="2400" dirty="0"/>
              <a:t> знаки)</a:t>
            </a:r>
            <a:r>
              <a:rPr lang="en-US" sz="2400" dirty="0"/>
              <a:t>;</a:t>
            </a:r>
          </a:p>
          <a:p>
            <a:pPr marL="342900" lvl="0" indent="-342900">
              <a:buFontTx/>
              <a:buChar char="-"/>
            </a:pPr>
            <a:endParaRPr lang="ru-RU" sz="2400" dirty="0"/>
          </a:p>
          <a:p>
            <a:pPr marL="342900" lvl="0" indent="-342900">
              <a:buFontTx/>
              <a:buChar char="-"/>
            </a:pPr>
            <a:r>
              <a:rPr lang="ru-RU" sz="2400" dirty="0"/>
              <a:t>инсценировки песен, игр и малых фольклорных форм;</a:t>
            </a:r>
          </a:p>
          <a:p>
            <a:pPr marL="342900" lvl="0" indent="-342900">
              <a:buFontTx/>
              <a:buChar char="-"/>
            </a:pPr>
            <a:endParaRPr lang="ru-RU" sz="2400" dirty="0"/>
          </a:p>
          <a:p>
            <a:pPr lvl="0"/>
            <a:r>
              <a:rPr lang="ru-RU" sz="2400" dirty="0"/>
              <a:t>- разыгрывание для детей и самими детьми русских  </a:t>
            </a:r>
          </a:p>
          <a:p>
            <a:pPr lvl="0"/>
            <a:r>
              <a:rPr lang="ru-RU" sz="2400" dirty="0"/>
              <a:t>   народных сказок, обрядов</a:t>
            </a:r>
            <a:r>
              <a:rPr lang="en-US" sz="2400" dirty="0"/>
              <a:t>;</a:t>
            </a:r>
            <a:endParaRPr lang="ru-RU" sz="2400" dirty="0"/>
          </a:p>
          <a:p>
            <a:pPr lvl="0"/>
            <a:endParaRPr lang="ru-RU" sz="2400" dirty="0"/>
          </a:p>
          <a:p>
            <a:pPr lvl="0"/>
            <a:r>
              <a:rPr lang="ru-RU" sz="2400" dirty="0"/>
              <a:t>- импровизация.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9642" y="861387"/>
            <a:ext cx="6246694" cy="9114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Виды деятельности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349642" y="2132856"/>
            <a:ext cx="484632" cy="97840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90802" y="2492896"/>
            <a:ext cx="484632" cy="97840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220072" y="2492896"/>
            <a:ext cx="484632" cy="97840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292709" y="2132856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565428" y="3284984"/>
            <a:ext cx="1836204" cy="1510080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Народное пение</a:t>
            </a:r>
          </a:p>
        </p:txBody>
      </p:sp>
      <p:sp>
        <p:nvSpPr>
          <p:cNvPr id="11" name="Шестиугольник 10"/>
          <p:cNvSpPr/>
          <p:nvPr/>
        </p:nvSpPr>
        <p:spPr>
          <a:xfrm>
            <a:off x="2398710" y="3861048"/>
            <a:ext cx="2068816" cy="170648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Народная хореография</a:t>
            </a:r>
          </a:p>
        </p:txBody>
      </p:sp>
      <p:sp>
        <p:nvSpPr>
          <p:cNvPr id="12" name="Шестиугольник 11"/>
          <p:cNvSpPr/>
          <p:nvPr/>
        </p:nvSpPr>
        <p:spPr>
          <a:xfrm>
            <a:off x="4499993" y="3861048"/>
            <a:ext cx="2023099" cy="170648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Народные игры и праздники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6660232" y="3284984"/>
            <a:ext cx="1749587" cy="151008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Музици-рование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55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1412776"/>
            <a:ext cx="3816425" cy="4680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 русском песенном фольклоре сочетаются слово и музыкальный ритм.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Широкое использование фольклора  (песни, частушки,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попевки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заклички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дразнилки, прибаутки).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6" name="Picture 2" descr="C:\Users\анатолий\Downloads\20230317_132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03" y="2564904"/>
            <a:ext cx="3792421" cy="2844317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19639" y="755754"/>
            <a:ext cx="6552728" cy="60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1. Направление - народное пение</a:t>
            </a:r>
          </a:p>
        </p:txBody>
      </p:sp>
    </p:spTree>
    <p:extLst>
      <p:ext uri="{BB962C8B-B14F-4D97-AF65-F5344CB8AC3E}">
        <p14:creationId xmlns:p14="http://schemas.microsoft.com/office/powerpoint/2010/main" val="342421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157685_168-p-zheltii-fon-s-ramkoi-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459432"/>
            <a:ext cx="10081120" cy="7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4840" y="764704"/>
            <a:ext cx="6411536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00B050"/>
              </a:solidFill>
            </a:endParaRPr>
          </a:p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Мнемотехника -</a:t>
            </a:r>
            <a:r>
              <a:rPr lang="ru-RU" sz="2400" dirty="0"/>
              <a:t> специально разработанные приёмы и способы</a:t>
            </a:r>
            <a:r>
              <a:rPr lang="en-US" sz="2400" dirty="0"/>
              <a:t>,</a:t>
            </a:r>
            <a:r>
              <a:rPr lang="ru-RU" sz="2400" dirty="0"/>
              <a:t> облегчающие процесс запоминания.</a:t>
            </a:r>
          </a:p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2050" name="Picture 2" descr="C:\Users\анатолий\Downloads\20230317_131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23" y="2204864"/>
            <a:ext cx="3723370" cy="2792528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kr.sh/i/250323/lcO4j8NH.jpg?download=1&amp;name=%D0%A1%D0%BA%D1%80%D0%B8%D0%BD%D1%88%D0%BE%D1%82%2025-03-2023%2020:27: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42973"/>
            <a:ext cx="4175972" cy="2724748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9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706</Words>
  <Application>Microsoft Office PowerPoint</Application>
  <PresentationFormat>Экран (4:3)</PresentationFormat>
  <Paragraphs>132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User</cp:lastModifiedBy>
  <cp:revision>50</cp:revision>
  <dcterms:created xsi:type="dcterms:W3CDTF">2023-03-08T17:34:46Z</dcterms:created>
  <dcterms:modified xsi:type="dcterms:W3CDTF">2025-02-25T08:32:20Z</dcterms:modified>
</cp:coreProperties>
</file>