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224" y="-6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206DFA4B-6688-4D24-96E9-DF46B08D5BCF}" type="datetimeFigureOut">
              <a:rPr lang="ru-RU" smtClean="0"/>
              <a:t>11.04.2021</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2E2F8A94-8B60-4AB7-A610-9D5F08E0BE4B}"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06DFA4B-6688-4D24-96E9-DF46B08D5BCF}" type="datetimeFigureOut">
              <a:rPr lang="ru-RU" smtClean="0"/>
              <a:t>11.04.2021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2F8A94-8B60-4AB7-A610-9D5F08E0BE4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06DFA4B-6688-4D24-96E9-DF46B08D5BCF}" type="datetimeFigureOut">
              <a:rPr lang="ru-RU" smtClean="0"/>
              <a:t>11.04.2021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2F8A94-8B60-4AB7-A610-9D5F08E0BE4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206DFA4B-6688-4D24-96E9-DF46B08D5BCF}" type="datetimeFigureOut">
              <a:rPr lang="ru-RU" smtClean="0"/>
              <a:t>11.04.2021</a:t>
            </a:fld>
            <a:endParaRPr lang="ru-RU"/>
          </a:p>
        </p:txBody>
      </p:sp>
      <p:sp>
        <p:nvSpPr>
          <p:cNvPr id="9" name="Номер слайда 8"/>
          <p:cNvSpPr>
            <a:spLocks noGrp="1"/>
          </p:cNvSpPr>
          <p:nvPr>
            <p:ph type="sldNum" sz="quarter" idx="15"/>
          </p:nvPr>
        </p:nvSpPr>
        <p:spPr/>
        <p:txBody>
          <a:bodyPr rtlCol="0"/>
          <a:lstStyle/>
          <a:p>
            <a:fld id="{2E2F8A94-8B60-4AB7-A610-9D5F08E0BE4B}"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206DFA4B-6688-4D24-96E9-DF46B08D5BCF}" type="datetimeFigureOut">
              <a:rPr lang="ru-RU" smtClean="0"/>
              <a:t>11.04.2021</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2E2F8A94-8B60-4AB7-A610-9D5F08E0BE4B}"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06DFA4B-6688-4D24-96E9-DF46B08D5BCF}" type="datetimeFigureOut">
              <a:rPr lang="ru-RU" smtClean="0"/>
              <a:t>11.04.2021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2F8A94-8B60-4AB7-A610-9D5F08E0BE4B}"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206DFA4B-6688-4D24-96E9-DF46B08D5BCF}" type="datetimeFigureOut">
              <a:rPr lang="ru-RU" smtClean="0"/>
              <a:t>11.04.2021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E2F8A94-8B60-4AB7-A610-9D5F08E0BE4B}"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206DFA4B-6688-4D24-96E9-DF46B08D5BCF}" type="datetimeFigureOut">
              <a:rPr lang="ru-RU" smtClean="0"/>
              <a:t>11.04.2021</a:t>
            </a:fld>
            <a:endParaRPr lang="ru-RU"/>
          </a:p>
        </p:txBody>
      </p:sp>
      <p:sp>
        <p:nvSpPr>
          <p:cNvPr id="7" name="Номер слайда 6"/>
          <p:cNvSpPr>
            <a:spLocks noGrp="1"/>
          </p:cNvSpPr>
          <p:nvPr>
            <p:ph type="sldNum" sz="quarter" idx="11"/>
          </p:nvPr>
        </p:nvSpPr>
        <p:spPr/>
        <p:txBody>
          <a:bodyPr rtlCol="0"/>
          <a:lstStyle/>
          <a:p>
            <a:fld id="{2E2F8A94-8B60-4AB7-A610-9D5F08E0BE4B}"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06DFA4B-6688-4D24-96E9-DF46B08D5BCF}" type="datetimeFigureOut">
              <a:rPr lang="ru-RU" smtClean="0"/>
              <a:t>11.04.2021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E2F8A94-8B60-4AB7-A610-9D5F08E0BE4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206DFA4B-6688-4D24-96E9-DF46B08D5BCF}" type="datetimeFigureOut">
              <a:rPr lang="ru-RU" smtClean="0"/>
              <a:t>11.04.2021</a:t>
            </a:fld>
            <a:endParaRPr lang="ru-RU"/>
          </a:p>
        </p:txBody>
      </p:sp>
      <p:sp>
        <p:nvSpPr>
          <p:cNvPr id="22" name="Номер слайда 21"/>
          <p:cNvSpPr>
            <a:spLocks noGrp="1"/>
          </p:cNvSpPr>
          <p:nvPr>
            <p:ph type="sldNum" sz="quarter" idx="15"/>
          </p:nvPr>
        </p:nvSpPr>
        <p:spPr/>
        <p:txBody>
          <a:bodyPr rtlCol="0"/>
          <a:lstStyle/>
          <a:p>
            <a:fld id="{2E2F8A94-8B60-4AB7-A610-9D5F08E0BE4B}"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206DFA4B-6688-4D24-96E9-DF46B08D5BCF}" type="datetimeFigureOut">
              <a:rPr lang="ru-RU" smtClean="0"/>
              <a:t>11.04.2021</a:t>
            </a:fld>
            <a:endParaRPr lang="ru-RU"/>
          </a:p>
        </p:txBody>
      </p:sp>
      <p:sp>
        <p:nvSpPr>
          <p:cNvPr id="18" name="Номер слайда 17"/>
          <p:cNvSpPr>
            <a:spLocks noGrp="1"/>
          </p:cNvSpPr>
          <p:nvPr>
            <p:ph type="sldNum" sz="quarter" idx="11"/>
          </p:nvPr>
        </p:nvSpPr>
        <p:spPr/>
        <p:txBody>
          <a:bodyPr rtlCol="0"/>
          <a:lstStyle/>
          <a:p>
            <a:fld id="{2E2F8A94-8B60-4AB7-A610-9D5F08E0BE4B}"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06DFA4B-6688-4D24-96E9-DF46B08D5BCF}" type="datetimeFigureOut">
              <a:rPr lang="ru-RU" smtClean="0"/>
              <a:t>11.04.2021</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E2F8A94-8B60-4AB7-A610-9D5F08E0BE4B}"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27784" y="4293096"/>
            <a:ext cx="6172200" cy="797474"/>
          </a:xfrm>
        </p:spPr>
        <p:txBody>
          <a:bodyPr>
            <a:noAutofit/>
          </a:bodyPr>
          <a:lstStyle/>
          <a:p>
            <a:r>
              <a:rPr lang="ru-RU" sz="6000" dirty="0" smtClean="0">
                <a:solidFill>
                  <a:schemeClr val="tx1"/>
                </a:solidFill>
              </a:rPr>
              <a:t>Китайская литература</a:t>
            </a:r>
            <a:endParaRPr lang="ru-RU" sz="6000" dirty="0">
              <a:solidFill>
                <a:schemeClr val="tx1"/>
              </a:solidFill>
            </a:endParaRPr>
          </a:p>
        </p:txBody>
      </p:sp>
      <p:sp>
        <p:nvSpPr>
          <p:cNvPr id="3" name="Подзаголовок 2"/>
          <p:cNvSpPr>
            <a:spLocks noGrp="1"/>
          </p:cNvSpPr>
          <p:nvPr>
            <p:ph type="subTitle" idx="1"/>
          </p:nvPr>
        </p:nvSpPr>
        <p:spPr>
          <a:xfrm>
            <a:off x="395536" y="620688"/>
            <a:ext cx="6172200" cy="1371600"/>
          </a:xfrm>
        </p:spPr>
        <p:txBody>
          <a:bodyPr/>
          <a:lstStyle/>
          <a:p>
            <a:endParaRPr lang="ru-RU" dirty="0"/>
          </a:p>
        </p:txBody>
      </p:sp>
    </p:spTree>
    <p:extLst>
      <p:ext uri="{BB962C8B-B14F-4D97-AF65-F5344CB8AC3E}">
        <p14:creationId xmlns:p14="http://schemas.microsoft.com/office/powerpoint/2010/main" val="1025284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523408"/>
            <a:ext cx="4122770" cy="1143000"/>
          </a:xfrm>
        </p:spPr>
        <p:txBody>
          <a:bodyPr>
            <a:normAutofit fontScale="90000"/>
          </a:bodyPr>
          <a:lstStyle/>
          <a:p>
            <a:r>
              <a:rPr lang="ru-RU" sz="2700" dirty="0">
                <a:solidFill>
                  <a:schemeClr val="tx1"/>
                </a:solidFill>
              </a:rPr>
              <a:t>Почему вас учат всяким занудным вещам, которые требуют простого зазубривания? Зачем запоминать простыни исторических текстов, семейные древа или же этикет общества заклинателей? Вам нужно получать знания, которые можно применить на практике!</a:t>
            </a:r>
            <a:r>
              <a:rPr lang="ru-RU" dirty="0"/>
              <a:t/>
            </a:r>
            <a:br>
              <a:rPr lang="ru-RU" dirty="0"/>
            </a:br>
            <a:endParaRPr lang="ru-RU" dirty="0"/>
          </a:p>
        </p:txBody>
      </p:sp>
      <p:pic>
        <p:nvPicPr>
          <p:cNvPr id="11266" name="Picture 2" descr="https://i.pinimg.com/564x/bd/84/67/bd846741cf766604753de3537800d87d.jpg"/>
          <p:cNvPicPr>
            <a:picLocks noChangeAspect="1" noChangeArrowheads="1"/>
          </p:cNvPicPr>
          <p:nvPr/>
        </p:nvPicPr>
        <p:blipFill rotWithShape="1">
          <a:blip r:embed="rId2">
            <a:extLst>
              <a:ext uri="{28A0092B-C50C-407E-A947-70E740481C1C}">
                <a14:useLocalDpi xmlns:a14="http://schemas.microsoft.com/office/drawing/2010/main" val="0"/>
              </a:ext>
            </a:extLst>
          </a:blip>
          <a:srcRect t="22188" r="8654"/>
          <a:stretch/>
        </p:blipFill>
        <p:spPr bwMode="auto">
          <a:xfrm>
            <a:off x="4518306" y="1556792"/>
            <a:ext cx="4221564" cy="5084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4001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39187" y="4941168"/>
            <a:ext cx="4581285" cy="1143000"/>
          </a:xfrm>
        </p:spPr>
        <p:txBody>
          <a:bodyPr>
            <a:noAutofit/>
          </a:bodyPr>
          <a:lstStyle/>
          <a:p>
            <a:r>
              <a:rPr lang="ru-RU" sz="2000" dirty="0">
                <a:solidFill>
                  <a:schemeClr val="tx1"/>
                </a:solidFill>
              </a:rPr>
              <a:t>Благословение </a:t>
            </a:r>
            <a:r>
              <a:rPr lang="ru-RU" sz="2000" dirty="0">
                <a:solidFill>
                  <a:schemeClr val="tx1"/>
                </a:solidFill>
              </a:rPr>
              <a:t>небожителей</a:t>
            </a:r>
            <a:br>
              <a:rPr lang="ru-RU" sz="2000" dirty="0">
                <a:solidFill>
                  <a:schemeClr val="tx1"/>
                </a:solidFill>
              </a:rPr>
            </a:br>
            <a:r>
              <a:rPr lang="ru-RU" sz="2000" dirty="0" err="1">
                <a:solidFill>
                  <a:schemeClr val="tx1"/>
                </a:solidFill>
              </a:rPr>
              <a:t>Мосян</a:t>
            </a:r>
            <a:r>
              <a:rPr lang="ru-RU" sz="2000" dirty="0">
                <a:solidFill>
                  <a:schemeClr val="tx1"/>
                </a:solidFill>
              </a:rPr>
              <a:t> </a:t>
            </a:r>
            <a:r>
              <a:rPr lang="ru-RU" sz="2000" dirty="0" err="1">
                <a:solidFill>
                  <a:schemeClr val="tx1"/>
                </a:solidFill>
              </a:rPr>
              <a:t>Тунсю</a:t>
            </a:r>
            <a:r>
              <a:rPr lang="ru-RU" sz="2000" dirty="0">
                <a:solidFill>
                  <a:schemeClr val="tx1"/>
                </a:solidFill>
              </a:rPr>
              <a:t/>
            </a:r>
            <a:br>
              <a:rPr lang="ru-RU" sz="2000" dirty="0">
                <a:solidFill>
                  <a:schemeClr val="tx1"/>
                </a:solidFill>
              </a:rPr>
            </a:br>
            <a:r>
              <a:rPr lang="ru-RU" sz="2000" dirty="0">
                <a:solidFill>
                  <a:schemeClr val="tx1"/>
                </a:solidFill>
              </a:rPr>
              <a:t>2017</a:t>
            </a:r>
            <a:br>
              <a:rPr lang="ru-RU" sz="2000" dirty="0">
                <a:solidFill>
                  <a:schemeClr val="tx1"/>
                </a:solidFill>
              </a:rPr>
            </a:br>
            <a:r>
              <a:rPr lang="ru-RU" sz="2000" dirty="0">
                <a:solidFill>
                  <a:schemeClr val="tx1"/>
                </a:solidFill>
              </a:rPr>
              <a:t>Восемьсот лет назад Се </a:t>
            </a:r>
            <a:r>
              <a:rPr lang="ru-RU" sz="2000" dirty="0" err="1">
                <a:solidFill>
                  <a:schemeClr val="tx1"/>
                </a:solidFill>
              </a:rPr>
              <a:t>Лянь</a:t>
            </a:r>
            <a:r>
              <a:rPr lang="ru-RU" sz="2000" dirty="0">
                <a:solidFill>
                  <a:schemeClr val="tx1"/>
                </a:solidFill>
              </a:rPr>
              <a:t> был наследным принцем королевства </a:t>
            </a:r>
            <a:r>
              <a:rPr lang="ru-RU" sz="2000" dirty="0" err="1">
                <a:solidFill>
                  <a:schemeClr val="tx1"/>
                </a:solidFill>
              </a:rPr>
              <a:t>Сяньлэ</a:t>
            </a:r>
            <a:r>
              <a:rPr lang="ru-RU" sz="2000" dirty="0">
                <a:solidFill>
                  <a:schemeClr val="tx1"/>
                </a:solidFill>
              </a:rPr>
              <a:t>. Он был любим своими подданными и считался всеобщим любимцем. Вознесшись на Небеса в юном возрасте, юноша был дважды изгнан из-за несчастных событий. Теперь Се </a:t>
            </a:r>
            <a:r>
              <a:rPr lang="ru-RU" sz="2000" dirty="0" err="1">
                <a:solidFill>
                  <a:schemeClr val="tx1"/>
                </a:solidFill>
              </a:rPr>
              <a:t>Лянь</a:t>
            </a:r>
            <a:r>
              <a:rPr lang="ru-RU" sz="2000" dirty="0">
                <a:solidFill>
                  <a:schemeClr val="tx1"/>
                </a:solidFill>
              </a:rPr>
              <a:t> в третий раз возносится на Небеса и становится посмешищем всех трех царств. На своей первой миссии в качестве небожителя он встречает таинственного демона, который наводит целый ужас на Небеса. </a:t>
            </a: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42" y="188640"/>
            <a:ext cx="4223345" cy="6484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41500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208912" cy="1143000"/>
          </a:xfrm>
        </p:spPr>
        <p:txBody>
          <a:bodyPr>
            <a:noAutofit/>
          </a:bodyPr>
          <a:lstStyle/>
          <a:p>
            <a:pPr fontAlgn="base"/>
            <a:r>
              <a:rPr lang="ru-RU" sz="2400" dirty="0">
                <a:solidFill>
                  <a:schemeClr val="tx1"/>
                </a:solidFill>
              </a:rPr>
              <a:t>По новелле вышла </a:t>
            </a:r>
            <a:r>
              <a:rPr lang="ru-RU" sz="2400" dirty="0" err="1">
                <a:solidFill>
                  <a:schemeClr val="tx1"/>
                </a:solidFill>
              </a:rPr>
              <a:t>дунхуа</a:t>
            </a:r>
            <a:r>
              <a:rPr lang="ru-RU" sz="2400" dirty="0">
                <a:solidFill>
                  <a:schemeClr val="tx1"/>
                </a:solidFill>
              </a:rPr>
              <a:t>, ещё выходит </a:t>
            </a:r>
            <a:r>
              <a:rPr lang="ru-RU" sz="2400" dirty="0" err="1">
                <a:solidFill>
                  <a:schemeClr val="tx1"/>
                </a:solidFill>
              </a:rPr>
              <a:t>маньхуа</a:t>
            </a:r>
            <a:r>
              <a:rPr lang="ru-RU" sz="2400" dirty="0">
                <a:solidFill>
                  <a:schemeClr val="tx1"/>
                </a:solidFill>
              </a:rPr>
              <a:t> (художником </a:t>
            </a:r>
            <a:r>
              <a:rPr lang="ru-RU" sz="2400" dirty="0" err="1">
                <a:solidFill>
                  <a:schemeClr val="tx1"/>
                </a:solidFill>
              </a:rPr>
              <a:t>STARember</a:t>
            </a:r>
            <a:r>
              <a:rPr lang="ru-RU" sz="2400" dirty="0">
                <a:solidFill>
                  <a:schemeClr val="tx1"/>
                </a:solidFill>
              </a:rPr>
              <a:t>) и запланирована </a:t>
            </a:r>
            <a:r>
              <a:rPr lang="ru-RU" sz="2400" dirty="0" err="1">
                <a:solidFill>
                  <a:schemeClr val="tx1"/>
                </a:solidFill>
              </a:rPr>
              <a:t>дорама</a:t>
            </a:r>
            <a:r>
              <a:rPr lang="ru-RU" sz="2400" dirty="0">
                <a:solidFill>
                  <a:schemeClr val="tx1"/>
                </a:solidFill>
              </a:rPr>
              <a:t>.</a:t>
            </a:r>
            <a:endParaRPr lang="ru-RU" sz="2400" dirty="0">
              <a:solidFill>
                <a:schemeClr val="tx1"/>
              </a:solidFill>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24379"/>
            <a:ext cx="3326442" cy="4659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descr="https://i.pinimg.com/564x/d4/94/85/d49485ad68060dd39913c83caa4347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6442" y="1537593"/>
            <a:ext cx="3317667" cy="5020697"/>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4109" y="1814349"/>
            <a:ext cx="2499891" cy="4606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58476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5013176"/>
            <a:ext cx="4176464" cy="1143000"/>
          </a:xfrm>
        </p:spPr>
        <p:txBody>
          <a:bodyPr>
            <a:noAutofit/>
          </a:bodyPr>
          <a:lstStyle/>
          <a:p>
            <a:r>
              <a:rPr lang="ru-RU" sz="2400" dirty="0" smtClean="0">
                <a:solidFill>
                  <a:schemeClr val="tx1"/>
                </a:solidFill>
              </a:rPr>
              <a:t/>
            </a:r>
            <a:br>
              <a:rPr lang="ru-RU" sz="2400" dirty="0" smtClean="0">
                <a:solidFill>
                  <a:schemeClr val="tx1"/>
                </a:solidFill>
              </a:rPr>
            </a:br>
            <a:r>
              <a:rPr lang="ru-RU" sz="2400" dirty="0">
                <a:solidFill>
                  <a:schemeClr val="tx1"/>
                </a:solidFill>
              </a:rPr>
              <a:t/>
            </a:r>
            <a:br>
              <a:rPr lang="ru-RU" sz="2400" dirty="0">
                <a:solidFill>
                  <a:schemeClr val="tx1"/>
                </a:solidFill>
              </a:rPr>
            </a:br>
            <a:r>
              <a:rPr lang="ru-RU" sz="2400" dirty="0" smtClean="0">
                <a:solidFill>
                  <a:schemeClr val="tx1"/>
                </a:solidFill>
              </a:rPr>
              <a:t/>
            </a:r>
            <a:br>
              <a:rPr lang="ru-RU" sz="2400" dirty="0" smtClean="0">
                <a:solidFill>
                  <a:schemeClr val="tx1"/>
                </a:solidFill>
              </a:rPr>
            </a:br>
            <a:r>
              <a:rPr lang="ru-RU" sz="2400" b="1" u="sng" dirty="0" smtClean="0">
                <a:solidFill>
                  <a:schemeClr val="tx1"/>
                </a:solidFill>
              </a:rPr>
              <a:t>Цитаты</a:t>
            </a:r>
            <a:r>
              <a:rPr lang="ru-RU" sz="2400" dirty="0" smtClean="0">
                <a:solidFill>
                  <a:schemeClr val="tx1"/>
                </a:solidFill>
              </a:rPr>
              <a:t/>
            </a:r>
            <a:br>
              <a:rPr lang="ru-RU" sz="2400" dirty="0" smtClean="0">
                <a:solidFill>
                  <a:schemeClr val="tx1"/>
                </a:solidFill>
              </a:rPr>
            </a:br>
            <a:r>
              <a:rPr lang="ru-RU" sz="2400" dirty="0">
                <a:solidFill>
                  <a:schemeClr val="tx1"/>
                </a:solidFill>
              </a:rPr>
              <a:t/>
            </a:r>
            <a:br>
              <a:rPr lang="ru-RU" sz="2400" dirty="0">
                <a:solidFill>
                  <a:schemeClr val="tx1"/>
                </a:solidFill>
              </a:rPr>
            </a:br>
            <a:r>
              <a:rPr lang="ru-RU" sz="2400" dirty="0" smtClean="0">
                <a:solidFill>
                  <a:schemeClr val="tx1"/>
                </a:solidFill>
              </a:rPr>
              <a:t>Тот</a:t>
            </a:r>
            <a:r>
              <a:rPr lang="ru-RU" sz="2400" dirty="0">
                <a:solidFill>
                  <a:schemeClr val="tx1"/>
                </a:solidFill>
              </a:rPr>
              <a:t>, кто из двух вариантов — прибавить десять лет жизни себе или же отнять десять лет жизни своих врагов, выберет последний, как раз человеком и зовется, такова людская природа.</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0678" y="260648"/>
            <a:ext cx="4128459"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14380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6016" y="4221088"/>
            <a:ext cx="3744416" cy="1143000"/>
          </a:xfrm>
        </p:spPr>
        <p:txBody>
          <a:bodyPr>
            <a:noAutofit/>
          </a:bodyPr>
          <a:lstStyle/>
          <a:p>
            <a:r>
              <a:rPr lang="ru-RU" sz="2600" dirty="0">
                <a:solidFill>
                  <a:schemeClr val="tx1"/>
                </a:solidFill>
              </a:rPr>
              <a:t>Неважно, человек ты, божество или демон, за свои деяния нужно нести ответственность.</a:t>
            </a:r>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04664"/>
            <a:ext cx="4314825" cy="575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4220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5445224"/>
            <a:ext cx="4536504" cy="1143000"/>
          </a:xfrm>
        </p:spPr>
        <p:txBody>
          <a:bodyPr>
            <a:noAutofit/>
          </a:bodyPr>
          <a:lstStyle/>
          <a:p>
            <a:r>
              <a:rPr lang="ru-RU" sz="2400" dirty="0">
                <a:solidFill>
                  <a:schemeClr val="tx1"/>
                </a:solidFill>
              </a:rPr>
              <a:t>Общаясь с человеком, нужно обращать внимание на то, подходите ли вы друг другу, на сочетание ваших характеров, а не на то, кем вы являетесь. Если ты мне понравился, этого не изменить, будь ты хоть нищий попрошайка; и если ты мне не понравился, сделайся ты хоть императором, я буду ненавидеть тебя по-прежнему. Разве так не должно быть? </a:t>
            </a:r>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88640"/>
            <a:ext cx="3685910"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58883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https://i.pinimg.com/564x/de/03/53/de0353c8223623f7763db1cacc9d138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894409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95536" y="1052736"/>
            <a:ext cx="8640960" cy="1143000"/>
          </a:xfrm>
        </p:spPr>
        <p:txBody>
          <a:bodyPr>
            <a:noAutofit/>
          </a:bodyPr>
          <a:lstStyle/>
          <a:p>
            <a:r>
              <a:rPr lang="ru-RU" sz="2400" dirty="0">
                <a:solidFill>
                  <a:schemeClr val="bg1"/>
                </a:solidFill>
              </a:rPr>
              <a:t>Если </a:t>
            </a:r>
            <a:r>
              <a:rPr lang="ru-RU" sz="2400" dirty="0">
                <a:solidFill>
                  <a:schemeClr val="bg1"/>
                </a:solidFill>
              </a:rPr>
              <a:t>не знаешь</a:t>
            </a:r>
            <a:r>
              <a:rPr lang="ru-RU" sz="2400" dirty="0">
                <a:solidFill>
                  <a:schemeClr val="bg1"/>
                </a:solidFill>
              </a:rPr>
              <a:t>, ради чего жить, живи хотя бы ради меня. Если не можешь найти смысла в жизни, тогда пока что сделай меня смыслом своей жизни, опорой, которая будет помогать тебе жить дальше.</a:t>
            </a:r>
          </a:p>
        </p:txBody>
      </p:sp>
    </p:spTree>
    <p:extLst>
      <p:ext uri="{BB962C8B-B14F-4D97-AF65-F5344CB8AC3E}">
        <p14:creationId xmlns:p14="http://schemas.microsoft.com/office/powerpoint/2010/main" val="1445147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285657"/>
            <a:ext cx="4608512" cy="1143000"/>
          </a:xfrm>
        </p:spPr>
        <p:txBody>
          <a:bodyPr>
            <a:noAutofit/>
          </a:bodyPr>
          <a:lstStyle/>
          <a:p>
            <a:pPr fontAlgn="base"/>
            <a:r>
              <a:rPr lang="ru-RU" sz="2400" dirty="0">
                <a:solidFill>
                  <a:schemeClr val="tx1"/>
                </a:solidFill>
              </a:rPr>
              <a:t>Осень</a:t>
            </a:r>
            <a:br>
              <a:rPr lang="ru-RU" sz="2400" dirty="0">
                <a:solidFill>
                  <a:schemeClr val="tx1"/>
                </a:solidFill>
              </a:rPr>
            </a:br>
            <a:r>
              <a:rPr lang="ru-RU" sz="2400" dirty="0" err="1">
                <a:solidFill>
                  <a:schemeClr val="tx1"/>
                </a:solidFill>
              </a:rPr>
              <a:t>Цзинь</a:t>
            </a:r>
            <a:r>
              <a:rPr lang="ru-RU" sz="2400" dirty="0">
                <a:solidFill>
                  <a:schemeClr val="tx1"/>
                </a:solidFill>
              </a:rPr>
              <a:t> </a:t>
            </a:r>
            <a:r>
              <a:rPr lang="ru-RU" sz="2400" dirty="0">
                <a:solidFill>
                  <a:schemeClr val="tx1"/>
                </a:solidFill>
              </a:rPr>
              <a:t>Ба</a:t>
            </a:r>
            <a:br>
              <a:rPr lang="ru-RU" sz="2400" dirty="0">
                <a:solidFill>
                  <a:schemeClr val="tx1"/>
                </a:solidFill>
              </a:rPr>
            </a:br>
            <a:r>
              <a:rPr lang="ru-RU" sz="2400" dirty="0">
                <a:solidFill>
                  <a:schemeClr val="tx1"/>
                </a:solidFill>
              </a:rPr>
              <a:t>1957</a:t>
            </a:r>
            <a:br>
              <a:rPr lang="ru-RU" sz="2400" dirty="0">
                <a:solidFill>
                  <a:schemeClr val="tx1"/>
                </a:solidFill>
              </a:rPr>
            </a:br>
            <a:r>
              <a:rPr lang="ru-RU" sz="2400" dirty="0">
                <a:solidFill>
                  <a:schemeClr val="tx1"/>
                </a:solidFill>
              </a:rPr>
              <a:t>В «Осени» запечатлен последний этап распада рода </a:t>
            </a:r>
            <a:r>
              <a:rPr lang="ru-RU" sz="2400" dirty="0" err="1">
                <a:solidFill>
                  <a:schemeClr val="tx1"/>
                </a:solidFill>
              </a:rPr>
              <a:t>Гао</a:t>
            </a:r>
            <a:r>
              <a:rPr lang="ru-RU" sz="2400" dirty="0">
                <a:solidFill>
                  <a:schemeClr val="tx1"/>
                </a:solidFill>
              </a:rPr>
              <a:t>, когда даже махнувший было на себя рукой </a:t>
            </a:r>
            <a:r>
              <a:rPr lang="ru-RU" sz="2400" dirty="0" err="1">
                <a:solidFill>
                  <a:schemeClr val="tx1"/>
                </a:solidFill>
              </a:rPr>
              <a:t>Цзюэсинь</a:t>
            </a:r>
            <a:r>
              <a:rPr lang="ru-RU" sz="2400" dirty="0">
                <a:solidFill>
                  <a:schemeClr val="tx1"/>
                </a:solidFill>
              </a:rPr>
              <a:t> решается проявить самостоятельность. Со смертью сына и наследника старого </a:t>
            </a:r>
            <a:r>
              <a:rPr lang="ru-RU" sz="2400" dirty="0" err="1">
                <a:solidFill>
                  <a:schemeClr val="tx1"/>
                </a:solidFill>
              </a:rPr>
              <a:t>Гао</a:t>
            </a:r>
            <a:r>
              <a:rPr lang="ru-RU" sz="2400" dirty="0">
                <a:solidFill>
                  <a:schemeClr val="tx1"/>
                </a:solidFill>
              </a:rPr>
              <a:t>, </a:t>
            </a:r>
            <a:r>
              <a:rPr lang="ru-RU" sz="2400" dirty="0" err="1">
                <a:solidFill>
                  <a:schemeClr val="tx1"/>
                </a:solidFill>
              </a:rPr>
              <a:t>Кэмина</a:t>
            </a:r>
            <a:r>
              <a:rPr lang="ru-RU" sz="2400" dirty="0">
                <a:solidFill>
                  <a:schemeClr val="tx1"/>
                </a:solidFill>
              </a:rPr>
              <a:t>, дом остается без «законного» главы, а молодое поколение живет своей жизнью...</a:t>
            </a:r>
          </a:p>
        </p:txBody>
      </p:sp>
      <p:pic>
        <p:nvPicPr>
          <p:cNvPr id="2050" name="Picture 2" descr="undef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32656"/>
            <a:ext cx="3977258" cy="6208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112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95936" y="5192506"/>
            <a:ext cx="4680520" cy="1143000"/>
          </a:xfrm>
        </p:spPr>
        <p:txBody>
          <a:bodyPr>
            <a:noAutofit/>
          </a:bodyPr>
          <a:lstStyle/>
          <a:p>
            <a:r>
              <a:rPr lang="ru-RU" sz="2100" dirty="0">
                <a:solidFill>
                  <a:schemeClr val="tx1"/>
                </a:solidFill>
              </a:rPr>
              <a:t>В долине Лотосов</a:t>
            </a:r>
            <a:br>
              <a:rPr lang="ru-RU" sz="2100" dirty="0">
                <a:solidFill>
                  <a:schemeClr val="tx1"/>
                </a:solidFill>
              </a:rPr>
            </a:br>
            <a:r>
              <a:rPr lang="ru-RU" sz="2100" dirty="0" err="1">
                <a:solidFill>
                  <a:schemeClr val="tx1"/>
                </a:solidFill>
              </a:rPr>
              <a:t>Гу</a:t>
            </a:r>
            <a:r>
              <a:rPr lang="ru-RU" sz="2100" dirty="0">
                <a:solidFill>
                  <a:schemeClr val="tx1"/>
                </a:solidFill>
              </a:rPr>
              <a:t> </a:t>
            </a:r>
            <a:r>
              <a:rPr lang="ru-RU" sz="2100" dirty="0" err="1">
                <a:solidFill>
                  <a:schemeClr val="tx1"/>
                </a:solidFill>
              </a:rPr>
              <a:t>Хуа</a:t>
            </a:r>
            <a:r>
              <a:rPr lang="ru-RU" sz="2100" dirty="0">
                <a:solidFill>
                  <a:schemeClr val="tx1"/>
                </a:solidFill>
              </a:rPr>
              <a:t/>
            </a:r>
            <a:br>
              <a:rPr lang="ru-RU" sz="2100" dirty="0">
                <a:solidFill>
                  <a:schemeClr val="tx1"/>
                </a:solidFill>
              </a:rPr>
            </a:br>
            <a:r>
              <a:rPr lang="ru-RU" sz="2100" dirty="0">
                <a:solidFill>
                  <a:schemeClr val="tx1"/>
                </a:solidFill>
              </a:rPr>
              <a:t>1981</a:t>
            </a:r>
            <a:br>
              <a:rPr lang="ru-RU" sz="2100" dirty="0">
                <a:solidFill>
                  <a:schemeClr val="tx1"/>
                </a:solidFill>
              </a:rPr>
            </a:br>
            <a:r>
              <a:rPr lang="ru-RU" sz="2100" dirty="0" err="1">
                <a:solidFill>
                  <a:schemeClr val="tx1"/>
                </a:solidFill>
              </a:rPr>
              <a:t>Гу</a:t>
            </a:r>
            <a:r>
              <a:rPr lang="ru-RU" sz="2100" dirty="0">
                <a:solidFill>
                  <a:schemeClr val="tx1"/>
                </a:solidFill>
              </a:rPr>
              <a:t> </a:t>
            </a:r>
            <a:r>
              <a:rPr lang="ru-RU" sz="2100" dirty="0" err="1">
                <a:solidFill>
                  <a:schemeClr val="tx1"/>
                </a:solidFill>
              </a:rPr>
              <a:t>Хуа</a:t>
            </a:r>
            <a:r>
              <a:rPr lang="ru-RU" sz="2100" dirty="0">
                <a:solidFill>
                  <a:schemeClr val="tx1"/>
                </a:solidFill>
              </a:rPr>
              <a:t> – китайский писатель, лауреат престижной литературной премии Мао Дуня. Многие его произведения посвящены деревенской жизни и труду. Роман «В Долине лотосов» не исключение. Его герои – жители далекой горной деревушки – переживают трудный для Китая период «культурной революции» (1960–1970-е гг.). Для одних перемены стали билетом в новую жизнь, а для других – главным жизненным испытанием.</a:t>
            </a:r>
          </a:p>
        </p:txBody>
      </p:sp>
      <p:pic>
        <p:nvPicPr>
          <p:cNvPr id="3074" name="Picture 2" descr="В долине Лотос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673" y="548680"/>
            <a:ext cx="3759158" cy="578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5188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310336"/>
            <a:ext cx="4608512" cy="1143000"/>
          </a:xfrm>
        </p:spPr>
        <p:txBody>
          <a:bodyPr>
            <a:noAutofit/>
          </a:bodyPr>
          <a:lstStyle/>
          <a:p>
            <a:r>
              <a:rPr lang="ru-RU" sz="2100" dirty="0">
                <a:solidFill>
                  <a:schemeClr val="tx1"/>
                </a:solidFill>
              </a:rPr>
              <a:t>Исповедь бывшего </a:t>
            </a:r>
            <a:r>
              <a:rPr lang="ru-RU" sz="2100" dirty="0" err="1">
                <a:solidFill>
                  <a:schemeClr val="tx1"/>
                </a:solidFill>
              </a:rPr>
              <a:t>хунвэйбина</a:t>
            </a:r>
            <a:r>
              <a:rPr lang="ru-RU" sz="2100" dirty="0">
                <a:solidFill>
                  <a:schemeClr val="tx1"/>
                </a:solidFill>
              </a:rPr>
              <a:t/>
            </a:r>
            <a:br>
              <a:rPr lang="ru-RU" sz="2100" dirty="0">
                <a:solidFill>
                  <a:schemeClr val="tx1"/>
                </a:solidFill>
              </a:rPr>
            </a:br>
            <a:r>
              <a:rPr lang="ru-RU" sz="2100" dirty="0">
                <a:solidFill>
                  <a:schemeClr val="tx1"/>
                </a:solidFill>
              </a:rPr>
              <a:t>Лян </a:t>
            </a:r>
            <a:r>
              <a:rPr lang="ru-RU" sz="2100" dirty="0" err="1">
                <a:solidFill>
                  <a:schemeClr val="tx1"/>
                </a:solidFill>
              </a:rPr>
              <a:t>Сяошэн</a:t>
            </a:r>
            <a:r>
              <a:rPr lang="ru-RU" sz="2100" dirty="0">
                <a:solidFill>
                  <a:schemeClr val="tx1"/>
                </a:solidFill>
              </a:rPr>
              <a:t/>
            </a:r>
            <a:br>
              <a:rPr lang="ru-RU" sz="2100" dirty="0">
                <a:solidFill>
                  <a:schemeClr val="tx1"/>
                </a:solidFill>
              </a:rPr>
            </a:br>
            <a:r>
              <a:rPr lang="ru-RU" sz="2100" dirty="0">
                <a:solidFill>
                  <a:schemeClr val="tx1"/>
                </a:solidFill>
              </a:rPr>
              <a:t>1999</a:t>
            </a:r>
            <a:br>
              <a:rPr lang="ru-RU" sz="2100" dirty="0">
                <a:solidFill>
                  <a:schemeClr val="tx1"/>
                </a:solidFill>
              </a:rPr>
            </a:br>
            <a:r>
              <a:rPr lang="ru-RU" sz="2100" dirty="0">
                <a:solidFill>
                  <a:schemeClr val="tx1"/>
                </a:solidFill>
              </a:rPr>
              <a:t>Эта книга — повесть китайского писателя о «культурной революции», которую ему пришлось пережить. Автор анализирует психологию личности и общества на одном из переломных этапов истории, показывает, как переплетаются жестокость и гуманизм. Живой документ, написанный очевидцем и участником событий, вызывает в памяти недавнюю историю нашей страны.</a:t>
            </a:r>
          </a:p>
        </p:txBody>
      </p:sp>
      <p:pic>
        <p:nvPicPr>
          <p:cNvPr id="4098" name="Picture 2" descr="https://myrt.ru/files/books/2019/02/25/476913/cvr1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7940" y="548680"/>
            <a:ext cx="3528136"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957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79912" y="4878288"/>
            <a:ext cx="4896544" cy="1143000"/>
          </a:xfrm>
        </p:spPr>
        <p:txBody>
          <a:bodyPr>
            <a:noAutofit/>
          </a:bodyPr>
          <a:lstStyle/>
          <a:p>
            <a:r>
              <a:rPr lang="ru-RU" sz="2100" dirty="0">
                <a:solidFill>
                  <a:schemeClr val="tx1"/>
                </a:solidFill>
              </a:rPr>
              <a:t>Магистр дьявольского культа</a:t>
            </a:r>
            <a:br>
              <a:rPr lang="ru-RU" sz="2100" dirty="0">
                <a:solidFill>
                  <a:schemeClr val="tx1"/>
                </a:solidFill>
              </a:rPr>
            </a:br>
            <a:r>
              <a:rPr lang="ru-RU" sz="2100" dirty="0" err="1">
                <a:solidFill>
                  <a:schemeClr val="tx1"/>
                </a:solidFill>
              </a:rPr>
              <a:t>Мосян</a:t>
            </a:r>
            <a:r>
              <a:rPr lang="ru-RU" sz="2100" dirty="0">
                <a:solidFill>
                  <a:schemeClr val="tx1"/>
                </a:solidFill>
              </a:rPr>
              <a:t> </a:t>
            </a:r>
            <a:r>
              <a:rPr lang="ru-RU" sz="2100" dirty="0" err="1">
                <a:solidFill>
                  <a:schemeClr val="tx1"/>
                </a:solidFill>
              </a:rPr>
              <a:t>Тунсю</a:t>
            </a:r>
            <a:r>
              <a:rPr lang="ru-RU" sz="2100" dirty="0">
                <a:solidFill>
                  <a:schemeClr val="tx1"/>
                </a:solidFill>
              </a:rPr>
              <a:t/>
            </a:r>
            <a:br>
              <a:rPr lang="ru-RU" sz="2100" dirty="0">
                <a:solidFill>
                  <a:schemeClr val="tx1"/>
                </a:solidFill>
              </a:rPr>
            </a:br>
            <a:r>
              <a:rPr lang="ru-RU" sz="2100" dirty="0">
                <a:solidFill>
                  <a:schemeClr val="tx1"/>
                </a:solidFill>
              </a:rPr>
              <a:t>2015</a:t>
            </a:r>
            <a:br>
              <a:rPr lang="ru-RU" sz="2100" dirty="0">
                <a:solidFill>
                  <a:schemeClr val="tx1"/>
                </a:solidFill>
              </a:rPr>
            </a:br>
            <a:r>
              <a:rPr lang="ru-RU" sz="2100" dirty="0">
                <a:solidFill>
                  <a:schemeClr val="tx1"/>
                </a:solidFill>
              </a:rPr>
              <a:t>Действие </a:t>
            </a:r>
            <a:r>
              <a:rPr lang="ru-RU" sz="2100" dirty="0">
                <a:solidFill>
                  <a:schemeClr val="tx1"/>
                </a:solidFill>
              </a:rPr>
              <a:t>происходит в </a:t>
            </a:r>
            <a:r>
              <a:rPr lang="ru-RU" sz="2100" dirty="0" err="1">
                <a:solidFill>
                  <a:schemeClr val="tx1"/>
                </a:solidFill>
              </a:rPr>
              <a:t>фэнтезийном</a:t>
            </a:r>
            <a:r>
              <a:rPr lang="ru-RU" sz="2100" dirty="0">
                <a:solidFill>
                  <a:schemeClr val="tx1"/>
                </a:solidFill>
              </a:rPr>
              <a:t> мире, основанном на Древнем Китае. Главный герой, </a:t>
            </a:r>
            <a:r>
              <a:rPr lang="ru-RU" sz="2100" dirty="0" err="1">
                <a:solidFill>
                  <a:schemeClr val="tx1"/>
                </a:solidFill>
              </a:rPr>
              <a:t>Вэй</a:t>
            </a:r>
            <a:r>
              <a:rPr lang="ru-RU" sz="2100" dirty="0">
                <a:solidFill>
                  <a:schemeClr val="tx1"/>
                </a:solidFill>
              </a:rPr>
              <a:t> </a:t>
            </a:r>
            <a:r>
              <a:rPr lang="ru-RU" sz="2100" dirty="0" err="1">
                <a:solidFill>
                  <a:schemeClr val="tx1"/>
                </a:solidFill>
              </a:rPr>
              <a:t>Усянь</a:t>
            </a:r>
            <a:r>
              <a:rPr lang="ru-RU" sz="2100" dirty="0">
                <a:solidFill>
                  <a:schemeClr val="tx1"/>
                </a:solidFill>
              </a:rPr>
              <a:t>, стремится достичь </a:t>
            </a:r>
            <a:r>
              <a:rPr lang="ru-RU" sz="2100" dirty="0" err="1">
                <a:solidFill>
                  <a:schemeClr val="tx1"/>
                </a:solidFill>
              </a:rPr>
              <a:t>сянь</a:t>
            </a:r>
            <a:r>
              <a:rPr lang="ru-RU" sz="2100" dirty="0">
                <a:solidFill>
                  <a:schemeClr val="tx1"/>
                </a:solidFill>
              </a:rPr>
              <a:t> (бессмертия), но после определённых обстоятельств изобретает «демонический путь» (</a:t>
            </a:r>
            <a:r>
              <a:rPr lang="ru-RU" sz="2100" dirty="0" err="1">
                <a:solidFill>
                  <a:schemeClr val="tx1"/>
                </a:solidFill>
              </a:rPr>
              <a:t>魔道</a:t>
            </a:r>
            <a:r>
              <a:rPr lang="ru-RU" sz="2100" dirty="0">
                <a:solidFill>
                  <a:schemeClr val="tx1"/>
                </a:solidFill>
              </a:rPr>
              <a:t>). После чего погибает, но возвращается к жизни в теле забитого деревенского парня, который хотел отомстить своим родственникам за все унижения и издевательства.</a:t>
            </a:r>
          </a:p>
        </p:txBody>
      </p:sp>
      <p:pic>
        <p:nvPicPr>
          <p:cNvPr id="6146" name="Picture 2" descr="Магистр дьявольского культа (Л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20687"/>
            <a:ext cx="3528392" cy="5631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4266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5575" y="404664"/>
            <a:ext cx="8136904" cy="1143000"/>
          </a:xfrm>
        </p:spPr>
        <p:txBody>
          <a:bodyPr>
            <a:noAutofit/>
          </a:bodyPr>
          <a:lstStyle/>
          <a:p>
            <a:r>
              <a:rPr lang="ru-RU" sz="2600" dirty="0">
                <a:solidFill>
                  <a:schemeClr val="tx1"/>
                </a:solidFill>
              </a:rPr>
              <a:t>С 2017 года роман был адаптирован в </a:t>
            </a:r>
            <a:r>
              <a:rPr lang="ru-RU" sz="2600" dirty="0" err="1">
                <a:solidFill>
                  <a:schemeClr val="tx1"/>
                </a:solidFill>
              </a:rPr>
              <a:t>маньхуа,радиопостановку</a:t>
            </a:r>
            <a:r>
              <a:rPr lang="ru-RU" sz="2600" dirty="0">
                <a:solidFill>
                  <a:schemeClr val="tx1"/>
                </a:solidFill>
              </a:rPr>
              <a:t>, </a:t>
            </a:r>
            <a:r>
              <a:rPr lang="ru-RU" sz="2600" dirty="0" err="1">
                <a:solidFill>
                  <a:schemeClr val="tx1"/>
                </a:solidFill>
              </a:rPr>
              <a:t>дунхуа</a:t>
            </a:r>
            <a:r>
              <a:rPr lang="ru-RU" sz="2600" dirty="0">
                <a:solidFill>
                  <a:schemeClr val="tx1"/>
                </a:solidFill>
              </a:rPr>
              <a:t> и </a:t>
            </a:r>
            <a:r>
              <a:rPr lang="ru-RU" sz="2600" dirty="0" err="1">
                <a:solidFill>
                  <a:schemeClr val="tx1"/>
                </a:solidFill>
              </a:rPr>
              <a:t>дораму</a:t>
            </a:r>
            <a:r>
              <a:rPr lang="ru-RU" sz="2600" dirty="0">
                <a:solidFill>
                  <a:schemeClr val="tx1"/>
                </a:solidFill>
              </a:rPr>
              <a:t>, все они добились огромной популярности.</a:t>
            </a:r>
          </a:p>
        </p:txBody>
      </p:sp>
      <p:sp>
        <p:nvSpPr>
          <p:cNvPr id="3" name="AutoShape 2" descr="Mo Dao Zu Sh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53" y="2044685"/>
            <a:ext cx="3291794"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descr="https://m.diskomir.ru/upload/iblock/e74/e745a4e8b3d2d4ee78f41d3e70beda85.jpg"/>
          <p:cNvPicPr>
            <a:picLocks noChangeAspect="1" noChangeArrowheads="1"/>
          </p:cNvPicPr>
          <p:nvPr/>
        </p:nvPicPr>
        <p:blipFill rotWithShape="1">
          <a:blip r:embed="rId3">
            <a:extLst>
              <a:ext uri="{28A0092B-C50C-407E-A947-70E740481C1C}">
                <a14:useLocalDpi xmlns:a14="http://schemas.microsoft.com/office/drawing/2010/main" val="0"/>
              </a:ext>
            </a:extLst>
          </a:blip>
          <a:srcRect l="10685" r="8665"/>
          <a:stretch/>
        </p:blipFill>
        <p:spPr bwMode="auto">
          <a:xfrm>
            <a:off x="2953815" y="1998503"/>
            <a:ext cx="2906485" cy="4581072"/>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42721" y="1988840"/>
            <a:ext cx="3310272" cy="4720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98824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9364" y="3212976"/>
            <a:ext cx="5082916"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67544" y="2348880"/>
            <a:ext cx="7467600" cy="1143000"/>
          </a:xfrm>
        </p:spPr>
        <p:txBody>
          <a:bodyPr>
            <a:noAutofit/>
          </a:bodyPr>
          <a:lstStyle/>
          <a:p>
            <a:r>
              <a:rPr lang="ru-RU" sz="2400" b="1" u="sng" dirty="0">
                <a:solidFill>
                  <a:schemeClr val="tx1"/>
                </a:solidFill>
              </a:rPr>
              <a:t>Цитаты</a:t>
            </a:r>
            <a:r>
              <a:rPr lang="ru-RU" sz="2100" dirty="0">
                <a:solidFill>
                  <a:schemeClr val="tx1"/>
                </a:solidFill>
              </a:rPr>
              <a:t/>
            </a:r>
            <a:br>
              <a:rPr lang="ru-RU" sz="2100" dirty="0">
                <a:solidFill>
                  <a:schemeClr val="tx1"/>
                </a:solidFill>
              </a:rPr>
            </a:br>
            <a:r>
              <a:rPr lang="ru-RU" sz="2100" dirty="0">
                <a:solidFill>
                  <a:schemeClr val="tx1"/>
                </a:solidFill>
              </a:rPr>
              <a:t/>
            </a:r>
            <a:br>
              <a:rPr lang="ru-RU" sz="2100" dirty="0">
                <a:solidFill>
                  <a:schemeClr val="tx1"/>
                </a:solidFill>
              </a:rPr>
            </a:br>
            <a:r>
              <a:rPr lang="ru-RU" sz="2100" dirty="0">
                <a:solidFill>
                  <a:schemeClr val="tx1"/>
                </a:solidFill>
              </a:rPr>
              <a:t>— </a:t>
            </a:r>
            <a:r>
              <a:rPr lang="ru-RU" sz="2100" dirty="0">
                <a:solidFill>
                  <a:schemeClr val="tx1"/>
                </a:solidFill>
              </a:rPr>
              <a:t>Юноша, в этой жизни есть два тошнотворных слова, которые человек должен научиться говорить, несмотря ни на что.</a:t>
            </a:r>
            <a:br>
              <a:rPr lang="ru-RU" sz="2100" dirty="0">
                <a:solidFill>
                  <a:schemeClr val="tx1"/>
                </a:solidFill>
              </a:rPr>
            </a:br>
            <a:r>
              <a:rPr lang="ru-RU" sz="2100" dirty="0">
                <a:solidFill>
                  <a:schemeClr val="tx1"/>
                </a:solidFill>
              </a:rPr>
              <a:t>— Это какие же?</a:t>
            </a:r>
            <a:br>
              <a:rPr lang="ru-RU" sz="2100" dirty="0">
                <a:solidFill>
                  <a:schemeClr val="tx1"/>
                </a:solidFill>
              </a:rPr>
            </a:br>
            <a:r>
              <a:rPr lang="ru-RU" sz="2100" dirty="0">
                <a:solidFill>
                  <a:schemeClr val="tx1"/>
                </a:solidFill>
              </a:rPr>
              <a:t>— «Спасибо» и «прости».</a:t>
            </a:r>
            <a:br>
              <a:rPr lang="ru-RU" sz="2100" dirty="0">
                <a:solidFill>
                  <a:schemeClr val="tx1"/>
                </a:solidFill>
              </a:rPr>
            </a:br>
            <a:r>
              <a:rPr lang="ru-RU" sz="2100" dirty="0">
                <a:solidFill>
                  <a:schemeClr val="tx1"/>
                </a:solidFill>
              </a:rPr>
              <a:t>— И что мне будет, если я не научусь говорить их?</a:t>
            </a:r>
            <a:br>
              <a:rPr lang="ru-RU" sz="2100" dirty="0">
                <a:solidFill>
                  <a:schemeClr val="tx1"/>
                </a:solidFill>
              </a:rPr>
            </a:br>
            <a:r>
              <a:rPr lang="ru-RU" sz="2100" dirty="0">
                <a:solidFill>
                  <a:schemeClr val="tx1"/>
                </a:solidFill>
              </a:rPr>
              <a:t>— Тогда рано или поздно ты произнесёшь их в слезах.</a:t>
            </a:r>
          </a:p>
        </p:txBody>
      </p:sp>
    </p:spTree>
    <p:extLst>
      <p:ext uri="{BB962C8B-B14F-4D97-AF65-F5344CB8AC3E}">
        <p14:creationId xmlns:p14="http://schemas.microsoft.com/office/powerpoint/2010/main" val="37658327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solidFill>
                  <a:schemeClr val="tx1"/>
                </a:solidFill>
              </a:rPr>
              <a:t>Прежде, чем бить собаку, смотри, кто её хозяин.</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2" y="1772816"/>
            <a:ext cx="7208891"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9982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700808"/>
            <a:ext cx="7992888" cy="1143000"/>
          </a:xfrm>
        </p:spPr>
        <p:txBody>
          <a:bodyPr>
            <a:noAutofit/>
          </a:bodyPr>
          <a:lstStyle/>
          <a:p>
            <a:r>
              <a:rPr lang="ru-RU" sz="2400" dirty="0">
                <a:solidFill>
                  <a:schemeClr val="tx1"/>
                </a:solidFill>
              </a:rPr>
              <a:t>- Что ты смеёшься?</a:t>
            </a:r>
            <a:br>
              <a:rPr lang="ru-RU" sz="2400" dirty="0">
                <a:solidFill>
                  <a:schemeClr val="tx1"/>
                </a:solidFill>
              </a:rPr>
            </a:br>
            <a:r>
              <a:rPr lang="ru-RU" sz="2400" dirty="0">
                <a:solidFill>
                  <a:schemeClr val="tx1"/>
                </a:solidFill>
              </a:rPr>
              <a:t>- Ничего. Просто смешно и всё. Когда все боялись и заискивали передо мной, ты был единственным, кто меня ругал. Но сейчас, когда всем не терпится убить меня, когда все ненавидят и презирают, ты единственный, кто стоит рядом со мной</a:t>
            </a:r>
            <a:r>
              <a:rPr lang="ru-RU" sz="2400" dirty="0">
                <a:solidFill>
                  <a:schemeClr val="tx1"/>
                </a:solidFill>
              </a:rPr>
              <a:t>.</a:t>
            </a:r>
            <a:endParaRPr lang="ru-RU" sz="2400" dirty="0">
              <a:solidFill>
                <a:schemeClr val="tx1"/>
              </a:solidFill>
            </a:endParaRPr>
          </a:p>
        </p:txBody>
      </p:sp>
      <p:pic>
        <p:nvPicPr>
          <p:cNvPr id="8196" name="Picture 4" descr="https://i.pinimg.com/564x/fe/de/7c/fede7c36f3327d345895197e3577aacf.jpg"/>
          <p:cNvPicPr>
            <a:picLocks noChangeAspect="1" noChangeArrowheads="1"/>
          </p:cNvPicPr>
          <p:nvPr/>
        </p:nvPicPr>
        <p:blipFill rotWithShape="1">
          <a:blip r:embed="rId2">
            <a:extLst>
              <a:ext uri="{28A0092B-C50C-407E-A947-70E740481C1C}">
                <a14:useLocalDpi xmlns:a14="http://schemas.microsoft.com/office/drawing/2010/main" val="0"/>
              </a:ext>
            </a:extLst>
          </a:blip>
          <a:srcRect t="17841" b="42514"/>
          <a:stretch/>
        </p:blipFill>
        <p:spPr bwMode="auto">
          <a:xfrm>
            <a:off x="1751172" y="2924944"/>
            <a:ext cx="5485123" cy="3863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5036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389</TotalTime>
  <Words>174</Words>
  <Application>Microsoft Office PowerPoint</Application>
  <PresentationFormat>Экран (4:3)</PresentationFormat>
  <Paragraphs>16</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Эркер</vt:lpstr>
      <vt:lpstr>Китайская литература</vt:lpstr>
      <vt:lpstr>Осень Цзинь Ба 1957 В «Осени» запечатлен последний этап распада рода Гао, когда даже махнувший было на себя рукой Цзюэсинь решается проявить самостоятельность. Со смертью сына и наследника старого Гао, Кэмина, дом остается без «законного» главы, а молодое поколение живет своей жизнью...</vt:lpstr>
      <vt:lpstr>В долине Лотосов Гу Хуа 1981 Гу Хуа – китайский писатель, лауреат престижной литературной премии Мао Дуня. Многие его произведения посвящены деревенской жизни и труду. Роман «В Долине лотосов» не исключение. Его герои – жители далекой горной деревушки – переживают трудный для Китая период «культурной революции» (1960–1970-е гг.). Для одних перемены стали билетом в новую жизнь, а для других – главным жизненным испытанием.</vt:lpstr>
      <vt:lpstr>Исповедь бывшего хунвэйбина Лян Сяошэн 1999 Эта книга — повесть китайского писателя о «культурной революции», которую ему пришлось пережить. Автор анализирует психологию личности и общества на одном из переломных этапов истории, показывает, как переплетаются жестокость и гуманизм. Живой документ, написанный очевидцем и участником событий, вызывает в памяти недавнюю историю нашей страны.</vt:lpstr>
      <vt:lpstr>Магистр дьявольского культа Мосян Тунсю 2015 Действие происходит в фэнтезийном мире, основанном на Древнем Китае. Главный герой, Вэй Усянь, стремится достичь сянь (бессмертия), но после определённых обстоятельств изобретает «демонический путь» (魔道). После чего погибает, но возвращается к жизни в теле забитого деревенского парня, который хотел отомстить своим родственникам за все унижения и издевательства.</vt:lpstr>
      <vt:lpstr>С 2017 года роман был адаптирован в маньхуа,радиопостановку, дунхуа и дораму, все они добились огромной популярности.</vt:lpstr>
      <vt:lpstr>Цитаты  — Юноша, в этой жизни есть два тошнотворных слова, которые человек должен научиться говорить, несмотря ни на что. — Это какие же? — «Спасибо» и «прости». — И что мне будет, если я не научусь говорить их? — Тогда рано или поздно ты произнесёшь их в слезах.</vt:lpstr>
      <vt:lpstr>Прежде, чем бить собаку, смотри, кто её хозяин.</vt:lpstr>
      <vt:lpstr>- Что ты смеёшься? - Ничего. Просто смешно и всё. Когда все боялись и заискивали передо мной, ты был единственным, кто меня ругал. Но сейчас, когда всем не терпится убить меня, когда все ненавидят и презирают, ты единственный, кто стоит рядом со мной.</vt:lpstr>
      <vt:lpstr>Почему вас учат всяким занудным вещам, которые требуют простого зазубривания? Зачем запоминать простыни исторических текстов, семейные древа или же этикет общества заклинателей? Вам нужно получать знания, которые можно применить на практике! </vt:lpstr>
      <vt:lpstr>Благословение небожителей Мосян Тунсю 2017 Восемьсот лет назад Се Лянь был наследным принцем королевства Сяньлэ. Он был любим своими подданными и считался всеобщим любимцем. Вознесшись на Небеса в юном возрасте, юноша был дважды изгнан из-за несчастных событий. Теперь Се Лянь в третий раз возносится на Небеса и становится посмешищем всех трех царств. На своей первой миссии в качестве небожителя он встречает таинственного демона, который наводит целый ужас на Небеса. </vt:lpstr>
      <vt:lpstr>По новелле вышла дунхуа, ещё выходит маньхуа (художником STARember) и запланирована дорама.</vt:lpstr>
      <vt:lpstr>   Цитаты  Тот, кто из двух вариантов — прибавить десять лет жизни себе или же отнять десять лет жизни своих врагов, выберет последний, как раз человеком и зовется, такова людская природа.</vt:lpstr>
      <vt:lpstr>Неважно, человек ты, божество или демон, за свои деяния нужно нести ответственность.</vt:lpstr>
      <vt:lpstr>Общаясь с человеком, нужно обращать внимание на то, подходите ли вы друг другу, на сочетание ваших характеров, а не на то, кем вы являетесь. Если ты мне понравился, этого не изменить, будь ты хоть нищий попрошайка; и если ты мне не понравился, сделайся ты хоть императором, я буду ненавидеть тебя по-прежнему. Разве так не должно быть? </vt:lpstr>
      <vt:lpstr>Если не знаешь, ради чего жить, живи хотя бы ради меня. Если не можешь найти смысла в жизни, тогда пока что сделай меня смыслом своей жизни, опорой, которая будет помогать тебе жить дальше.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22</cp:revision>
  <dcterms:created xsi:type="dcterms:W3CDTF">2021-04-11T15:39:11Z</dcterms:created>
  <dcterms:modified xsi:type="dcterms:W3CDTF">2021-04-11T22:09:03Z</dcterms:modified>
</cp:coreProperties>
</file>