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2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270" autoAdjust="0"/>
    <p:restoredTop sz="94660"/>
  </p:normalViewPr>
  <p:slideViewPr>
    <p:cSldViewPr>
      <p:cViewPr varScale="1">
        <p:scale>
          <a:sx n="69" d="100"/>
          <a:sy n="69" d="100"/>
        </p:scale>
        <p:origin x="-172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3B8DA-5DD6-430A-A924-8ED5A3839259}" type="datetimeFigureOut">
              <a:rPr lang="ru-RU" smtClean="0"/>
              <a:t>21.01.2022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80ADA4-B1B4-4E51-84CD-C6613BDC4371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3B8DA-5DD6-430A-A924-8ED5A3839259}" type="datetimeFigureOut">
              <a:rPr lang="ru-RU" smtClean="0"/>
              <a:t>21.01.2022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0ADA4-B1B4-4E51-84CD-C6613BDC437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3B8DA-5DD6-430A-A924-8ED5A3839259}" type="datetimeFigureOut">
              <a:rPr lang="ru-RU" smtClean="0"/>
              <a:t>21.01.2022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0ADA4-B1B4-4E51-84CD-C6613BDC437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3B8DA-5DD6-430A-A924-8ED5A3839259}" type="datetimeFigureOut">
              <a:rPr lang="ru-RU" smtClean="0"/>
              <a:t>21.01.2022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0ADA4-B1B4-4E51-84CD-C6613BDC437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3B8DA-5DD6-430A-A924-8ED5A3839259}" type="datetimeFigureOut">
              <a:rPr lang="ru-RU" smtClean="0"/>
              <a:t>21.01.2022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0ADA4-B1B4-4E51-84CD-C6613BDC4371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3B8DA-5DD6-430A-A924-8ED5A3839259}" type="datetimeFigureOut">
              <a:rPr lang="ru-RU" smtClean="0"/>
              <a:t>21.01.2022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0ADA4-B1B4-4E51-84CD-C6613BDC4371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3B8DA-5DD6-430A-A924-8ED5A3839259}" type="datetimeFigureOut">
              <a:rPr lang="ru-RU" smtClean="0"/>
              <a:t>21.01.2022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0ADA4-B1B4-4E51-84CD-C6613BDC4371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3B8DA-5DD6-430A-A924-8ED5A3839259}" type="datetimeFigureOut">
              <a:rPr lang="ru-RU" smtClean="0"/>
              <a:t>21.01.2022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0ADA4-B1B4-4E51-84CD-C6613BDC437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3B8DA-5DD6-430A-A924-8ED5A3839259}" type="datetimeFigureOut">
              <a:rPr lang="ru-RU" smtClean="0"/>
              <a:t>21.01.2022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0ADA4-B1B4-4E51-84CD-C6613BDC437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3B8DA-5DD6-430A-A924-8ED5A3839259}" type="datetimeFigureOut">
              <a:rPr lang="ru-RU" smtClean="0"/>
              <a:t>21.01.2022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0ADA4-B1B4-4E51-84CD-C6613BDC437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3B8DA-5DD6-430A-A924-8ED5A3839259}" type="datetimeFigureOut">
              <a:rPr lang="ru-RU" smtClean="0"/>
              <a:t>21.01.2022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0ADA4-B1B4-4E51-84CD-C6613BDC437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A273B8DA-5DD6-430A-A924-8ED5A3839259}" type="datetimeFigureOut">
              <a:rPr lang="ru-RU" smtClean="0"/>
              <a:t>21.01.2022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2C80ADA4-B1B4-4E51-84CD-C6613BDC4371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034733"/>
            <a:ext cx="7772400" cy="3456383"/>
          </a:xfrm>
        </p:spPr>
        <p:txBody>
          <a:bodyPr>
            <a:noAutofit/>
          </a:bodyPr>
          <a:lstStyle/>
          <a:p>
            <a:r>
              <a:rPr lang="ru-RU" sz="4000" dirty="0" smtClean="0"/>
              <a:t>Программа внеурочной деятельности по </a:t>
            </a:r>
            <a:r>
              <a:rPr lang="ru-RU" sz="4000" dirty="0" smtClean="0"/>
              <a:t>информатике </a:t>
            </a:r>
            <a:r>
              <a:rPr lang="ru-RU" sz="4000" b="1" dirty="0" smtClean="0"/>
              <a:t>«Азбука компьютерных технологий». </a:t>
            </a: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>4 класс</a:t>
            </a:r>
            <a:endParaRPr lang="ru-RU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4491117"/>
            <a:ext cx="8280920" cy="1219200"/>
          </a:xfrm>
        </p:spPr>
        <p:txBody>
          <a:bodyPr>
            <a:normAutofit/>
          </a:bodyPr>
          <a:lstStyle/>
          <a:p>
            <a:r>
              <a:rPr lang="ru-RU" dirty="0" smtClean="0"/>
              <a:t>«Информатика в начальной школе – основа развития ИКТ-компетентностей. Из опыта работы»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773924" y="5643245"/>
            <a:ext cx="764664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err="1" smtClean="0"/>
              <a:t>Радина</a:t>
            </a:r>
            <a:r>
              <a:rPr lang="ru-RU" sz="2800" b="1" dirty="0" smtClean="0"/>
              <a:t> Елена Николаевна</a:t>
            </a:r>
            <a:r>
              <a:rPr lang="ru-RU" sz="2800" dirty="0" smtClean="0"/>
              <a:t>, </a:t>
            </a:r>
          </a:p>
          <a:p>
            <a:pPr algn="ctr"/>
            <a:r>
              <a:rPr lang="ru-RU" sz="2800" dirty="0" smtClean="0"/>
              <a:t>учитель начальных  классов МОУ СОШ №90</a:t>
            </a: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168"/>
            <a:ext cx="1893978" cy="1422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924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556792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z="3200" b="1" dirty="0" smtClean="0"/>
              <a:t>Областной конкурс </a:t>
            </a:r>
            <a:r>
              <a:rPr lang="ru-RU" sz="3200" b="1" dirty="0"/>
              <a:t>компьютерной </a:t>
            </a:r>
            <a:r>
              <a:rPr lang="ru-RU" sz="3200" b="1" dirty="0" smtClean="0"/>
              <a:t>графики (ГОАУДО </a:t>
            </a:r>
            <a:r>
              <a:rPr lang="ru-RU" sz="3200" b="1" dirty="0"/>
              <a:t>ЯО </a:t>
            </a:r>
            <a:r>
              <a:rPr lang="ru-RU" sz="3200" b="1" dirty="0" smtClean="0"/>
              <a:t>ЦДЮТ</a:t>
            </a:r>
            <a:r>
              <a:rPr lang="ru-RU" sz="3200" b="1" dirty="0"/>
              <a:t>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724821"/>
            <a:ext cx="7488832" cy="5045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910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Autofit/>
          </a:bodyPr>
          <a:lstStyle/>
          <a:p>
            <a:r>
              <a:rPr lang="ru-RU" sz="4000" b="1" dirty="0"/>
              <a:t>Цель программы модуля </a:t>
            </a:r>
            <a:r>
              <a:rPr lang="ru-RU" sz="4000" dirty="0"/>
              <a:t>«Мастер печатных дел»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С</a:t>
            </a:r>
            <a:r>
              <a:rPr lang="ru-RU" dirty="0" smtClean="0"/>
              <a:t>одействовать </a:t>
            </a:r>
            <a:r>
              <a:rPr lang="ru-RU" dirty="0" smtClean="0"/>
              <a:t>развитию умений учащихся набирать тексты на компьютере и их </a:t>
            </a:r>
            <a:r>
              <a:rPr lang="ru-RU" dirty="0" smtClean="0"/>
              <a:t>редактировать. </a:t>
            </a:r>
            <a:endParaRPr lang="ru-RU" dirty="0" smtClean="0"/>
          </a:p>
          <a:p>
            <a:r>
              <a:rPr lang="ru-RU" dirty="0"/>
              <a:t>И</a:t>
            </a:r>
            <a:r>
              <a:rPr lang="ru-RU" dirty="0" smtClean="0"/>
              <a:t>спользовать </a:t>
            </a:r>
            <a:r>
              <a:rPr lang="ru-RU" dirty="0"/>
              <a:t>эти умения в процессе развития </a:t>
            </a:r>
            <a:r>
              <a:rPr lang="ru-RU" dirty="0" smtClean="0"/>
              <a:t>письменной </a:t>
            </a:r>
            <a:r>
              <a:rPr lang="ru-RU" dirty="0" smtClean="0"/>
              <a:t>речи</a:t>
            </a:r>
            <a:r>
              <a:rPr lang="ru-RU" dirty="0"/>
              <a:t>.</a:t>
            </a:r>
            <a:r>
              <a:rPr lang="ru-RU" dirty="0" smtClean="0"/>
              <a:t> </a:t>
            </a:r>
            <a:endParaRPr lang="ru-RU" dirty="0" smtClean="0"/>
          </a:p>
          <a:p>
            <a:r>
              <a:rPr lang="ru-RU" dirty="0"/>
              <a:t>С</a:t>
            </a:r>
            <a:r>
              <a:rPr lang="ru-RU" dirty="0" smtClean="0"/>
              <a:t>оставлять </a:t>
            </a:r>
            <a:r>
              <a:rPr lang="ru-RU" dirty="0"/>
              <a:t>рисунки, грамоты, похвальные листы, буклеты.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532" y="4384345"/>
            <a:ext cx="2434856" cy="2476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617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Autofit/>
          </a:bodyPr>
          <a:lstStyle/>
          <a:p>
            <a:r>
              <a:rPr lang="ru-RU" sz="4000" b="1" dirty="0"/>
              <a:t>Задачи программы модуля </a:t>
            </a:r>
            <a:r>
              <a:rPr lang="ru-RU" sz="4000" dirty="0"/>
              <a:t>«Мастер печатных дел»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Формировать </a:t>
            </a:r>
            <a:r>
              <a:rPr lang="ru-RU" sz="2000" dirty="0"/>
              <a:t>и </a:t>
            </a:r>
            <a:r>
              <a:rPr lang="ru-RU" sz="2000" dirty="0" smtClean="0"/>
              <a:t>развивать навыки </a:t>
            </a:r>
            <a:r>
              <a:rPr lang="ru-RU" sz="2000" dirty="0"/>
              <a:t>работы в текстовом редакторе.</a:t>
            </a:r>
          </a:p>
          <a:p>
            <a:r>
              <a:rPr lang="ru-RU" sz="2000" dirty="0" smtClean="0"/>
              <a:t>Овладевать </a:t>
            </a:r>
            <a:r>
              <a:rPr lang="ru-RU" sz="2000" dirty="0"/>
              <a:t>навыками набора компьютерного текста.</a:t>
            </a:r>
          </a:p>
          <a:p>
            <a:r>
              <a:rPr lang="ru-RU" sz="2000" dirty="0" smtClean="0"/>
              <a:t>Прививать усидчивость у  </a:t>
            </a:r>
            <a:r>
              <a:rPr lang="ru-RU" sz="2000" dirty="0"/>
              <a:t>младшего школьника при </a:t>
            </a:r>
            <a:r>
              <a:rPr lang="ru-RU" sz="2000" dirty="0" smtClean="0"/>
              <a:t>редактировании текста </a:t>
            </a:r>
            <a:r>
              <a:rPr lang="ru-RU" sz="2000" dirty="0"/>
              <a:t>многократно, но при этом последовательно, выбирая </a:t>
            </a:r>
            <a:r>
              <a:rPr lang="ru-RU" sz="2000" dirty="0" smtClean="0"/>
              <a:t>порядок действий </a:t>
            </a:r>
            <a:r>
              <a:rPr lang="ru-RU" sz="2000" dirty="0"/>
              <a:t>с учетом индивидуальных потребностей ученика.</a:t>
            </a:r>
          </a:p>
          <a:p>
            <a:r>
              <a:rPr lang="ru-RU" sz="2000" dirty="0" smtClean="0"/>
              <a:t>Развивать </a:t>
            </a:r>
            <a:r>
              <a:rPr lang="ru-RU" sz="2000" dirty="0"/>
              <a:t>и </a:t>
            </a:r>
            <a:r>
              <a:rPr lang="ru-RU" sz="2000" dirty="0" smtClean="0"/>
              <a:t>поддерживать мотивацию </a:t>
            </a:r>
            <a:r>
              <a:rPr lang="ru-RU" sz="2000" dirty="0"/>
              <a:t>младших школьников к совершенствованию своей письменной речи.</a:t>
            </a:r>
          </a:p>
          <a:p>
            <a:r>
              <a:rPr lang="ru-RU" sz="2000" dirty="0" smtClean="0"/>
              <a:t>Развивать навыки </a:t>
            </a:r>
            <a:r>
              <a:rPr lang="ru-RU" sz="2000" dirty="0"/>
              <a:t>младшего школьника </a:t>
            </a:r>
            <a:r>
              <a:rPr lang="ru-RU" sz="2000" dirty="0" smtClean="0"/>
              <a:t>в использовании полученных знаний </a:t>
            </a:r>
            <a:r>
              <a:rPr lang="ru-RU" sz="2000" dirty="0"/>
              <a:t>и </a:t>
            </a:r>
            <a:r>
              <a:rPr lang="ru-RU" sz="2000" dirty="0" smtClean="0"/>
              <a:t>умений </a:t>
            </a:r>
            <a:r>
              <a:rPr lang="ru-RU" sz="2000" dirty="0"/>
              <a:t>в практической жизни.</a:t>
            </a:r>
          </a:p>
          <a:p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298" y="5157192"/>
            <a:ext cx="1675089" cy="1703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393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Autofit/>
          </a:bodyPr>
          <a:lstStyle/>
          <a:p>
            <a:r>
              <a:rPr lang="ru-RU" sz="4000" dirty="0" smtClean="0"/>
              <a:t>Результат </a:t>
            </a:r>
            <a:r>
              <a:rPr lang="ru-RU" sz="4000" dirty="0"/>
              <a:t>программы модуля </a:t>
            </a:r>
            <a:r>
              <a:rPr lang="ru-RU" sz="4000" b="1" dirty="0"/>
              <a:t>«Мастер печатных дел»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учащиеся </a:t>
            </a:r>
            <a:r>
              <a:rPr lang="ru-RU" dirty="0" smtClean="0"/>
              <a:t>получат навыки </a:t>
            </a:r>
            <a:r>
              <a:rPr lang="ru-RU" dirty="0"/>
              <a:t>набора текста, его редактирования; </a:t>
            </a:r>
            <a:endParaRPr lang="ru-RU" dirty="0" smtClean="0"/>
          </a:p>
          <a:p>
            <a:r>
              <a:rPr lang="ru-RU" dirty="0" smtClean="0"/>
              <a:t>смогут </a:t>
            </a:r>
            <a:r>
              <a:rPr lang="ru-RU" dirty="0"/>
              <a:t>изменять шрифт, </a:t>
            </a:r>
            <a:r>
              <a:rPr lang="ru-RU" dirty="0" smtClean="0"/>
              <a:t>его размер</a:t>
            </a:r>
            <a:r>
              <a:rPr lang="ru-RU" dirty="0"/>
              <a:t>, начертание; </a:t>
            </a:r>
            <a:endParaRPr lang="ru-RU" dirty="0" smtClean="0"/>
          </a:p>
          <a:p>
            <a:r>
              <a:rPr lang="ru-RU" dirty="0" smtClean="0"/>
              <a:t>смогут </a:t>
            </a:r>
            <a:r>
              <a:rPr lang="ru-RU" dirty="0"/>
              <a:t>применять различные типы </a:t>
            </a:r>
            <a:r>
              <a:rPr lang="ru-RU" dirty="0" smtClean="0"/>
              <a:t>выравнивания абзацев </a:t>
            </a:r>
            <a:r>
              <a:rPr lang="ru-RU" dirty="0"/>
              <a:t>(по правому краю, по левому краю, по центру, по ширине); </a:t>
            </a:r>
            <a:endParaRPr lang="ru-RU" dirty="0" smtClean="0"/>
          </a:p>
          <a:p>
            <a:r>
              <a:rPr lang="ru-RU" dirty="0" smtClean="0"/>
              <a:t>смогут использовать </a:t>
            </a:r>
            <a:r>
              <a:rPr lang="ru-RU" dirty="0"/>
              <a:t>в своей работе графические возможности текстового редактора.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532" y="4384345"/>
            <a:ext cx="2434856" cy="2476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753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2204864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z="4000" dirty="0"/>
              <a:t>Цель программы модуля </a:t>
            </a:r>
            <a:r>
              <a:rPr lang="ru-RU" sz="4000" b="1" dirty="0"/>
              <a:t>«Мастер компьютерных презентаций»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353711"/>
            <a:ext cx="8229600" cy="2371434"/>
          </a:xfrm>
        </p:spPr>
        <p:txBody>
          <a:bodyPr/>
          <a:lstStyle/>
          <a:p>
            <a:r>
              <a:rPr lang="ru-RU" dirty="0" smtClean="0"/>
              <a:t>Ф</a:t>
            </a:r>
            <a:r>
              <a:rPr lang="ru-RU" dirty="0" smtClean="0"/>
              <a:t>ормировать </a:t>
            </a:r>
            <a:r>
              <a:rPr lang="ru-RU" dirty="0"/>
              <a:t>у учащихся </a:t>
            </a:r>
            <a:r>
              <a:rPr lang="ru-RU" dirty="0" smtClean="0"/>
              <a:t>навыки </a:t>
            </a:r>
            <a:r>
              <a:rPr lang="ru-RU" dirty="0"/>
              <a:t>создания и демонстрации </a:t>
            </a:r>
            <a:r>
              <a:rPr lang="ru-RU" dirty="0" smtClean="0"/>
              <a:t>компьютерных </a:t>
            </a:r>
            <a:r>
              <a:rPr lang="ru-RU" dirty="0" smtClean="0"/>
              <a:t>презентаций. </a:t>
            </a:r>
            <a:endParaRPr lang="ru-RU" dirty="0" smtClean="0"/>
          </a:p>
          <a:p>
            <a:r>
              <a:rPr lang="ru-RU" dirty="0" smtClean="0"/>
              <a:t>Формировать эстетический вкус </a:t>
            </a:r>
            <a:r>
              <a:rPr lang="ru-RU" dirty="0"/>
              <a:t>и </a:t>
            </a:r>
            <a:r>
              <a:rPr lang="ru-RU" dirty="0" smtClean="0"/>
              <a:t>умение использовать полученные знания </a:t>
            </a:r>
            <a:r>
              <a:rPr lang="ru-RU" dirty="0"/>
              <a:t>на других предметах.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58236" y="4410068"/>
            <a:ext cx="2450268" cy="233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494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2132856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z="4000" dirty="0"/>
              <a:t>Задачи программы модуля </a:t>
            </a:r>
            <a:r>
              <a:rPr lang="ru-RU" sz="4000" b="1" dirty="0"/>
              <a:t>«Мастер компьютерных презентаций»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320280"/>
            <a:ext cx="8229600" cy="3124944"/>
          </a:xfrm>
        </p:spPr>
        <p:txBody>
          <a:bodyPr/>
          <a:lstStyle/>
          <a:p>
            <a:r>
              <a:rPr lang="ru-RU" dirty="0" smtClean="0"/>
              <a:t>Формировать начальные навыки </a:t>
            </a:r>
            <a:r>
              <a:rPr lang="ru-RU" dirty="0"/>
              <a:t>работы в программе </a:t>
            </a:r>
            <a:r>
              <a:rPr lang="ru-RU" dirty="0" smtClean="0"/>
              <a:t>создания презентаций</a:t>
            </a:r>
            <a:r>
              <a:rPr lang="ru-RU" dirty="0"/>
              <a:t>.</a:t>
            </a:r>
          </a:p>
          <a:p>
            <a:r>
              <a:rPr lang="ru-RU" dirty="0" smtClean="0"/>
              <a:t>Развивать творческий подход </a:t>
            </a:r>
            <a:r>
              <a:rPr lang="ru-RU" dirty="0"/>
              <a:t>и </a:t>
            </a:r>
            <a:r>
              <a:rPr lang="ru-RU" dirty="0" smtClean="0"/>
              <a:t>воображение, образное мышление, память, внимание, усидчивость </a:t>
            </a:r>
            <a:r>
              <a:rPr lang="ru-RU" dirty="0"/>
              <a:t>при создании компьютерных презентаций.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58236" y="4410068"/>
            <a:ext cx="2450268" cy="233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575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2204864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z="4000" dirty="0" smtClean="0"/>
              <a:t>Результат </a:t>
            </a:r>
            <a:r>
              <a:rPr lang="ru-RU" sz="4000" dirty="0"/>
              <a:t>программы модуля </a:t>
            </a:r>
            <a:r>
              <a:rPr lang="ru-RU" sz="4000" b="1" dirty="0"/>
              <a:t>«Мастер компьютерных презентаций»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143397"/>
            <a:ext cx="8229600" cy="4525963"/>
          </a:xfrm>
        </p:spPr>
        <p:txBody>
          <a:bodyPr>
            <a:normAutofit/>
          </a:bodyPr>
          <a:lstStyle/>
          <a:p>
            <a:r>
              <a:rPr lang="ru-RU" dirty="0"/>
              <a:t>учащиеся получат </a:t>
            </a:r>
            <a:r>
              <a:rPr lang="ru-RU" dirty="0" smtClean="0"/>
              <a:t>навыки создания </a:t>
            </a:r>
            <a:r>
              <a:rPr lang="ru-RU" dirty="0"/>
              <a:t>компьютерных презентаций, добавлять текстовые и </a:t>
            </a:r>
            <a:r>
              <a:rPr lang="ru-RU" dirty="0" smtClean="0"/>
              <a:t>графические объекты </a:t>
            </a:r>
            <a:r>
              <a:rPr lang="ru-RU" dirty="0"/>
              <a:t>на слайд; </a:t>
            </a:r>
            <a:endParaRPr lang="ru-RU" dirty="0" smtClean="0"/>
          </a:p>
          <a:p>
            <a:r>
              <a:rPr lang="ru-RU" dirty="0" smtClean="0"/>
              <a:t>научатся </a:t>
            </a:r>
            <a:r>
              <a:rPr lang="ru-RU" dirty="0"/>
              <a:t>аргументировано объяснять выбор дизайна слайдов </a:t>
            </a:r>
            <a:r>
              <a:rPr lang="ru-RU" dirty="0" smtClean="0"/>
              <a:t>в соответствии </a:t>
            </a:r>
            <a:r>
              <a:rPr lang="ru-RU" dirty="0"/>
              <a:t>с правилами</a:t>
            </a:r>
            <a:r>
              <a:rPr lang="ru-RU" dirty="0" smtClean="0"/>
              <a:t>;</a:t>
            </a:r>
          </a:p>
          <a:p>
            <a:r>
              <a:rPr lang="ru-RU" dirty="0" smtClean="0"/>
              <a:t> </a:t>
            </a:r>
            <a:r>
              <a:rPr lang="ru-RU" dirty="0"/>
              <a:t>получат навыки создания фотоальбома, </a:t>
            </a:r>
            <a:r>
              <a:rPr lang="ru-RU" dirty="0" smtClean="0"/>
              <a:t>использования анимационных </a:t>
            </a:r>
            <a:r>
              <a:rPr lang="ru-RU" dirty="0"/>
              <a:t>эффектов текста и рисунка, запуска и отладки презентации.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48264" y="4788562"/>
            <a:ext cx="2232248" cy="212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89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ru-RU" sz="4800" dirty="0" smtClean="0"/>
              <a:t>Результат </a:t>
            </a:r>
            <a:r>
              <a:rPr lang="ru-RU" sz="4800" dirty="0"/>
              <a:t>освоения </a:t>
            </a:r>
            <a:r>
              <a:rPr lang="ru-RU" sz="4800" dirty="0" smtClean="0"/>
              <a:t>курса:</a:t>
            </a:r>
            <a:endParaRPr lang="ru-RU" sz="4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692696"/>
            <a:ext cx="8712968" cy="482453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200" dirty="0" smtClean="0"/>
              <a:t>выпускники </a:t>
            </a:r>
            <a:r>
              <a:rPr lang="ru-RU" sz="2200" dirty="0"/>
              <a:t>4 класса  приобретут </a:t>
            </a:r>
            <a:endParaRPr lang="ru-RU" sz="2200" dirty="0" smtClean="0"/>
          </a:p>
          <a:p>
            <a:pPr marL="0" indent="0">
              <a:buNone/>
            </a:pPr>
            <a:r>
              <a:rPr lang="ru-RU" sz="2200" dirty="0" smtClean="0"/>
              <a:t>важный </a:t>
            </a:r>
            <a:r>
              <a:rPr lang="ru-RU" sz="2200" b="1" dirty="0"/>
              <a:t>личностный результат </a:t>
            </a:r>
            <a:r>
              <a:rPr lang="ru-RU" sz="2200" dirty="0"/>
              <a:t>– готовность самостоятельно применять в учебе и жизни средства информационных технологий и понятий информатики, а также возможность успешно осваивать курс информатики основной школы</a:t>
            </a:r>
            <a:r>
              <a:rPr lang="ru-RU" sz="2200" dirty="0" smtClean="0"/>
              <a:t>, в </a:t>
            </a:r>
            <a:r>
              <a:rPr lang="ru-RU" sz="2200" dirty="0"/>
              <a:t>том числе и с учетом выбора увлеченным учеником курса информатики в качестве приоритета индивидуального образовательного маршрута. </a:t>
            </a:r>
          </a:p>
          <a:p>
            <a:endParaRPr lang="ru-RU" sz="2200" dirty="0"/>
          </a:p>
        </p:txBody>
      </p:sp>
      <p:pic>
        <p:nvPicPr>
          <p:cNvPr id="2050" name="Picture 2" descr="https://storage.myseldon.com/news_pict_29/29E9C696F4F9692545A00B7EB87D8BA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623422"/>
            <a:ext cx="5900663" cy="3186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46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7" y="3910404"/>
            <a:ext cx="871296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ИКТ-компетентность </a:t>
            </a:r>
            <a:r>
              <a:rPr lang="ru-RU" sz="2400" dirty="0"/>
              <a:t>– это способность учащихся использовать информационные и коммуникационные технологии для доступа к информации, для ее поиска, организации, обработки, оценки, а также для продуцирования и передачи/распространения, которая достаточна для того, чтобы успешно жить и трудиться в условиях информационного общества.</a:t>
            </a:r>
          </a:p>
          <a:p>
            <a:endParaRPr lang="ru-RU" sz="2400" dirty="0"/>
          </a:p>
        </p:txBody>
      </p:sp>
      <p:pic>
        <p:nvPicPr>
          <p:cNvPr id="1026" name="Picture 2" descr="https://pobedarf.ru/wp-content/uploads/2021/03/uchenik-shkola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40619"/>
            <a:ext cx="5328592" cy="3553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2828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74242"/>
          </a:xfrm>
        </p:spPr>
        <p:txBody>
          <a:bodyPr>
            <a:noAutofit/>
          </a:bodyPr>
          <a:lstStyle/>
          <a:p>
            <a:r>
              <a:rPr lang="ru-RU" sz="4800" dirty="0" smtClean="0"/>
              <a:t>Основные формы работы учащихся с применением средств ИКТ:</a:t>
            </a:r>
            <a:endParaRPr lang="ru-RU" sz="4800" dirty="0"/>
          </a:p>
        </p:txBody>
      </p:sp>
      <p:sp>
        <p:nvSpPr>
          <p:cNvPr id="3" name="TextBox 2"/>
          <p:cNvSpPr txBox="1"/>
          <p:nvPr/>
        </p:nvSpPr>
        <p:spPr>
          <a:xfrm>
            <a:off x="1081189" y="3140968"/>
            <a:ext cx="7200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sz="2800" dirty="0" smtClean="0"/>
              <a:t>·</a:t>
            </a:r>
            <a:r>
              <a:rPr lang="ru-RU" sz="2800" dirty="0"/>
              <a:t>  работа в адаптированных обучающих программных средах,</a:t>
            </a:r>
          </a:p>
          <a:p>
            <a:pPr fontAlgn="base"/>
            <a:r>
              <a:rPr lang="ru-RU" sz="2800" dirty="0"/>
              <a:t>·  проектная деятельность,</a:t>
            </a:r>
          </a:p>
          <a:p>
            <a:pPr fontAlgn="base"/>
            <a:r>
              <a:rPr lang="ru-RU" sz="2800" dirty="0"/>
              <a:t>·  работа с предметными тренажерами,</a:t>
            </a:r>
          </a:p>
          <a:p>
            <a:pPr fontAlgn="base"/>
            <a:r>
              <a:rPr lang="ru-RU" sz="2800" dirty="0"/>
              <a:t>·  коммуникация на учебных сайтах.</a:t>
            </a: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224115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971600" y="548680"/>
            <a:ext cx="7128792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Активная информационная деятельность</a:t>
            </a:r>
            <a:endParaRPr lang="ru-RU" sz="2400" b="1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95536" y="2132112"/>
            <a:ext cx="3456384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развитие</a:t>
            </a:r>
            <a:r>
              <a:rPr lang="ru-RU" dirty="0"/>
              <a:t> </a:t>
            </a:r>
            <a:r>
              <a:rPr lang="ru-RU" dirty="0" smtClean="0"/>
              <a:t> личности</a:t>
            </a:r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123728" y="3228289"/>
            <a:ext cx="3852428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ru-RU" dirty="0" smtClean="0"/>
              <a:t>применение  ИКТ в </a:t>
            </a:r>
            <a:r>
              <a:rPr lang="ru-RU" dirty="0"/>
              <a:t>учебной и познавательной деятельности 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851920" y="4399206"/>
            <a:ext cx="3456384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продолжение </a:t>
            </a:r>
            <a:r>
              <a:rPr lang="ru-RU" dirty="0"/>
              <a:t>изучения информатики в школе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580112" y="5589240"/>
            <a:ext cx="3240360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социализация </a:t>
            </a:r>
            <a:r>
              <a:rPr lang="ru-RU" dirty="0"/>
              <a:t>ребенка</a:t>
            </a:r>
          </a:p>
        </p:txBody>
      </p:sp>
      <p:cxnSp>
        <p:nvCxnSpPr>
          <p:cNvPr id="10" name="Прямая со стрелкой 9"/>
          <p:cNvCxnSpPr/>
          <p:nvPr/>
        </p:nvCxnSpPr>
        <p:spPr>
          <a:xfrm>
            <a:off x="3275856" y="1268760"/>
            <a:ext cx="0" cy="86335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4788024" y="1268760"/>
            <a:ext cx="0" cy="1959529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6372200" y="1268760"/>
            <a:ext cx="0" cy="3130446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7884368" y="1268760"/>
            <a:ext cx="0" cy="428220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1864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99392"/>
            <a:ext cx="8229600" cy="2520280"/>
          </a:xfrm>
        </p:spPr>
        <p:txBody>
          <a:bodyPr>
            <a:noAutofit/>
          </a:bodyPr>
          <a:lstStyle/>
          <a:p>
            <a:r>
              <a:rPr lang="ru-RU" sz="4400" dirty="0" smtClean="0"/>
              <a:t>Кружок </a:t>
            </a:r>
            <a:r>
              <a:rPr lang="ru-RU" sz="4400" dirty="0"/>
              <a:t>по информатике </a:t>
            </a:r>
            <a:r>
              <a:rPr lang="ru-RU" sz="4400" b="1" dirty="0" smtClean="0"/>
              <a:t>«</a:t>
            </a:r>
            <a:r>
              <a:rPr lang="ru-RU" sz="4400" b="1" dirty="0"/>
              <a:t>Азбука </a:t>
            </a:r>
            <a:r>
              <a:rPr lang="ru-RU" sz="4400" b="1" dirty="0" smtClean="0"/>
              <a:t>компьютерных </a:t>
            </a:r>
            <a:r>
              <a:rPr lang="ru-RU" sz="4400" b="1" dirty="0"/>
              <a:t>технологий</a:t>
            </a:r>
            <a:r>
              <a:rPr lang="ru-RU" sz="4400" b="1" dirty="0" smtClean="0"/>
              <a:t>» </a:t>
            </a:r>
            <a:endParaRPr lang="ru-RU" sz="4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2564904"/>
            <a:ext cx="8229600" cy="2177083"/>
          </a:xfrm>
        </p:spPr>
        <p:txBody>
          <a:bodyPr/>
          <a:lstStyle/>
          <a:p>
            <a:r>
              <a:rPr lang="ru-RU" dirty="0"/>
              <a:t>Модуль 1. </a:t>
            </a:r>
            <a:r>
              <a:rPr lang="ru-RU" b="1" dirty="0"/>
              <a:t>«Юный компьютерный художник» </a:t>
            </a:r>
            <a:endParaRPr lang="ru-RU" b="1" dirty="0" smtClean="0">
              <a:effectLst/>
            </a:endParaRPr>
          </a:p>
          <a:p>
            <a:r>
              <a:rPr lang="ru-RU" dirty="0" smtClean="0"/>
              <a:t>Модуль </a:t>
            </a:r>
            <a:r>
              <a:rPr lang="ru-RU" dirty="0"/>
              <a:t>2. </a:t>
            </a:r>
            <a:r>
              <a:rPr lang="ru-RU" b="1" dirty="0"/>
              <a:t>«Мастер печатных дел» </a:t>
            </a:r>
            <a:endParaRPr lang="ru-RU" b="1" dirty="0" smtClean="0">
              <a:effectLst/>
            </a:endParaRPr>
          </a:p>
          <a:p>
            <a:r>
              <a:rPr lang="ru-RU" dirty="0" smtClean="0"/>
              <a:t>Модуль </a:t>
            </a:r>
            <a:r>
              <a:rPr lang="ru-RU" dirty="0"/>
              <a:t>3. </a:t>
            </a:r>
            <a:r>
              <a:rPr lang="ru-RU" b="1" dirty="0"/>
              <a:t>«Мастер компьютерных презентаций</a:t>
            </a:r>
            <a:r>
              <a:rPr lang="ru-RU" b="1" dirty="0" smtClean="0"/>
              <a:t>»</a:t>
            </a:r>
            <a:endParaRPr lang="ru-RU" b="1" dirty="0" smtClean="0"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20272" y="3830720"/>
            <a:ext cx="2038834" cy="30362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63888" y="4971370"/>
            <a:ext cx="17828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(34 часа)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95411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13708"/>
            <a:ext cx="8229600" cy="2520280"/>
          </a:xfrm>
        </p:spPr>
        <p:txBody>
          <a:bodyPr>
            <a:noAutofit/>
          </a:bodyPr>
          <a:lstStyle/>
          <a:p>
            <a:r>
              <a:rPr lang="ru-RU" sz="4000" dirty="0"/>
              <a:t>Цель программы модуля </a:t>
            </a:r>
            <a:r>
              <a:rPr lang="ru-RU" sz="4000" b="1" dirty="0"/>
              <a:t>«Юный компьютерный художник»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492896"/>
            <a:ext cx="8229600" cy="3024336"/>
          </a:xfrm>
        </p:spPr>
        <p:txBody>
          <a:bodyPr>
            <a:normAutofit/>
          </a:bodyPr>
          <a:lstStyle/>
          <a:p>
            <a:r>
              <a:rPr lang="ru-RU" dirty="0" smtClean="0"/>
              <a:t>Формировать художественную культуру </a:t>
            </a:r>
            <a:r>
              <a:rPr lang="ru-RU" dirty="0"/>
              <a:t>младшего </a:t>
            </a:r>
            <a:r>
              <a:rPr lang="ru-RU" dirty="0" smtClean="0"/>
              <a:t>школьника. </a:t>
            </a:r>
            <a:endParaRPr lang="ru-RU" dirty="0" smtClean="0"/>
          </a:p>
          <a:p>
            <a:r>
              <a:rPr lang="ru-RU" dirty="0" smtClean="0"/>
              <a:t>Прививать навыки </a:t>
            </a:r>
            <a:r>
              <a:rPr lang="ru-RU" dirty="0" smtClean="0"/>
              <a:t>работы с компьютерной графикой и </a:t>
            </a:r>
            <a:r>
              <a:rPr lang="ru-RU" dirty="0" smtClean="0"/>
              <a:t>осознание </a:t>
            </a:r>
            <a:r>
              <a:rPr lang="ru-RU" dirty="0" smtClean="0"/>
              <a:t>связей и взаимодействия искусства с жизнью (на примере рекламы, телевидения, книжной графики, промышленной графики и т.д.).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96336" y="4688594"/>
            <a:ext cx="1462770" cy="2178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669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9036496" cy="1844824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z="4000" b="1" dirty="0"/>
              <a:t>Задачи программы модуля </a:t>
            </a: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>«</a:t>
            </a:r>
            <a:r>
              <a:rPr lang="ru-RU" sz="4000" dirty="0"/>
              <a:t>Юный компьютерный художник»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2332037"/>
            <a:ext cx="8229600" cy="38332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1. </a:t>
            </a:r>
            <a:r>
              <a:rPr lang="ru-RU" dirty="0" smtClean="0"/>
              <a:t>Формировать умения </a:t>
            </a:r>
            <a:r>
              <a:rPr lang="ru-RU" dirty="0"/>
              <a:t>и </a:t>
            </a:r>
            <a:r>
              <a:rPr lang="ru-RU" dirty="0" smtClean="0"/>
              <a:t>навыки </a:t>
            </a:r>
            <a:r>
              <a:rPr lang="ru-RU" dirty="0"/>
              <a:t>работы в среде </a:t>
            </a:r>
            <a:r>
              <a:rPr lang="ru-RU" dirty="0" smtClean="0"/>
              <a:t>графического редактора</a:t>
            </a:r>
            <a:r>
              <a:rPr lang="ru-RU" dirty="0"/>
              <a:t>.</a:t>
            </a:r>
          </a:p>
          <a:p>
            <a:pPr marL="0" indent="0">
              <a:buNone/>
            </a:pPr>
            <a:r>
              <a:rPr lang="ru-RU" dirty="0"/>
              <a:t>2. </a:t>
            </a:r>
            <a:r>
              <a:rPr lang="ru-RU" dirty="0" smtClean="0"/>
              <a:t>Развивать художественный вкус, творческое воображение </a:t>
            </a:r>
            <a:r>
              <a:rPr lang="ru-RU" dirty="0"/>
              <a:t>и </a:t>
            </a:r>
            <a:r>
              <a:rPr lang="ru-RU" dirty="0" smtClean="0"/>
              <a:t>мышление </a:t>
            </a:r>
            <a:r>
              <a:rPr lang="ru-RU" dirty="0" smtClean="0"/>
              <a:t>учащихся </a:t>
            </a:r>
            <a:r>
              <a:rPr lang="ru-RU" dirty="0"/>
              <a:t>средствами графических изображений.</a:t>
            </a:r>
          </a:p>
          <a:p>
            <a:pPr marL="0" indent="0">
              <a:buNone/>
            </a:pPr>
            <a:r>
              <a:rPr lang="ru-RU" dirty="0"/>
              <a:t>3. </a:t>
            </a:r>
            <a:r>
              <a:rPr lang="ru-RU" dirty="0" smtClean="0"/>
              <a:t>Прививать любовь </a:t>
            </a:r>
            <a:r>
              <a:rPr lang="ru-RU" dirty="0"/>
              <a:t>к искусству, </a:t>
            </a:r>
            <a:r>
              <a:rPr lang="ru-RU" dirty="0" smtClean="0"/>
              <a:t>развивать стремление </a:t>
            </a:r>
            <a:r>
              <a:rPr lang="ru-RU" dirty="0"/>
              <a:t>к </a:t>
            </a:r>
            <a:r>
              <a:rPr lang="ru-RU" dirty="0" smtClean="0"/>
              <a:t>познанию посредством </a:t>
            </a:r>
            <a:r>
              <a:rPr lang="ru-RU" dirty="0"/>
              <a:t>компьютерного рисунка.</a:t>
            </a:r>
          </a:p>
          <a:p>
            <a:pPr marL="0" indent="0">
              <a:buNone/>
            </a:pPr>
            <a:r>
              <a:rPr lang="ru-RU" dirty="0"/>
              <a:t>4. Эстетическое воспитание учащихся.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96336" y="4688594"/>
            <a:ext cx="1462770" cy="2178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30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856984" cy="1628800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z="4000" b="1" dirty="0" smtClean="0"/>
              <a:t>Результат </a:t>
            </a:r>
            <a:r>
              <a:rPr lang="ru-RU" sz="4000" b="1" dirty="0"/>
              <a:t>программы модуля </a:t>
            </a:r>
            <a:r>
              <a:rPr lang="ru-RU" sz="4000" dirty="0"/>
              <a:t>«Юный компьютерный художник»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988840"/>
            <a:ext cx="8229600" cy="3105369"/>
          </a:xfrm>
        </p:spPr>
        <p:txBody>
          <a:bodyPr>
            <a:normAutofit/>
          </a:bodyPr>
          <a:lstStyle/>
          <a:p>
            <a:r>
              <a:rPr lang="ru-RU" dirty="0"/>
              <a:t>учащиеся </a:t>
            </a:r>
            <a:r>
              <a:rPr lang="ru-RU" dirty="0" smtClean="0"/>
              <a:t>получат навыки </a:t>
            </a:r>
            <a:r>
              <a:rPr lang="ru-RU" dirty="0"/>
              <a:t>использования возможностей графического редактора при </a:t>
            </a:r>
            <a:r>
              <a:rPr lang="ru-RU" dirty="0" smtClean="0"/>
              <a:t>создании графических </a:t>
            </a:r>
            <a:r>
              <a:rPr lang="ru-RU" dirty="0"/>
              <a:t>объектов, </a:t>
            </a:r>
            <a:endParaRPr lang="ru-RU" dirty="0" smtClean="0"/>
          </a:p>
          <a:p>
            <a:r>
              <a:rPr lang="ru-RU" dirty="0" smtClean="0"/>
              <a:t>изменять </a:t>
            </a:r>
            <a:r>
              <a:rPr lang="ru-RU" dirty="0"/>
              <a:t>графические объекты, использовать </a:t>
            </a:r>
            <a:r>
              <a:rPr lang="ru-RU" dirty="0" smtClean="0"/>
              <a:t>инструменты графического </a:t>
            </a:r>
            <a:r>
              <a:rPr lang="ru-RU" dirty="0"/>
              <a:t>редактора при создании и редактировании </a:t>
            </a:r>
            <a:r>
              <a:rPr lang="ru-RU" dirty="0" smtClean="0"/>
              <a:t>графических изображений </a:t>
            </a:r>
            <a:r>
              <a:rPr lang="ru-RU" dirty="0"/>
              <a:t>по собственному замыслу.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96336" y="4688594"/>
            <a:ext cx="1462770" cy="2178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187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2776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z="3200" b="1" dirty="0" smtClean="0"/>
              <a:t>Областной конкурс </a:t>
            </a:r>
            <a:r>
              <a:rPr lang="ru-RU" sz="3200" b="1" dirty="0"/>
              <a:t>компьютерной </a:t>
            </a:r>
            <a:r>
              <a:rPr lang="ru-RU" sz="3200" b="1" dirty="0" smtClean="0"/>
              <a:t>графики (ГОАУДО </a:t>
            </a:r>
            <a:r>
              <a:rPr lang="ru-RU" sz="3200" b="1" dirty="0"/>
              <a:t>ЯО </a:t>
            </a:r>
            <a:r>
              <a:rPr lang="ru-RU" sz="3200" b="1" dirty="0" smtClean="0"/>
              <a:t>ЦДЮТ</a:t>
            </a:r>
            <a:r>
              <a:rPr lang="ru-RU" sz="3200" b="1" dirty="0"/>
              <a:t>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482743"/>
            <a:ext cx="7200800" cy="540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741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271</TotalTime>
  <Words>557</Words>
  <Application>Microsoft Office PowerPoint</Application>
  <PresentationFormat>Экран (4:3)</PresentationFormat>
  <Paragraphs>61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Исполнительная</vt:lpstr>
      <vt:lpstr>Программа внеурочной деятельности по информатике «Азбука компьютерных технологий».  4 класс</vt:lpstr>
      <vt:lpstr>Презентация PowerPoint</vt:lpstr>
      <vt:lpstr>Основные формы работы учащихся с применением средств ИКТ:</vt:lpstr>
      <vt:lpstr>Презентация PowerPoint</vt:lpstr>
      <vt:lpstr>Кружок по информатике «Азбука компьютерных технологий» </vt:lpstr>
      <vt:lpstr>Цель программы модуля «Юный компьютерный художник»</vt:lpstr>
      <vt:lpstr>Задачи программы модуля  «Юный компьютерный художник»</vt:lpstr>
      <vt:lpstr>Результат программы модуля «Юный компьютерный художник»</vt:lpstr>
      <vt:lpstr>Областной конкурс компьютерной графики (ГОАУДО ЯО ЦДЮТ)</vt:lpstr>
      <vt:lpstr>Областной конкурс компьютерной графики (ГОАУДО ЯО ЦДЮТ)</vt:lpstr>
      <vt:lpstr>Цель программы модуля «Мастер печатных дел»</vt:lpstr>
      <vt:lpstr>Задачи программы модуля «Мастер печатных дел»</vt:lpstr>
      <vt:lpstr>Результат программы модуля «Мастер печатных дел»</vt:lpstr>
      <vt:lpstr>Цель программы модуля «Мастер компьютерных презентаций»</vt:lpstr>
      <vt:lpstr>Задачи программы модуля «Мастер компьютерных презентаций»</vt:lpstr>
      <vt:lpstr>Результат программы модуля «Мастер компьютерных презентаций»</vt:lpstr>
      <vt:lpstr>Результат освоения курса: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Программа внеурочной деятельности по информатике.  4 класс</dc:title>
  <dc:creator>Пользователь</dc:creator>
  <cp:lastModifiedBy>Пользователь</cp:lastModifiedBy>
  <cp:revision>19</cp:revision>
  <dcterms:created xsi:type="dcterms:W3CDTF">2022-01-21T07:49:12Z</dcterms:created>
  <dcterms:modified xsi:type="dcterms:W3CDTF">2022-01-21T13:08:07Z</dcterms:modified>
</cp:coreProperties>
</file>