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86" r:id="rId7"/>
    <p:sldId id="261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00" r:id="rId16"/>
    <p:sldId id="298" r:id="rId17"/>
    <p:sldId id="297" r:id="rId18"/>
    <p:sldId id="299" r:id="rId19"/>
    <p:sldId id="26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63B7C6"/>
    <a:srgbClr val="0C4360"/>
    <a:srgbClr val="1B6872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>
        <p:scale>
          <a:sx n="81" d="100"/>
          <a:sy n="81" d="100"/>
        </p:scale>
        <p:origin x="-25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C963BE-E818-41F7-9555-4F4B742E98AE}" type="datetime1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735222-6EEA-46CD-B936-E9E9D4B85411}" type="datetime1">
              <a:rPr lang="ru-RU" noProof="0" smtClean="0"/>
              <a:t>21.01.2022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xmlns="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xmlns="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7" name="Прямоугольный треугольник 16">
                <a:extLst>
                  <a:ext uri="{FF2B5EF4-FFF2-40B4-BE49-F238E27FC236}">
                    <a16:creationId xmlns:a16="http://schemas.microsoft.com/office/drawing/2014/main" xmlns="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8" name="Прямоугольный треугольник 17">
                <a:extLst>
                  <a:ext uri="{FF2B5EF4-FFF2-40B4-BE49-F238E27FC236}">
                    <a16:creationId xmlns:a16="http://schemas.microsoft.com/office/drawing/2014/main" xmlns="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9" name="Прямоугольный треугольник 18">
                <a:extLst>
                  <a:ext uri="{FF2B5EF4-FFF2-40B4-BE49-F238E27FC236}">
                    <a16:creationId xmlns:a16="http://schemas.microsoft.com/office/drawing/2014/main" xmlns="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sp>
          <p:nvSpPr>
            <p:cNvPr id="9" name="Полилиния: Фигура 12">
              <a:extLst>
                <a:ext uri="{FF2B5EF4-FFF2-40B4-BE49-F238E27FC236}">
                  <a16:creationId xmlns:a16="http://schemas.microsoft.com/office/drawing/2014/main" xmlns="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1" name="Полилиния: Фигура 12">
              <a:extLst>
                <a:ext uri="{FF2B5EF4-FFF2-40B4-BE49-F238E27FC236}">
                  <a16:creationId xmlns:a16="http://schemas.microsoft.com/office/drawing/2014/main" xmlns="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Полилиния: Фигура 12">
                <a:extLst>
                  <a:ext uri="{FF2B5EF4-FFF2-40B4-BE49-F238E27FC236}">
                    <a16:creationId xmlns:a16="http://schemas.microsoft.com/office/drawing/2014/main" xmlns="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олилиния: Фигура 12">
                <a:extLst>
                  <a:ext uri="{FF2B5EF4-FFF2-40B4-BE49-F238E27FC236}">
                    <a16:creationId xmlns:a16="http://schemas.microsoft.com/office/drawing/2014/main" xmlns="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раздел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и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Прямоугольный треугольник 16">
              <a:extLst>
                <a:ext uri="{FF2B5EF4-FFF2-40B4-BE49-F238E27FC236}">
                  <a16:creationId xmlns:a16="http://schemas.microsoft.com/office/drawing/2014/main" xmlns="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ый треугольник 17">
              <a:extLst>
                <a:ext uri="{FF2B5EF4-FFF2-40B4-BE49-F238E27FC236}">
                  <a16:creationId xmlns:a16="http://schemas.microsoft.com/office/drawing/2014/main" xmlns="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ый треугольник 18">
              <a:extLst>
                <a:ext uri="{FF2B5EF4-FFF2-40B4-BE49-F238E27FC236}">
                  <a16:creationId xmlns:a16="http://schemas.microsoft.com/office/drawing/2014/main" xmlns="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Дополнитель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Номер слайда 4">
            <a:extLst>
              <a:ext uri="{FF2B5EF4-FFF2-40B4-BE49-F238E27FC236}">
                <a16:creationId xmlns:a16="http://schemas.microsoft.com/office/drawing/2014/main" xmlns="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ru-RU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"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Цитата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 4">
            <a:extLst>
              <a:ext uri="{FF2B5EF4-FFF2-40B4-BE49-F238E27FC236}">
                <a16:creationId xmlns:a16="http://schemas.microsoft.com/office/drawing/2014/main" xmlns="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Объект 3">
            <a:extLst>
              <a:ext uri="{FF2B5EF4-FFF2-40B4-BE49-F238E27FC236}">
                <a16:creationId xmlns:a16="http://schemas.microsoft.com/office/drawing/2014/main" xmlns="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xmlns="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xmlns="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9">
            <a:extLst>
              <a:ext uri="{FF2B5EF4-FFF2-40B4-BE49-F238E27FC236}">
                <a16:creationId xmlns:a16="http://schemas.microsoft.com/office/drawing/2014/main" xmlns="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17">
            <a:extLst>
              <a:ext uri="{FF2B5EF4-FFF2-40B4-BE49-F238E27FC236}">
                <a16:creationId xmlns:a16="http://schemas.microsoft.com/office/drawing/2014/main" xmlns="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11">
            <a:extLst>
              <a:ext uri="{FF2B5EF4-FFF2-40B4-BE49-F238E27FC236}">
                <a16:creationId xmlns:a16="http://schemas.microsoft.com/office/drawing/2014/main" xmlns="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7">
            <a:extLst>
              <a:ext uri="{FF2B5EF4-FFF2-40B4-BE49-F238E27FC236}">
                <a16:creationId xmlns:a16="http://schemas.microsoft.com/office/drawing/2014/main" xmlns="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>
                <a:latin typeface="+mj-lt"/>
              </a:rPr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Полилиния: Фигура 15">
              <a:extLst>
                <a:ext uri="{FF2B5EF4-FFF2-40B4-BE49-F238E27FC236}">
                  <a16:creationId xmlns:a16="http://schemas.microsoft.com/office/drawing/2014/main" xmlns="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олилиния: Фигура 16">
              <a:extLst>
                <a:ext uri="{FF2B5EF4-FFF2-40B4-BE49-F238E27FC236}">
                  <a16:creationId xmlns:a16="http://schemas.microsoft.com/office/drawing/2014/main" xmlns="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Прямоугольник: Усеченный угол 18">
              <a:extLst>
                <a:ext uri="{FF2B5EF4-FFF2-40B4-BE49-F238E27FC236}">
                  <a16:creationId xmlns:a16="http://schemas.microsoft.com/office/drawing/2014/main" xmlns="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17" name="Прямоугольник: Усеченный угол 2">
              <a:extLst>
                <a:ext uri="{FF2B5EF4-FFF2-40B4-BE49-F238E27FC236}">
                  <a16:creationId xmlns:a16="http://schemas.microsoft.com/office/drawing/2014/main" xmlns="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8" name="Полилиния: Фигура 23">
            <a:extLst>
              <a:ext uri="{FF2B5EF4-FFF2-40B4-BE49-F238E27FC236}">
                <a16:creationId xmlns:a16="http://schemas.microsoft.com/office/drawing/2014/main" xmlns="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hachart.net/?lang=ru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graphing.ru/g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yequalx.com/ru/chart/" TargetMode="Externa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arningapps.org/watch?v=pkd0bqcaa20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hyperlink" Target="https://learningapps.org/display?v=pnfvore5t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teachermade.com/fill/a0e9a158-9e83-4a0f-a6ab-68a789de392b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7" y="2395728"/>
            <a:ext cx="8856081" cy="1243584"/>
          </a:xfrm>
        </p:spPr>
        <p:txBody>
          <a:bodyPr rtlCol="0"/>
          <a:lstStyle/>
          <a:p>
            <a:pPr rtl="0"/>
            <a:r>
              <a:rPr lang="ru-RU" sz="6000" dirty="0" smtClean="0">
                <a:latin typeface="Montserrat SemiBold" pitchFamily="2" charset="-52"/>
              </a:rPr>
              <a:t>Преподавание информатики в начальной школе</a:t>
            </a:r>
            <a:endParaRPr lang="ru-RU" sz="6000" dirty="0">
              <a:latin typeface="Montserrat SemiBold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014" y="4225700"/>
            <a:ext cx="7077456" cy="162411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dirty="0" err="1" smtClean="0">
                <a:latin typeface="Montserrat" pitchFamily="2" charset="-52"/>
              </a:rPr>
              <a:t>Якубчак</a:t>
            </a:r>
            <a:r>
              <a:rPr lang="ru-RU" dirty="0" smtClean="0">
                <a:latin typeface="Montserrat" pitchFamily="2" charset="-52"/>
              </a:rPr>
              <a:t> Елизавета Константиновна</a:t>
            </a:r>
          </a:p>
          <a:p>
            <a:pPr marL="0" indent="0" rtl="0">
              <a:buNone/>
            </a:pPr>
            <a:r>
              <a:rPr lang="ru-RU" dirty="0" smtClean="0">
                <a:latin typeface="Montserrat" pitchFamily="2" charset="-52"/>
              </a:rPr>
              <a:t>Учитель информатики </a:t>
            </a:r>
          </a:p>
          <a:p>
            <a:pPr marL="0" indent="0" rtl="0">
              <a:buNone/>
            </a:pPr>
            <a:r>
              <a:rPr lang="ru-RU" dirty="0" smtClean="0">
                <a:latin typeface="Montserrat" pitchFamily="2" charset="-52"/>
              </a:rPr>
              <a:t>Средняя школа №87</a:t>
            </a: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4" y="1397244"/>
            <a:ext cx="58483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95" y="2156680"/>
            <a:ext cx="58388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2 класс. Схемы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22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11</a:t>
            </a:fld>
            <a:endParaRPr lang="ru-RU" noProof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6" y="1300896"/>
            <a:ext cx="62960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02" y="1849682"/>
            <a:ext cx="62293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2 класс. Графы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9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1" y="1215798"/>
            <a:ext cx="6236311" cy="262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43" y="3320927"/>
            <a:ext cx="56197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89" y="2631098"/>
            <a:ext cx="5664792" cy="42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2 класс. Диаграммы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102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0" y="511731"/>
            <a:ext cx="5588977" cy="280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" y="1867944"/>
            <a:ext cx="6232281" cy="35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8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Работа на определение уровня ИКТ-компетентности для 2 класса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1" name="Объект 10"/>
          <p:cNvSpPr txBox="1">
            <a:spLocks/>
          </p:cNvSpPr>
          <p:nvPr/>
        </p:nvSpPr>
        <p:spPr>
          <a:xfrm>
            <a:off x="444500" y="1735015"/>
            <a:ext cx="11454423" cy="4454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Montserrat" pitchFamily="2" charset="-52"/>
              </a:rPr>
              <a:t>Тест (</a:t>
            </a:r>
            <a:r>
              <a:rPr lang="en-US" sz="2400" b="1" dirty="0" smtClean="0">
                <a:solidFill>
                  <a:schemeClr val="bg1"/>
                </a:solidFill>
                <a:latin typeface="Montserrat" pitchFamily="2" charset="-52"/>
              </a:rPr>
              <a:t>onlinetestpad.com</a:t>
            </a:r>
            <a:r>
              <a:rPr lang="ru-RU" sz="2400" dirty="0" smtClean="0">
                <a:solidFill>
                  <a:schemeClr val="bg1"/>
                </a:solidFill>
                <a:latin typeface="Montserrat" pitchFamily="2" charset="-52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2400" dirty="0" smtClean="0">
              <a:solidFill>
                <a:schemeClr val="bg1"/>
              </a:solidFill>
              <a:latin typeface="Montserrat" pitchFamily="2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Montserrat" pitchFamily="2" charset="-52"/>
              </a:rPr>
              <a:t>Практическая работа: создание рисунка с надписью в </a:t>
            </a:r>
            <a:r>
              <a:rPr lang="en-US" sz="2400" dirty="0" smtClean="0">
                <a:solidFill>
                  <a:schemeClr val="bg1"/>
                </a:solidFill>
                <a:latin typeface="Montserrat" pitchFamily="2" charset="-52"/>
              </a:rPr>
              <a:t>Paint </a:t>
            </a:r>
            <a:endParaRPr lang="ru-RU" sz="2400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Montserrat" pitchFamily="2" charset="-52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35" y="2862201"/>
            <a:ext cx="3028950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1" y="1509324"/>
            <a:ext cx="3200814" cy="44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18" y="2570827"/>
            <a:ext cx="4633912" cy="38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94" y="1819052"/>
            <a:ext cx="4041164" cy="393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71" y="3321623"/>
            <a:ext cx="4419375" cy="299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12" y="1509325"/>
            <a:ext cx="4034204" cy="388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Тест. Примеры заданий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86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2" y="468922"/>
            <a:ext cx="7997169" cy="397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31" y="981561"/>
            <a:ext cx="8307754" cy="443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57" y="1797901"/>
            <a:ext cx="8278935" cy="432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E:\Мой диск\!Внутришкольный мониторинг\2019-2020\ИКТ_2класс\ИКТ 2А\Бондаренко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4884" r="17855" b="19854"/>
          <a:stretch/>
        </p:blipFill>
        <p:spPr bwMode="auto">
          <a:xfrm>
            <a:off x="602311" y="3509990"/>
            <a:ext cx="3751385" cy="27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Мой диск\!Внутришкольный мониторинг\2019-2020\ИКТ_2класс\ИКТ 2А\любовь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9967" r="17291" b="6663"/>
          <a:stretch/>
        </p:blipFill>
        <p:spPr bwMode="auto">
          <a:xfrm>
            <a:off x="3231925" y="468922"/>
            <a:ext cx="3524211" cy="29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Мой диск\!Внутришкольный мониторинг\2019-2020\ИКТ_2класс\ИКТ_2Б\Ивасенко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r="14440" b="19143"/>
          <a:stretch/>
        </p:blipFill>
        <p:spPr bwMode="auto">
          <a:xfrm>
            <a:off x="5744307" y="2741060"/>
            <a:ext cx="4126523" cy="29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Montserrat Medium" pitchFamily="2" charset="-52"/>
              </a:rPr>
              <a:t>Спасибо за </a:t>
            </a:r>
            <a:r>
              <a:rPr lang="ru-RU" dirty="0">
                <a:latin typeface="Montserrat Medium" pitchFamily="2" charset="-52"/>
              </a:rPr>
              <a:t>в</a:t>
            </a:r>
            <a:r>
              <a:rPr lang="ru-RU" dirty="0" smtClean="0">
                <a:latin typeface="Montserrat Medium" pitchFamily="2" charset="-52"/>
              </a:rPr>
              <a:t>нимание!</a:t>
            </a:r>
            <a:endParaRPr lang="ru-RU" dirty="0"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Montserrat SemiBold" pitchFamily="2" charset="-52"/>
              </a:rPr>
              <a:t>Предмет «Информатика» в начальной школе</a:t>
            </a:r>
            <a:endParaRPr lang="ru-RU" dirty="0">
              <a:latin typeface="Montserrat SemiBold" pitchFamily="2" charset="-52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8394700" cy="4093243"/>
          </a:xfrm>
        </p:spPr>
        <p:txBody>
          <a:bodyPr rtlCol="0"/>
          <a:lstStyle/>
          <a:p>
            <a:pPr rtl="0"/>
            <a:r>
              <a:rPr lang="ru-RU" sz="2800" dirty="0" smtClean="0">
                <a:latin typeface="Montserrat" pitchFamily="2" charset="-52"/>
              </a:rPr>
              <a:t>1 класс – внеурочная деятельность 0,5 часа в неделю</a:t>
            </a:r>
          </a:p>
          <a:p>
            <a:pPr rtl="0"/>
            <a:r>
              <a:rPr lang="ru-RU" sz="2800" dirty="0" smtClean="0">
                <a:latin typeface="Montserrat" pitchFamily="2" charset="-52"/>
              </a:rPr>
              <a:t>2-4 класс Информатика 1 час в неделю (из учебного плана)</a:t>
            </a:r>
            <a:endParaRPr lang="ru-RU" sz="28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tserrat SemiBold" pitchFamily="2" charset="-52"/>
              </a:rPr>
              <a:t>Учебник и рабочая программа</a:t>
            </a:r>
            <a:endParaRPr lang="ru-RU" dirty="0">
              <a:latin typeface="Montserrat SemiBold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9" y="1790790"/>
            <a:ext cx="4380952" cy="449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7816" y="2537912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УМК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Павлов Д.И,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Горячев А.В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. 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20" y="2189565"/>
            <a:ext cx="5384127" cy="5650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717" y="1421458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УМК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Матвеева Н.В. И др.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492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 rtlCol="0"/>
          <a:lstStyle/>
          <a:p>
            <a:pPr rtl="0"/>
            <a:r>
              <a:rPr lang="ru-RU" sz="4000" dirty="0" smtClean="0">
                <a:latin typeface="Montserrat SemiBold" pitchFamily="2" charset="-52"/>
              </a:rPr>
              <a:t>2 класс</a:t>
            </a:r>
            <a:endParaRPr lang="ru-RU" sz="4000" dirty="0">
              <a:latin typeface="Montserrat SemiBold" pitchFamily="2" charset="-52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44500" y="1535723"/>
            <a:ext cx="5157787" cy="465394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Montserrat" pitchFamily="2" charset="-52"/>
              </a:rPr>
              <a:t>Информация. Действия с </a:t>
            </a:r>
            <a:r>
              <a:rPr lang="ru-RU" sz="2400" dirty="0" smtClean="0">
                <a:latin typeface="Montserrat" pitchFamily="2" charset="-52"/>
              </a:rPr>
              <a:t>информацией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>
                <a:latin typeface="Montserrat" pitchFamily="2" charset="-52"/>
              </a:rPr>
              <a:t>Компьютер. Обработка информации на </a:t>
            </a:r>
            <a:r>
              <a:rPr lang="ru-RU" sz="2400" dirty="0" smtClean="0">
                <a:latin typeface="Montserrat" pitchFamily="2" charset="-52"/>
              </a:rPr>
              <a:t>компьютере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>
                <a:latin typeface="Montserrat" pitchFamily="2" charset="-52"/>
              </a:rPr>
              <a:t>Обработка графической информации на </a:t>
            </a:r>
            <a:r>
              <a:rPr lang="ru-RU" sz="2400" dirty="0" smtClean="0">
                <a:latin typeface="Montserrat" pitchFamily="2" charset="-52"/>
              </a:rPr>
              <a:t>компьютере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>
                <a:latin typeface="Montserrat" pitchFamily="2" charset="-52"/>
              </a:rPr>
              <a:t>Алгоритмы и исполнители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75384" y="1946031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398" y="1606062"/>
            <a:ext cx="49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Информация. Виды информации. Действия с информацией. 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75384" y="2954215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75384" y="4220308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75384" y="5462954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398" y="2637693"/>
            <a:ext cx="494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Компьютер. Устройство компьютера.  Поиск информации. Обработка числовой информации. Обработка текстовой информации.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397" y="3997570"/>
            <a:ext cx="494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Графическая информация. Графический редактор.  Схемы. Графы. Диаграммы.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396" y="5111262"/>
            <a:ext cx="494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Алгоритмы. Виды алгоритмов. Исполнители алгоритмов.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Работа в среде </a:t>
            </a:r>
            <a:r>
              <a:rPr lang="ru-RU" dirty="0" err="1" smtClean="0">
                <a:solidFill>
                  <a:schemeClr val="bg1"/>
                </a:solidFill>
                <a:latin typeface="Montserrat" pitchFamily="2" charset="-52"/>
              </a:rPr>
              <a:t>Пиктомир</a:t>
            </a:r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 rtlCol="0"/>
          <a:lstStyle/>
          <a:p>
            <a:pPr rtl="0"/>
            <a:r>
              <a:rPr lang="ru-RU" sz="4000" dirty="0" smtClean="0">
                <a:latin typeface="Montserrat SemiBold" pitchFamily="2" charset="-52"/>
              </a:rPr>
              <a:t>3 класс</a:t>
            </a:r>
            <a:endParaRPr lang="ru-RU" sz="4000" dirty="0">
              <a:latin typeface="Montserrat SemiBold" pitchFamily="2" charset="-52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44500" y="1535723"/>
            <a:ext cx="5157787" cy="465394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tserrat" pitchFamily="2" charset="-52"/>
              </a:rPr>
              <a:t>Информация, человек и компьютер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>
                <a:latin typeface="Montserrat" pitchFamily="2" charset="-52"/>
              </a:rPr>
              <a:t>Действия с </a:t>
            </a:r>
            <a:r>
              <a:rPr lang="ru-RU" sz="2400" dirty="0" smtClean="0">
                <a:latin typeface="Montserrat" pitchFamily="2" charset="-52"/>
              </a:rPr>
              <a:t>информацией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 smtClean="0">
                <a:latin typeface="Montserrat" pitchFamily="2" charset="-52"/>
              </a:rPr>
              <a:t>Объекты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 smtClean="0">
                <a:latin typeface="Montserrat" pitchFamily="2" charset="-52"/>
              </a:rPr>
              <a:t>Компьютер, системы </a:t>
            </a:r>
          </a:p>
          <a:p>
            <a:pPr marL="0" indent="0">
              <a:buNone/>
            </a:pPr>
            <a:r>
              <a:rPr lang="ru-RU" sz="2400" dirty="0">
                <a:latin typeface="Montserrat" pitchFamily="2" charset="-52"/>
              </a:rPr>
              <a:t> </a:t>
            </a:r>
            <a:r>
              <a:rPr lang="ru-RU" sz="2400" dirty="0" smtClean="0">
                <a:latin typeface="Montserrat" pitchFamily="2" charset="-52"/>
              </a:rPr>
              <a:t>  и сети</a:t>
            </a:r>
            <a:endParaRPr lang="ru-RU" sz="2400" dirty="0">
              <a:latin typeface="Montserrat" pitchFamily="2" charset="-52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75384" y="1946031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398" y="1477109"/>
            <a:ext cx="494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Информация. Виды информации. Источники и приемники информации. Носители информации. Компьютер.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75384" y="3012830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75384" y="4419599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75384" y="5826367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398" y="2452022"/>
            <a:ext cx="4947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Формы представления информации. Действия с информацией: получение, представление, кодирование, хранение, обработка.  </a:t>
            </a:r>
            <a:r>
              <a:rPr lang="ru-RU" i="1" dirty="0" smtClean="0">
                <a:solidFill>
                  <a:srgbClr val="63B7C6"/>
                </a:solidFill>
                <a:latin typeface="Montserrat" pitchFamily="2" charset="-52"/>
              </a:rPr>
              <a:t>Текстовый редактор. Работа с текстом и таблицами и готовыми  диаграммами.</a:t>
            </a:r>
            <a:endParaRPr lang="ru-RU" i="1" dirty="0">
              <a:solidFill>
                <a:srgbClr val="63B7C6"/>
              </a:solidFill>
              <a:latin typeface="Montserrat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396" y="5509844"/>
            <a:ext cx="494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Компьютер как система. Алгоритмы. </a:t>
            </a:r>
            <a:r>
              <a:rPr lang="en-US" dirty="0" smtClean="0">
                <a:solidFill>
                  <a:schemeClr val="bg1"/>
                </a:solidFill>
                <a:latin typeface="Montserrat" pitchFamily="2" charset="-52"/>
              </a:rPr>
              <a:t> Code.org </a:t>
            </a:r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Файловая система. Информационные системы. Компьютерные сети.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395" y="4257931"/>
            <a:ext cx="494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Имя объекта. Свойства. Функции. Отношения между объектами. Характеристика объекта</a:t>
            </a:r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. Схемы. Графы. Множества.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84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 rtlCol="0"/>
          <a:lstStyle/>
          <a:p>
            <a:pPr rtl="0"/>
            <a:r>
              <a:rPr lang="ru-RU" sz="4000" dirty="0" smtClean="0">
                <a:latin typeface="Montserrat SemiBold" pitchFamily="2" charset="-52"/>
              </a:rPr>
              <a:t>4 класс</a:t>
            </a:r>
            <a:endParaRPr lang="ru-RU" sz="4000" dirty="0">
              <a:latin typeface="Montserrat SemiBold" pitchFamily="2" charset="-52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44500" y="1535723"/>
            <a:ext cx="5157787" cy="465394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tserrat" pitchFamily="2" charset="-52"/>
              </a:rPr>
              <a:t>Информация и компьютер</a:t>
            </a:r>
          </a:p>
          <a:p>
            <a:endParaRPr lang="ru-RU" sz="2400" dirty="0">
              <a:latin typeface="Montserrat" pitchFamily="2" charset="-52"/>
            </a:endParaRPr>
          </a:p>
          <a:p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 smtClean="0">
                <a:latin typeface="Montserrat" pitchFamily="2" charset="-52"/>
              </a:rPr>
              <a:t>Логическое мышление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 smtClean="0">
                <a:latin typeface="Montserrat" pitchFamily="2" charset="-52"/>
              </a:rPr>
              <a:t>Наглядное представление информации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  <a:p>
            <a:r>
              <a:rPr lang="ru-RU" sz="2400" dirty="0" smtClean="0">
                <a:latin typeface="Montserrat" pitchFamily="2" charset="-52"/>
              </a:rPr>
              <a:t>Алгоритмы и исполнители</a:t>
            </a:r>
          </a:p>
          <a:p>
            <a:pPr marL="0" indent="0">
              <a:buNone/>
            </a:pPr>
            <a:endParaRPr lang="ru-RU" sz="2400" dirty="0" smtClean="0">
              <a:latin typeface="Montserrat" pitchFamily="2" charset="-52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75384" y="3071439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398" y="2602517"/>
            <a:ext cx="494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Понятие. Деление и обобщение понятий. Истина и ложь. Суждение. Умозаключение.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75384" y="4173407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75384" y="5697406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398" y="3847059"/>
            <a:ext cx="4947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Модель объекта. Текстовая и графическая модели. Графики и диаграммы. Таблицы.  </a:t>
            </a:r>
            <a:r>
              <a:rPr lang="ru-RU" dirty="0" err="1" smtClean="0">
                <a:solidFill>
                  <a:schemeClr val="bg1"/>
                </a:solidFill>
                <a:latin typeface="Montserrat" pitchFamily="2" charset="-52"/>
              </a:rPr>
              <a:t>Инфографика</a:t>
            </a:r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. Звуковая информация. Видеоинформация. Мультимедиа.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395" y="5465400"/>
            <a:ext cx="49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Алгоритмы. Исполнители. Управление. Процесс управления. </a:t>
            </a:r>
            <a:r>
              <a:rPr lang="en-US" dirty="0" smtClean="0">
                <a:solidFill>
                  <a:schemeClr val="bg1"/>
                </a:solidFill>
                <a:latin typeface="Montserrat" pitchFamily="2" charset="-52"/>
              </a:rPr>
              <a:t> Scratch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75384" y="1946022"/>
            <a:ext cx="13481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398" y="1477100"/>
            <a:ext cx="494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itchFamily="2" charset="-52"/>
              </a:rPr>
              <a:t>Информация. Действия с информацией. Объект и его свойства. Компьютер как система.</a:t>
            </a:r>
            <a:endParaRPr lang="ru-RU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38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00052" y="215791"/>
            <a:ext cx="7467600" cy="4283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52" y="1587391"/>
            <a:ext cx="7035801" cy="33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601" y="2686138"/>
            <a:ext cx="6907233" cy="36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2 класс. Обработка информации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11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89256"/>
            <a:ext cx="6571517" cy="532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2 класс. Поиск информации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5"/>
          <a:stretch/>
        </p:blipFill>
        <p:spPr bwMode="auto">
          <a:xfrm>
            <a:off x="5422061" y="2462356"/>
            <a:ext cx="6500308" cy="40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2" y="1284587"/>
            <a:ext cx="7221415" cy="52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64633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Montserrat SemiBold" pitchFamily="2" charset="-52"/>
              </a:rPr>
              <a:t>2 класс. Числовая информация</a:t>
            </a:r>
            <a:endParaRPr lang="ru-RU" sz="40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653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6687569_win32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677666_TF66687569" id="{8088A86A-5DE3-4754-A836-2A3C30D038B3}" vid="{7A96DF9F-A41C-4EE8-8C3F-8182B482B13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tf66687569_win32</Template>
  <TotalTime>0</TotalTime>
  <Words>376</Words>
  <Application>Microsoft Office PowerPoint</Application>
  <PresentationFormat>Произвольный</PresentationFormat>
  <Paragraphs>78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tf66687569_win32</vt:lpstr>
      <vt:lpstr>Преподавание информатики в начальной школе</vt:lpstr>
      <vt:lpstr>Предмет «Информатика» в начальной школе</vt:lpstr>
      <vt:lpstr>Учебник и рабочая программа</vt:lpstr>
      <vt:lpstr>2 класс</vt:lpstr>
      <vt:lpstr>3 класс</vt:lpstr>
      <vt:lpstr>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2022-01-19T15:24:20Z</dcterms:created>
  <dcterms:modified xsi:type="dcterms:W3CDTF">2022-01-21T13:12:30Z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