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882"/>
    <a:srgbClr val="E84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9AE4F-7E99-424B-9F19-A3EF3D66B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A08791-5AEF-4E21-A8DB-0FF2B751E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21971-A4E9-4F05-B6CE-747B9D46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17FEB-14AB-4697-88C7-96EE18413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ABA43D-27A5-4630-9022-6935FBD3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E013F9-D019-4E63-9959-2BC39B320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2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073F3-3AEC-439E-8394-1199FC44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0AB905-D3CE-441B-AF68-AAC986161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60BC30-B65D-4E70-904C-A5E35005A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2E787B-28B2-4A82-87A0-2B140641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337FBC-2D7B-4DB6-8D32-9AE26631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3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0BEDB6-F74C-4164-B03A-CDBCDEEA2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89C12B-A85A-4F8C-8AEC-D39F15224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AC5C9A-6A6E-4045-B422-E4E17B00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B31299-3200-48BF-93B3-0EADAD8C1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B7014E-F93F-42B9-AE80-B32D4C52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6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4793E-BAD3-497B-92C6-A903D3F1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3C0C50-BC9D-46CC-A355-7DC48A8AC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25FC1-5AE1-4527-9747-28B383F8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74AB94-5A90-4F40-B429-A7A5A1930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417378-1986-4FCC-A81D-4279D605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7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3F77C-7573-45B6-8A65-FE52656F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7AD44C-E9A8-4F9B-98A6-9710CF60D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A44CDC-A04D-4AFC-80A8-83010F2D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A0CAAF-A3DD-42E9-ABB7-FDD9BC6A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4E702E-6749-4A5D-A709-20BBA0D7C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30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247DB-D3F3-44CE-BD15-E09745CBF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E69293-F5FB-4CE0-B101-1B6D25D26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59FA0D-3651-42A0-A72C-F70F417FC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6BB0CE-9F65-4923-80FC-76FB560C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0F860C-14A3-429E-A045-26708989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107F1A-5456-4D84-BB61-E45159F6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9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69232-E04B-43E6-877A-9259DCD0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3D0EA8-06D7-476F-BF4F-0B1A0B7E2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A21B3E-B3B9-4407-B3DD-3A067DCC8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F84270-5D3F-49B1-8C76-042F7FD5E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95AEF2-376C-4FC8-B585-A84962836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337366-95C1-475E-9AB2-DC2CA8085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842A37-3A8A-4558-AA40-56672AADB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27E9BB-F9FC-4B26-B438-EDA4878B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4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0AB80-E1F5-4BAF-8D19-B4333D2F8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58352C-992F-4DFF-B6EE-A9B87CB1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BBCA7C-6BF3-459E-8B5C-C4CCE82F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004A5E-B8DD-4ED1-B3F2-A8EF3194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0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476E5E-D619-4F07-9095-8EEF9E88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D3F129-ED42-4EE3-9EF5-72BF98E6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01D94A-A3B5-42D4-9C11-75C38B89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9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06594-C143-4FC7-B37C-D7CEA45A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DD6E7-0856-4427-92B6-09B51BF1F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A006ED-1A80-4F3D-8E2D-0BEB9E309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2FB513-3760-4EA9-ACD6-6A80E1A2C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BA761D-D2FC-4E95-BDB9-5464245A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4894D-AEB9-4B19-B16E-6293B391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4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898CF-4C50-4476-935F-C8E0C7C5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744D5D-9CC4-4350-A771-8C27F18AC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741768-3151-44F7-8B98-0EA66D6B7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EC06F7-2DC1-4034-B9DD-CC4576220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29EB7-024F-422B-A8E6-0D600CBA3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DC1429-C81F-4875-8D61-53A3436D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6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6588F-2975-435E-9633-D7FBE064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AB10C3-B53D-4B2D-A434-91A0E77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EA9CC0-A446-4475-BB78-D2C43B514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E370-37DF-4587-B67B-2D387C88E8A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95997-F943-4E97-9DC8-FB4EAEF31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3F548-7194-4D9A-AA0E-D4243C4BB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930195-C7E5-4518-83A4-7E58DD94C8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3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lbz.ru/authors/206/8430/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lbz.ru/authors/206/9574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lbz.ru/authors/201/9859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en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infoznaika.ru/Materials/Inormatika_v_nachaln_shcole.aspx" TargetMode="External"/><Relationship Id="rId5" Type="http://schemas.openxmlformats.org/officeDocument/2006/relationships/hyperlink" Target="https://easyen.ru/load/informatika/371" TargetMode="External"/><Relationship Id="rId4" Type="http://schemas.openxmlformats.org/officeDocument/2006/relationships/hyperlink" Target="https://&#1091;&#1088;&#1086;&#1082;&#1094;&#1080;&#1092;&#1088;&#1099;.&#1088;&#1092;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95511-3461-4C4F-BC1C-D848A488B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7993"/>
            <a:ext cx="9144000" cy="3295263"/>
          </a:xfrm>
        </p:spPr>
        <p:txBody>
          <a:bodyPr>
            <a:noAutofit/>
          </a:bodyPr>
          <a:lstStyle/>
          <a:p>
            <a:r>
              <a:rPr lang="ru-RU" sz="4800" b="1" dirty="0">
                <a:gradFill>
                  <a:gsLst>
                    <a:gs pos="0">
                      <a:srgbClr val="E8487C"/>
                    </a:gs>
                    <a:gs pos="100000">
                      <a:srgbClr val="380882"/>
                    </a:gs>
                  </a:gsLst>
                  <a:lin ang="13500000" scaled="1"/>
                </a:gradFill>
                <a:latin typeface="+mn-lt"/>
              </a:rPr>
              <a:t>Онлайн круглый стол  «Информатика в начальной школе – основа развития ИКТ компетентностей. Из опыта работы»</a:t>
            </a:r>
            <a:endParaRPr lang="ru-RU" sz="4800" b="1" dirty="0">
              <a:gradFill>
                <a:gsLst>
                  <a:gs pos="0">
                    <a:srgbClr val="E8487C"/>
                  </a:gs>
                  <a:gs pos="100000">
                    <a:srgbClr val="380882"/>
                  </a:gs>
                </a:gsLst>
                <a:lin ang="13500000" scaled="1"/>
              </a:gra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8E48A9-07EA-4DD8-9D8B-7D8519754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5657"/>
            <a:ext cx="9144000" cy="687774"/>
          </a:xfrm>
        </p:spPr>
        <p:txBody>
          <a:bodyPr/>
          <a:lstStyle/>
          <a:p>
            <a:r>
              <a:rPr lang="en-US" dirty="0" smtClean="0"/>
              <a:t>21.01.2022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49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примерных программ по предметам НОО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85094"/>
          </a:xfrm>
        </p:spPr>
        <p:txBody>
          <a:bodyPr/>
          <a:lstStyle/>
          <a:p>
            <a:pPr algn="ctr"/>
            <a:r>
              <a:rPr lang="ru-RU" dirty="0" smtClean="0"/>
              <a:t>Математика 4 класс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39788" y="2286000"/>
            <a:ext cx="5157787" cy="4484913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300" b="1" dirty="0"/>
              <a:t>Математическая информация</a:t>
            </a:r>
          </a:p>
          <a:p>
            <a:pPr algn="just"/>
            <a:r>
              <a:rPr lang="ru-RU" sz="2900" dirty="0"/>
              <a:t>Работа с утверждениями: конструирование, проверка </a:t>
            </a:r>
            <a:r>
              <a:rPr lang="ru-RU" sz="2900" dirty="0" smtClean="0"/>
              <a:t>истинности</a:t>
            </a:r>
            <a:r>
              <a:rPr lang="ru-RU" sz="2900" dirty="0"/>
              <a:t>; составление и проверка логических рассуждений </a:t>
            </a:r>
            <a:r>
              <a:rPr lang="ru-RU" sz="2900" dirty="0" smtClean="0"/>
              <a:t>при решении </a:t>
            </a:r>
            <a:r>
              <a:rPr lang="ru-RU" sz="2900" dirty="0"/>
              <a:t>задач.</a:t>
            </a:r>
          </a:p>
          <a:p>
            <a:pPr algn="just"/>
            <a:r>
              <a:rPr lang="ru-RU" sz="2900" dirty="0"/>
              <a:t>Данные о реальных процессах и явлениях </a:t>
            </a:r>
            <a:r>
              <a:rPr lang="ru-RU" sz="2900" dirty="0" smtClean="0"/>
              <a:t>окружающего мира</a:t>
            </a:r>
            <a:r>
              <a:rPr lang="ru-RU" sz="2900" dirty="0"/>
              <a:t>, представленные на диаграммах, схемах, в таблицах, </a:t>
            </a:r>
            <a:r>
              <a:rPr lang="ru-RU" sz="2900" dirty="0" smtClean="0"/>
              <a:t>текстах</a:t>
            </a:r>
            <a:r>
              <a:rPr lang="ru-RU" sz="2900" dirty="0"/>
              <a:t>. Сбор математических данных о заданном объекте (числе</a:t>
            </a:r>
            <a:r>
              <a:rPr lang="ru-RU" sz="2900" dirty="0" smtClean="0"/>
              <a:t>, величине</a:t>
            </a:r>
            <a:r>
              <a:rPr lang="ru-RU" sz="2900" dirty="0"/>
              <a:t>, геометрической фигуре). Поиск информации в </a:t>
            </a:r>
            <a:r>
              <a:rPr lang="ru-RU" sz="2900" dirty="0" smtClean="0"/>
              <a:t>справочной </a:t>
            </a:r>
            <a:r>
              <a:rPr lang="ru-RU" sz="2900" dirty="0"/>
              <a:t>литературе, сети Интернет. Запись информации в </a:t>
            </a:r>
            <a:r>
              <a:rPr lang="ru-RU" sz="2900" dirty="0" smtClean="0"/>
              <a:t>предложенной </a:t>
            </a:r>
            <a:r>
              <a:rPr lang="ru-RU" sz="2900" dirty="0"/>
              <a:t>таблице, на столбчатой диаграмме.</a:t>
            </a:r>
          </a:p>
          <a:p>
            <a:pPr algn="just"/>
            <a:r>
              <a:rPr lang="ru-RU" sz="2900" dirty="0"/>
              <a:t>Доступные электронные средства обучения, пособия, </a:t>
            </a:r>
            <a:r>
              <a:rPr lang="ru-RU" sz="2900" dirty="0" smtClean="0"/>
              <a:t>тренажёры</a:t>
            </a:r>
            <a:r>
              <a:rPr lang="ru-RU" sz="2900" dirty="0"/>
              <a:t>, их использование под руководством педагога и </a:t>
            </a:r>
            <a:r>
              <a:rPr lang="ru-RU" sz="2900" dirty="0" smtClean="0"/>
              <a:t>самостоятельно</a:t>
            </a:r>
            <a:r>
              <a:rPr lang="ru-RU" sz="2900" dirty="0"/>
              <a:t>. Правила безопасной работы с электронными </a:t>
            </a:r>
            <a:r>
              <a:rPr lang="ru-RU" sz="2900" dirty="0" smtClean="0"/>
              <a:t>источниками </a:t>
            </a:r>
            <a:r>
              <a:rPr lang="ru-RU" sz="2900" dirty="0"/>
              <a:t>информации (электронная форма учебника, </a:t>
            </a:r>
            <a:r>
              <a:rPr lang="ru-RU" sz="2900" dirty="0" smtClean="0"/>
              <a:t>электронные словари</a:t>
            </a:r>
            <a:r>
              <a:rPr lang="ru-RU" sz="2900" dirty="0"/>
              <a:t>, образовательные сайты, ориентированные на </a:t>
            </a:r>
            <a:r>
              <a:rPr lang="ru-RU" sz="2900" dirty="0" smtClean="0"/>
              <a:t>детей младшего </a:t>
            </a:r>
            <a:r>
              <a:rPr lang="ru-RU" sz="2900" dirty="0"/>
              <a:t>школьного возраста).</a:t>
            </a:r>
          </a:p>
          <a:p>
            <a:pPr algn="just"/>
            <a:r>
              <a:rPr lang="ru-RU" sz="2900" dirty="0"/>
              <a:t>Алгоритмы решения учебных и практических задач.</a:t>
            </a:r>
            <a:endParaRPr lang="ru-RU" sz="29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85094"/>
          </a:xfrm>
        </p:spPr>
        <p:txBody>
          <a:bodyPr/>
          <a:lstStyle/>
          <a:p>
            <a:pPr algn="ctr"/>
            <a:r>
              <a:rPr lang="ru-RU" dirty="0" smtClean="0"/>
              <a:t>Технология 4 класс (6ч)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172200" y="2373086"/>
            <a:ext cx="5183188" cy="3816577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Работа с доступной информацией в </a:t>
            </a:r>
            <a:r>
              <a:rPr lang="ru-RU" sz="2000" dirty="0" smtClean="0"/>
              <a:t>Интернете </a:t>
            </a:r>
            <a:r>
              <a:rPr lang="ru-RU" sz="2000" dirty="0"/>
              <a:t>и на </a:t>
            </a:r>
            <a:r>
              <a:rPr lang="ru-RU" sz="2000" dirty="0" smtClean="0"/>
              <a:t>цифровых </a:t>
            </a:r>
            <a:r>
              <a:rPr lang="ru-RU" sz="2000" dirty="0"/>
              <a:t>носителях информации.</a:t>
            </a:r>
          </a:p>
          <a:p>
            <a:pPr algn="just"/>
            <a:r>
              <a:rPr lang="ru-RU" sz="2000" dirty="0"/>
              <a:t>Электронные и </a:t>
            </a:r>
            <a:r>
              <a:rPr lang="ru-RU" sz="2000" dirty="0" err="1"/>
              <a:t>медиаресурсы</a:t>
            </a:r>
            <a:r>
              <a:rPr lang="ru-RU" sz="2000" dirty="0"/>
              <a:t> в </a:t>
            </a:r>
            <a:r>
              <a:rPr lang="ru-RU" sz="2000" dirty="0" smtClean="0"/>
              <a:t>художественно- конструкторской</a:t>
            </a:r>
            <a:r>
              <a:rPr lang="ru-RU" sz="2000" dirty="0"/>
              <a:t>, проектной, предметной преобразующей деятельности. </a:t>
            </a:r>
            <a:r>
              <a:rPr lang="ru-RU" sz="2000" dirty="0" smtClean="0"/>
              <a:t>Работа </a:t>
            </a:r>
            <a:r>
              <a:rPr lang="ru-RU" sz="2000" dirty="0"/>
              <a:t>с готовыми цифровыми материалами. Поиск </a:t>
            </a:r>
            <a:r>
              <a:rPr lang="ru-RU" sz="2000" dirty="0" smtClean="0"/>
              <a:t>дополнительной </a:t>
            </a:r>
            <a:r>
              <a:rPr lang="ru-RU" sz="2000" dirty="0"/>
              <a:t>информации по тематике творческих и проектных работ</a:t>
            </a:r>
            <a:r>
              <a:rPr lang="ru-RU" sz="2000" dirty="0" smtClean="0"/>
              <a:t>, использование </a:t>
            </a:r>
            <a:r>
              <a:rPr lang="ru-RU" sz="2000" dirty="0"/>
              <a:t>рисунков из ресурса компьютера в </a:t>
            </a:r>
            <a:r>
              <a:rPr lang="ru-RU" sz="2000" dirty="0" smtClean="0"/>
              <a:t>оформлении изделий </a:t>
            </a:r>
            <a:r>
              <a:rPr lang="ru-RU" sz="2000" dirty="0"/>
              <a:t>и др. </a:t>
            </a:r>
            <a:r>
              <a:rPr lang="ru-RU" sz="2000" dirty="0" smtClean="0"/>
              <a:t>Создание </a:t>
            </a:r>
            <a:r>
              <a:rPr lang="ru-RU" sz="2000" dirty="0"/>
              <a:t>презентаций в программе </a:t>
            </a:r>
            <a:r>
              <a:rPr lang="ru-RU" sz="2000" dirty="0" err="1" smtClean="0"/>
              <a:t>PowerPoint</a:t>
            </a:r>
            <a:r>
              <a:rPr lang="ru-RU" sz="2000" dirty="0" smtClean="0"/>
              <a:t> или </a:t>
            </a:r>
            <a:r>
              <a:rPr lang="ru-RU" sz="2000" dirty="0"/>
              <a:t>другой.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5068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УМК по Информатике в начальной школе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1004"/>
          </a:xfrm>
        </p:spPr>
        <p:txBody>
          <a:bodyPr/>
          <a:lstStyle/>
          <a:p>
            <a:r>
              <a:rPr lang="ru-RU" dirty="0" smtClean="0"/>
              <a:t>АО «Издательство </a:t>
            </a:r>
            <a:r>
              <a:rPr lang="ru-RU" dirty="0"/>
              <a:t>«Просвещение»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7415" y="2416629"/>
            <a:ext cx="3573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УМК </a:t>
            </a:r>
            <a:r>
              <a:rPr lang="ru-RU" dirty="0"/>
              <a:t>Рудченко Т. А., Семенов А. Л.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15" y="3183877"/>
            <a:ext cx="1627414" cy="23669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507" y="3212436"/>
            <a:ext cx="1601093" cy="23098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143" y="3213463"/>
            <a:ext cx="1680482" cy="24198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926" y="3183877"/>
            <a:ext cx="1682335" cy="244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4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УМК по Информатике в начальной школе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1004"/>
          </a:xfrm>
        </p:spPr>
        <p:txBody>
          <a:bodyPr/>
          <a:lstStyle/>
          <a:p>
            <a:r>
              <a:rPr lang="ru-RU" dirty="0" smtClean="0"/>
              <a:t>АО «Издательство </a:t>
            </a:r>
            <a:r>
              <a:rPr lang="ru-RU" dirty="0"/>
              <a:t>«Просвещение»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7415" y="2416629"/>
            <a:ext cx="9751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Учебник </a:t>
            </a:r>
            <a:r>
              <a:rPr lang="ru-RU" dirty="0"/>
              <a:t>Информационная безопасность. Правила безопасного Интернета. 2–4 классы : учебник</a:t>
            </a:r>
          </a:p>
          <a:p>
            <a:r>
              <a:rPr lang="ru-RU" dirty="0" smtClean="0"/>
              <a:t>Авторы </a:t>
            </a:r>
            <a:r>
              <a:rPr lang="ru-RU" dirty="0"/>
              <a:t>Цветкова М. С., Якушина Е. 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358" y="3200399"/>
            <a:ext cx="2490397" cy="344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1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УМК по Информатике в начальной школе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1004"/>
          </a:xfrm>
        </p:spPr>
        <p:txBody>
          <a:bodyPr>
            <a:normAutofit/>
          </a:bodyPr>
          <a:lstStyle/>
          <a:p>
            <a:r>
              <a:rPr lang="ru-RU" dirty="0"/>
              <a:t>ООО «БИНОМ. Лаборатория знаний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7415" y="2416629"/>
            <a:ext cx="8644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УМК «Информатика» авторского коллектива под рук. А.В. Горячева и др. 1-4 </a:t>
            </a:r>
            <a:r>
              <a:rPr lang="ru-RU" b="1" dirty="0" smtClean="0"/>
              <a:t>классы</a:t>
            </a:r>
          </a:p>
          <a:p>
            <a:r>
              <a:rPr lang="ru-RU" b="1" dirty="0" smtClean="0"/>
              <a:t>Авторы </a:t>
            </a:r>
            <a:r>
              <a:rPr lang="ru-RU" dirty="0">
                <a:hlinkClick r:id="rId2"/>
              </a:rPr>
              <a:t>Павлов Д.И</a:t>
            </a:r>
            <a:r>
              <a:rPr lang="ru-RU" dirty="0" smtClean="0">
                <a:hlinkClick r:id="rId2"/>
              </a:rPr>
              <a:t>.</a:t>
            </a:r>
            <a:r>
              <a:rPr lang="ru-RU" dirty="0" smtClean="0"/>
              <a:t>, </a:t>
            </a:r>
            <a:r>
              <a:rPr lang="ru-RU" dirty="0">
                <a:hlinkClick r:id="rId3"/>
              </a:rPr>
              <a:t>Полежаева О.А.</a:t>
            </a:r>
            <a:r>
              <a:rPr lang="ru-RU" dirty="0"/>
              <a:t> 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>
                <a:hlinkClick r:id="rId4"/>
              </a:rPr>
              <a:t>Коробкова</a:t>
            </a:r>
            <a:r>
              <a:rPr lang="ru-RU" dirty="0">
                <a:hlinkClick r:id="rId4"/>
              </a:rPr>
              <a:t> Л.Н.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261" y="3426279"/>
            <a:ext cx="2381250" cy="3009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223" y="3426279"/>
            <a:ext cx="2252919" cy="3009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854" y="3426279"/>
            <a:ext cx="2156089" cy="3009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8518" y="3426279"/>
            <a:ext cx="2246539" cy="303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2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УМК по Информатике в начальной школе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1004"/>
          </a:xfrm>
        </p:spPr>
        <p:txBody>
          <a:bodyPr>
            <a:normAutofit/>
          </a:bodyPr>
          <a:lstStyle/>
          <a:p>
            <a:r>
              <a:rPr lang="ru-RU" dirty="0"/>
              <a:t>ООО «БИНОМ. Лаборатория знаний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7415" y="2416629"/>
            <a:ext cx="8315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УМК «Информатика» авторского коллектива под рук. Н.В. Матвеевой 2-4 классы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04" y="3165701"/>
            <a:ext cx="2381250" cy="3248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689" y="3165701"/>
            <a:ext cx="2333625" cy="3267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518" y="3165701"/>
            <a:ext cx="2513951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8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УМК по Информатике в начальной школе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1004"/>
          </a:xfrm>
        </p:spPr>
        <p:txBody>
          <a:bodyPr>
            <a:normAutofit/>
          </a:bodyPr>
          <a:lstStyle/>
          <a:p>
            <a:r>
              <a:rPr lang="ru-RU" dirty="0"/>
              <a:t>ООО «БИНОМ. Лаборатория знаний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7415" y="2416629"/>
            <a:ext cx="10362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УМК «Информатика» авторского коллектива А.В. Могилев, В.Н. Могилева, М.С. Цветкова. 3-4 классы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873" y="3264354"/>
            <a:ext cx="2333625" cy="3333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662" y="3264354"/>
            <a:ext cx="2352675" cy="3333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500" y="3264354"/>
            <a:ext cx="2625499" cy="3308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6118" y="3321176"/>
            <a:ext cx="2564122" cy="32513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54" y="4918418"/>
            <a:ext cx="14287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34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УМК по Информатике в начальной школе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1004"/>
          </a:xfrm>
        </p:spPr>
        <p:txBody>
          <a:bodyPr>
            <a:normAutofit/>
          </a:bodyPr>
          <a:lstStyle/>
          <a:p>
            <a:r>
              <a:rPr lang="ru-RU" dirty="0"/>
              <a:t>ООО «БИНОМ. Лаборатория знаний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7415" y="2416629"/>
            <a:ext cx="8224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УМК «Информатика» авторского коллектива под рук. М.А. Плаксина 3-4 классы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3061280"/>
            <a:ext cx="2381250" cy="32575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803" y="3175580"/>
            <a:ext cx="2381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6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Fgosreestr.ru</a:t>
            </a:r>
            <a:r>
              <a:rPr lang="en-US" dirty="0" smtClean="0"/>
              <a:t> </a:t>
            </a:r>
            <a:r>
              <a:rPr lang="ru-RU" dirty="0" smtClean="0"/>
              <a:t>программы учебных курсов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7116"/>
            <a:ext cx="10515600" cy="15641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Данный  курс  предназначен  для  системного  и  целенаправленного знакомства  </a:t>
            </a:r>
            <a:r>
              <a:rPr lang="ru-RU" sz="2000" dirty="0" smtClean="0"/>
              <a:t>учащихся  </a:t>
            </a:r>
            <a:r>
              <a:rPr lang="ru-RU" sz="2000" dirty="0"/>
              <a:t>начальной  школы  с  понятием искусственного  интеллекта  и связанными  с  ним  технологиями,  методами,  инструментами.  Данный  </a:t>
            </a:r>
            <a:r>
              <a:rPr lang="ru-RU" sz="2000" dirty="0" smtClean="0"/>
              <a:t>курс  </a:t>
            </a:r>
            <a:r>
              <a:rPr lang="ru-RU" sz="2000" dirty="0"/>
              <a:t>способен занять  существенное  место  в  системе  универсальных  учебных  действий,  формируемых у  учащихся,  что  является  одной  из  ключевых  задач  начального  </a:t>
            </a:r>
            <a:r>
              <a:rPr lang="ru-RU" sz="2000" dirty="0" smtClean="0"/>
              <a:t>образования.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11" y="1564141"/>
            <a:ext cx="11182350" cy="9429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30185" y="4170931"/>
            <a:ext cx="9214757" cy="258532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b="1" dirty="0" smtClean="0"/>
              <a:t>Тематическое планирование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Введение </a:t>
            </a:r>
            <a:r>
              <a:rPr lang="ru-RU" dirty="0"/>
              <a:t>в искусственный интеллект: технологические решения </a:t>
            </a:r>
            <a:r>
              <a:rPr lang="ru-RU" dirty="0" smtClean="0"/>
              <a:t>(2ч)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Дидактическая игра </a:t>
            </a:r>
            <a:r>
              <a:rPr lang="ru-RU" dirty="0" smtClean="0"/>
              <a:t>(1ч)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Роль искусственного интеллекта в жизни человека: этика и регулирование </a:t>
            </a:r>
            <a:r>
              <a:rPr lang="ru-RU" dirty="0" smtClean="0"/>
              <a:t>(1ч)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Компьютерное зрение </a:t>
            </a:r>
            <a:r>
              <a:rPr lang="ru-RU" dirty="0" smtClean="0"/>
              <a:t>(2ч)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Машинное обучение в искусстве </a:t>
            </a:r>
            <a:r>
              <a:rPr lang="ru-RU" dirty="0" smtClean="0"/>
              <a:t>(2ч)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Машинное обучение в играх </a:t>
            </a:r>
            <a:r>
              <a:rPr lang="ru-RU" dirty="0" smtClean="0"/>
              <a:t> (2ч)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Машинное обучение в науке </a:t>
            </a:r>
            <a:r>
              <a:rPr lang="ru-RU" dirty="0" smtClean="0"/>
              <a:t>(2ч)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Голосовые  помощники </a:t>
            </a:r>
            <a:r>
              <a:rPr lang="ru-RU" dirty="0" smtClean="0"/>
              <a:t>(2ч)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Машинное  обучение  в  спорте </a:t>
            </a:r>
            <a:r>
              <a:rPr lang="ru-RU" dirty="0" smtClean="0"/>
              <a:t>(2ч)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Проект  «Искусственный  интеллект в  образовании» </a:t>
            </a:r>
            <a:r>
              <a:rPr lang="ru-RU" dirty="0" smtClean="0"/>
              <a:t>(2ч)</a:t>
            </a:r>
          </a:p>
          <a:p>
            <a:r>
              <a:rPr lang="ru-RU" b="1" dirty="0" smtClean="0"/>
              <a:t>Всего 18 часов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613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для работы в начальной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libren.org/</a:t>
            </a:r>
            <a:r>
              <a:rPr lang="ru-RU" dirty="0" smtClean="0"/>
              <a:t>  раздел Информатика</a:t>
            </a:r>
            <a:r>
              <a:rPr lang="ru-RU" i="1" dirty="0" smtClean="0"/>
              <a:t>, учебники и рабочие тетради для ознакомления с содержанием</a:t>
            </a:r>
          </a:p>
          <a:p>
            <a:r>
              <a:rPr lang="en-US" i="1" dirty="0">
                <a:hlinkClick r:id="rId4"/>
              </a:rPr>
              <a:t>https</a:t>
            </a:r>
            <a:r>
              <a:rPr lang="en-US" i="1" dirty="0" smtClean="0">
                <a:hlinkClick r:id="rId4"/>
              </a:rPr>
              <a:t>://</a:t>
            </a:r>
            <a:r>
              <a:rPr lang="ru-RU" i="1" dirty="0" err="1" smtClean="0">
                <a:hlinkClick r:id="rId4"/>
              </a:rPr>
              <a:t>урокцифры.рф</a:t>
            </a:r>
            <a:endParaRPr lang="ru-RU" i="1" dirty="0">
              <a:hlinkClick r:id="rId4"/>
            </a:endParaRPr>
          </a:p>
          <a:p>
            <a:r>
              <a:rPr lang="ru-RU" b="1" dirty="0" smtClean="0">
                <a:hlinkClick r:id="rId5"/>
              </a:rPr>
              <a:t>С</a:t>
            </a:r>
            <a:r>
              <a:rPr lang="ru-RU" b="1" dirty="0">
                <a:hlinkClick r:id="rId5"/>
              </a:rPr>
              <a:t>овременный учительский портал: </a:t>
            </a:r>
            <a:r>
              <a:rPr lang="ru-RU" i="1" dirty="0">
                <a:hlinkClick r:id="rId5"/>
              </a:rPr>
              <a:t>Информатика в начальной </a:t>
            </a:r>
            <a:r>
              <a:rPr lang="ru-RU" i="1" dirty="0" smtClean="0">
                <a:hlinkClick r:id="rId5"/>
              </a:rPr>
              <a:t>школе</a:t>
            </a:r>
            <a:endParaRPr lang="ru-RU" i="1" dirty="0" smtClean="0"/>
          </a:p>
          <a:p>
            <a:r>
              <a:rPr lang="ru-RU" dirty="0" smtClean="0">
                <a:hlinkClick r:id="rId6"/>
              </a:rPr>
              <a:t>Информатика в начальной школе от </a:t>
            </a:r>
            <a:r>
              <a:rPr lang="ru-RU" dirty="0" err="1" smtClean="0">
                <a:hlinkClick r:id="rId6"/>
              </a:rPr>
              <a:t>Инфознайки</a:t>
            </a:r>
            <a:endParaRPr lang="ru-RU" dirty="0" smtClean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95831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МОУ «ГЦРО»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ул.Большая</a:t>
            </a:r>
            <a:r>
              <a:rPr lang="ru-RU" dirty="0"/>
              <a:t> Октябрьская, </a:t>
            </a:r>
            <a:r>
              <a:rPr lang="ru-RU" dirty="0" smtClean="0"/>
              <a:t>44/60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2579914"/>
            <a:ext cx="3482068" cy="348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0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ФГОС НОО 2021г.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Определена предметна область «Математика и информатика» </a:t>
            </a:r>
            <a:r>
              <a:rPr lang="ru-RU" i="1" dirty="0" smtClean="0"/>
              <a:t>(</a:t>
            </a:r>
            <a:r>
              <a:rPr lang="ru-RU" b="1" i="1" dirty="0" smtClean="0"/>
              <a:t>информатика</a:t>
            </a:r>
            <a:r>
              <a:rPr lang="ru-RU" i="1" dirty="0" smtClean="0"/>
              <a:t> не является обязательным предметом, но может быть включена в часть формируемую участниками образовательных отношений)</a:t>
            </a:r>
          </a:p>
          <a:p>
            <a:r>
              <a:rPr lang="ru-RU" b="1" dirty="0" err="1" smtClean="0"/>
              <a:t>Метапредметные</a:t>
            </a:r>
            <a:r>
              <a:rPr lang="ru-RU" b="1" dirty="0" smtClean="0"/>
              <a:t> результаты: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42" y="4069256"/>
            <a:ext cx="4975452" cy="2677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7229" y="4761847"/>
            <a:ext cx="3048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Часть результатов, которые относятся к информатике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68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ФГОС НОО 2021г.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Предметные результаты</a:t>
            </a:r>
          </a:p>
          <a:p>
            <a:pPr lvl="1"/>
            <a:r>
              <a:rPr lang="ru-RU" b="1" dirty="0" smtClean="0"/>
              <a:t>Русский язык: </a:t>
            </a:r>
            <a:r>
              <a:rPr lang="ru-RU" i="1" dirty="0" smtClean="0"/>
              <a:t>использовать словари и различные материалы, включая ресурсы сети Интернет;</a:t>
            </a:r>
          </a:p>
          <a:p>
            <a:pPr lvl="1"/>
            <a:r>
              <a:rPr lang="ru-RU" b="1" dirty="0" smtClean="0"/>
              <a:t>Иностранный язык: </a:t>
            </a:r>
            <a:r>
              <a:rPr lang="ru-RU" i="1" dirty="0" smtClean="0"/>
              <a:t>…, безопасное использование электронных ресурсов Организации и сети Интернет, получение информации из источников в современной информационной среде;</a:t>
            </a:r>
          </a:p>
          <a:p>
            <a:pPr lvl="1"/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07" y="4086905"/>
            <a:ext cx="60579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4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ФГОС НОО 2021г.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Предметные результаты</a:t>
            </a:r>
          </a:p>
          <a:p>
            <a:pPr lvl="1"/>
            <a:r>
              <a:rPr lang="ru-RU" b="1" dirty="0" smtClean="0"/>
              <a:t>Математика: </a:t>
            </a:r>
            <a:r>
              <a:rPr lang="ru-RU" sz="2000" i="1" dirty="0" smtClean="0"/>
              <a:t>развитие логического и алгоритмического мышления: умения распознавать верные (истинные) и неверные (ложные) утверждения в простейших случаях в учебной и практических ситуациях, строить алгоритмы и использовать изученные алгоритмы …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394" y="3675289"/>
            <a:ext cx="57245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0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ФГОС НОО 2021г.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Предметные результаты</a:t>
            </a:r>
          </a:p>
          <a:p>
            <a:pPr lvl="1"/>
            <a:r>
              <a:rPr lang="ru-RU" b="1" dirty="0" smtClean="0"/>
              <a:t>Окружающий мир: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997" y="2775857"/>
            <a:ext cx="5819775" cy="1066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672" y="4001294"/>
            <a:ext cx="5753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2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ФГОС НОО 2021г.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Предметные результаты</a:t>
            </a:r>
          </a:p>
          <a:p>
            <a:pPr lvl="1"/>
            <a:r>
              <a:rPr lang="ru-RU" b="1" dirty="0" smtClean="0"/>
              <a:t>Изобразительное искусство:</a:t>
            </a:r>
          </a:p>
          <a:p>
            <a:pPr lvl="1"/>
            <a:endParaRPr lang="ru-RU" b="1" dirty="0"/>
          </a:p>
          <a:p>
            <a:pPr lvl="1"/>
            <a:endParaRPr lang="ru-RU" b="1" dirty="0" smtClean="0"/>
          </a:p>
          <a:p>
            <a:pPr lvl="1"/>
            <a:r>
              <a:rPr lang="ru-RU" b="1" dirty="0" smtClean="0"/>
              <a:t>Технология:</a:t>
            </a:r>
          </a:p>
          <a:p>
            <a:pPr lvl="1"/>
            <a:endParaRPr lang="ru-RU" b="1" dirty="0" smtClean="0"/>
          </a:p>
          <a:p>
            <a:pPr lvl="1"/>
            <a:endParaRPr lang="ru-RU" b="1" i="1" dirty="0"/>
          </a:p>
          <a:p>
            <a:pPr lvl="1"/>
            <a:endParaRPr lang="ru-RU" b="1" i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7" y="2742519"/>
            <a:ext cx="5791200" cy="523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940" y="4001294"/>
            <a:ext cx="58197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5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примерных программ по предметам НОО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41551"/>
          </a:xfrm>
        </p:spPr>
        <p:txBody>
          <a:bodyPr/>
          <a:lstStyle/>
          <a:p>
            <a:pPr algn="ctr"/>
            <a:r>
              <a:rPr lang="ru-RU" dirty="0" smtClean="0"/>
              <a:t>Математика 1 класс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39788" y="2209800"/>
            <a:ext cx="5157787" cy="4648199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Математическая информация</a:t>
            </a:r>
          </a:p>
          <a:p>
            <a:pPr algn="just"/>
            <a:r>
              <a:rPr lang="ru-RU" dirty="0"/>
              <a:t>Сбор данных об объекте по образцу. Характеристики </a:t>
            </a:r>
            <a:r>
              <a:rPr lang="ru-RU" dirty="0" smtClean="0"/>
              <a:t>объекта</a:t>
            </a:r>
            <a:r>
              <a:rPr lang="ru-RU" dirty="0"/>
              <a:t>, группы объектов (количество, форма, размер). </a:t>
            </a:r>
            <a:r>
              <a:rPr lang="ru-RU" dirty="0" smtClean="0"/>
              <a:t>Группировка объектов </a:t>
            </a:r>
            <a:r>
              <a:rPr lang="ru-RU" dirty="0"/>
              <a:t>по заданному признаку.</a:t>
            </a:r>
          </a:p>
          <a:p>
            <a:pPr algn="just"/>
            <a:r>
              <a:rPr lang="ru-RU" dirty="0"/>
              <a:t>Закономерность в ряду заданных объектов: её обнаружение</a:t>
            </a:r>
            <a:r>
              <a:rPr lang="ru-RU" dirty="0" smtClean="0"/>
              <a:t>, продолжение </a:t>
            </a:r>
            <a:r>
              <a:rPr lang="ru-RU" dirty="0"/>
              <a:t>ряда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Верные (истинные) и неверные (ложные) предложения, </a:t>
            </a:r>
            <a:r>
              <a:rPr lang="ru-RU" dirty="0" smtClean="0"/>
              <a:t>составленные </a:t>
            </a:r>
            <a:r>
              <a:rPr lang="ru-RU" dirty="0"/>
              <a:t>относительно заданного набора </a:t>
            </a:r>
            <a:r>
              <a:rPr lang="ru-RU" dirty="0" smtClean="0"/>
              <a:t>математических объектов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Чтение таблицы (содержащей не более 4-х данных); </a:t>
            </a:r>
            <a:r>
              <a:rPr lang="ru-RU" dirty="0" smtClean="0"/>
              <a:t>извлечение </a:t>
            </a:r>
            <a:r>
              <a:rPr lang="ru-RU" dirty="0"/>
              <a:t>данного из строки, столбца; внесение одного-двух </a:t>
            </a:r>
            <a:r>
              <a:rPr lang="ru-RU" dirty="0" smtClean="0"/>
              <a:t>данных в </a:t>
            </a:r>
            <a:r>
              <a:rPr lang="ru-RU" dirty="0"/>
              <a:t>таблицу. Чтение рисунка, схемы с одним-двумя </a:t>
            </a:r>
            <a:r>
              <a:rPr lang="ru-RU" dirty="0" smtClean="0"/>
              <a:t>числовыми данными </a:t>
            </a:r>
            <a:r>
              <a:rPr lang="ru-RU" dirty="0"/>
              <a:t>(значениями данных величин).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41551"/>
          </a:xfrm>
        </p:spPr>
        <p:txBody>
          <a:bodyPr/>
          <a:lstStyle/>
          <a:p>
            <a:pPr algn="ctr"/>
            <a:r>
              <a:rPr lang="ru-RU" dirty="0" smtClean="0"/>
              <a:t>Технология 1 класс (2ч)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172200" y="2209800"/>
            <a:ext cx="5183188" cy="3979863"/>
          </a:xfrm>
        </p:spPr>
        <p:txBody>
          <a:bodyPr/>
          <a:lstStyle/>
          <a:p>
            <a:r>
              <a:rPr lang="ru-RU" dirty="0"/>
              <a:t>Демонстрация учителем готовых материалов на </a:t>
            </a:r>
            <a:r>
              <a:rPr lang="ru-RU" dirty="0" smtClean="0"/>
              <a:t>информационных </a:t>
            </a:r>
            <a:r>
              <a:rPr lang="ru-RU" dirty="0"/>
              <a:t>носителях.</a:t>
            </a:r>
          </a:p>
          <a:p>
            <a:r>
              <a:rPr lang="ru-RU" dirty="0"/>
              <a:t>Информация. Виды </a:t>
            </a:r>
            <a:r>
              <a:rPr lang="ru-RU" dirty="0" smtClean="0"/>
              <a:t> информации.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44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примерных программ по предметам НОО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63323"/>
          </a:xfrm>
        </p:spPr>
        <p:txBody>
          <a:bodyPr/>
          <a:lstStyle/>
          <a:p>
            <a:pPr algn="ctr"/>
            <a:r>
              <a:rPr lang="ru-RU" dirty="0" smtClean="0"/>
              <a:t>Математика 2 класс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39788" y="2144486"/>
            <a:ext cx="5157787" cy="4713513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800" b="1" dirty="0"/>
              <a:t>Математическая информация</a:t>
            </a:r>
          </a:p>
          <a:p>
            <a:pPr algn="just"/>
            <a:r>
              <a:rPr lang="ru-RU" sz="3400" dirty="0"/>
              <a:t>Нахождение, формулирование одного-двух общих </a:t>
            </a:r>
            <a:r>
              <a:rPr lang="ru-RU" sz="3400" dirty="0" smtClean="0"/>
              <a:t>признаков </a:t>
            </a:r>
            <a:r>
              <a:rPr lang="ru-RU" sz="3400" dirty="0"/>
              <a:t>набора математических объектов: чисел, величин, </a:t>
            </a:r>
            <a:r>
              <a:rPr lang="ru-RU" sz="3400" dirty="0" smtClean="0"/>
              <a:t>геометрических </a:t>
            </a:r>
            <a:r>
              <a:rPr lang="ru-RU" sz="3400" dirty="0"/>
              <a:t>фигур. Классификация объектов по заданному </a:t>
            </a:r>
            <a:r>
              <a:rPr lang="ru-RU" sz="3400" dirty="0" smtClean="0"/>
              <a:t>или самостоятельно </a:t>
            </a:r>
            <a:r>
              <a:rPr lang="ru-RU" sz="3400" dirty="0"/>
              <a:t>установленному признаку. </a:t>
            </a:r>
            <a:r>
              <a:rPr lang="ru-RU" sz="3400" dirty="0" smtClean="0"/>
              <a:t>Закономерность в </a:t>
            </a:r>
            <a:r>
              <a:rPr lang="ru-RU" sz="3400" dirty="0"/>
              <a:t>ряду чисел, геометрических фигур, объектов </a:t>
            </a:r>
            <a:r>
              <a:rPr lang="ru-RU" sz="3400" dirty="0" smtClean="0"/>
              <a:t>повседневной жизни</a:t>
            </a:r>
            <a:r>
              <a:rPr lang="ru-RU" sz="3400" dirty="0"/>
              <a:t>.</a:t>
            </a:r>
          </a:p>
          <a:p>
            <a:pPr algn="just"/>
            <a:r>
              <a:rPr lang="ru-RU" sz="3400" dirty="0"/>
              <a:t>Верные (истинные) и неверные (ложные) утверждения, </a:t>
            </a:r>
            <a:r>
              <a:rPr lang="ru-RU" sz="3400" dirty="0" smtClean="0"/>
              <a:t>содержащие </a:t>
            </a:r>
            <a:r>
              <a:rPr lang="ru-RU" sz="3400" dirty="0"/>
              <a:t>количественные, пространственные отношения, </a:t>
            </a:r>
            <a:r>
              <a:rPr lang="ru-RU" sz="3400" dirty="0" smtClean="0"/>
              <a:t>за-</a:t>
            </a:r>
            <a:r>
              <a:rPr lang="ru-RU" sz="3400" dirty="0" err="1" smtClean="0"/>
              <a:t>висимости</a:t>
            </a:r>
            <a:r>
              <a:rPr lang="ru-RU" sz="3400" dirty="0" smtClean="0"/>
              <a:t> </a:t>
            </a:r>
            <a:r>
              <a:rPr lang="ru-RU" sz="3400" dirty="0"/>
              <a:t>между числами/величинами</a:t>
            </a:r>
            <a:r>
              <a:rPr lang="ru-RU" sz="3400" dirty="0" smtClean="0"/>
              <a:t>.</a:t>
            </a:r>
          </a:p>
          <a:p>
            <a:pPr algn="just"/>
            <a:r>
              <a:rPr lang="ru-RU" sz="3400" dirty="0" smtClean="0"/>
              <a:t> Работа </a:t>
            </a:r>
            <a:r>
              <a:rPr lang="ru-RU" sz="3400" dirty="0"/>
              <a:t>с таблицами: извлечение и использование для </a:t>
            </a:r>
            <a:r>
              <a:rPr lang="ru-RU" sz="3400" dirty="0" smtClean="0"/>
              <a:t>ответа на </a:t>
            </a:r>
            <a:r>
              <a:rPr lang="ru-RU" sz="3400" dirty="0"/>
              <a:t>вопрос информации, представленной в таблице (</a:t>
            </a:r>
            <a:r>
              <a:rPr lang="ru-RU" sz="3400" dirty="0" smtClean="0"/>
              <a:t>таблицы сложения</a:t>
            </a:r>
            <a:r>
              <a:rPr lang="ru-RU" sz="3400" dirty="0"/>
              <a:t>, умножения; график дежурств, наблюдения в </a:t>
            </a:r>
            <a:r>
              <a:rPr lang="ru-RU" sz="3400" dirty="0" smtClean="0"/>
              <a:t>природе </a:t>
            </a:r>
            <a:r>
              <a:rPr lang="ru-RU" sz="3400" dirty="0"/>
              <a:t>и пр.).</a:t>
            </a:r>
          </a:p>
          <a:p>
            <a:pPr algn="just"/>
            <a:r>
              <a:rPr lang="ru-RU" sz="3400" dirty="0"/>
              <a:t>Внесение данных в таблицу, дополнение моделей (схем, </a:t>
            </a:r>
            <a:r>
              <a:rPr lang="ru-RU" sz="3400" dirty="0" smtClean="0"/>
              <a:t>изображений</a:t>
            </a:r>
            <a:r>
              <a:rPr lang="ru-RU" sz="3400" dirty="0"/>
              <a:t>) готовыми числовыми данными.</a:t>
            </a:r>
          </a:p>
          <a:p>
            <a:pPr algn="just"/>
            <a:r>
              <a:rPr lang="ru-RU" sz="3400" dirty="0"/>
              <a:t>Алгоритмы (приёмы, правила) устных и письменных </a:t>
            </a:r>
            <a:r>
              <a:rPr lang="ru-RU" sz="3400" dirty="0" smtClean="0"/>
              <a:t>вычислений</a:t>
            </a:r>
            <a:r>
              <a:rPr lang="ru-RU" sz="3400" dirty="0"/>
              <a:t>, измерений и построения геометрических фигур.</a:t>
            </a:r>
          </a:p>
          <a:p>
            <a:pPr algn="just"/>
            <a:r>
              <a:rPr lang="ru-RU" sz="3400" dirty="0"/>
              <a:t>Правила работы с электронными средствами обучения (</a:t>
            </a:r>
            <a:r>
              <a:rPr lang="ru-RU" sz="3400" dirty="0" smtClean="0"/>
              <a:t>электронной </a:t>
            </a:r>
            <a:r>
              <a:rPr lang="ru-RU" sz="3400" dirty="0"/>
              <a:t>формой учебника, компьютерными тренажёрами).</a:t>
            </a:r>
            <a:endParaRPr lang="ru-RU" sz="3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63323"/>
          </a:xfrm>
        </p:spPr>
        <p:txBody>
          <a:bodyPr/>
          <a:lstStyle/>
          <a:p>
            <a:pPr algn="ctr"/>
            <a:r>
              <a:rPr lang="ru-RU" dirty="0" smtClean="0"/>
              <a:t>Технология 2 класс (2ч)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172200" y="2242457"/>
            <a:ext cx="5183188" cy="3947206"/>
          </a:xfrm>
        </p:spPr>
        <p:txBody>
          <a:bodyPr/>
          <a:lstStyle/>
          <a:p>
            <a:r>
              <a:rPr lang="ru-RU" dirty="0"/>
              <a:t>Демонстрация учителем готовых материалов на </a:t>
            </a:r>
            <a:r>
              <a:rPr lang="ru-RU" dirty="0" smtClean="0"/>
              <a:t>информационных носителях.</a:t>
            </a:r>
            <a:endParaRPr lang="ru-RU" dirty="0"/>
          </a:p>
          <a:p>
            <a:r>
              <a:rPr lang="ru-RU" dirty="0"/>
              <a:t>Поиск информации. Интернет как источник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45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примерных программ по предметам НОО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0889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Математика 3 класс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39788" y="2090058"/>
            <a:ext cx="5157787" cy="476794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/>
              <a:t>Математическая информация</a:t>
            </a:r>
          </a:p>
          <a:p>
            <a:pPr algn="just"/>
            <a:r>
              <a:rPr lang="ru-RU" sz="1400" dirty="0"/>
              <a:t>Классификация объектов по двум признакам</a:t>
            </a:r>
            <a:r>
              <a:rPr lang="ru-RU" sz="1400" dirty="0" smtClean="0"/>
              <a:t>. Верные </a:t>
            </a:r>
            <a:r>
              <a:rPr lang="ru-RU" sz="1400" dirty="0"/>
              <a:t>(истинные) и неверные (ложные) утверждения: </a:t>
            </a:r>
            <a:r>
              <a:rPr lang="ru-RU" sz="1400" dirty="0" smtClean="0"/>
              <a:t>конструирование</a:t>
            </a:r>
            <a:r>
              <a:rPr lang="ru-RU" sz="1400" dirty="0"/>
              <a:t>, проверка. Логические рассуждения со </a:t>
            </a:r>
            <a:r>
              <a:rPr lang="ru-RU" sz="1400" dirty="0" smtClean="0"/>
              <a:t>связками «</a:t>
            </a:r>
            <a:r>
              <a:rPr lang="ru-RU" sz="1400" dirty="0"/>
              <a:t>если …, то …», «поэтому», «значит».</a:t>
            </a:r>
          </a:p>
          <a:p>
            <a:pPr algn="just"/>
            <a:r>
              <a:rPr lang="ru-RU" sz="1400" dirty="0"/>
              <a:t>Извлечение и использование для выполнения заданий </a:t>
            </a:r>
            <a:r>
              <a:rPr lang="ru-RU" sz="1400" dirty="0" smtClean="0"/>
              <a:t>информации</a:t>
            </a:r>
            <a:r>
              <a:rPr lang="ru-RU" sz="1400" dirty="0"/>
              <a:t>, представленной в таблицах с данными о </a:t>
            </a:r>
            <a:r>
              <a:rPr lang="ru-RU" sz="1400" dirty="0" smtClean="0"/>
              <a:t>реальных процессах </a:t>
            </a:r>
            <a:r>
              <a:rPr lang="ru-RU" sz="1400" dirty="0"/>
              <a:t>и явлениях окружающего мира (например, </a:t>
            </a:r>
            <a:r>
              <a:rPr lang="ru-RU" sz="1400" dirty="0" smtClean="0"/>
              <a:t>расписание </a:t>
            </a:r>
            <a:r>
              <a:rPr lang="ru-RU" sz="1400" dirty="0"/>
              <a:t>уроков, движения автобусов, поездов); внесение данных </a:t>
            </a:r>
            <a:r>
              <a:rPr lang="ru-RU" sz="1400" dirty="0" smtClean="0"/>
              <a:t>в таблицу</a:t>
            </a:r>
            <a:r>
              <a:rPr lang="ru-RU" sz="1400" dirty="0"/>
              <a:t>; дополнение чертежа данными.</a:t>
            </a:r>
          </a:p>
          <a:p>
            <a:pPr algn="just"/>
            <a:r>
              <a:rPr lang="ru-RU" sz="1400" dirty="0"/>
              <a:t>Формализованное описание последовательности </a:t>
            </a:r>
            <a:r>
              <a:rPr lang="ru-RU" sz="1400" dirty="0" smtClean="0"/>
              <a:t>действий (</a:t>
            </a:r>
            <a:r>
              <a:rPr lang="ru-RU" sz="1400" dirty="0"/>
              <a:t>инструкция, план, схема, алгоритм).</a:t>
            </a:r>
          </a:p>
          <a:p>
            <a:pPr algn="just"/>
            <a:r>
              <a:rPr lang="ru-RU" sz="1400" dirty="0"/>
              <a:t>Столбчатая диаграмма: чтение, использование данных </a:t>
            </a:r>
            <a:r>
              <a:rPr lang="ru-RU" sz="1400" dirty="0" smtClean="0"/>
              <a:t>для решения </a:t>
            </a:r>
            <a:r>
              <a:rPr lang="ru-RU" sz="1400" dirty="0"/>
              <a:t>учебных и практических задач.</a:t>
            </a:r>
          </a:p>
          <a:p>
            <a:pPr algn="just"/>
            <a:r>
              <a:rPr lang="ru-RU" sz="1400" dirty="0"/>
              <a:t>Алгоритмы изучения материала, выполнения </a:t>
            </a:r>
            <a:r>
              <a:rPr lang="ru-RU" sz="1400" dirty="0" smtClean="0"/>
              <a:t>обучающих и </a:t>
            </a:r>
            <a:r>
              <a:rPr lang="ru-RU" sz="1400" dirty="0"/>
              <a:t>тестовых заданий на доступных электронных средствах </a:t>
            </a:r>
            <a:r>
              <a:rPr lang="ru-RU" sz="1400" dirty="0" smtClean="0"/>
              <a:t>обучения </a:t>
            </a:r>
            <a:r>
              <a:rPr lang="ru-RU" sz="1400" dirty="0"/>
              <a:t>(интерактивной доске, компьютере, других </a:t>
            </a:r>
            <a:r>
              <a:rPr lang="ru-RU" sz="1400" dirty="0" smtClean="0"/>
              <a:t>устройствах</a:t>
            </a:r>
            <a:r>
              <a:rPr lang="ru-RU" sz="1400" dirty="0"/>
              <a:t>).</a:t>
            </a:r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0889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Технология 3 класс (4ч)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172200" y="2177143"/>
            <a:ext cx="5183188" cy="4012520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Информационная среда, основные источники (органы </a:t>
            </a:r>
            <a:r>
              <a:rPr lang="ru-RU" sz="1600" dirty="0" smtClean="0"/>
              <a:t>восприятия</a:t>
            </a:r>
            <a:r>
              <a:rPr lang="ru-RU" sz="1600" dirty="0"/>
              <a:t>) информации, получаемой человеком. Сохранение </a:t>
            </a:r>
            <a:r>
              <a:rPr lang="ru-RU" sz="1600" dirty="0" smtClean="0"/>
              <a:t>и передача </a:t>
            </a:r>
            <a:r>
              <a:rPr lang="ru-RU" sz="1600" dirty="0"/>
              <a:t>информации. Информационные технологии. </a:t>
            </a:r>
            <a:r>
              <a:rPr lang="ru-RU" sz="1600" dirty="0" smtClean="0"/>
              <a:t>Источники </a:t>
            </a:r>
            <a:r>
              <a:rPr lang="ru-RU" sz="1600" dirty="0"/>
              <a:t>информации, используемые человеком в быту: </a:t>
            </a:r>
            <a:r>
              <a:rPr lang="ru-RU" sz="1600" dirty="0" smtClean="0"/>
              <a:t>телевидение</a:t>
            </a:r>
            <a:r>
              <a:rPr lang="ru-RU" sz="1600" dirty="0"/>
              <a:t>, радио, печатные издания, персональный компьютер и др.</a:t>
            </a:r>
          </a:p>
          <a:p>
            <a:pPr algn="just"/>
            <a:r>
              <a:rPr lang="ru-RU" sz="1600" dirty="0"/>
              <a:t>Современный информационный мир. Персональный </a:t>
            </a:r>
            <a:r>
              <a:rPr lang="ru-RU" sz="1600" dirty="0" smtClean="0"/>
              <a:t>компьютер </a:t>
            </a:r>
            <a:r>
              <a:rPr lang="ru-RU" sz="1600" dirty="0"/>
              <a:t>(ПК) и его назначение. Правила пользования ПК </a:t>
            </a:r>
            <a:r>
              <a:rPr lang="ru-RU" sz="1600" dirty="0" smtClean="0"/>
              <a:t>для сохранения </a:t>
            </a:r>
            <a:r>
              <a:rPr lang="ru-RU" sz="1600" dirty="0"/>
              <a:t>здоровья. Назначение основных устройств </a:t>
            </a:r>
            <a:r>
              <a:rPr lang="ru-RU" sz="1600" dirty="0" smtClean="0"/>
              <a:t>компьютера </a:t>
            </a:r>
            <a:r>
              <a:rPr lang="ru-RU" sz="1600" dirty="0"/>
              <a:t>для ввода, вывода и обработки информации. Работа с </a:t>
            </a:r>
            <a:r>
              <a:rPr lang="ru-RU" sz="1600" dirty="0" smtClean="0"/>
              <a:t>доступной </a:t>
            </a:r>
            <a:r>
              <a:rPr lang="ru-RU" sz="1600" dirty="0"/>
              <a:t>информацией (книги, музеи, беседы (мастер-классы</a:t>
            </a:r>
            <a:r>
              <a:rPr lang="ru-RU" sz="1600" dirty="0" smtClean="0"/>
              <a:t>) с </a:t>
            </a:r>
            <a:r>
              <a:rPr lang="ru-RU" sz="1600" dirty="0"/>
              <a:t>мастерами, </a:t>
            </a:r>
            <a:r>
              <a:rPr lang="ru-RU" sz="1600" dirty="0" smtClean="0"/>
              <a:t>Интернет, </a:t>
            </a:r>
            <a:r>
              <a:rPr lang="ru-RU" sz="1600" dirty="0"/>
              <a:t>видео, DVD). Работа с текстовым </a:t>
            </a:r>
            <a:r>
              <a:rPr lang="ru-RU" sz="1600" dirty="0" smtClean="0"/>
              <a:t>редактором </a:t>
            </a:r>
            <a:r>
              <a:rPr lang="ru-RU" sz="1600" dirty="0" err="1"/>
              <a:t>Microsoft</a:t>
            </a:r>
            <a:r>
              <a:rPr lang="ru-RU" sz="1600" dirty="0"/>
              <a:t> </a:t>
            </a:r>
            <a:r>
              <a:rPr lang="ru-RU" sz="1600" dirty="0" err="1"/>
              <a:t>Word</a:t>
            </a:r>
            <a:r>
              <a:rPr lang="ru-RU" sz="1600" dirty="0"/>
              <a:t> или другим.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59406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1263</Words>
  <Application>Microsoft Office PowerPoint</Application>
  <PresentationFormat>Широкоэкранный</PresentationFormat>
  <Paragraphs>107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Онлайн круглый стол  «Информатика в начальной школе – основа развития ИКТ компетентностей. Из опыта работы»</vt:lpstr>
      <vt:lpstr>ФГОС НОО 2021г.</vt:lpstr>
      <vt:lpstr>ФГОС НОО 2021г.</vt:lpstr>
      <vt:lpstr>ФГОС НОО 2021г.</vt:lpstr>
      <vt:lpstr>ФГОС НОО 2021г.</vt:lpstr>
      <vt:lpstr>ФГОС НОО 2021г.</vt:lpstr>
      <vt:lpstr>Содержание примерных программ по предметам НОО</vt:lpstr>
      <vt:lpstr>Содержание примерных программ по предметам НОО</vt:lpstr>
      <vt:lpstr>Содержание примерных программ по предметам НОО</vt:lpstr>
      <vt:lpstr>Содержание примерных программ по предметам НОО</vt:lpstr>
      <vt:lpstr>УМК по Информатике в начальной школе</vt:lpstr>
      <vt:lpstr>УМК по Информатике в начальной школе</vt:lpstr>
      <vt:lpstr>УМК по Информатике в начальной школе</vt:lpstr>
      <vt:lpstr>УМК по Информатике в начальной школе</vt:lpstr>
      <vt:lpstr>УМК по Информатике в начальной школе</vt:lpstr>
      <vt:lpstr>УМК по Информатике в начальной школе</vt:lpstr>
      <vt:lpstr>Fgosreestr.ru программы учебных курсов</vt:lpstr>
      <vt:lpstr>Ресурсы для работы в начальной школе</vt:lpstr>
      <vt:lpstr>МОУ «ГЦРО»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Кравцова Екатерина Константиновна</cp:lastModifiedBy>
  <cp:revision>14</cp:revision>
  <dcterms:created xsi:type="dcterms:W3CDTF">2021-06-25T08:50:16Z</dcterms:created>
  <dcterms:modified xsi:type="dcterms:W3CDTF">2022-01-21T09:48:03Z</dcterms:modified>
</cp:coreProperties>
</file>