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T Sans Narrow"/>
      <p:regular r:id="rId17"/>
      <p:bold r:id="rId18"/>
    </p:embeddedFont>
    <p:embeddedFont>
      <p:font typeface="Open Sans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.fntdata"/><Relationship Id="rId11" Type="http://schemas.openxmlformats.org/officeDocument/2006/relationships/slide" Target="slides/slide6.xml"/><Relationship Id="rId22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21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TSansNarrow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regular.fntdata"/><Relationship Id="rId6" Type="http://schemas.openxmlformats.org/officeDocument/2006/relationships/slide" Target="slides/slide1.xml"/><Relationship Id="rId18" Type="http://schemas.openxmlformats.org/officeDocument/2006/relationships/font" Target="fonts/PTSansNarrow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c60825d1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c60825d1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c60825d1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0c60825d1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e4c707c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e4c707c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e4c707c5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e4c707c5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e4c707c5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e4c707c5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c60825d1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0c60825d1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c60825d1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c60825d1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c60825d1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c60825d1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c60825d1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c60825d1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инфознайка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учи ру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c60825d1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c60825d1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6F5EE"/>
            </a:gs>
            <a:gs pos="100000">
              <a:srgbClr val="73D6C0"/>
            </a:gs>
          </a:gsLst>
          <a:lin ang="5400012" scaled="0"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Информатика в начальной школе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86475" y="2817600"/>
            <a:ext cx="4678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Колбина Ирина Владимировна</a:t>
            </a:r>
            <a:br>
              <a:rPr lang="ru"/>
            </a:br>
            <a:r>
              <a:rPr lang="ru"/>
              <a:t>Яблокова Ольга Владимировна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Мероприятия</a:t>
            </a:r>
            <a:r>
              <a:rPr lang="ru"/>
              <a:t> 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ru"/>
              <a:t>Урок цифры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ru"/>
              <a:t>Единый урок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ru"/>
              <a:t>Конкурс плакатов “</a:t>
            </a:r>
            <a:r>
              <a:rPr lang="ru"/>
              <a:t>Безопасный</a:t>
            </a:r>
            <a:r>
              <a:rPr lang="ru"/>
              <a:t> интернет”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ru"/>
              <a:t>Итоговый проект “Презентация Обо мне”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b="0" l="28178" r="7632" t="32198"/>
          <a:stretch/>
        </p:blipFill>
        <p:spPr>
          <a:xfrm>
            <a:off x="0" y="2607300"/>
            <a:ext cx="3076623" cy="24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 rotWithShape="1">
          <a:blip r:embed="rId4">
            <a:alphaModFix/>
          </a:blip>
          <a:srcRect b="0" l="0" r="0" t="32673"/>
          <a:stretch/>
        </p:blipFill>
        <p:spPr>
          <a:xfrm>
            <a:off x="3827973" y="2571751"/>
            <a:ext cx="4827121" cy="24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76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992"/>
              <a:buFont typeface="Arial"/>
              <a:buNone/>
            </a:pPr>
            <a:r>
              <a:rPr lang="ru" sz="2075">
                <a:solidFill>
                  <a:srgbClr val="333333"/>
                </a:solidFill>
                <a:highlight>
                  <a:srgbClr val="FFFFFF"/>
                </a:highlight>
              </a:rPr>
              <a:t>Игровые и групповые методы обучения младших школьников наиболее приемлемы при изучении информатики, так как использование этих методов развивает интерес учащихся к изучению информатики как науки.</a:t>
            </a:r>
            <a:endParaRPr sz="2075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762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992"/>
              <a:buFont typeface="Arial"/>
              <a:buNone/>
            </a:pPr>
            <a:r>
              <a:rPr lang="ru" sz="2075">
                <a:solidFill>
                  <a:srgbClr val="333333"/>
                </a:solidFill>
                <a:highlight>
                  <a:srgbClr val="FFFFFF"/>
                </a:highlight>
              </a:rPr>
              <a:t>В классах, где преподавание информатики началось на первой ступени обучения гораздо больший интерес к предмету и значительно выше качество.</a:t>
            </a:r>
            <a:endParaRPr sz="2075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762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992"/>
              <a:buFont typeface="Arial"/>
              <a:buNone/>
            </a:pPr>
            <a:r>
              <a:rPr lang="ru" sz="2075">
                <a:solidFill>
                  <a:srgbClr val="333333"/>
                </a:solidFill>
                <a:highlight>
                  <a:srgbClr val="FFFFFF"/>
                </a:highlight>
              </a:rPr>
              <a:t>Тем самым можно сделать вывод, что преподавание информатики необходимо начинать с младшего школьного возраста, путем использования наиболее эффективных методов, приемов и форм обучения.</a:t>
            </a:r>
            <a:endParaRPr sz="2075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762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b="1"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Актуальность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75" y="1083900"/>
            <a:ext cx="4477949" cy="29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975" y="1988628"/>
            <a:ext cx="4683024" cy="3097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Нормативные документы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100" y="1152475"/>
            <a:ext cx="2277035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950" y="1152475"/>
            <a:ext cx="2574250" cy="36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 и задачи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25" y="1108150"/>
            <a:ext cx="3410087" cy="34163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0775" y="1152475"/>
            <a:ext cx="4401526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Содержание курса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Введение. Компьютер и его устройства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Графический редактор Paint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Текстовый процессор Word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Редактор презентаций Power Point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Элементы урока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218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5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30"/>
              <a:buChar char="●"/>
            </a:pPr>
            <a:r>
              <a:rPr lang="ru" sz="2330"/>
              <a:t>Ребусы</a:t>
            </a:r>
            <a:endParaRPr sz="2330"/>
          </a:p>
          <a:p>
            <a:pPr indent="-3765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30"/>
              <a:buChar char="●"/>
            </a:pPr>
            <a:r>
              <a:rPr lang="ru" sz="2330"/>
              <a:t>Загадки</a:t>
            </a:r>
            <a:endParaRPr sz="2330"/>
          </a:p>
          <a:p>
            <a:pPr indent="-376555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30"/>
              <a:buChar char="●"/>
            </a:pPr>
            <a:r>
              <a:rPr lang="ru" sz="2330"/>
              <a:t>Динамическая пауза</a:t>
            </a:r>
            <a:endParaRPr sz="2330"/>
          </a:p>
          <a:p>
            <a:pPr indent="-376555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30"/>
              <a:buChar char="●"/>
            </a:pPr>
            <a:r>
              <a:rPr lang="ru" sz="2330"/>
              <a:t>В</a:t>
            </a:r>
            <a:r>
              <a:rPr lang="ru" sz="2330"/>
              <a:t>еселые</a:t>
            </a:r>
            <a:r>
              <a:rPr lang="ru" sz="2330"/>
              <a:t> физкультминутки</a:t>
            </a:r>
            <a:endParaRPr sz="2330"/>
          </a:p>
          <a:p>
            <a:pPr indent="-376555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30"/>
              <a:buChar char="●"/>
            </a:pPr>
            <a:r>
              <a:rPr lang="ru" sz="2330"/>
              <a:t>Гимнастика для глаз</a:t>
            </a:r>
            <a:endParaRPr sz="2330"/>
          </a:p>
          <a:p>
            <a:pPr indent="-376555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330"/>
              <a:buChar char="●"/>
            </a:pPr>
            <a:r>
              <a:rPr lang="ru" sz="2330"/>
              <a:t>Компьютер “Федя”</a:t>
            </a:r>
            <a:endParaRPr b="1" sz="1692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76200" rtl="0" algn="just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t/>
            </a:r>
            <a:endParaRPr b="1" sz="1292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9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530"/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40653" l="20952" r="12782" t="43126"/>
          <a:stretch/>
        </p:blipFill>
        <p:spPr>
          <a:xfrm>
            <a:off x="4146925" y="899699"/>
            <a:ext cx="4544552" cy="83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b="24994" l="4165" r="51562" t="17494"/>
          <a:stretch/>
        </p:blipFill>
        <p:spPr>
          <a:xfrm>
            <a:off x="5292728" y="1868075"/>
            <a:ext cx="3398750" cy="24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3200"/>
              <a:t>Единая коллекция ЦОР</a:t>
            </a:r>
            <a:endParaRPr sz="3200"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b="8533" l="0" r="0" t="0"/>
          <a:stretch/>
        </p:blipFill>
        <p:spPr>
          <a:xfrm>
            <a:off x="4923175" y="1152475"/>
            <a:ext cx="3909125" cy="268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4">
            <a:alphaModFix/>
          </a:blip>
          <a:srcRect b="35014" l="0" r="0" t="16028"/>
          <a:stretch/>
        </p:blipFill>
        <p:spPr>
          <a:xfrm>
            <a:off x="311700" y="1152475"/>
            <a:ext cx="4046550" cy="264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Олимпиады</a:t>
            </a:r>
            <a:endParaRPr/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b="56004" l="-482" r="77496" t="13724"/>
          <a:stretch/>
        </p:blipFill>
        <p:spPr>
          <a:xfrm>
            <a:off x="311700" y="1152475"/>
            <a:ext cx="1883624" cy="18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975" y="1152475"/>
            <a:ext cx="2475199" cy="18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8330" y="1152425"/>
            <a:ext cx="3708394" cy="20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3200"/>
              <a:t>Задания олимпиад и конкурсов</a:t>
            </a:r>
            <a:endParaRPr sz="3200"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b="0" l="0" r="0" t="10474"/>
          <a:stretch/>
        </p:blipFill>
        <p:spPr>
          <a:xfrm>
            <a:off x="257625" y="1206175"/>
            <a:ext cx="4504451" cy="17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0074" y="2085628"/>
            <a:ext cx="4786749" cy="26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