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sldIdLst>
    <p:sldId id="256" r:id="rId2"/>
    <p:sldId id="282" r:id="rId3"/>
    <p:sldId id="273" r:id="rId4"/>
    <p:sldId id="283" r:id="rId5"/>
    <p:sldId id="284" r:id="rId6"/>
    <p:sldId id="285" r:id="rId7"/>
    <p:sldId id="274" r:id="rId8"/>
    <p:sldId id="276" r:id="rId9"/>
    <p:sldId id="277" r:id="rId10"/>
    <p:sldId id="278" r:id="rId11"/>
    <p:sldId id="279" r:id="rId12"/>
    <p:sldId id="287" r:id="rId13"/>
    <p:sldId id="286" r:id="rId14"/>
    <p:sldId id="288" r:id="rId15"/>
    <p:sldId id="289" r:id="rId16"/>
    <p:sldId id="290" r:id="rId17"/>
    <p:sldId id="291" r:id="rId18"/>
    <p:sldId id="292" r:id="rId19"/>
    <p:sldId id="280" r:id="rId20"/>
    <p:sldId id="281" r:id="rId21"/>
    <p:sldId id="259" r:id="rId22"/>
    <p:sldId id="293" r:id="rId23"/>
    <p:sldId id="294" r:id="rId24"/>
    <p:sldId id="295" r:id="rId25"/>
    <p:sldId id="296" r:id="rId26"/>
    <p:sldId id="302" r:id="rId27"/>
    <p:sldId id="297" r:id="rId28"/>
    <p:sldId id="298" r:id="rId29"/>
    <p:sldId id="299" r:id="rId30"/>
    <p:sldId id="300" r:id="rId31"/>
    <p:sldId id="301" r:id="rId3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41" autoAdjust="0"/>
    <p:restoredTop sz="94660"/>
  </p:normalViewPr>
  <p:slideViewPr>
    <p:cSldViewPr>
      <p:cViewPr>
        <p:scale>
          <a:sx n="69" d="100"/>
          <a:sy n="69" d="100"/>
        </p:scale>
        <p:origin x="-133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50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E10C84-AFF0-497A-85A2-55C08278FEE8}" type="datetimeFigureOut">
              <a:rPr lang="ru-RU" smtClean="0"/>
              <a:t>28.10.2022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5B4304-0D35-4437-8087-E243F3701F31}"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897ED66-8108-4A8D-8070-BA6E243E4C9B}" type="datetime1">
              <a:rPr lang="ru-RU" smtClean="0"/>
              <a:t>28.10.2022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B0F98B-4C3B-429A-B887-C6C58C8FA58E}"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C1DC598-A994-48B6-BCA7-B6FB2881204B}" type="datetime1">
              <a:rPr lang="ru-RU" smtClean="0"/>
              <a:t>28.10.2022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B0F98B-4C3B-429A-B887-C6C58C8FA58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13C5DFE-F2D5-4AEC-901E-3CBF91924848}" type="datetime1">
              <a:rPr lang="ru-RU" smtClean="0"/>
              <a:t>28.10.2022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B0F98B-4C3B-429A-B887-C6C58C8FA58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D9978FF-363D-4704-B881-47532D38088C}" type="datetime1">
              <a:rPr lang="ru-RU" smtClean="0"/>
              <a:t>28.10.2022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B0F98B-4C3B-429A-B887-C6C58C8FA58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B1DFD15-F1F0-482F-927A-61AD9FEDA924}" type="datetime1">
              <a:rPr lang="ru-RU" smtClean="0"/>
              <a:t>28.10.2022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B0F98B-4C3B-429A-B887-C6C58C8FA58E}"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FBD05D8-DAB6-4240-B7A6-AF939412DAB0}" type="datetime1">
              <a:rPr lang="ru-RU" smtClean="0"/>
              <a:t>28.10.2022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B0F98B-4C3B-429A-B887-C6C58C8FA58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B6CACB-EBDB-4B49-B7A6-63A8CFC53085}" type="datetime1">
              <a:rPr lang="ru-RU" smtClean="0"/>
              <a:t>28.10.2022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3B0F98B-4C3B-429A-B887-C6C58C8FA58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C3F804C-90A9-4BDD-9014-13E9A9E87BAD}" type="datetime1">
              <a:rPr lang="ru-RU" smtClean="0"/>
              <a:t>28.10.2022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3B0F98B-4C3B-429A-B887-C6C58C8FA58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E37B4ED-5EC7-414E-BB83-160AFF8FCFAD}" type="datetime1">
              <a:rPr lang="ru-RU" smtClean="0"/>
              <a:t>28.10.2022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3B0F98B-4C3B-429A-B887-C6C58C8FA58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E3FE477-1683-43BC-A37B-27B5755B775E}" type="datetime1">
              <a:rPr lang="ru-RU" smtClean="0"/>
              <a:t>28.10.2022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B0F98B-4C3B-429A-B887-C6C58C8FA58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51C127B-C7DC-4A64-A309-86B4DF5FC278}" type="datetime1">
              <a:rPr lang="ru-RU" smtClean="0"/>
              <a:t>28.10.2022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B0F98B-4C3B-429A-B887-C6C58C8FA58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CEFC2C-9A56-4FEA-8E39-39D7EBC80223}" type="datetime1">
              <a:rPr lang="ru-RU" smtClean="0"/>
              <a:t>28.10.2022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0F98B-4C3B-429A-B887-C6C58C8FA58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digital-likbez.datalesson.ru/"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s://fipi.ru/metodicheskaya-kopilka/univers-kodifikatory-oko"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71472" y="357166"/>
            <a:ext cx="7772400" cy="928694"/>
          </a:xfrm>
        </p:spPr>
        <p:txBody>
          <a:bodyPr>
            <a:normAutofit/>
          </a:bodyPr>
          <a:lstStyle/>
          <a:p>
            <a:pPr eaLnBrk="0" fontAlgn="base" hangingPunct="0">
              <a:spcBef>
                <a:spcPct val="20000"/>
              </a:spcBef>
              <a:spcAft>
                <a:spcPct val="0"/>
              </a:spcAft>
            </a:pPr>
            <a:r>
              <a:rPr lang="ru-RU" altLang="ru-RU" sz="2400" dirty="0" smtClean="0">
                <a:solidFill>
                  <a:srgbClr val="0D5F30"/>
                </a:solidFill>
                <a:latin typeface="Monotype Corsiva" pitchFamily="66" charset="0"/>
                <a:ea typeface="+mn-ea"/>
                <a:cs typeface="+mn-cs"/>
              </a:rPr>
              <a:t>Муниципальное общеобразовательное учреждение </a:t>
            </a:r>
            <a:br>
              <a:rPr lang="ru-RU" altLang="ru-RU" sz="2400" dirty="0" smtClean="0">
                <a:solidFill>
                  <a:srgbClr val="0D5F30"/>
                </a:solidFill>
                <a:latin typeface="Monotype Corsiva" pitchFamily="66" charset="0"/>
                <a:ea typeface="+mn-ea"/>
                <a:cs typeface="+mn-cs"/>
              </a:rPr>
            </a:br>
            <a:r>
              <a:rPr lang="ru-RU" altLang="ru-RU" sz="2400" dirty="0" smtClean="0">
                <a:solidFill>
                  <a:srgbClr val="0D5F30"/>
                </a:solidFill>
                <a:latin typeface="Monotype Corsiva" pitchFamily="66" charset="0"/>
                <a:ea typeface="+mn-ea"/>
                <a:cs typeface="+mn-cs"/>
              </a:rPr>
              <a:t>«Средняя школа № 36»</a:t>
            </a:r>
            <a:endParaRPr lang="ru-RU" altLang="ru-RU" sz="2400" dirty="0">
              <a:solidFill>
                <a:srgbClr val="0D5F30"/>
              </a:solidFill>
              <a:latin typeface="Monotype Corsiva" pitchFamily="66" charset="0"/>
              <a:ea typeface="+mn-ea"/>
              <a:cs typeface="+mn-cs"/>
            </a:endParaRPr>
          </a:p>
        </p:txBody>
      </p:sp>
      <p:sp>
        <p:nvSpPr>
          <p:cNvPr id="3" name="Подзаголовок 2"/>
          <p:cNvSpPr>
            <a:spLocks noGrp="1"/>
          </p:cNvSpPr>
          <p:nvPr>
            <p:ph type="subTitle" idx="1"/>
          </p:nvPr>
        </p:nvSpPr>
        <p:spPr>
          <a:xfrm>
            <a:off x="1285852" y="1714488"/>
            <a:ext cx="6400800" cy="2571768"/>
          </a:xfrm>
        </p:spPr>
        <p:txBody>
          <a:bodyPr>
            <a:noAutofit/>
          </a:bodyPr>
          <a:lstStyle/>
          <a:p>
            <a:r>
              <a:rPr lang="ru-RU" altLang="ru-RU" sz="3600" b="1" dirty="0" smtClean="0">
                <a:solidFill>
                  <a:srgbClr val="E84E1A"/>
                </a:solidFill>
                <a:latin typeface="Monotype Corsiva" pitchFamily="66" charset="0"/>
                <a:ea typeface="+mj-ea"/>
                <a:cs typeface="+mj-cs"/>
              </a:rPr>
              <a:t>Работаем по обновленным ФГОС. Информатика в 5 классе</a:t>
            </a:r>
            <a:endParaRPr lang="ru-RU" altLang="ru-RU" sz="3600" b="1" dirty="0" smtClean="0">
              <a:solidFill>
                <a:srgbClr val="E84E1A"/>
              </a:solidFill>
              <a:latin typeface="Monotype Corsiva" pitchFamily="66" charset="0"/>
              <a:ea typeface="+mj-ea"/>
              <a:cs typeface="+mj-cs"/>
            </a:endParaRPr>
          </a:p>
        </p:txBody>
      </p:sp>
      <p:sp>
        <p:nvSpPr>
          <p:cNvPr id="5" name="Подзаголовок 2"/>
          <p:cNvSpPr txBox="1">
            <a:spLocks/>
          </p:cNvSpPr>
          <p:nvPr/>
        </p:nvSpPr>
        <p:spPr>
          <a:xfrm>
            <a:off x="1187450" y="4652963"/>
            <a:ext cx="7624763" cy="1079500"/>
          </a:xfrm>
          <a:prstGeom prst="rect">
            <a:avLst/>
          </a:prstGeom>
        </p:spPr>
        <p:txBody>
          <a:bodyPr vert="horz" lIns="91440" tIns="45720" rIns="91440" bIns="45720" rtlCol="0">
            <a:normAutofit/>
          </a:bodyPr>
          <a:lstStyle/>
          <a:p>
            <a:pPr marR="0" lvl="0" algn="r" defTabSz="914400" eaLnBrk="0" fontAlgn="base" latinLnBrk="0" hangingPunct="0">
              <a:lnSpc>
                <a:spcPct val="100000"/>
              </a:lnSpc>
              <a:spcBef>
                <a:spcPct val="20000"/>
              </a:spcBef>
              <a:spcAft>
                <a:spcPct val="0"/>
              </a:spcAft>
              <a:buClrTx/>
              <a:buSzTx/>
              <a:tabLst/>
              <a:defRPr/>
            </a:pPr>
            <a:r>
              <a:rPr lang="ru-RU" altLang="ru-RU" sz="2000" dirty="0" smtClean="0">
                <a:solidFill>
                  <a:srgbClr val="0D5F30"/>
                </a:solidFill>
                <a:latin typeface="Calibri" pitchFamily="34" charset="0"/>
              </a:rPr>
              <a:t>Кричман М.Д.,</a:t>
            </a:r>
          </a:p>
          <a:p>
            <a:pPr marR="0" lvl="0" algn="r" defTabSz="914400" eaLnBrk="0" fontAlgn="base" latinLnBrk="0" hangingPunct="0">
              <a:lnSpc>
                <a:spcPct val="100000"/>
              </a:lnSpc>
              <a:spcBef>
                <a:spcPct val="20000"/>
              </a:spcBef>
              <a:spcAft>
                <a:spcPct val="0"/>
              </a:spcAft>
              <a:buClrTx/>
              <a:buSzTx/>
              <a:tabLst/>
              <a:defRPr/>
            </a:pPr>
            <a:r>
              <a:rPr lang="ru-RU" altLang="ru-RU" sz="2000" dirty="0" smtClean="0">
                <a:solidFill>
                  <a:srgbClr val="0D5F30"/>
                </a:solidFill>
                <a:latin typeface="Calibri" pitchFamily="34" charset="0"/>
              </a:rPr>
              <a:t>учитель информатики МОУ СШ № 36</a:t>
            </a:r>
          </a:p>
        </p:txBody>
      </p:sp>
      <p:pic>
        <p:nvPicPr>
          <p:cNvPr id="2051" name="Picture 3"/>
          <p:cNvPicPr>
            <a:picLocks noChangeAspect="1" noChangeArrowheads="1"/>
          </p:cNvPicPr>
          <p:nvPr/>
        </p:nvPicPr>
        <p:blipFill>
          <a:blip r:embed="rId2"/>
          <a:srcRect/>
          <a:stretch>
            <a:fillRect/>
          </a:stretch>
        </p:blipFill>
        <p:spPr bwMode="auto">
          <a:xfrm>
            <a:off x="357157" y="285728"/>
            <a:ext cx="857257" cy="717487"/>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err="1" smtClean="0">
                <a:solidFill>
                  <a:srgbClr val="E84E1A"/>
                </a:solidFill>
                <a:latin typeface="Monotype Corsiva" pitchFamily="66" charset="0"/>
              </a:rPr>
              <a:t>Межпредметные</a:t>
            </a:r>
            <a:r>
              <a:rPr lang="ru-RU" altLang="ru-RU" sz="4000" b="1" dirty="0" smtClean="0">
                <a:solidFill>
                  <a:srgbClr val="E84E1A"/>
                </a:solidFill>
                <a:latin typeface="Monotype Corsiva" pitchFamily="66" charset="0"/>
              </a:rPr>
              <a:t> результаты</a:t>
            </a:r>
            <a:endParaRPr lang="ru-RU" altLang="ru-RU" sz="4000" b="1" dirty="0">
              <a:solidFill>
                <a:srgbClr val="E84E1A"/>
              </a:solidFill>
              <a:latin typeface="Monotype Corsiva" pitchFamily="66" charset="0"/>
            </a:endParaRPr>
          </a:p>
        </p:txBody>
      </p:sp>
      <p:sp>
        <p:nvSpPr>
          <p:cNvPr id="3" name="Содержимое 2"/>
          <p:cNvSpPr>
            <a:spLocks noGrp="1"/>
          </p:cNvSpPr>
          <p:nvPr>
            <p:ph idx="1"/>
          </p:nvPr>
        </p:nvSpPr>
        <p:spPr/>
        <p:txBody>
          <a:bodyPr/>
          <a:lstStyle/>
          <a:p>
            <a:r>
              <a:rPr lang="ru-RU" dirty="0" smtClean="0"/>
              <a:t>Информация</a:t>
            </a:r>
          </a:p>
          <a:p>
            <a:r>
              <a:rPr lang="ru-RU" dirty="0" smtClean="0"/>
              <a:t>Система</a:t>
            </a:r>
          </a:p>
          <a:p>
            <a:r>
              <a:rPr lang="ru-RU" dirty="0" smtClean="0"/>
              <a:t>Процесс</a:t>
            </a:r>
          </a:p>
          <a:p>
            <a:r>
              <a:rPr lang="ru-RU" dirty="0" smtClean="0"/>
              <a:t>Алгоритм (план, программа)</a:t>
            </a:r>
          </a:p>
          <a:p>
            <a:r>
              <a:rPr lang="ru-RU" dirty="0" smtClean="0"/>
              <a:t>Модель и моделирование</a:t>
            </a:r>
          </a:p>
          <a:p>
            <a:r>
              <a:rPr lang="ru-RU" dirty="0" smtClean="0"/>
              <a:t>Знак, алфавит, язык</a:t>
            </a:r>
          </a:p>
          <a:p>
            <a:endParaRPr lang="ru-RU" dirty="0" smtClean="0"/>
          </a:p>
          <a:p>
            <a:endParaRPr lang="ru-RU" dirty="0" smtClean="0"/>
          </a:p>
          <a:p>
            <a:endParaRPr lang="ru-RU" dirty="0" smtClean="0"/>
          </a:p>
          <a:p>
            <a:endParaRPr lang="ru-RU" dirty="0"/>
          </a:p>
        </p:txBody>
      </p:sp>
      <p:sp>
        <p:nvSpPr>
          <p:cNvPr id="4" name="Номер слайда 3"/>
          <p:cNvSpPr>
            <a:spLocks noGrp="1"/>
          </p:cNvSpPr>
          <p:nvPr>
            <p:ph type="sldNum" sz="quarter" idx="12"/>
          </p:nvPr>
        </p:nvSpPr>
        <p:spPr/>
        <p:txBody>
          <a:bodyPr/>
          <a:lstStyle/>
          <a:p>
            <a:fld id="{F3B0F98B-4C3B-429A-B887-C6C58C8FA58E}" type="slidenum">
              <a:rPr lang="ru-RU" smtClean="0"/>
              <a:pPr/>
              <a:t>10</a:t>
            </a:fld>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Универсальные учебные действия</a:t>
            </a:r>
            <a:endParaRPr lang="ru-RU" altLang="ru-RU" sz="4000" b="1" dirty="0">
              <a:solidFill>
                <a:srgbClr val="E84E1A"/>
              </a:solidFill>
              <a:latin typeface="Monotype Corsiva" pitchFamily="66" charset="0"/>
            </a:endParaRPr>
          </a:p>
        </p:txBody>
      </p:sp>
      <p:sp>
        <p:nvSpPr>
          <p:cNvPr id="3" name="Содержимое 2"/>
          <p:cNvSpPr>
            <a:spLocks noGrp="1"/>
          </p:cNvSpPr>
          <p:nvPr>
            <p:ph idx="1"/>
          </p:nvPr>
        </p:nvSpPr>
        <p:spPr/>
        <p:txBody>
          <a:bodyPr>
            <a:normAutofit/>
          </a:bodyPr>
          <a:lstStyle/>
          <a:p>
            <a:r>
              <a:rPr lang="ru-RU" sz="1800" dirty="0" smtClean="0"/>
              <a:t>Универсальные учебные познавательные действия</a:t>
            </a:r>
          </a:p>
          <a:p>
            <a:pPr lvl="1"/>
            <a:r>
              <a:rPr lang="ru-RU" sz="1600" dirty="0" smtClean="0"/>
              <a:t>Базовые логические понятия</a:t>
            </a:r>
          </a:p>
          <a:p>
            <a:pPr lvl="1"/>
            <a:r>
              <a:rPr lang="ru-RU" sz="1600" dirty="0" smtClean="0"/>
              <a:t>Базовые исследовательские действия</a:t>
            </a:r>
          </a:p>
          <a:p>
            <a:pPr lvl="1"/>
            <a:r>
              <a:rPr lang="ru-RU" sz="1600" dirty="0" smtClean="0"/>
              <a:t>Работа с информацией</a:t>
            </a:r>
          </a:p>
          <a:p>
            <a:pPr marL="438150" lvl="1">
              <a:buFont typeface="Arial" pitchFamily="34" charset="0"/>
              <a:buChar char="•"/>
            </a:pPr>
            <a:r>
              <a:rPr lang="ru-RU" sz="1800" dirty="0" smtClean="0"/>
              <a:t>Универсальные коммуникативные действия</a:t>
            </a:r>
          </a:p>
          <a:p>
            <a:pPr marL="838200" lvl="2"/>
            <a:r>
              <a:rPr lang="ru-RU" sz="1400" dirty="0" smtClean="0"/>
              <a:t>Общение</a:t>
            </a:r>
          </a:p>
          <a:p>
            <a:pPr marL="838200" lvl="2"/>
            <a:r>
              <a:rPr lang="ru-RU" sz="1400" dirty="0" smtClean="0"/>
              <a:t>Совместная деятельность (сотрудничество)</a:t>
            </a:r>
          </a:p>
          <a:p>
            <a:pPr marL="228600" lvl="2">
              <a:buNone/>
            </a:pPr>
            <a:endParaRPr lang="ru-RU" sz="1400" dirty="0" smtClean="0"/>
          </a:p>
          <a:p>
            <a:pPr marL="179388" lvl="2" indent="0"/>
            <a:r>
              <a:rPr lang="ru-RU" sz="1800" dirty="0"/>
              <a:t>Универсальные регулятивные </a:t>
            </a:r>
            <a:r>
              <a:rPr lang="ru-RU" sz="1800" dirty="0" smtClean="0"/>
              <a:t>действия</a:t>
            </a:r>
          </a:p>
          <a:p>
            <a:pPr marL="636588" lvl="3" indent="0"/>
            <a:r>
              <a:rPr lang="ru-RU" sz="1400" dirty="0" smtClean="0"/>
              <a:t>	Самоорганизация</a:t>
            </a:r>
          </a:p>
          <a:p>
            <a:pPr marL="636588" lvl="3" indent="0"/>
            <a:r>
              <a:rPr lang="ru-RU" sz="1400" dirty="0" smtClean="0"/>
              <a:t>      Самоконтроль</a:t>
            </a:r>
          </a:p>
          <a:p>
            <a:pPr marL="636588" lvl="3" indent="0"/>
            <a:r>
              <a:rPr lang="ru-RU" sz="1400" dirty="0"/>
              <a:t> </a:t>
            </a:r>
            <a:r>
              <a:rPr lang="ru-RU" sz="1400" dirty="0" smtClean="0"/>
              <a:t>     Эмоциональный интеллект 	</a:t>
            </a:r>
          </a:p>
          <a:p>
            <a:pPr marL="179388" lvl="2" indent="0"/>
            <a:endParaRPr lang="ru-RU" sz="1800" dirty="0"/>
          </a:p>
          <a:p>
            <a:pPr marL="838200" lvl="2">
              <a:buNone/>
            </a:pPr>
            <a:endParaRPr lang="ru-RU" sz="1000" dirty="0"/>
          </a:p>
          <a:p>
            <a:pPr lvl="1"/>
            <a:endParaRPr lang="ru-RU" sz="1600" dirty="0"/>
          </a:p>
          <a:p>
            <a:pPr lvl="1"/>
            <a:endParaRPr lang="ru-RU" sz="1600" dirty="0"/>
          </a:p>
          <a:p>
            <a:pPr lvl="1"/>
            <a:endParaRPr lang="ru-RU" sz="1600" dirty="0" smtClean="0"/>
          </a:p>
          <a:p>
            <a:pPr lvl="1"/>
            <a:endParaRPr lang="ru-RU" sz="1600" dirty="0"/>
          </a:p>
        </p:txBody>
      </p:sp>
      <p:pic>
        <p:nvPicPr>
          <p:cNvPr id="20483" name="Picture 3"/>
          <p:cNvPicPr>
            <a:picLocks noChangeAspect="1" noChangeArrowheads="1"/>
          </p:cNvPicPr>
          <p:nvPr/>
        </p:nvPicPr>
        <p:blipFill>
          <a:blip r:embed="rId2"/>
          <a:srcRect/>
          <a:stretch>
            <a:fillRect/>
          </a:stretch>
        </p:blipFill>
        <p:spPr bwMode="auto">
          <a:xfrm>
            <a:off x="6143636" y="1928802"/>
            <a:ext cx="1847850" cy="523875"/>
          </a:xfrm>
          <a:prstGeom prst="rect">
            <a:avLst/>
          </a:prstGeom>
          <a:noFill/>
          <a:ln w="9525">
            <a:noFill/>
            <a:miter lim="800000"/>
            <a:headEnd/>
            <a:tailEnd/>
          </a:ln>
          <a:effectLst/>
        </p:spPr>
      </p:pic>
      <p:pic>
        <p:nvPicPr>
          <p:cNvPr id="20484" name="Picture 4"/>
          <p:cNvPicPr>
            <a:picLocks noChangeAspect="1" noChangeArrowheads="1"/>
          </p:cNvPicPr>
          <p:nvPr/>
        </p:nvPicPr>
        <p:blipFill>
          <a:blip r:embed="rId3"/>
          <a:srcRect/>
          <a:stretch>
            <a:fillRect/>
          </a:stretch>
        </p:blipFill>
        <p:spPr bwMode="auto">
          <a:xfrm>
            <a:off x="6143636" y="2857496"/>
            <a:ext cx="1809750" cy="542925"/>
          </a:xfrm>
          <a:prstGeom prst="rect">
            <a:avLst/>
          </a:prstGeom>
          <a:noFill/>
          <a:ln w="9525">
            <a:noFill/>
            <a:miter lim="800000"/>
            <a:headEnd/>
            <a:tailEnd/>
          </a:ln>
          <a:effectLst/>
        </p:spPr>
      </p:pic>
      <p:sp>
        <p:nvSpPr>
          <p:cNvPr id="6" name="Номер слайда 5"/>
          <p:cNvSpPr>
            <a:spLocks noGrp="1"/>
          </p:cNvSpPr>
          <p:nvPr>
            <p:ph type="sldNum" sz="quarter" idx="12"/>
          </p:nvPr>
        </p:nvSpPr>
        <p:spPr/>
        <p:txBody>
          <a:bodyPr/>
          <a:lstStyle/>
          <a:p>
            <a:fld id="{F3B0F98B-4C3B-429A-B887-C6C58C8FA58E}" type="slidenum">
              <a:rPr lang="ru-RU" smtClean="0"/>
              <a:pPr/>
              <a:t>11</a:t>
            </a:fld>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Предметные результаты</a:t>
            </a:r>
          </a:p>
        </p:txBody>
      </p:sp>
      <p:sp>
        <p:nvSpPr>
          <p:cNvPr id="3" name="Содержимое 2"/>
          <p:cNvSpPr>
            <a:spLocks noGrp="1"/>
          </p:cNvSpPr>
          <p:nvPr>
            <p:ph idx="1"/>
          </p:nvPr>
        </p:nvSpPr>
        <p:spPr/>
        <p:txBody>
          <a:bodyPr>
            <a:normAutofit/>
          </a:bodyPr>
          <a:lstStyle/>
          <a:p>
            <a:pPr eaLnBrk="0" fontAlgn="base" hangingPunct="0">
              <a:spcAft>
                <a:spcPct val="0"/>
              </a:spcAft>
            </a:pPr>
            <a:r>
              <a:rPr lang="ru-RU" altLang="ru-RU" sz="2800" b="1" dirty="0" smtClean="0">
                <a:solidFill>
                  <a:srgbClr val="0D5F30"/>
                </a:solidFill>
                <a:latin typeface="Calibri" pitchFamily="34" charset="0"/>
              </a:rPr>
              <a:t>9. ФГОС определяет элементы социального опыта (знания, умения, навыки, опыт решения проблем и творческой деятельности) освоения программ основного общего образования с учетом необходимости сохранения фундаментального характера образования, специфики изучаемого учебного предмета    и обеспечения успешного обучения обучающихся на следующем уровне образования</a:t>
            </a:r>
            <a:endParaRPr lang="ru-RU" altLang="ru-RU" sz="2800" b="1" dirty="0">
              <a:solidFill>
                <a:srgbClr val="0D5F30"/>
              </a:solidFill>
              <a:latin typeface="Calibri" pitchFamily="34" charset="0"/>
            </a:endParaRPr>
          </a:p>
        </p:txBody>
      </p:sp>
      <p:pic>
        <p:nvPicPr>
          <p:cNvPr id="4098" name="Picture 2"/>
          <p:cNvPicPr>
            <a:picLocks noChangeAspect="1" noChangeArrowheads="1"/>
          </p:cNvPicPr>
          <p:nvPr/>
        </p:nvPicPr>
        <p:blipFill>
          <a:blip r:embed="rId2"/>
          <a:srcRect/>
          <a:stretch>
            <a:fillRect/>
          </a:stretch>
        </p:blipFill>
        <p:spPr bwMode="auto">
          <a:xfrm>
            <a:off x="7286644" y="5357826"/>
            <a:ext cx="752475" cy="876300"/>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lstStyle/>
          <a:p>
            <a:fld id="{F3B0F98B-4C3B-429A-B887-C6C58C8FA58E}" type="slidenum">
              <a:rPr lang="ru-RU" smtClean="0"/>
              <a:pPr/>
              <a:t>12</a:t>
            </a:fld>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Требования к предметным результатам</a:t>
            </a:r>
          </a:p>
        </p:txBody>
      </p:sp>
      <p:sp>
        <p:nvSpPr>
          <p:cNvPr id="3" name="Содержимое 2"/>
          <p:cNvSpPr>
            <a:spLocks noGrp="1"/>
          </p:cNvSpPr>
          <p:nvPr>
            <p:ph idx="1"/>
          </p:nvPr>
        </p:nvSpPr>
        <p:spPr/>
        <p:txBody>
          <a:bodyPr>
            <a:normAutofit/>
          </a:bodyPr>
          <a:lstStyle/>
          <a:p>
            <a:pPr eaLnBrk="0" fontAlgn="base" hangingPunct="0">
              <a:spcAft>
                <a:spcPct val="0"/>
              </a:spcAft>
            </a:pPr>
            <a:r>
              <a:rPr lang="ru-RU" altLang="ru-RU" sz="2800" b="1" dirty="0" smtClean="0">
                <a:solidFill>
                  <a:srgbClr val="0D5F30"/>
                </a:solidFill>
                <a:latin typeface="Calibri" pitchFamily="34" charset="0"/>
              </a:rPr>
              <a:t>Определяют  требования к результатам освоения учебных программ освоения программ основного общего образования по учебным предметам «Математика», «Информатика»,  «Физика», «Химия», «Биология» на базовом и углубленном уровне    </a:t>
            </a:r>
            <a:endParaRPr lang="ru-RU" altLang="ru-RU" sz="2800" b="1" dirty="0">
              <a:solidFill>
                <a:srgbClr val="0D5F30"/>
              </a:solidFill>
              <a:latin typeface="Calibri" pitchFamily="34" charset="0"/>
            </a:endParaRPr>
          </a:p>
        </p:txBody>
      </p:sp>
      <p:sp>
        <p:nvSpPr>
          <p:cNvPr id="4" name="Номер слайда 3"/>
          <p:cNvSpPr>
            <a:spLocks noGrp="1"/>
          </p:cNvSpPr>
          <p:nvPr>
            <p:ph type="sldNum" sz="quarter" idx="12"/>
          </p:nvPr>
        </p:nvSpPr>
        <p:spPr/>
        <p:txBody>
          <a:bodyPr/>
          <a:lstStyle/>
          <a:p>
            <a:fld id="{F3B0F98B-4C3B-429A-B887-C6C58C8FA58E}" type="slidenum">
              <a:rPr lang="ru-RU" smtClean="0"/>
              <a:pPr/>
              <a:t>13</a:t>
            </a:fld>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altLang="ru-RU" sz="4000" b="1" dirty="0" smtClean="0">
                <a:solidFill>
                  <a:srgbClr val="E84E1A"/>
                </a:solidFill>
                <a:latin typeface="Monotype Corsiva" pitchFamily="66" charset="0"/>
              </a:rPr>
              <a:t>Предметные результаты по учебному предмету «Информатика»</a:t>
            </a:r>
          </a:p>
        </p:txBody>
      </p:sp>
      <p:graphicFrame>
        <p:nvGraphicFramePr>
          <p:cNvPr id="4" name="Содержимое 3"/>
          <p:cNvGraphicFramePr>
            <a:graphicFrameLocks noGrp="1"/>
          </p:cNvGraphicFramePr>
          <p:nvPr>
            <p:ph idx="1"/>
          </p:nvPr>
        </p:nvGraphicFramePr>
        <p:xfrm>
          <a:off x="457200" y="1600200"/>
          <a:ext cx="8229600" cy="293116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ctr"/>
                      <a:r>
                        <a:rPr lang="ru-RU" dirty="0" smtClean="0"/>
                        <a:t>Базовый уровень</a:t>
                      </a:r>
                      <a:endParaRPr lang="ru-RU" dirty="0"/>
                    </a:p>
                  </a:txBody>
                  <a:tcPr/>
                </a:tc>
                <a:tc>
                  <a:txBody>
                    <a:bodyPr/>
                    <a:lstStyle/>
                    <a:p>
                      <a:pPr algn="ctr"/>
                      <a:r>
                        <a:rPr lang="ru-RU" dirty="0" smtClean="0"/>
                        <a:t>Углубленный уровень</a:t>
                      </a:r>
                      <a:endParaRPr lang="ru-RU" dirty="0"/>
                    </a:p>
                  </a:txBody>
                  <a:tcPr/>
                </a:tc>
              </a:tr>
              <a:tr h="370840">
                <a:tc>
                  <a:txBody>
                    <a:bodyPr/>
                    <a:lstStyle/>
                    <a:p>
                      <a:r>
                        <a:rPr lang="ru-RU" dirty="0" smtClean="0"/>
                        <a:t>Владение основными понятиями</a:t>
                      </a:r>
                      <a:r>
                        <a:rPr lang="ru-RU" baseline="0" dirty="0" smtClean="0"/>
                        <a:t> (информация, передача , хранение, обработка информации, алгоритм, модель, </a:t>
                      </a:r>
                      <a:r>
                        <a:rPr lang="ru-RU" b="1" baseline="0" dirty="0" smtClean="0"/>
                        <a:t>цифровой продукт </a:t>
                      </a:r>
                      <a:r>
                        <a:rPr lang="ru-RU" b="0" baseline="0" dirty="0" smtClean="0"/>
                        <a:t> и их использование  для решения учебных и практических задач; умение оперировать единицами измерения  информационного объема и скорости передачи данных)</a:t>
                      </a:r>
                      <a:endParaRPr lang="ru-RU" dirty="0"/>
                    </a:p>
                  </a:txBody>
                  <a:tcPr/>
                </a:tc>
                <a:tc>
                  <a:txBody>
                    <a:bodyPr/>
                    <a:lstStyle/>
                    <a:p>
                      <a:r>
                        <a:rPr lang="ru-RU" dirty="0" smtClean="0"/>
                        <a:t>Свободное владение основными понятиями</a:t>
                      </a:r>
                      <a:r>
                        <a:rPr lang="ru-RU" baseline="0" dirty="0" smtClean="0"/>
                        <a:t> (информация, передача , хранение, обработка информации, алгоритм, модель, </a:t>
                      </a:r>
                      <a:r>
                        <a:rPr lang="ru-RU" b="1" baseline="0" dirty="0" smtClean="0"/>
                        <a:t>моделирование  </a:t>
                      </a:r>
                      <a:r>
                        <a:rPr lang="ru-RU" b="0" baseline="0" dirty="0" smtClean="0"/>
                        <a:t>и их использование для решения учебных и практических задач; умение </a:t>
                      </a:r>
                      <a:r>
                        <a:rPr lang="ru-RU" b="1" baseline="0" dirty="0" smtClean="0"/>
                        <a:t>свободно </a:t>
                      </a:r>
                      <a:r>
                        <a:rPr lang="ru-RU" b="0" baseline="0" dirty="0" smtClean="0"/>
                        <a:t>оперировать единицами измерения  информационного объема  и скорости передачи данных</a:t>
                      </a:r>
                      <a:endParaRPr lang="ru-RU" dirty="0"/>
                    </a:p>
                  </a:txBody>
                  <a:tcPr/>
                </a:tc>
              </a:tr>
            </a:tbl>
          </a:graphicData>
        </a:graphic>
      </p:graphicFrame>
      <p:sp>
        <p:nvSpPr>
          <p:cNvPr id="5" name="Номер слайда 4"/>
          <p:cNvSpPr>
            <a:spLocks noGrp="1"/>
          </p:cNvSpPr>
          <p:nvPr>
            <p:ph type="sldNum" sz="quarter" idx="12"/>
          </p:nvPr>
        </p:nvSpPr>
        <p:spPr/>
        <p:txBody>
          <a:bodyPr/>
          <a:lstStyle/>
          <a:p>
            <a:fld id="{F3B0F98B-4C3B-429A-B887-C6C58C8FA58E}" type="slidenum">
              <a:rPr lang="ru-RU" smtClean="0"/>
              <a:pPr/>
              <a:t>14</a:t>
            </a:fld>
            <a:endParaRPr lang="ru-R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ltLang="ru-RU" b="1" dirty="0" smtClean="0">
                <a:solidFill>
                  <a:srgbClr val="E84E1A"/>
                </a:solidFill>
                <a:latin typeface="Monotype Corsiva" pitchFamily="66" charset="0"/>
              </a:rPr>
              <a:t>Предметные результаты по учебному предмету «Информатика»</a:t>
            </a:r>
            <a:endParaRPr lang="ru-RU" dirty="0"/>
          </a:p>
        </p:txBody>
      </p:sp>
      <p:graphicFrame>
        <p:nvGraphicFramePr>
          <p:cNvPr id="4" name="Содержимое 3"/>
          <p:cNvGraphicFramePr>
            <a:graphicFrameLocks noGrp="1"/>
          </p:cNvGraphicFramePr>
          <p:nvPr>
            <p:ph idx="1"/>
          </p:nvPr>
        </p:nvGraphicFramePr>
        <p:xfrm>
          <a:off x="457200" y="1600200"/>
          <a:ext cx="8229600" cy="265684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dirty="0" smtClean="0"/>
                        <a:t>Базовый уровень</a:t>
                      </a:r>
                      <a:endParaRPr lang="ru-RU"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dirty="0" smtClean="0"/>
                        <a:t>Углубленный уровень</a:t>
                      </a:r>
                      <a:endParaRPr lang="ru-RU" dirty="0"/>
                    </a:p>
                  </a:txBody>
                  <a:tcPr/>
                </a:tc>
              </a:tr>
              <a:tr h="370840">
                <a:tc>
                  <a:txBody>
                    <a:bodyPr/>
                    <a:lstStyle/>
                    <a:p>
                      <a:r>
                        <a:rPr lang="ru-RU" b="1" dirty="0" smtClean="0"/>
                        <a:t>Уметь  пояснять на примерах </a:t>
                      </a:r>
                      <a:r>
                        <a:rPr lang="ru-RU" dirty="0" smtClean="0"/>
                        <a:t>различия между позиционными и непозиционными системами счисления; записывать и сравнивать числа от</a:t>
                      </a:r>
                      <a:r>
                        <a:rPr lang="ru-RU" baseline="0" dirty="0" smtClean="0"/>
                        <a:t> 0 до 1024 в </a:t>
                      </a:r>
                      <a:r>
                        <a:rPr lang="ru-RU" b="1" baseline="0" dirty="0" smtClean="0"/>
                        <a:t>системах счисления с основаниями 2, 8, 16, </a:t>
                      </a:r>
                      <a:r>
                        <a:rPr lang="ru-RU" baseline="0" dirty="0" smtClean="0"/>
                        <a:t>выполнять арифметические операции над ними)</a:t>
                      </a:r>
                      <a:endParaRPr lang="ru-RU" dirty="0"/>
                    </a:p>
                  </a:txBody>
                  <a:tcPr/>
                </a:tc>
                <a:tc>
                  <a:txBody>
                    <a:bodyPr/>
                    <a:lstStyle/>
                    <a:p>
                      <a:r>
                        <a:rPr lang="ru-RU" b="1" dirty="0" smtClean="0"/>
                        <a:t>Понимание</a:t>
                      </a:r>
                      <a:r>
                        <a:rPr lang="ru-RU" dirty="0" smtClean="0"/>
                        <a:t> различия между позиционными и непозиционными системами счисления; умение записать, сравнить и произвести арифметические операции</a:t>
                      </a:r>
                      <a:r>
                        <a:rPr lang="ru-RU" baseline="0" dirty="0" smtClean="0"/>
                        <a:t> над целыми числами  в </a:t>
                      </a:r>
                      <a:r>
                        <a:rPr lang="ru-RU" b="1" baseline="0" dirty="0" smtClean="0"/>
                        <a:t>позиционных системах счисления</a:t>
                      </a:r>
                      <a:endParaRPr lang="ru-RU" b="1" dirty="0"/>
                    </a:p>
                  </a:txBody>
                  <a:tcPr/>
                </a:tc>
              </a:tr>
            </a:tbl>
          </a:graphicData>
        </a:graphic>
      </p:graphicFrame>
      <p:sp>
        <p:nvSpPr>
          <p:cNvPr id="5" name="Номер слайда 4"/>
          <p:cNvSpPr>
            <a:spLocks noGrp="1"/>
          </p:cNvSpPr>
          <p:nvPr>
            <p:ph type="sldNum" sz="quarter" idx="12"/>
          </p:nvPr>
        </p:nvSpPr>
        <p:spPr/>
        <p:txBody>
          <a:bodyPr/>
          <a:lstStyle/>
          <a:p>
            <a:fld id="{F3B0F98B-4C3B-429A-B887-C6C58C8FA58E}" type="slidenum">
              <a:rPr lang="ru-RU" smtClean="0"/>
              <a:pPr/>
              <a:t>15</a:t>
            </a:fld>
            <a:endParaRPr lang="ru-R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ltLang="ru-RU" b="1" dirty="0" smtClean="0">
                <a:solidFill>
                  <a:srgbClr val="E84E1A"/>
                </a:solidFill>
                <a:latin typeface="Monotype Corsiva" pitchFamily="66" charset="0"/>
              </a:rPr>
              <a:t>Предметные результаты по учебному предмету «Информатика»</a:t>
            </a:r>
            <a:endParaRPr lang="ru-RU" dirty="0"/>
          </a:p>
        </p:txBody>
      </p:sp>
      <p:graphicFrame>
        <p:nvGraphicFramePr>
          <p:cNvPr id="4" name="Содержимое 3"/>
          <p:cNvGraphicFramePr>
            <a:graphicFrameLocks noGrp="1"/>
          </p:cNvGraphicFramePr>
          <p:nvPr>
            <p:ph idx="1"/>
          </p:nvPr>
        </p:nvGraphicFramePr>
        <p:xfrm>
          <a:off x="457200" y="1600200"/>
          <a:ext cx="8229600" cy="265684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dirty="0" smtClean="0"/>
                        <a:t>Базовый уровень</a:t>
                      </a:r>
                      <a:endParaRPr lang="ru-RU" dirty="0"/>
                    </a:p>
                  </a:txBody>
                  <a:tcPr/>
                </a:tc>
                <a:tc>
                  <a:txBody>
                    <a:bodyPr/>
                    <a:lstStyle/>
                    <a:p>
                      <a:pPr algn="ctr"/>
                      <a:r>
                        <a:rPr lang="ru-RU" dirty="0" smtClean="0"/>
                        <a:t>Углубленный уровень</a:t>
                      </a:r>
                      <a:endParaRPr lang="ru-RU" dirty="0"/>
                    </a:p>
                  </a:txBody>
                  <a:tcPr/>
                </a:tc>
              </a:tr>
              <a:tr h="370840">
                <a:tc>
                  <a:txBody>
                    <a:bodyPr/>
                    <a:lstStyle/>
                    <a:p>
                      <a:r>
                        <a:rPr lang="ru-RU" dirty="0" smtClean="0"/>
                        <a:t>Умение кодировать и декодировать сообщения</a:t>
                      </a:r>
                      <a:r>
                        <a:rPr lang="ru-RU" baseline="0" dirty="0" smtClean="0"/>
                        <a:t> по заданным правилам, понимание основных принципов кодирования процессов различной природы: текстовой (на углубленном уровне в различных кодировках), графической, аудио</a:t>
                      </a:r>
                    </a:p>
                    <a:p>
                      <a:endParaRPr lang="ru-RU" dirty="0"/>
                    </a:p>
                  </a:txBody>
                  <a:tcPr/>
                </a:tc>
                <a:tc>
                  <a:txBody>
                    <a:bodyPr/>
                    <a:lstStyle/>
                    <a:p>
                      <a:r>
                        <a:rPr lang="ru-RU" dirty="0" smtClean="0"/>
                        <a:t>Умение кодировать и декодировать сообщения</a:t>
                      </a:r>
                      <a:r>
                        <a:rPr lang="ru-RU" baseline="0" dirty="0" smtClean="0"/>
                        <a:t> по заданным правилам, понимание основных принципов кодирования процессов различной природы: </a:t>
                      </a:r>
                      <a:r>
                        <a:rPr lang="ru-RU" b="1" baseline="0" dirty="0" smtClean="0"/>
                        <a:t>числовой, </a:t>
                      </a:r>
                      <a:r>
                        <a:rPr lang="ru-RU" baseline="0" dirty="0" smtClean="0"/>
                        <a:t>текстовой (</a:t>
                      </a:r>
                      <a:r>
                        <a:rPr lang="ru-RU" b="1" baseline="0" dirty="0" smtClean="0"/>
                        <a:t>в различных современных кодировках</a:t>
                      </a:r>
                      <a:r>
                        <a:rPr lang="ru-RU" baseline="0" dirty="0" smtClean="0"/>
                        <a:t>), графической (</a:t>
                      </a:r>
                      <a:r>
                        <a:rPr lang="ru-RU" b="1" baseline="0" dirty="0" smtClean="0"/>
                        <a:t>в растровом и векторном представлении</a:t>
                      </a:r>
                      <a:r>
                        <a:rPr lang="ru-RU" baseline="0" dirty="0" smtClean="0"/>
                        <a:t>), аудио</a:t>
                      </a:r>
                      <a:endParaRPr lang="ru-RU" b="1" dirty="0"/>
                    </a:p>
                  </a:txBody>
                  <a:tcPr/>
                </a:tc>
              </a:tr>
            </a:tbl>
          </a:graphicData>
        </a:graphic>
      </p:graphicFrame>
      <p:sp>
        <p:nvSpPr>
          <p:cNvPr id="5" name="Номер слайда 4"/>
          <p:cNvSpPr>
            <a:spLocks noGrp="1"/>
          </p:cNvSpPr>
          <p:nvPr>
            <p:ph type="sldNum" sz="quarter" idx="12"/>
          </p:nvPr>
        </p:nvSpPr>
        <p:spPr/>
        <p:txBody>
          <a:bodyPr/>
          <a:lstStyle/>
          <a:p>
            <a:fld id="{F3B0F98B-4C3B-429A-B887-C6C58C8FA58E}" type="slidenum">
              <a:rPr lang="ru-RU" smtClean="0"/>
              <a:pPr/>
              <a:t>16</a:t>
            </a:fld>
            <a:endParaRPr lang="ru-R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Свободно оперировать понятием</a:t>
            </a:r>
          </a:p>
        </p:txBody>
      </p:sp>
      <p:sp>
        <p:nvSpPr>
          <p:cNvPr id="3" name="Содержимое 2"/>
          <p:cNvSpPr>
            <a:spLocks noGrp="1"/>
          </p:cNvSpPr>
          <p:nvPr>
            <p:ph idx="1"/>
          </p:nvPr>
        </p:nvSpPr>
        <p:spPr/>
        <p:txBody>
          <a:bodyPr/>
          <a:lstStyle/>
          <a:p>
            <a:pPr>
              <a:lnSpc>
                <a:spcPct val="70000"/>
              </a:lnSpc>
            </a:pPr>
            <a:r>
              <a:rPr lang="ru-RU" altLang="ru-RU" sz="2400" b="1" dirty="0" smtClean="0">
                <a:solidFill>
                  <a:srgbClr val="0D5F30"/>
                </a:solidFill>
                <a:latin typeface="Calibri" pitchFamily="34" charset="0"/>
              </a:rPr>
              <a:t>Знать определение понятия, знать и уметь доказывать свойства и признаки, характеризовать связи с другими понятиями, представляя одно понятие как часть целого комплекса, использовать понятия и его свойства при проведении рассуждений, доказательства и решении задач</a:t>
            </a:r>
          </a:p>
          <a:p>
            <a:endParaRPr lang="ru-RU" dirty="0"/>
          </a:p>
        </p:txBody>
      </p:sp>
      <p:pic>
        <p:nvPicPr>
          <p:cNvPr id="1027" name="Picture 3"/>
          <p:cNvPicPr>
            <a:picLocks noChangeAspect="1" noChangeArrowheads="1"/>
          </p:cNvPicPr>
          <p:nvPr/>
        </p:nvPicPr>
        <p:blipFill>
          <a:blip r:embed="rId2"/>
          <a:srcRect/>
          <a:stretch>
            <a:fillRect/>
          </a:stretch>
        </p:blipFill>
        <p:spPr bwMode="auto">
          <a:xfrm>
            <a:off x="8429625" y="1643050"/>
            <a:ext cx="714375" cy="1905000"/>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lstStyle/>
          <a:p>
            <a:fld id="{F3B0F98B-4C3B-429A-B887-C6C58C8FA58E}" type="slidenum">
              <a:rPr lang="ru-RU" smtClean="0"/>
              <a:pPr/>
              <a:t>17</a:t>
            </a:fld>
            <a:endParaRPr lang="ru-R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ltLang="ru-RU" b="1" dirty="0" smtClean="0">
                <a:solidFill>
                  <a:srgbClr val="E84E1A"/>
                </a:solidFill>
                <a:latin typeface="Monotype Corsiva" pitchFamily="66" charset="0"/>
              </a:rPr>
              <a:t>Предметные результаты по учебному предмету «Информатика»</a:t>
            </a:r>
            <a:endParaRPr lang="ru-RU" dirty="0"/>
          </a:p>
        </p:txBody>
      </p:sp>
      <p:graphicFrame>
        <p:nvGraphicFramePr>
          <p:cNvPr id="4" name="Содержимое 3"/>
          <p:cNvGraphicFramePr>
            <a:graphicFrameLocks noGrp="1"/>
          </p:cNvGraphicFramePr>
          <p:nvPr>
            <p:ph idx="1"/>
          </p:nvPr>
        </p:nvGraphicFramePr>
        <p:xfrm>
          <a:off x="457200" y="1600200"/>
          <a:ext cx="8229600" cy="375412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ctr"/>
                      <a:r>
                        <a:rPr lang="ru-RU" dirty="0" smtClean="0"/>
                        <a:t>Базовый уровень</a:t>
                      </a:r>
                      <a:endParaRPr lang="ru-RU" dirty="0"/>
                    </a:p>
                  </a:txBody>
                  <a:tcPr/>
                </a:tc>
                <a:tc>
                  <a:txBody>
                    <a:bodyPr/>
                    <a:lstStyle/>
                    <a:p>
                      <a:pPr algn="ctr"/>
                      <a:r>
                        <a:rPr lang="ru-RU" dirty="0" smtClean="0"/>
                        <a:t>Углубленный уровень</a:t>
                      </a:r>
                      <a:endParaRPr lang="ru-RU" dirty="0"/>
                    </a:p>
                  </a:txBody>
                  <a:tcPr/>
                </a:tc>
              </a:tr>
              <a:tr h="370840">
                <a:tc>
                  <a:txBody>
                    <a:bodyPr/>
                    <a:lstStyle/>
                    <a:p>
                      <a:r>
                        <a:rPr lang="ru-RU" dirty="0" smtClean="0"/>
                        <a:t>Владение понятиями: высказывание, логическая операция, логическое выражение, умение записывать логическое выражение с использованием конъюнкции, дизъюнкции, отрицания,</a:t>
                      </a:r>
                      <a:r>
                        <a:rPr lang="ru-RU" baseline="0" dirty="0" smtClean="0"/>
                        <a:t> определять истинность логических выражений, если известны значения входящих в него переменных, строить таблицы истинности для логических выражений, записывать логические выражения на изучаемом языке программирования ;</a:t>
                      </a:r>
                      <a:endParaRPr lang="ru-RU" dirty="0"/>
                    </a:p>
                  </a:txBody>
                  <a:tcPr/>
                </a:tc>
                <a:tc>
                  <a:txBody>
                    <a:bodyPr/>
                    <a:lstStyle/>
                    <a:p>
                      <a:r>
                        <a:rPr lang="ru-RU" b="1" dirty="0" smtClean="0"/>
                        <a:t>свободное оперирование </a:t>
                      </a:r>
                      <a:r>
                        <a:rPr lang="ru-RU" dirty="0" smtClean="0"/>
                        <a:t>понятиями: высказывание, логическая операция, логическое выражение, умение записывать логическое выражение с использованием конъюнкции, дизъюнкции, отрицания,</a:t>
                      </a:r>
                      <a:r>
                        <a:rPr lang="ru-RU" baseline="0" dirty="0" smtClean="0"/>
                        <a:t> </a:t>
                      </a:r>
                      <a:r>
                        <a:rPr lang="ru-RU" b="1" baseline="0" dirty="0" smtClean="0"/>
                        <a:t>импликации и эквивалентности</a:t>
                      </a:r>
                      <a:r>
                        <a:rPr lang="ru-RU" baseline="0" dirty="0" smtClean="0"/>
                        <a:t>, определять истинность логических выражений, </a:t>
                      </a:r>
                      <a:r>
                        <a:rPr lang="ru-RU" b="1" baseline="0" dirty="0" smtClean="0"/>
                        <a:t>восстанавливать логические выражения по таблице истинности</a:t>
                      </a:r>
                      <a:r>
                        <a:rPr lang="ru-RU" baseline="0" dirty="0" smtClean="0"/>
                        <a:t>, записывать логические выражения на изучаемом языке программирования ;</a:t>
                      </a:r>
                      <a:endParaRPr lang="ru-RU" dirty="0"/>
                    </a:p>
                  </a:txBody>
                  <a:tcPr/>
                </a:tc>
              </a:tr>
            </a:tbl>
          </a:graphicData>
        </a:graphic>
      </p:graphicFrame>
      <p:sp>
        <p:nvSpPr>
          <p:cNvPr id="5" name="Номер слайда 4"/>
          <p:cNvSpPr>
            <a:spLocks noGrp="1"/>
          </p:cNvSpPr>
          <p:nvPr>
            <p:ph type="sldNum" sz="quarter" idx="12"/>
          </p:nvPr>
        </p:nvSpPr>
        <p:spPr/>
        <p:txBody>
          <a:bodyPr/>
          <a:lstStyle/>
          <a:p>
            <a:fld id="{F3B0F98B-4C3B-429A-B887-C6C58C8FA58E}" type="slidenum">
              <a:rPr lang="ru-RU" smtClean="0"/>
              <a:pPr/>
              <a:t>18</a:t>
            </a:fld>
            <a:endParaRPr lang="ru-R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ltLang="ru-RU" b="1" dirty="0" smtClean="0">
                <a:solidFill>
                  <a:srgbClr val="E84E1A"/>
                </a:solidFill>
                <a:latin typeface="Monotype Corsiva" pitchFamily="66" charset="0"/>
              </a:rPr>
              <a:t>Предметные результаты по учебному предмету «Информатика»</a:t>
            </a:r>
            <a:endParaRPr lang="ru-RU" dirty="0"/>
          </a:p>
        </p:txBody>
      </p:sp>
      <p:graphicFrame>
        <p:nvGraphicFramePr>
          <p:cNvPr id="4" name="Содержимое 3"/>
          <p:cNvGraphicFramePr>
            <a:graphicFrameLocks noGrp="1"/>
          </p:cNvGraphicFramePr>
          <p:nvPr>
            <p:ph idx="1"/>
          </p:nvPr>
        </p:nvGraphicFramePr>
        <p:xfrm>
          <a:off x="457200" y="1600200"/>
          <a:ext cx="8229600" cy="408940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ctr"/>
                      <a:r>
                        <a:rPr lang="ru-RU" dirty="0" smtClean="0"/>
                        <a:t>Базовый уровень</a:t>
                      </a:r>
                      <a:endParaRPr lang="ru-RU" dirty="0"/>
                    </a:p>
                  </a:txBody>
                  <a:tcPr/>
                </a:tc>
                <a:tc>
                  <a:txBody>
                    <a:bodyPr/>
                    <a:lstStyle/>
                    <a:p>
                      <a:pPr algn="ctr"/>
                      <a:r>
                        <a:rPr lang="ru-RU" dirty="0" smtClean="0"/>
                        <a:t>Углубленный уровень</a:t>
                      </a:r>
                      <a:endParaRPr lang="ru-RU" dirty="0"/>
                    </a:p>
                  </a:txBody>
                  <a:tcPr/>
                </a:tc>
              </a:tr>
              <a:tr h="370840">
                <a:tc>
                  <a:txBody>
                    <a:bodyPr/>
                    <a:lstStyle/>
                    <a:p>
                      <a:r>
                        <a:rPr lang="ru-RU" sz="1400" dirty="0" smtClean="0"/>
                        <a:t>Умение выполнять вручную и на компьютере несложные алгоритмы</a:t>
                      </a:r>
                      <a:r>
                        <a:rPr lang="ru-RU" sz="1400" baseline="0" dirty="0" smtClean="0"/>
                        <a:t> для управления исполнителями (Черепашка, Чертежник); создавать и отлаживать программы  на одном из языков программирования (</a:t>
                      </a:r>
                      <a:r>
                        <a:rPr lang="en-US" sz="1400" b="1" baseline="0" dirty="0" smtClean="0"/>
                        <a:t>Python, C++, </a:t>
                      </a:r>
                      <a:r>
                        <a:rPr lang="ru-RU" sz="1400" b="1" baseline="0" dirty="0" smtClean="0"/>
                        <a:t>Паскаль, </a:t>
                      </a:r>
                      <a:r>
                        <a:rPr lang="en-US" sz="1400" b="1" baseline="0" dirty="0" smtClean="0"/>
                        <a:t>Java</a:t>
                      </a:r>
                      <a:r>
                        <a:rPr lang="ru-RU" sz="1400" b="1" baseline="0" dirty="0" smtClean="0"/>
                        <a:t>, </a:t>
                      </a:r>
                      <a:r>
                        <a:rPr lang="en-US" sz="1400" b="1" baseline="0" dirty="0" smtClean="0"/>
                        <a:t>C#</a:t>
                      </a:r>
                      <a:r>
                        <a:rPr lang="ru-RU" sz="1400" b="1" baseline="0" dirty="0" smtClean="0"/>
                        <a:t>, Школьный алгоритмический язык</a:t>
                      </a:r>
                      <a:r>
                        <a:rPr lang="ru-RU" sz="1400" baseline="0" dirty="0" smtClean="0"/>
                        <a:t>), реализующие несложные алгоритмы обработки числовых данных с использованием циклов и ветвлений, умение разбивать задачи на подзадачи, использовать константы, переменные и выражения различных типов (числовых, логических, символьных) ; анализировать предложенный алгоритм, определять, какие результаты возможны при заданном множестве исходных значений</a:t>
                      </a:r>
                      <a:endParaRPr lang="ru-RU" sz="1400" dirty="0"/>
                    </a:p>
                  </a:txBody>
                  <a:tcPr/>
                </a:tc>
                <a:tc>
                  <a:txBody>
                    <a:bodyPr/>
                    <a:lstStyle/>
                    <a:p>
                      <a:r>
                        <a:rPr lang="ru-RU" sz="1400" b="1" dirty="0" smtClean="0"/>
                        <a:t>свободное оперирование </a:t>
                      </a:r>
                      <a:r>
                        <a:rPr lang="ru-RU" sz="1400" dirty="0" smtClean="0"/>
                        <a:t>понятиями: переменная,</a:t>
                      </a:r>
                      <a:r>
                        <a:rPr lang="ru-RU" sz="1400" baseline="0" dirty="0" smtClean="0"/>
                        <a:t> тип данных, операция присваивания, арифметические и логические операции, включая операции целочисленного деления и нахождения остатка от деления, умение создавать программы на современном языке программирования общего назначения (</a:t>
                      </a:r>
                      <a:r>
                        <a:rPr lang="en-US" sz="1400" b="1" baseline="0" dirty="0" smtClean="0"/>
                        <a:t>Python, C++, </a:t>
                      </a:r>
                      <a:r>
                        <a:rPr lang="ru-RU" sz="1400" b="1" baseline="0" dirty="0" smtClean="0"/>
                        <a:t> </a:t>
                      </a:r>
                      <a:r>
                        <a:rPr lang="en-US" sz="1400" b="1" baseline="0" dirty="0" smtClean="0"/>
                        <a:t>JAVA</a:t>
                      </a:r>
                      <a:r>
                        <a:rPr lang="ru-RU" sz="1400" b="1" baseline="0" dirty="0" smtClean="0"/>
                        <a:t>, </a:t>
                      </a:r>
                      <a:r>
                        <a:rPr lang="en-US" sz="1400" b="1" baseline="0" dirty="0" smtClean="0"/>
                        <a:t>C#)</a:t>
                      </a:r>
                      <a:r>
                        <a:rPr lang="ru-RU" sz="1400" b="1" baseline="0" dirty="0" smtClean="0"/>
                        <a:t>,</a:t>
                      </a:r>
                      <a:r>
                        <a:rPr lang="en-US" sz="1400" b="1" baseline="0" dirty="0" smtClean="0"/>
                        <a:t> </a:t>
                      </a:r>
                      <a:r>
                        <a:rPr lang="ru-RU" sz="1400" baseline="0" dirty="0" smtClean="0"/>
                        <a:t>реализующие алгоритмы обработки числовых данных с использованием ветвлений, циклов со счетчиком, циклов с  условиями, подпрограмм (алгоритмы проверки делимости одного числа на другое, проверки натурального числа на простоту, разложение на простые множители, выделение цифр из натурального числа, поиск максимума, минимума, суммы числовой последовательности, владение техникой отладки и выполнения полученной программы</a:t>
                      </a:r>
                      <a:endParaRPr lang="ru-RU" sz="1400" dirty="0"/>
                    </a:p>
                  </a:txBody>
                  <a:tcPr/>
                </a:tc>
              </a:tr>
            </a:tbl>
          </a:graphicData>
        </a:graphic>
      </p:graphicFrame>
      <p:sp>
        <p:nvSpPr>
          <p:cNvPr id="5" name="Номер слайда 4"/>
          <p:cNvSpPr>
            <a:spLocks noGrp="1"/>
          </p:cNvSpPr>
          <p:nvPr>
            <p:ph type="sldNum" sz="quarter" idx="12"/>
          </p:nvPr>
        </p:nvSpPr>
        <p:spPr/>
        <p:txBody>
          <a:bodyPr/>
          <a:lstStyle/>
          <a:p>
            <a:fld id="{F3B0F98B-4C3B-429A-B887-C6C58C8FA58E}" type="slidenum">
              <a:rPr lang="ru-RU" smtClean="0"/>
              <a:pPr/>
              <a:t>19</a:t>
            </a:fld>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altLang="ru-RU" sz="4000" b="1" dirty="0" smtClean="0">
                <a:solidFill>
                  <a:srgbClr val="E84E1A"/>
                </a:solidFill>
                <a:latin typeface="Monotype Corsiva" pitchFamily="66" charset="0"/>
              </a:rPr>
              <a:t>Эволюция образовательных стандартов</a:t>
            </a:r>
          </a:p>
        </p:txBody>
      </p:sp>
      <p:pic>
        <p:nvPicPr>
          <p:cNvPr id="2050" name="Picture 2"/>
          <p:cNvPicPr>
            <a:picLocks noGrp="1" noChangeAspect="1" noChangeArrowheads="1"/>
          </p:cNvPicPr>
          <p:nvPr>
            <p:ph idx="1"/>
          </p:nvPr>
        </p:nvPicPr>
        <p:blipFill>
          <a:blip r:embed="rId2"/>
          <a:srcRect/>
          <a:stretch>
            <a:fillRect/>
          </a:stretch>
        </p:blipFill>
        <p:spPr bwMode="auto">
          <a:xfrm>
            <a:off x="457200" y="1829214"/>
            <a:ext cx="8229600" cy="4067934"/>
          </a:xfrm>
          <a:prstGeom prst="rect">
            <a:avLst/>
          </a:prstGeom>
          <a:noFill/>
          <a:ln w="9525">
            <a:noFill/>
            <a:miter lim="800000"/>
            <a:headEnd/>
            <a:tailEnd/>
          </a:ln>
          <a:effectLst/>
        </p:spPr>
      </p:pic>
      <p:sp>
        <p:nvSpPr>
          <p:cNvPr id="4" name="Номер слайда 3"/>
          <p:cNvSpPr>
            <a:spLocks noGrp="1"/>
          </p:cNvSpPr>
          <p:nvPr>
            <p:ph type="sldNum" sz="quarter" idx="12"/>
          </p:nvPr>
        </p:nvSpPr>
        <p:spPr/>
        <p:txBody>
          <a:bodyPr/>
          <a:lstStyle/>
          <a:p>
            <a:fld id="{F3B0F98B-4C3B-429A-B887-C6C58C8FA58E}" type="slidenum">
              <a:rPr lang="ru-RU" smtClean="0"/>
              <a:pPr/>
              <a:t>2</a:t>
            </a:fld>
            <a:endParaRPr lang="ru-R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altLang="ru-RU" sz="4000" b="1" dirty="0" smtClean="0">
                <a:solidFill>
                  <a:srgbClr val="E84E1A"/>
                </a:solidFill>
                <a:latin typeface="Monotype Corsiva" pitchFamily="66" charset="0"/>
              </a:rPr>
              <a:t>Структура содержания учебного предмета «Информатика»</a:t>
            </a:r>
            <a:endParaRPr lang="ru-RU" altLang="ru-RU" sz="4000" b="1" dirty="0">
              <a:solidFill>
                <a:srgbClr val="E84E1A"/>
              </a:solidFill>
              <a:latin typeface="Monotype Corsiva" pitchFamily="66" charset="0"/>
            </a:endParaRPr>
          </a:p>
        </p:txBody>
      </p:sp>
      <p:sp>
        <p:nvSpPr>
          <p:cNvPr id="3" name="Содержимое 2"/>
          <p:cNvSpPr>
            <a:spLocks noGrp="1"/>
          </p:cNvSpPr>
          <p:nvPr>
            <p:ph idx="1"/>
          </p:nvPr>
        </p:nvSpPr>
        <p:spPr/>
        <p:txBody>
          <a:bodyPr>
            <a:normAutofit/>
          </a:bodyPr>
          <a:lstStyle/>
          <a:p>
            <a:r>
              <a:rPr lang="ru-RU" altLang="ru-RU" sz="2400" b="1" dirty="0" smtClean="0">
                <a:solidFill>
                  <a:srgbClr val="0D5F30"/>
                </a:solidFill>
                <a:latin typeface="Calibri" pitchFamily="34" charset="0"/>
              </a:rPr>
              <a:t>цифровая грамотность</a:t>
            </a:r>
          </a:p>
          <a:p>
            <a:r>
              <a:rPr lang="ru-RU" altLang="ru-RU" sz="2400" b="1" dirty="0" smtClean="0">
                <a:solidFill>
                  <a:srgbClr val="0D5F30"/>
                </a:solidFill>
                <a:latin typeface="Calibri" pitchFamily="34" charset="0"/>
              </a:rPr>
              <a:t>теоретические основы информатики</a:t>
            </a:r>
          </a:p>
          <a:p>
            <a:r>
              <a:rPr lang="ru-RU" altLang="ru-RU" sz="2400" b="1" dirty="0" smtClean="0">
                <a:solidFill>
                  <a:srgbClr val="0D5F30"/>
                </a:solidFill>
                <a:latin typeface="Calibri" pitchFamily="34" charset="0"/>
              </a:rPr>
              <a:t>алгоритмы и программирование</a:t>
            </a:r>
          </a:p>
          <a:p>
            <a:r>
              <a:rPr lang="ru-RU" altLang="ru-RU" sz="2400" b="1" dirty="0" smtClean="0">
                <a:solidFill>
                  <a:srgbClr val="0D5F30"/>
                </a:solidFill>
                <a:latin typeface="Calibri" pitchFamily="34" charset="0"/>
              </a:rPr>
              <a:t>информационные технологии</a:t>
            </a:r>
            <a:endParaRPr lang="ru-RU" altLang="ru-RU" sz="2400" b="1" dirty="0">
              <a:solidFill>
                <a:srgbClr val="0D5F30"/>
              </a:solidFill>
              <a:latin typeface="Calibri" pitchFamily="34" charset="0"/>
            </a:endParaRPr>
          </a:p>
        </p:txBody>
      </p:sp>
      <p:pic>
        <p:nvPicPr>
          <p:cNvPr id="2051" name="Picture 3"/>
          <p:cNvPicPr>
            <a:picLocks noChangeAspect="1" noChangeArrowheads="1"/>
          </p:cNvPicPr>
          <p:nvPr/>
        </p:nvPicPr>
        <p:blipFill>
          <a:blip r:embed="rId2"/>
          <a:srcRect/>
          <a:stretch>
            <a:fillRect/>
          </a:stretch>
        </p:blipFill>
        <p:spPr bwMode="auto">
          <a:xfrm>
            <a:off x="5857884" y="2500306"/>
            <a:ext cx="2695575" cy="2428875"/>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lstStyle/>
          <a:p>
            <a:fld id="{F3B0F98B-4C3B-429A-B887-C6C58C8FA58E}" type="slidenum">
              <a:rPr lang="ru-RU" smtClean="0"/>
              <a:pPr/>
              <a:t>20</a:t>
            </a:fld>
            <a:endParaRPr lang="ru-R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Цифровая грамотность</a:t>
            </a:r>
            <a:endParaRPr lang="ru-RU" altLang="ru-RU" sz="4000" b="1" dirty="0">
              <a:solidFill>
                <a:srgbClr val="E84E1A"/>
              </a:solidFill>
              <a:latin typeface="Monotype Corsiva" pitchFamily="66" charset="0"/>
            </a:endParaRPr>
          </a:p>
        </p:txBody>
      </p:sp>
      <p:sp>
        <p:nvSpPr>
          <p:cNvPr id="3" name="Содержимое 2"/>
          <p:cNvSpPr>
            <a:spLocks noGrp="1"/>
          </p:cNvSpPr>
          <p:nvPr>
            <p:ph idx="1"/>
          </p:nvPr>
        </p:nvSpPr>
        <p:spPr>
          <a:xfrm>
            <a:off x="457200" y="1600201"/>
            <a:ext cx="8186766" cy="1185858"/>
          </a:xfrm>
        </p:spPr>
        <p:txBody>
          <a:bodyPr>
            <a:normAutofit lnSpcReduction="10000"/>
          </a:bodyPr>
          <a:lstStyle/>
          <a:p>
            <a:pPr indent="17463">
              <a:buNone/>
            </a:pPr>
            <a:r>
              <a:rPr lang="ru-RU" altLang="ru-RU" sz="2400" b="1" dirty="0" smtClean="0">
                <a:solidFill>
                  <a:srgbClr val="0D5F30"/>
                </a:solidFill>
                <a:latin typeface="Calibri" pitchFamily="34" charset="0"/>
              </a:rPr>
              <a:t>набор знаний и умений, необходимых для безопасного и эффективного использования цифровых технологий и ресурсов Интернета</a:t>
            </a:r>
          </a:p>
          <a:p>
            <a:pPr indent="17463">
              <a:buNone/>
            </a:pPr>
            <a:endParaRPr lang="ru-RU" altLang="ru-RU" sz="2400" b="1" dirty="0" smtClean="0">
              <a:solidFill>
                <a:srgbClr val="0D5F30"/>
              </a:solidFill>
              <a:latin typeface="Calibri" pitchFamily="34" charset="0"/>
            </a:endParaRPr>
          </a:p>
          <a:p>
            <a:pPr indent="17463">
              <a:buNone/>
            </a:pPr>
            <a:endParaRPr lang="ru-RU" altLang="ru-RU" sz="2400" b="1" dirty="0">
              <a:solidFill>
                <a:srgbClr val="0D5F30"/>
              </a:solidFill>
              <a:latin typeface="Calibri" pitchFamily="34" charset="0"/>
            </a:endParaRPr>
          </a:p>
        </p:txBody>
      </p:sp>
      <p:pic>
        <p:nvPicPr>
          <p:cNvPr id="3075" name="Picture 3"/>
          <p:cNvPicPr>
            <a:picLocks noChangeAspect="1" noChangeArrowheads="1"/>
          </p:cNvPicPr>
          <p:nvPr/>
        </p:nvPicPr>
        <p:blipFill>
          <a:blip r:embed="rId2"/>
          <a:srcRect/>
          <a:stretch>
            <a:fillRect/>
          </a:stretch>
        </p:blipFill>
        <p:spPr bwMode="auto">
          <a:xfrm>
            <a:off x="1928794" y="3071810"/>
            <a:ext cx="5838825" cy="2990850"/>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lstStyle/>
          <a:p>
            <a:fld id="{F3B0F98B-4C3B-429A-B887-C6C58C8FA58E}" type="slidenum">
              <a:rPr lang="ru-RU" smtClean="0"/>
              <a:pPr/>
              <a:t>21</a:t>
            </a:fld>
            <a:endParaRPr lang="ru-R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Информационная грамотность </a:t>
            </a:r>
          </a:p>
        </p:txBody>
      </p:sp>
      <p:sp>
        <p:nvSpPr>
          <p:cNvPr id="3" name="Содержимое 2"/>
          <p:cNvSpPr>
            <a:spLocks noGrp="1"/>
          </p:cNvSpPr>
          <p:nvPr>
            <p:ph idx="1"/>
          </p:nvPr>
        </p:nvSpPr>
        <p:spPr/>
        <p:txBody>
          <a:bodyPr>
            <a:normAutofit/>
          </a:bodyPr>
          <a:lstStyle/>
          <a:p>
            <a:r>
              <a:rPr lang="ru-RU" altLang="ru-RU" sz="2400" b="1" dirty="0" smtClean="0">
                <a:solidFill>
                  <a:srgbClr val="0D5F30"/>
                </a:solidFill>
                <a:latin typeface="Calibri" pitchFamily="34" charset="0"/>
              </a:rPr>
              <a:t>Сохранять динамизм, понимая, что информация накапливается и оставаться открытым для новых данных,</a:t>
            </a:r>
          </a:p>
          <a:p>
            <a:r>
              <a:rPr lang="ru-RU" altLang="ru-RU" sz="2400" b="1" dirty="0" smtClean="0">
                <a:solidFill>
                  <a:srgbClr val="0D5F30"/>
                </a:solidFill>
                <a:latin typeface="Calibri" pitchFamily="34" charset="0"/>
              </a:rPr>
              <a:t> учитывать роль </a:t>
            </a:r>
            <a:r>
              <a:rPr lang="ru-RU" altLang="ru-RU" sz="2400" b="1" dirty="0" err="1" smtClean="0">
                <a:solidFill>
                  <a:srgbClr val="0D5F30"/>
                </a:solidFill>
                <a:latin typeface="Calibri" pitchFamily="34" charset="0"/>
              </a:rPr>
              <a:t>социокультурных</a:t>
            </a:r>
            <a:r>
              <a:rPr lang="ru-RU" altLang="ru-RU" sz="2400" b="1" dirty="0" smtClean="0">
                <a:solidFill>
                  <a:srgbClr val="0D5F30"/>
                </a:solidFill>
                <a:latin typeface="Calibri" pitchFamily="34" charset="0"/>
              </a:rPr>
              <a:t> различий при интерпретации информации и распространений новых идей, </a:t>
            </a:r>
          </a:p>
          <a:p>
            <a:r>
              <a:rPr lang="ru-RU" altLang="ru-RU" sz="2400" b="1" dirty="0" smtClean="0">
                <a:solidFill>
                  <a:srgbClr val="0D5F30"/>
                </a:solidFill>
                <a:latin typeface="Calibri" pitchFamily="34" charset="0"/>
              </a:rPr>
              <a:t>культивирование умение работать с противоречивыми данными, </a:t>
            </a:r>
          </a:p>
          <a:p>
            <a:r>
              <a:rPr lang="ru-RU" altLang="ru-RU" sz="2400" b="1" dirty="0" smtClean="0">
                <a:solidFill>
                  <a:srgbClr val="0D5F30"/>
                </a:solidFill>
                <a:latin typeface="Calibri" pitchFamily="34" charset="0"/>
              </a:rPr>
              <a:t>оценивать достоверность информации и источника, из которого она получена</a:t>
            </a:r>
          </a:p>
          <a:p>
            <a:r>
              <a:rPr lang="ru-RU" altLang="ru-RU" sz="2400" b="1" dirty="0" smtClean="0">
                <a:solidFill>
                  <a:srgbClr val="0D5F30"/>
                </a:solidFill>
                <a:latin typeface="Calibri" pitchFamily="34" charset="0"/>
              </a:rPr>
              <a:t>Развивать эрудицию  </a:t>
            </a:r>
          </a:p>
        </p:txBody>
      </p:sp>
      <p:sp>
        <p:nvSpPr>
          <p:cNvPr id="4" name="Номер слайда 3"/>
          <p:cNvSpPr>
            <a:spLocks noGrp="1"/>
          </p:cNvSpPr>
          <p:nvPr>
            <p:ph type="sldNum" sz="quarter" idx="12"/>
          </p:nvPr>
        </p:nvSpPr>
        <p:spPr/>
        <p:txBody>
          <a:bodyPr/>
          <a:lstStyle/>
          <a:p>
            <a:fld id="{F3B0F98B-4C3B-429A-B887-C6C58C8FA58E}" type="slidenum">
              <a:rPr lang="ru-RU" smtClean="0"/>
              <a:pPr/>
              <a:t>22</a:t>
            </a:fld>
            <a:endParaRPr lang="ru-R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err="1" smtClean="0">
                <a:solidFill>
                  <a:srgbClr val="E84E1A"/>
                </a:solidFill>
                <a:latin typeface="Monotype Corsiva" pitchFamily="66" charset="0"/>
              </a:rPr>
              <a:t>Медиаграмотность</a:t>
            </a:r>
            <a:endParaRPr lang="ru-RU" altLang="ru-RU" sz="4000" b="1" dirty="0" smtClean="0">
              <a:solidFill>
                <a:srgbClr val="E84E1A"/>
              </a:solidFill>
              <a:latin typeface="Monotype Corsiva" pitchFamily="66" charset="0"/>
            </a:endParaRPr>
          </a:p>
        </p:txBody>
      </p:sp>
      <p:sp>
        <p:nvSpPr>
          <p:cNvPr id="3" name="Содержимое 2"/>
          <p:cNvSpPr>
            <a:spLocks noGrp="1"/>
          </p:cNvSpPr>
          <p:nvPr>
            <p:ph idx="1"/>
          </p:nvPr>
        </p:nvSpPr>
        <p:spPr/>
        <p:txBody>
          <a:bodyPr/>
          <a:lstStyle/>
          <a:p>
            <a:r>
              <a:rPr lang="ru-RU" dirty="0" smtClean="0"/>
              <a:t> </a:t>
            </a:r>
            <a:r>
              <a:rPr lang="ru-RU" altLang="ru-RU" sz="2400" b="1" dirty="0" err="1" smtClean="0">
                <a:solidFill>
                  <a:srgbClr val="0D5F30"/>
                </a:solidFill>
                <a:latin typeface="Calibri" pitchFamily="34" charset="0"/>
              </a:rPr>
              <a:t>Медиаграмотность</a:t>
            </a:r>
            <a:r>
              <a:rPr lang="ru-RU" altLang="ru-RU" sz="2400" b="1" dirty="0" smtClean="0">
                <a:solidFill>
                  <a:srgbClr val="0D5F30"/>
                </a:solidFill>
                <a:latin typeface="Calibri" pitchFamily="34" charset="0"/>
              </a:rPr>
              <a:t> – это способность критически мыслить и взвешенно оценивать любую информацию, которую мы находим и используем </a:t>
            </a:r>
          </a:p>
          <a:p>
            <a:r>
              <a:rPr lang="ru-RU" altLang="ru-RU" sz="2400" b="1" dirty="0" smtClean="0">
                <a:solidFill>
                  <a:srgbClr val="0D5F30"/>
                </a:solidFill>
                <a:latin typeface="Calibri" pitchFamily="34" charset="0"/>
              </a:rPr>
              <a:t>Умение убеждать</a:t>
            </a:r>
          </a:p>
          <a:p>
            <a:endParaRPr lang="ru-RU" altLang="ru-RU" sz="2400" b="1" dirty="0" smtClean="0">
              <a:solidFill>
                <a:srgbClr val="0D5F30"/>
              </a:solidFill>
              <a:latin typeface="Calibri" pitchFamily="34" charset="0"/>
            </a:endParaRPr>
          </a:p>
        </p:txBody>
      </p:sp>
      <p:sp>
        <p:nvSpPr>
          <p:cNvPr id="4" name="Номер слайда 3"/>
          <p:cNvSpPr>
            <a:spLocks noGrp="1"/>
          </p:cNvSpPr>
          <p:nvPr>
            <p:ph type="sldNum" sz="quarter" idx="12"/>
          </p:nvPr>
        </p:nvSpPr>
        <p:spPr/>
        <p:txBody>
          <a:bodyPr/>
          <a:lstStyle/>
          <a:p>
            <a:fld id="{F3B0F98B-4C3B-429A-B887-C6C58C8FA58E}" type="slidenum">
              <a:rPr lang="ru-RU" smtClean="0"/>
              <a:pPr/>
              <a:t>23</a:t>
            </a:fld>
            <a:endParaRPr lang="ru-R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Цифровая грамотность включает </a:t>
            </a:r>
          </a:p>
        </p:txBody>
      </p:sp>
      <p:sp>
        <p:nvSpPr>
          <p:cNvPr id="3" name="Содержимое 2"/>
          <p:cNvSpPr>
            <a:spLocks noGrp="1"/>
          </p:cNvSpPr>
          <p:nvPr>
            <p:ph idx="1"/>
          </p:nvPr>
        </p:nvSpPr>
        <p:spPr/>
        <p:txBody>
          <a:bodyPr>
            <a:normAutofit/>
          </a:bodyPr>
          <a:lstStyle/>
          <a:p>
            <a:r>
              <a:rPr lang="ru-RU" altLang="ru-RU" sz="2400" b="1" dirty="0" smtClean="0">
                <a:solidFill>
                  <a:srgbClr val="0D5F30"/>
                </a:solidFill>
                <a:latin typeface="Calibri" pitchFamily="34" charset="0"/>
              </a:rPr>
              <a:t>цифровое потребление (знание и использование интернет-услуг для работы и жизни);</a:t>
            </a:r>
          </a:p>
          <a:p>
            <a:r>
              <a:rPr lang="ru-RU" altLang="ru-RU" sz="2400" b="1" dirty="0" smtClean="0">
                <a:solidFill>
                  <a:srgbClr val="0D5F30"/>
                </a:solidFill>
                <a:latin typeface="Calibri" pitchFamily="34" charset="0"/>
              </a:rPr>
              <a:t>цифровую безопасность (основы безопасности в сети Интернет);</a:t>
            </a:r>
          </a:p>
          <a:p>
            <a:r>
              <a:rPr lang="ru-RU" altLang="ru-RU" sz="2400" b="1" dirty="0" smtClean="0">
                <a:solidFill>
                  <a:srgbClr val="0D5F30"/>
                </a:solidFill>
                <a:latin typeface="Calibri" pitchFamily="34" charset="0"/>
              </a:rPr>
              <a:t>цифровые компетенции (навыки эффективного пользования технологиями)</a:t>
            </a:r>
          </a:p>
        </p:txBody>
      </p:sp>
      <p:sp>
        <p:nvSpPr>
          <p:cNvPr id="4" name="Номер слайда 3"/>
          <p:cNvSpPr>
            <a:spLocks noGrp="1"/>
          </p:cNvSpPr>
          <p:nvPr>
            <p:ph type="sldNum" sz="quarter" idx="12"/>
          </p:nvPr>
        </p:nvSpPr>
        <p:spPr/>
        <p:txBody>
          <a:bodyPr/>
          <a:lstStyle/>
          <a:p>
            <a:fld id="{F3B0F98B-4C3B-429A-B887-C6C58C8FA58E}" type="slidenum">
              <a:rPr lang="ru-RU" smtClean="0"/>
              <a:pPr/>
              <a:t>24</a:t>
            </a:fld>
            <a:endParaRPr lang="ru-R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ru-RU" b="1" dirty="0" smtClean="0">
                <a:solidFill>
                  <a:srgbClr val="E84E1A"/>
                </a:solidFill>
                <a:latin typeface="Monotype Corsiva" pitchFamily="66" charset="0"/>
              </a:rPr>
              <a:t>Цифровая грамотность</a:t>
            </a:r>
            <a:endParaRPr lang="ru-RU" dirty="0"/>
          </a:p>
        </p:txBody>
      </p:sp>
      <p:sp>
        <p:nvSpPr>
          <p:cNvPr id="3" name="Содержимое 2"/>
          <p:cNvSpPr>
            <a:spLocks noGrp="1"/>
          </p:cNvSpPr>
          <p:nvPr>
            <p:ph idx="1"/>
          </p:nvPr>
        </p:nvSpPr>
        <p:spPr/>
        <p:txBody>
          <a:bodyPr>
            <a:normAutofit/>
          </a:bodyPr>
          <a:lstStyle/>
          <a:p>
            <a:r>
              <a:rPr lang="ru-RU" altLang="ru-RU" sz="2400" b="1" dirty="0" smtClean="0">
                <a:solidFill>
                  <a:srgbClr val="0D5F30"/>
                </a:solidFill>
                <a:latin typeface="Calibri" pitchFamily="34" charset="0"/>
              </a:rPr>
              <a:t>Компьютер как универсальное устройство обработки информации</a:t>
            </a:r>
          </a:p>
          <a:p>
            <a:r>
              <a:rPr lang="ru-RU" altLang="ru-RU" sz="2400" b="1" dirty="0" smtClean="0">
                <a:solidFill>
                  <a:srgbClr val="0D5F30"/>
                </a:solidFill>
                <a:latin typeface="Calibri" pitchFamily="34" charset="0"/>
              </a:rPr>
              <a:t>Программы и данные</a:t>
            </a:r>
          </a:p>
          <a:p>
            <a:r>
              <a:rPr lang="ru-RU" altLang="ru-RU" sz="2400" b="1" dirty="0" smtClean="0">
                <a:solidFill>
                  <a:srgbClr val="0D5F30"/>
                </a:solidFill>
                <a:latin typeface="Calibri" pitchFamily="34" charset="0"/>
              </a:rPr>
              <a:t>Компьютерные сети</a:t>
            </a:r>
          </a:p>
          <a:p>
            <a:r>
              <a:rPr lang="ru-RU" altLang="ru-RU" sz="2400" b="1" dirty="0" smtClean="0">
                <a:solidFill>
                  <a:srgbClr val="0D5F30"/>
                </a:solidFill>
                <a:latin typeface="Calibri" pitchFamily="34" charset="0"/>
              </a:rPr>
              <a:t>Глобальная сеть Интернет и стратегии безопасного поведения в ней</a:t>
            </a:r>
          </a:p>
          <a:p>
            <a:r>
              <a:rPr lang="ru-RU" altLang="ru-RU" sz="2400" b="1" dirty="0" smtClean="0">
                <a:solidFill>
                  <a:srgbClr val="0D5F30"/>
                </a:solidFill>
                <a:latin typeface="Calibri" pitchFamily="34" charset="0"/>
              </a:rPr>
              <a:t>Работа в информационном пространстве</a:t>
            </a:r>
          </a:p>
          <a:p>
            <a:endParaRPr lang="ru-RU" altLang="ru-RU" sz="2400" b="1" dirty="0" smtClean="0">
              <a:solidFill>
                <a:srgbClr val="0D5F30"/>
              </a:solidFill>
              <a:latin typeface="Calibri" pitchFamily="34" charset="0"/>
            </a:endParaRPr>
          </a:p>
          <a:p>
            <a:endParaRPr lang="ru-RU" altLang="ru-RU" sz="2400" b="1" dirty="0" smtClean="0">
              <a:solidFill>
                <a:srgbClr val="0D5F30"/>
              </a:solidFill>
              <a:latin typeface="Calibri" pitchFamily="34" charset="0"/>
            </a:endParaRPr>
          </a:p>
        </p:txBody>
      </p:sp>
      <p:sp>
        <p:nvSpPr>
          <p:cNvPr id="4" name="Номер слайда 3"/>
          <p:cNvSpPr>
            <a:spLocks noGrp="1"/>
          </p:cNvSpPr>
          <p:nvPr>
            <p:ph type="sldNum" sz="quarter" idx="12"/>
          </p:nvPr>
        </p:nvSpPr>
        <p:spPr/>
        <p:txBody>
          <a:bodyPr/>
          <a:lstStyle/>
          <a:p>
            <a:fld id="{F3B0F98B-4C3B-429A-B887-C6C58C8FA58E}" type="slidenum">
              <a:rPr lang="ru-RU" smtClean="0"/>
              <a:pPr/>
              <a:t>25</a:t>
            </a:fld>
            <a:endParaRPr lang="ru-R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altLang="ru-RU" sz="4000" b="1" dirty="0" smtClean="0">
                <a:solidFill>
                  <a:srgbClr val="E84E1A"/>
                </a:solidFill>
                <a:latin typeface="Monotype Corsiva" pitchFamily="66" charset="0"/>
              </a:rPr>
              <a:t>12 шагов к цифровой грамотности взрослых и детей</a:t>
            </a:r>
          </a:p>
        </p:txBody>
      </p:sp>
      <p:sp>
        <p:nvSpPr>
          <p:cNvPr id="3" name="Содержимое 2"/>
          <p:cNvSpPr>
            <a:spLocks noGrp="1"/>
          </p:cNvSpPr>
          <p:nvPr>
            <p:ph idx="1"/>
          </p:nvPr>
        </p:nvSpPr>
        <p:spPr>
          <a:xfrm>
            <a:off x="457200" y="1600201"/>
            <a:ext cx="8229600" cy="900106"/>
          </a:xfrm>
        </p:spPr>
        <p:txBody>
          <a:bodyPr/>
          <a:lstStyle/>
          <a:p>
            <a:pPr>
              <a:buNone/>
            </a:pPr>
            <a:r>
              <a:rPr lang="en-US" dirty="0" smtClean="0">
                <a:hlinkClick r:id="rId2"/>
              </a:rPr>
              <a:t>https://digital-likbez.datalesson.ru</a:t>
            </a:r>
            <a:r>
              <a:rPr lang="en-US" dirty="0" smtClean="0">
                <a:hlinkClick r:id="rId2"/>
              </a:rPr>
              <a:t>/</a:t>
            </a:r>
            <a:endParaRPr lang="ru-RU" dirty="0" smtClean="0"/>
          </a:p>
          <a:p>
            <a:endParaRPr lang="ru-RU" dirty="0"/>
          </a:p>
        </p:txBody>
      </p:sp>
      <p:sp>
        <p:nvSpPr>
          <p:cNvPr id="4" name="Номер слайда 3"/>
          <p:cNvSpPr>
            <a:spLocks noGrp="1"/>
          </p:cNvSpPr>
          <p:nvPr>
            <p:ph type="sldNum" sz="quarter" idx="12"/>
          </p:nvPr>
        </p:nvSpPr>
        <p:spPr/>
        <p:txBody>
          <a:bodyPr/>
          <a:lstStyle/>
          <a:p>
            <a:fld id="{F3B0F98B-4C3B-429A-B887-C6C58C8FA58E}" type="slidenum">
              <a:rPr lang="ru-RU" smtClean="0"/>
              <a:pPr/>
              <a:t>26</a:t>
            </a:fld>
            <a:endParaRPr lang="ru-RU"/>
          </a:p>
        </p:txBody>
      </p:sp>
      <p:pic>
        <p:nvPicPr>
          <p:cNvPr id="1027" name="Picture 3"/>
          <p:cNvPicPr>
            <a:picLocks noChangeAspect="1" noChangeArrowheads="1"/>
          </p:cNvPicPr>
          <p:nvPr/>
        </p:nvPicPr>
        <p:blipFill>
          <a:blip r:embed="rId3"/>
          <a:srcRect/>
          <a:stretch>
            <a:fillRect/>
          </a:stretch>
        </p:blipFill>
        <p:spPr bwMode="auto">
          <a:xfrm>
            <a:off x="1071538" y="2357430"/>
            <a:ext cx="7167582" cy="354420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b="1" dirty="0" smtClean="0">
                <a:solidFill>
                  <a:srgbClr val="E84E1A"/>
                </a:solidFill>
                <a:latin typeface="Monotype Corsiva" pitchFamily="66" charset="0"/>
              </a:rPr>
              <a:t>Примерные рабочие программы</a:t>
            </a:r>
          </a:p>
        </p:txBody>
      </p:sp>
      <p:sp>
        <p:nvSpPr>
          <p:cNvPr id="5" name="Содержимое 4"/>
          <p:cNvSpPr>
            <a:spLocks noGrp="1"/>
          </p:cNvSpPr>
          <p:nvPr>
            <p:ph idx="1"/>
          </p:nvPr>
        </p:nvSpPr>
        <p:spPr/>
        <p:txBody>
          <a:bodyPr>
            <a:normAutofit/>
          </a:bodyPr>
          <a:lstStyle/>
          <a:p>
            <a:r>
              <a:rPr lang="ru-RU" altLang="ru-RU" sz="2400" b="1" dirty="0" smtClean="0">
                <a:solidFill>
                  <a:srgbClr val="0D5F30"/>
                </a:solidFill>
                <a:latin typeface="Calibri" pitchFamily="34" charset="0"/>
              </a:rPr>
              <a:t>Примерная рабочая программа основного общего образования (5-6 класс), базовый уровень</a:t>
            </a:r>
          </a:p>
          <a:p>
            <a:r>
              <a:rPr lang="ru-RU" altLang="ru-RU" sz="2400" b="1" dirty="0" smtClean="0">
                <a:solidFill>
                  <a:srgbClr val="0D5F30"/>
                </a:solidFill>
                <a:latin typeface="Calibri" pitchFamily="34" charset="0"/>
              </a:rPr>
              <a:t>Примерная рабочая программа основного общего образования (7-9 класс), базовый уровень</a:t>
            </a:r>
          </a:p>
          <a:p>
            <a:r>
              <a:rPr lang="ru-RU" altLang="ru-RU" sz="2400" b="1" dirty="0" smtClean="0">
                <a:solidFill>
                  <a:srgbClr val="0D5F30"/>
                </a:solidFill>
                <a:latin typeface="Calibri" pitchFamily="34" charset="0"/>
              </a:rPr>
              <a:t>Примерная рабочая программа основного общего образования (7-9 класс), углубленный уровень</a:t>
            </a:r>
          </a:p>
          <a:p>
            <a:endParaRPr lang="ru-RU" altLang="ru-RU" sz="2400" b="1" dirty="0" smtClean="0">
              <a:solidFill>
                <a:srgbClr val="0D5F30"/>
              </a:solidFill>
              <a:latin typeface="Calibri" pitchFamily="34" charset="0"/>
            </a:endParaRPr>
          </a:p>
          <a:p>
            <a:endParaRPr lang="ru-RU" altLang="ru-RU" sz="2400" b="1" dirty="0" smtClean="0">
              <a:solidFill>
                <a:srgbClr val="0D5F30"/>
              </a:solidFill>
              <a:latin typeface="Calibri" pitchFamily="34" charset="0"/>
            </a:endParaRPr>
          </a:p>
        </p:txBody>
      </p:sp>
      <p:sp>
        <p:nvSpPr>
          <p:cNvPr id="4" name="Номер слайда 3"/>
          <p:cNvSpPr>
            <a:spLocks noGrp="1"/>
          </p:cNvSpPr>
          <p:nvPr>
            <p:ph type="sldNum" sz="quarter" idx="12"/>
          </p:nvPr>
        </p:nvSpPr>
        <p:spPr/>
        <p:txBody>
          <a:bodyPr/>
          <a:lstStyle/>
          <a:p>
            <a:fld id="{F3B0F98B-4C3B-429A-B887-C6C58C8FA58E}" type="slidenum">
              <a:rPr lang="ru-RU" smtClean="0"/>
              <a:pPr/>
              <a:t>27</a:t>
            </a:fld>
            <a:endParaRPr lang="ru-R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tabLst>
                <a:tab pos="2424113" algn="l"/>
              </a:tabLst>
            </a:pPr>
            <a:r>
              <a:rPr lang="en-US" sz="2400" dirty="0" smtClean="0">
                <a:hlinkClick r:id="rId2"/>
              </a:rPr>
              <a:t>https://fipi.ru/metodicheskaya-kopilka/univers-kodifikatory-oko</a:t>
            </a:r>
            <a:r>
              <a:rPr lang="ru-RU" sz="2400" dirty="0" smtClean="0"/>
              <a:t/>
            </a:r>
            <a:br>
              <a:rPr lang="ru-RU" sz="2400" dirty="0" smtClean="0"/>
            </a:br>
            <a:endParaRPr lang="ru-RU" sz="2400" dirty="0"/>
          </a:p>
        </p:txBody>
      </p:sp>
      <p:pic>
        <p:nvPicPr>
          <p:cNvPr id="5122" name="Picture 2"/>
          <p:cNvPicPr>
            <a:picLocks noGrp="1" noChangeAspect="1" noChangeArrowheads="1"/>
          </p:cNvPicPr>
          <p:nvPr>
            <p:ph idx="1"/>
          </p:nvPr>
        </p:nvPicPr>
        <p:blipFill>
          <a:blip r:embed="rId3"/>
          <a:srcRect/>
          <a:stretch>
            <a:fillRect/>
          </a:stretch>
        </p:blipFill>
        <p:spPr bwMode="auto">
          <a:xfrm>
            <a:off x="1057275" y="1929606"/>
            <a:ext cx="7029450" cy="3867150"/>
          </a:xfrm>
          <a:prstGeom prst="rect">
            <a:avLst/>
          </a:prstGeom>
          <a:noFill/>
          <a:ln w="9525">
            <a:noFill/>
            <a:miter lim="800000"/>
            <a:headEnd/>
            <a:tailEnd/>
          </a:ln>
          <a:effectLst/>
        </p:spPr>
      </p:pic>
      <p:sp>
        <p:nvSpPr>
          <p:cNvPr id="4" name="Номер слайда 3"/>
          <p:cNvSpPr>
            <a:spLocks noGrp="1"/>
          </p:cNvSpPr>
          <p:nvPr>
            <p:ph type="sldNum" sz="quarter" idx="12"/>
          </p:nvPr>
        </p:nvSpPr>
        <p:spPr/>
        <p:txBody>
          <a:bodyPr/>
          <a:lstStyle/>
          <a:p>
            <a:fld id="{F3B0F98B-4C3B-429A-B887-C6C58C8FA58E}" type="slidenum">
              <a:rPr lang="ru-RU" smtClean="0"/>
              <a:pPr/>
              <a:t>28</a:t>
            </a:fld>
            <a:endParaRPr lang="ru-RU"/>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b="1" dirty="0" smtClean="0">
                <a:solidFill>
                  <a:srgbClr val="E84E1A"/>
                </a:solidFill>
                <a:latin typeface="Monotype Corsiva" pitchFamily="66" charset="0"/>
              </a:rPr>
              <a:t>Тематическое планирование, 5 класс</a:t>
            </a:r>
          </a:p>
        </p:txBody>
      </p:sp>
      <p:graphicFrame>
        <p:nvGraphicFramePr>
          <p:cNvPr id="4" name="Содержимое 3"/>
          <p:cNvGraphicFramePr>
            <a:graphicFrameLocks noGrp="1"/>
          </p:cNvGraphicFramePr>
          <p:nvPr>
            <p:ph idx="1"/>
          </p:nvPr>
        </p:nvGraphicFramePr>
        <p:xfrm>
          <a:off x="428596" y="1209024"/>
          <a:ext cx="8229600" cy="5394960"/>
        </p:xfrm>
        <a:graphic>
          <a:graphicData uri="http://schemas.openxmlformats.org/drawingml/2006/table">
            <a:tbl>
              <a:tblPr firstRow="1" bandRow="1">
                <a:tableStyleId>{5C22544A-7EE6-4342-B048-85BDC9FD1C3A}</a:tableStyleId>
              </a:tblPr>
              <a:tblGrid>
                <a:gridCol w="7000924"/>
                <a:gridCol w="1228676"/>
              </a:tblGrid>
              <a:tr h="344237">
                <a:tc>
                  <a:txBody>
                    <a:bodyPr/>
                    <a:lstStyle/>
                    <a:p>
                      <a:r>
                        <a:rPr lang="ru-RU" dirty="0" smtClean="0"/>
                        <a:t>РАЗДЕЛ 1 ЦИФРОВАЯ</a:t>
                      </a:r>
                      <a:r>
                        <a:rPr lang="ru-RU" baseline="0" dirty="0" smtClean="0"/>
                        <a:t> ГРАМОТНОСТЬ</a:t>
                      </a:r>
                      <a:endParaRPr lang="ru-RU" dirty="0"/>
                    </a:p>
                  </a:txBody>
                  <a:tcPr/>
                </a:tc>
                <a:tc>
                  <a:txBody>
                    <a:bodyPr/>
                    <a:lstStyle/>
                    <a:p>
                      <a:endParaRPr lang="ru-RU" dirty="0"/>
                    </a:p>
                  </a:txBody>
                  <a:tcPr/>
                </a:tc>
              </a:tr>
              <a:tr h="602415">
                <a:tc>
                  <a:txBody>
                    <a:bodyPr/>
                    <a:lstStyle/>
                    <a:p>
                      <a:r>
                        <a:rPr lang="ru-RU" dirty="0" smtClean="0"/>
                        <a:t>Тема 1. Компьютер – универсальное вычислительное устройство, Работающее по программе</a:t>
                      </a:r>
                      <a:endParaRPr lang="ru-RU" dirty="0"/>
                    </a:p>
                  </a:txBody>
                  <a:tcPr/>
                </a:tc>
                <a:tc>
                  <a:txBody>
                    <a:bodyPr/>
                    <a:lstStyle/>
                    <a:p>
                      <a:r>
                        <a:rPr lang="ru-RU" dirty="0" smtClean="0"/>
                        <a:t>2 часа</a:t>
                      </a:r>
                      <a:endParaRPr lang="ru-RU" dirty="0"/>
                    </a:p>
                  </a:txBody>
                  <a:tcPr/>
                </a:tc>
              </a:tr>
              <a:tr h="344237">
                <a:tc>
                  <a:txBody>
                    <a:bodyPr/>
                    <a:lstStyle/>
                    <a:p>
                      <a:r>
                        <a:rPr lang="ru-RU" dirty="0" smtClean="0"/>
                        <a:t>Тема 2. Программы для компьютеров. Файлы и папки </a:t>
                      </a:r>
                      <a:endParaRPr lang="ru-RU" dirty="0"/>
                    </a:p>
                  </a:txBody>
                  <a:tcPr/>
                </a:tc>
                <a:tc>
                  <a:txBody>
                    <a:bodyPr/>
                    <a:lstStyle/>
                    <a:p>
                      <a:r>
                        <a:rPr lang="ru-RU" dirty="0" smtClean="0"/>
                        <a:t>3 часа</a:t>
                      </a:r>
                      <a:endParaRPr lang="ru-RU" dirty="0"/>
                    </a:p>
                  </a:txBody>
                  <a:tcPr/>
                </a:tc>
              </a:tr>
              <a:tr h="344237">
                <a:tc>
                  <a:txBody>
                    <a:bodyPr/>
                    <a:lstStyle/>
                    <a:p>
                      <a:r>
                        <a:rPr lang="ru-RU" dirty="0" smtClean="0"/>
                        <a:t>Тема 3. Сеть Интернет. Правила безопасного поведения в Интернете </a:t>
                      </a:r>
                      <a:endParaRPr lang="ru-RU" dirty="0"/>
                    </a:p>
                  </a:txBody>
                  <a:tcPr/>
                </a:tc>
                <a:tc>
                  <a:txBody>
                    <a:bodyPr/>
                    <a:lstStyle/>
                    <a:p>
                      <a:r>
                        <a:rPr lang="ru-RU" dirty="0" smtClean="0"/>
                        <a:t>2 часа</a:t>
                      </a:r>
                      <a:endParaRPr lang="ru-RU" dirty="0"/>
                    </a:p>
                  </a:txBody>
                  <a:tcPr/>
                </a:tc>
              </a:tr>
              <a:tr h="344237">
                <a:tc>
                  <a:txBody>
                    <a:bodyPr/>
                    <a:lstStyle/>
                    <a:p>
                      <a:r>
                        <a:rPr lang="ru-RU" sz="1800" b="1" kern="1200" dirty="0" smtClean="0">
                          <a:solidFill>
                            <a:schemeClr val="lt1"/>
                          </a:solidFill>
                          <a:latin typeface="+mn-lt"/>
                          <a:ea typeface="+mn-ea"/>
                          <a:cs typeface="+mn-cs"/>
                        </a:rPr>
                        <a:t>РАЗДЕЛ 2 ТЕОРЕТИЧЕСКИЕ ОСНОВЫ ИНФОРМАТИКИ</a:t>
                      </a:r>
                    </a:p>
                  </a:txBody>
                  <a:tcPr>
                    <a:solidFill>
                      <a:schemeClr val="accent1"/>
                    </a:solidFill>
                  </a:tcPr>
                </a:tc>
                <a:tc>
                  <a:txBody>
                    <a:bodyPr/>
                    <a:lstStyle/>
                    <a:p>
                      <a:endParaRPr lang="ru-RU" dirty="0"/>
                    </a:p>
                  </a:txBody>
                  <a:tcPr>
                    <a:solidFill>
                      <a:schemeClr val="accent1"/>
                    </a:solidFill>
                  </a:tcPr>
                </a:tc>
              </a:tr>
              <a:tr h="344237">
                <a:tc>
                  <a:txBody>
                    <a:bodyPr/>
                    <a:lstStyle/>
                    <a:p>
                      <a:r>
                        <a:rPr lang="ru-RU" dirty="0" smtClean="0"/>
                        <a:t>Тема 4. Информация и информационные процессы </a:t>
                      </a:r>
                      <a:endParaRPr lang="ru-RU" dirty="0"/>
                    </a:p>
                  </a:txBody>
                  <a:tcPr/>
                </a:tc>
                <a:tc>
                  <a:txBody>
                    <a:bodyPr/>
                    <a:lstStyle/>
                    <a:p>
                      <a:r>
                        <a:rPr lang="ru-RU" dirty="0" smtClean="0"/>
                        <a:t>3 часа</a:t>
                      </a:r>
                      <a:endParaRPr lang="ru-RU" dirty="0"/>
                    </a:p>
                  </a:txBody>
                  <a:tcPr/>
                </a:tc>
              </a:tr>
              <a:tr h="344237">
                <a:tc>
                  <a:txBody>
                    <a:bodyPr/>
                    <a:lstStyle/>
                    <a:p>
                      <a:r>
                        <a:rPr lang="ru-RU" sz="1800" b="1" kern="1200" dirty="0" smtClean="0">
                          <a:solidFill>
                            <a:schemeClr val="lt1"/>
                          </a:solidFill>
                          <a:latin typeface="+mn-lt"/>
                          <a:ea typeface="+mn-ea"/>
                          <a:cs typeface="+mn-cs"/>
                        </a:rPr>
                        <a:t>РАЗДЕЛ 3</a:t>
                      </a:r>
                      <a:r>
                        <a:rPr lang="ru-RU" sz="1800" b="1" kern="1200" baseline="0" dirty="0" smtClean="0">
                          <a:solidFill>
                            <a:schemeClr val="lt1"/>
                          </a:solidFill>
                          <a:latin typeface="+mn-lt"/>
                          <a:ea typeface="+mn-ea"/>
                          <a:cs typeface="+mn-cs"/>
                        </a:rPr>
                        <a:t> АЛГОРИТМЫ И ПРОГРАММИРОВАНИЕ</a:t>
                      </a:r>
                      <a:endParaRPr lang="ru-RU" dirty="0"/>
                    </a:p>
                  </a:txBody>
                  <a:tcPr>
                    <a:solidFill>
                      <a:schemeClr val="accent1"/>
                    </a:solidFill>
                  </a:tcPr>
                </a:tc>
                <a:tc>
                  <a:txBody>
                    <a:bodyPr/>
                    <a:lstStyle/>
                    <a:p>
                      <a:endParaRPr lang="ru-RU" dirty="0"/>
                    </a:p>
                  </a:txBody>
                  <a:tcPr>
                    <a:solidFill>
                      <a:schemeClr val="accent1"/>
                    </a:solidFill>
                  </a:tcPr>
                </a:tc>
              </a:tr>
              <a:tr h="344237">
                <a:tc>
                  <a:txBody>
                    <a:bodyPr/>
                    <a:lstStyle/>
                    <a:p>
                      <a:r>
                        <a:rPr lang="ru-RU" dirty="0" smtClean="0"/>
                        <a:t>Тема 5. Алгоритмы и исполнители </a:t>
                      </a:r>
                      <a:endParaRPr lang="ru-RU" dirty="0"/>
                    </a:p>
                  </a:txBody>
                  <a:tcPr/>
                </a:tc>
                <a:tc>
                  <a:txBody>
                    <a:bodyPr/>
                    <a:lstStyle/>
                    <a:p>
                      <a:r>
                        <a:rPr lang="ru-RU" dirty="0" smtClean="0"/>
                        <a:t>2 часа</a:t>
                      </a:r>
                      <a:endParaRPr lang="ru-RU" dirty="0"/>
                    </a:p>
                  </a:txBody>
                  <a:tcPr/>
                </a:tc>
              </a:tr>
              <a:tr h="344237">
                <a:tc>
                  <a:txBody>
                    <a:bodyPr/>
                    <a:lstStyle/>
                    <a:p>
                      <a:r>
                        <a:rPr lang="ru-RU" dirty="0" smtClean="0"/>
                        <a:t>Тема 6. Работа в среде программирования</a:t>
                      </a:r>
                      <a:endParaRPr lang="ru-RU" dirty="0"/>
                    </a:p>
                  </a:txBody>
                  <a:tcPr/>
                </a:tc>
                <a:tc>
                  <a:txBody>
                    <a:bodyPr/>
                    <a:lstStyle/>
                    <a:p>
                      <a:r>
                        <a:rPr lang="ru-RU" dirty="0" smtClean="0"/>
                        <a:t>8 часов</a:t>
                      </a:r>
                      <a:endParaRPr lang="ru-RU" dirty="0"/>
                    </a:p>
                  </a:txBody>
                  <a:tcPr/>
                </a:tc>
              </a:tr>
              <a:tr h="344237">
                <a:tc>
                  <a:txBody>
                    <a:bodyPr/>
                    <a:lstStyle/>
                    <a:p>
                      <a:r>
                        <a:rPr lang="ru-RU" sz="1800" b="1" kern="1200" dirty="0" smtClean="0">
                          <a:solidFill>
                            <a:schemeClr val="lt1"/>
                          </a:solidFill>
                          <a:latin typeface="+mn-lt"/>
                          <a:ea typeface="+mn-ea"/>
                          <a:cs typeface="+mn-cs"/>
                        </a:rPr>
                        <a:t>РАЗДЕЛ 4 ИНФОРМАЦИОННЫЕ ТЕХНОЛОГИИ</a:t>
                      </a:r>
                    </a:p>
                  </a:txBody>
                  <a:tcPr>
                    <a:solidFill>
                      <a:schemeClr val="accent1"/>
                    </a:solidFill>
                  </a:tcPr>
                </a:tc>
                <a:tc>
                  <a:txBody>
                    <a:bodyPr/>
                    <a:lstStyle/>
                    <a:p>
                      <a:endParaRPr lang="ru-RU" dirty="0"/>
                    </a:p>
                  </a:txBody>
                  <a:tcPr>
                    <a:solidFill>
                      <a:schemeClr val="accent1"/>
                    </a:solidFill>
                  </a:tcPr>
                </a:tc>
              </a:tr>
              <a:tr h="344237">
                <a:tc>
                  <a:txBody>
                    <a:bodyPr/>
                    <a:lstStyle/>
                    <a:p>
                      <a:r>
                        <a:rPr lang="ru-RU" dirty="0" smtClean="0"/>
                        <a:t>Тема 7. Графический редактор </a:t>
                      </a:r>
                      <a:endParaRPr lang="ru-RU" dirty="0"/>
                    </a:p>
                  </a:txBody>
                  <a:tcPr/>
                </a:tc>
                <a:tc>
                  <a:txBody>
                    <a:bodyPr/>
                    <a:lstStyle/>
                    <a:p>
                      <a:r>
                        <a:rPr lang="ru-RU" dirty="0" smtClean="0"/>
                        <a:t>3 часа</a:t>
                      </a:r>
                      <a:endParaRPr lang="ru-RU" dirty="0"/>
                    </a:p>
                  </a:txBody>
                  <a:tcPr/>
                </a:tc>
              </a:tr>
              <a:tr h="344237">
                <a:tc>
                  <a:txBody>
                    <a:bodyPr/>
                    <a:lstStyle/>
                    <a:p>
                      <a:r>
                        <a:rPr lang="ru-RU" dirty="0" smtClean="0"/>
                        <a:t>Тема 8. Текстовый редактор </a:t>
                      </a:r>
                      <a:endParaRPr lang="ru-RU" dirty="0"/>
                    </a:p>
                  </a:txBody>
                  <a:tcPr/>
                </a:tc>
                <a:tc>
                  <a:txBody>
                    <a:bodyPr/>
                    <a:lstStyle/>
                    <a:p>
                      <a:r>
                        <a:rPr lang="ru-RU" dirty="0" smtClean="0"/>
                        <a:t>6 часов</a:t>
                      </a:r>
                      <a:endParaRPr lang="ru-RU" dirty="0"/>
                    </a:p>
                  </a:txBody>
                  <a:tcPr/>
                </a:tc>
              </a:tr>
              <a:tr h="344237">
                <a:tc>
                  <a:txBody>
                    <a:bodyPr/>
                    <a:lstStyle/>
                    <a:p>
                      <a:r>
                        <a:rPr lang="ru-RU" dirty="0" smtClean="0"/>
                        <a:t>Тема 9. Компьютерная презентация </a:t>
                      </a:r>
                      <a:endParaRPr lang="ru-RU" dirty="0"/>
                    </a:p>
                  </a:txBody>
                  <a:tcPr/>
                </a:tc>
                <a:tc>
                  <a:txBody>
                    <a:bodyPr/>
                    <a:lstStyle/>
                    <a:p>
                      <a:r>
                        <a:rPr lang="ru-RU" dirty="0" smtClean="0"/>
                        <a:t>3 часа</a:t>
                      </a:r>
                      <a:endParaRPr lang="ru-RU" dirty="0"/>
                    </a:p>
                  </a:txBody>
                  <a:tcPr/>
                </a:tc>
              </a:tr>
              <a:tr h="344237">
                <a:tc>
                  <a:txBody>
                    <a:bodyPr/>
                    <a:lstStyle/>
                    <a:p>
                      <a:r>
                        <a:rPr lang="ru-RU" dirty="0" smtClean="0"/>
                        <a:t>Резервное время </a:t>
                      </a:r>
                      <a:endParaRPr lang="ru-RU" dirty="0"/>
                    </a:p>
                  </a:txBody>
                  <a:tcPr/>
                </a:tc>
                <a:tc>
                  <a:txBody>
                    <a:bodyPr/>
                    <a:lstStyle/>
                    <a:p>
                      <a:r>
                        <a:rPr lang="ru-RU" dirty="0" smtClean="0"/>
                        <a:t>2 часа</a:t>
                      </a:r>
                      <a:endParaRPr lang="ru-RU" dirty="0"/>
                    </a:p>
                  </a:txBody>
                  <a:tcPr/>
                </a:tc>
              </a:tr>
            </a:tbl>
          </a:graphicData>
        </a:graphic>
      </p:graphicFrame>
      <p:sp>
        <p:nvSpPr>
          <p:cNvPr id="5" name="Номер слайда 4"/>
          <p:cNvSpPr>
            <a:spLocks noGrp="1"/>
          </p:cNvSpPr>
          <p:nvPr>
            <p:ph type="sldNum" sz="quarter" idx="12"/>
          </p:nvPr>
        </p:nvSpPr>
        <p:spPr/>
        <p:txBody>
          <a:bodyPr/>
          <a:lstStyle/>
          <a:p>
            <a:fld id="{F3B0F98B-4C3B-429A-B887-C6C58C8FA58E}" type="slidenum">
              <a:rPr lang="ru-RU" smtClean="0"/>
              <a:pPr/>
              <a:t>29</a:t>
            </a:fld>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ФГОС ООО</a:t>
            </a:r>
            <a:endParaRPr lang="ru-RU" altLang="ru-RU" sz="4000" b="1" dirty="0">
              <a:solidFill>
                <a:srgbClr val="E84E1A"/>
              </a:solidFill>
              <a:latin typeface="Monotype Corsiva" pitchFamily="66" charset="0"/>
            </a:endParaRPr>
          </a:p>
        </p:txBody>
      </p:sp>
      <p:pic>
        <p:nvPicPr>
          <p:cNvPr id="15362" name="Picture 2"/>
          <p:cNvPicPr>
            <a:picLocks noGrp="1" noChangeAspect="1" noChangeArrowheads="1"/>
          </p:cNvPicPr>
          <p:nvPr>
            <p:ph idx="1"/>
          </p:nvPr>
        </p:nvPicPr>
        <p:blipFill>
          <a:blip r:embed="rId2"/>
          <a:srcRect/>
          <a:stretch>
            <a:fillRect/>
          </a:stretch>
        </p:blipFill>
        <p:spPr bwMode="auto">
          <a:xfrm>
            <a:off x="1428728" y="1428736"/>
            <a:ext cx="6692098" cy="4081444"/>
          </a:xfrm>
          <a:prstGeom prst="rect">
            <a:avLst/>
          </a:prstGeom>
          <a:noFill/>
          <a:ln w="9525">
            <a:noFill/>
            <a:miter lim="800000"/>
            <a:headEnd/>
            <a:tailEnd/>
          </a:ln>
          <a:effectLst/>
        </p:spPr>
      </p:pic>
      <p:sp>
        <p:nvSpPr>
          <p:cNvPr id="4" name="Номер слайда 3"/>
          <p:cNvSpPr>
            <a:spLocks noGrp="1"/>
          </p:cNvSpPr>
          <p:nvPr>
            <p:ph type="sldNum" sz="quarter" idx="12"/>
          </p:nvPr>
        </p:nvSpPr>
        <p:spPr/>
        <p:txBody>
          <a:bodyPr/>
          <a:lstStyle/>
          <a:p>
            <a:fld id="{F3B0F98B-4C3B-429A-B887-C6C58C8FA58E}" type="slidenum">
              <a:rPr lang="ru-RU" smtClean="0"/>
              <a:pPr/>
              <a:t>3</a:t>
            </a:fld>
            <a:endParaRPr lang="ru-RU"/>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39718"/>
          </a:xfrm>
        </p:spPr>
        <p:txBody>
          <a:bodyPr>
            <a:normAutofit fontScale="90000"/>
          </a:bodyPr>
          <a:lstStyle/>
          <a:p>
            <a:r>
              <a:rPr lang="ru-RU" altLang="ru-RU" b="1" dirty="0" smtClean="0">
                <a:solidFill>
                  <a:srgbClr val="E84E1A"/>
                </a:solidFill>
                <a:latin typeface="Monotype Corsiva" pitchFamily="66" charset="0"/>
              </a:rPr>
              <a:t>Тематическое планирование, 6 класс</a:t>
            </a:r>
            <a:endParaRPr lang="ru-RU" dirty="0"/>
          </a:p>
        </p:txBody>
      </p:sp>
      <p:graphicFrame>
        <p:nvGraphicFramePr>
          <p:cNvPr id="4" name="Содержимое 3"/>
          <p:cNvGraphicFramePr>
            <a:graphicFrameLocks noGrp="1"/>
          </p:cNvGraphicFramePr>
          <p:nvPr>
            <p:ph idx="1"/>
          </p:nvPr>
        </p:nvGraphicFramePr>
        <p:xfrm>
          <a:off x="428596" y="857232"/>
          <a:ext cx="8229600" cy="5852160"/>
        </p:xfrm>
        <a:graphic>
          <a:graphicData uri="http://schemas.openxmlformats.org/drawingml/2006/table">
            <a:tbl>
              <a:tblPr firstRow="1" bandRow="1">
                <a:tableStyleId>{5C22544A-7EE6-4342-B048-85BDC9FD1C3A}</a:tableStyleId>
              </a:tblPr>
              <a:tblGrid>
                <a:gridCol w="6900882"/>
                <a:gridCol w="1328718"/>
              </a:tblGrid>
              <a:tr h="334298">
                <a:tc>
                  <a:txBody>
                    <a:bodyPr/>
                    <a:lstStyle/>
                    <a:p>
                      <a:r>
                        <a:rPr lang="ru-RU" dirty="0" smtClean="0"/>
                        <a:t>РАЗДЕЛ 1 ЦИФРОВАЯ</a:t>
                      </a:r>
                      <a:r>
                        <a:rPr lang="ru-RU" baseline="0" dirty="0" smtClean="0"/>
                        <a:t> ГРАМОТНОСТЬ</a:t>
                      </a:r>
                      <a:endParaRPr lang="ru-RU" dirty="0"/>
                    </a:p>
                  </a:txBody>
                  <a:tcPr/>
                </a:tc>
                <a:tc>
                  <a:txBody>
                    <a:bodyPr/>
                    <a:lstStyle/>
                    <a:p>
                      <a:endParaRPr lang="ru-RU" dirty="0"/>
                    </a:p>
                  </a:txBody>
                  <a:tcPr/>
                </a:tc>
              </a:tr>
              <a:tr h="334298">
                <a:tc>
                  <a:txBody>
                    <a:bodyPr/>
                    <a:lstStyle/>
                    <a:p>
                      <a:r>
                        <a:rPr lang="ru-RU" dirty="0" smtClean="0"/>
                        <a:t>Тема 1. Компьютер</a:t>
                      </a:r>
                    </a:p>
                  </a:txBody>
                  <a:tcPr/>
                </a:tc>
                <a:tc>
                  <a:txBody>
                    <a:bodyPr/>
                    <a:lstStyle/>
                    <a:p>
                      <a:r>
                        <a:rPr lang="ru-RU" dirty="0" smtClean="0"/>
                        <a:t>1 час</a:t>
                      </a:r>
                      <a:endParaRPr lang="ru-RU" dirty="0"/>
                    </a:p>
                  </a:txBody>
                  <a:tcPr/>
                </a:tc>
              </a:tr>
              <a:tr h="334298">
                <a:tc>
                  <a:txBody>
                    <a:bodyPr/>
                    <a:lstStyle/>
                    <a:p>
                      <a:r>
                        <a:rPr lang="ru-RU" dirty="0" smtClean="0"/>
                        <a:t>Тема 2. Файловая система</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2 часа</a:t>
                      </a:r>
                      <a:endParaRPr lang="ru-RU" dirty="0"/>
                    </a:p>
                  </a:txBody>
                  <a:tcPr/>
                </a:tc>
              </a:tr>
              <a:tr h="3342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Тема 3. Защита от вредоносных программ</a:t>
                      </a:r>
                      <a:endParaRPr lang="ru-RU" dirty="0"/>
                    </a:p>
                  </a:txBody>
                  <a:tcPr/>
                </a:tc>
                <a:tc>
                  <a:txBody>
                    <a:bodyPr/>
                    <a:lstStyle/>
                    <a:p>
                      <a:r>
                        <a:rPr lang="ru-RU" dirty="0" smtClean="0"/>
                        <a:t>1 час</a:t>
                      </a:r>
                      <a:endParaRPr lang="ru-RU" dirty="0"/>
                    </a:p>
                  </a:txBody>
                  <a:tcPr/>
                </a:tc>
              </a:tr>
              <a:tr h="334298">
                <a:tc>
                  <a:txBody>
                    <a:bodyPr/>
                    <a:lstStyle/>
                    <a:p>
                      <a:r>
                        <a:rPr lang="ru-RU" sz="1800" b="1" kern="1200" dirty="0" smtClean="0">
                          <a:solidFill>
                            <a:schemeClr val="lt1"/>
                          </a:solidFill>
                          <a:latin typeface="+mn-lt"/>
                          <a:ea typeface="+mn-ea"/>
                          <a:cs typeface="+mn-cs"/>
                        </a:rPr>
                        <a:t>РАЗДЕЛ 2</a:t>
                      </a:r>
                      <a:r>
                        <a:rPr lang="ru-RU" sz="1800" b="1" kern="1200" baseline="0" dirty="0" smtClean="0">
                          <a:solidFill>
                            <a:schemeClr val="lt1"/>
                          </a:solidFill>
                          <a:latin typeface="+mn-lt"/>
                          <a:ea typeface="+mn-ea"/>
                          <a:cs typeface="+mn-cs"/>
                        </a:rPr>
                        <a:t> ТЕОРЕТИЧЕСКИЕ ОСНОВЫ ИНФОРМАТИКИ</a:t>
                      </a:r>
                      <a:endParaRPr lang="ru-RU" sz="1800" b="1" kern="1200" dirty="0" smtClean="0">
                        <a:solidFill>
                          <a:schemeClr val="lt1"/>
                        </a:solidFill>
                        <a:latin typeface="+mn-lt"/>
                        <a:ea typeface="+mn-ea"/>
                        <a:cs typeface="+mn-cs"/>
                      </a:endParaRPr>
                    </a:p>
                  </a:txBody>
                  <a:tcPr>
                    <a:solidFill>
                      <a:schemeClr val="accent1"/>
                    </a:solidFill>
                  </a:tcPr>
                </a:tc>
                <a:tc>
                  <a:txBody>
                    <a:bodyPr/>
                    <a:lstStyle/>
                    <a:p>
                      <a:endParaRPr lang="ru-RU" dirty="0"/>
                    </a:p>
                  </a:txBody>
                  <a:tcPr>
                    <a:solidFill>
                      <a:schemeClr val="accent1"/>
                    </a:solidFill>
                  </a:tcPr>
                </a:tc>
              </a:tr>
              <a:tr h="334298">
                <a:tc>
                  <a:txBody>
                    <a:bodyPr/>
                    <a:lstStyle/>
                    <a:p>
                      <a:r>
                        <a:rPr lang="ru-RU" dirty="0" smtClean="0"/>
                        <a:t>Тема 4. Информация и информационные процессы </a:t>
                      </a:r>
                      <a:endParaRPr lang="ru-RU" dirty="0"/>
                    </a:p>
                  </a:txBody>
                  <a:tcPr/>
                </a:tc>
                <a:tc>
                  <a:txBody>
                    <a:bodyPr/>
                    <a:lstStyle/>
                    <a:p>
                      <a:r>
                        <a:rPr lang="ru-RU" dirty="0" smtClean="0"/>
                        <a:t>2 часа</a:t>
                      </a:r>
                      <a:endParaRPr lang="ru-RU" dirty="0"/>
                    </a:p>
                  </a:txBody>
                  <a:tcPr/>
                </a:tc>
              </a:tr>
              <a:tr h="334298">
                <a:tc>
                  <a:txBody>
                    <a:bodyPr/>
                    <a:lstStyle/>
                    <a:p>
                      <a:r>
                        <a:rPr lang="ru-RU" dirty="0" smtClean="0"/>
                        <a:t>Тема 5. Двоичный код</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2 часа</a:t>
                      </a:r>
                      <a:endParaRPr lang="ru-RU" dirty="0"/>
                    </a:p>
                  </a:txBody>
                  <a:tcPr/>
                </a:tc>
              </a:tr>
              <a:tr h="334298">
                <a:tc>
                  <a:txBody>
                    <a:bodyPr/>
                    <a:lstStyle/>
                    <a:p>
                      <a:r>
                        <a:rPr lang="ru-RU" dirty="0" smtClean="0"/>
                        <a:t>Тема 6. Единицы измерения информации</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2 часа</a:t>
                      </a:r>
                      <a:endParaRPr lang="ru-RU" dirty="0"/>
                    </a:p>
                  </a:txBody>
                  <a:tcPr/>
                </a:tc>
              </a:tr>
              <a:tr h="334298">
                <a:tc>
                  <a:txBody>
                    <a:bodyPr/>
                    <a:lstStyle/>
                    <a:p>
                      <a:r>
                        <a:rPr lang="ru-RU" sz="1800" b="1" kern="1200" dirty="0" smtClean="0">
                          <a:solidFill>
                            <a:schemeClr val="lt1"/>
                          </a:solidFill>
                          <a:latin typeface="+mn-lt"/>
                          <a:ea typeface="+mn-ea"/>
                          <a:cs typeface="+mn-cs"/>
                        </a:rPr>
                        <a:t>РАЗДЕЛ 3</a:t>
                      </a:r>
                      <a:r>
                        <a:rPr lang="ru-RU" sz="1800" b="1" kern="1200" baseline="0" dirty="0" smtClean="0">
                          <a:solidFill>
                            <a:schemeClr val="lt1"/>
                          </a:solidFill>
                          <a:latin typeface="+mn-lt"/>
                          <a:ea typeface="+mn-ea"/>
                          <a:cs typeface="+mn-cs"/>
                        </a:rPr>
                        <a:t> АЛГОРИТМЫ И ПРОГРАММИРОВАНИЕ</a:t>
                      </a:r>
                      <a:endParaRPr lang="ru-RU" dirty="0"/>
                    </a:p>
                  </a:txBody>
                  <a:tcPr>
                    <a:solidFill>
                      <a:schemeClr val="accent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dirty="0"/>
                    </a:p>
                  </a:txBody>
                  <a:tcPr>
                    <a:solidFill>
                      <a:schemeClr val="accent1"/>
                    </a:solidFill>
                  </a:tcPr>
                </a:tc>
              </a:tr>
              <a:tr h="334298">
                <a:tc>
                  <a:txBody>
                    <a:bodyPr/>
                    <a:lstStyle/>
                    <a:p>
                      <a:r>
                        <a:rPr lang="ru-RU" dirty="0" smtClean="0"/>
                        <a:t>Тема 7. Основные алгоритмические конструкции </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8 часов</a:t>
                      </a:r>
                      <a:endParaRPr lang="ru-RU" dirty="0"/>
                    </a:p>
                  </a:txBody>
                  <a:tcPr/>
                </a:tc>
              </a:tr>
              <a:tr h="334298">
                <a:tc>
                  <a:txBody>
                    <a:bodyPr/>
                    <a:lstStyle/>
                    <a:p>
                      <a:r>
                        <a:rPr lang="ru-RU" dirty="0" smtClean="0"/>
                        <a:t>Тема 8. Вспомогательные алгоритмы</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4 часа</a:t>
                      </a:r>
                      <a:endParaRPr lang="ru-RU" dirty="0"/>
                    </a:p>
                  </a:txBody>
                  <a:tcPr/>
                </a:tc>
              </a:tr>
              <a:tr h="334298">
                <a:tc>
                  <a:txBody>
                    <a:bodyPr/>
                    <a:lstStyle/>
                    <a:p>
                      <a:r>
                        <a:rPr lang="ru-RU" sz="1800" b="1" kern="1200" dirty="0" smtClean="0">
                          <a:solidFill>
                            <a:schemeClr val="lt1"/>
                          </a:solidFill>
                          <a:latin typeface="+mn-lt"/>
                          <a:ea typeface="+mn-ea"/>
                          <a:cs typeface="+mn-cs"/>
                        </a:rPr>
                        <a:t>РАЗДЕЛ 4</a:t>
                      </a:r>
                      <a:r>
                        <a:rPr lang="ru-RU" sz="1800" b="1" kern="1200" baseline="0" dirty="0" smtClean="0">
                          <a:solidFill>
                            <a:schemeClr val="lt1"/>
                          </a:solidFill>
                          <a:latin typeface="+mn-lt"/>
                          <a:ea typeface="+mn-ea"/>
                          <a:cs typeface="+mn-cs"/>
                        </a:rPr>
                        <a:t> ИНФОРМАЦИОННЫЕ ТЕХНОЛОГИИ</a:t>
                      </a:r>
                      <a:endParaRPr lang="ru-RU" dirty="0"/>
                    </a:p>
                  </a:txBody>
                  <a:tcPr>
                    <a:solidFill>
                      <a:schemeClr val="accent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dirty="0"/>
                    </a:p>
                  </a:txBody>
                  <a:tcPr>
                    <a:solidFill>
                      <a:schemeClr val="accent1"/>
                    </a:solidFill>
                  </a:tcPr>
                </a:tc>
              </a:tr>
              <a:tr h="334298">
                <a:tc>
                  <a:txBody>
                    <a:bodyPr/>
                    <a:lstStyle/>
                    <a:p>
                      <a:r>
                        <a:rPr lang="ru-RU" dirty="0" smtClean="0"/>
                        <a:t>Тема 9. Векторная графика </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3 часа</a:t>
                      </a:r>
                      <a:endParaRPr lang="ru-RU" dirty="0"/>
                    </a:p>
                  </a:txBody>
                  <a:tcPr/>
                </a:tc>
              </a:tr>
              <a:tr h="334298">
                <a:tc>
                  <a:txBody>
                    <a:bodyPr/>
                    <a:lstStyle/>
                    <a:p>
                      <a:r>
                        <a:rPr lang="ru-RU" dirty="0" smtClean="0"/>
                        <a:t>Тема 10. Текстовый редактор </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3 часа</a:t>
                      </a:r>
                      <a:endParaRPr lang="ru-RU" dirty="0"/>
                    </a:p>
                  </a:txBody>
                  <a:tcPr/>
                </a:tc>
              </a:tr>
              <a:tr h="334298">
                <a:tc>
                  <a:txBody>
                    <a:bodyPr/>
                    <a:lstStyle/>
                    <a:p>
                      <a:r>
                        <a:rPr lang="ru-RU" dirty="0" smtClean="0"/>
                        <a:t>Тема 11. Создание интерактивных компьютерных презентаций</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3 часа</a:t>
                      </a:r>
                      <a:endParaRPr lang="ru-RU" dirty="0"/>
                    </a:p>
                  </a:txBody>
                  <a:tcPr/>
                </a:tc>
              </a:tr>
              <a:tr h="334298">
                <a:tc>
                  <a:txBody>
                    <a:bodyPr/>
                    <a:lstStyle/>
                    <a:p>
                      <a:r>
                        <a:rPr lang="ru-RU" dirty="0" smtClean="0"/>
                        <a:t>Резервное время </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2 часа</a:t>
                      </a:r>
                      <a:endParaRPr lang="ru-RU" dirty="0"/>
                    </a:p>
                  </a:txBody>
                  <a:tcPr/>
                </a:tc>
              </a:tr>
            </a:tbl>
          </a:graphicData>
        </a:graphic>
      </p:graphicFrame>
      <p:sp>
        <p:nvSpPr>
          <p:cNvPr id="5" name="Номер слайда 4"/>
          <p:cNvSpPr>
            <a:spLocks noGrp="1"/>
          </p:cNvSpPr>
          <p:nvPr>
            <p:ph type="sldNum" sz="quarter" idx="12"/>
          </p:nvPr>
        </p:nvSpPr>
        <p:spPr/>
        <p:txBody>
          <a:bodyPr/>
          <a:lstStyle/>
          <a:p>
            <a:fld id="{F3B0F98B-4C3B-429A-B887-C6C58C8FA58E}" type="slidenum">
              <a:rPr lang="ru-RU" smtClean="0"/>
              <a:pPr/>
              <a:t>30</a:t>
            </a:fld>
            <a:endParaRPr lang="ru-RU"/>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39718"/>
          </a:xfrm>
        </p:spPr>
        <p:txBody>
          <a:bodyPr>
            <a:normAutofit fontScale="90000"/>
          </a:bodyPr>
          <a:lstStyle/>
          <a:p>
            <a:r>
              <a:rPr lang="ru-RU" altLang="ru-RU" b="1" dirty="0" smtClean="0">
                <a:solidFill>
                  <a:srgbClr val="E84E1A"/>
                </a:solidFill>
                <a:latin typeface="Monotype Corsiva" pitchFamily="66" charset="0"/>
              </a:rPr>
              <a:t>Тематическое планирование, 7 класс</a:t>
            </a:r>
            <a:endParaRPr lang="ru-RU" dirty="0"/>
          </a:p>
        </p:txBody>
      </p:sp>
      <p:graphicFrame>
        <p:nvGraphicFramePr>
          <p:cNvPr id="4" name="Содержимое 3"/>
          <p:cNvGraphicFramePr>
            <a:graphicFrameLocks noGrp="1"/>
          </p:cNvGraphicFramePr>
          <p:nvPr>
            <p:ph idx="1"/>
          </p:nvPr>
        </p:nvGraphicFramePr>
        <p:xfrm>
          <a:off x="457200" y="857250"/>
          <a:ext cx="8229600" cy="5730240"/>
        </p:xfrm>
        <a:graphic>
          <a:graphicData uri="http://schemas.openxmlformats.org/drawingml/2006/table">
            <a:tbl>
              <a:tblPr firstRow="1" bandRow="1">
                <a:tableStyleId>{5C22544A-7EE6-4342-B048-85BDC9FD1C3A}</a:tableStyleId>
              </a:tblPr>
              <a:tblGrid>
                <a:gridCol w="7400948"/>
                <a:gridCol w="285752"/>
                <a:gridCol w="5429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РАЗДЕЛ 1 ЦИФРОВАЯ</a:t>
                      </a:r>
                      <a:r>
                        <a:rPr lang="ru-RU" baseline="0" dirty="0" smtClean="0"/>
                        <a:t> ГРАМОТНОСТЬ</a:t>
                      </a:r>
                      <a:endParaRPr lang="ru-RU" dirty="0"/>
                    </a:p>
                  </a:txBody>
                  <a:tcPr/>
                </a:tc>
                <a:tc>
                  <a:txBody>
                    <a:bodyPr/>
                    <a:lstStyle/>
                    <a:p>
                      <a:endParaRPr lang="ru-RU" dirty="0"/>
                    </a:p>
                  </a:txBody>
                  <a:tcPr/>
                </a:tc>
                <a:tc>
                  <a:txBody>
                    <a:bodyPr/>
                    <a:lstStyle/>
                    <a:p>
                      <a:endParaRPr lang="ru-RU" dirty="0"/>
                    </a:p>
                  </a:txBody>
                  <a:tcPr/>
                </a:tc>
              </a:tr>
              <a:tr h="370840">
                <a:tc>
                  <a:txBody>
                    <a:bodyPr/>
                    <a:lstStyle/>
                    <a:p>
                      <a:r>
                        <a:rPr lang="ru-RU" dirty="0" smtClean="0"/>
                        <a:t>Тема 1. Компьютер как универсальное устройство обработки информации</a:t>
                      </a:r>
                      <a:endParaRPr lang="ru-RU" dirty="0"/>
                    </a:p>
                  </a:txBody>
                  <a:tcPr/>
                </a:tc>
                <a:tc>
                  <a:txBody>
                    <a:bodyPr/>
                    <a:lstStyle/>
                    <a:p>
                      <a:r>
                        <a:rPr lang="ru-RU" dirty="0" smtClean="0"/>
                        <a:t>2</a:t>
                      </a:r>
                      <a:endParaRPr lang="ru-RU" dirty="0"/>
                    </a:p>
                  </a:txBody>
                  <a:tcPr/>
                </a:tc>
                <a:tc>
                  <a:txBody>
                    <a:bodyPr/>
                    <a:lstStyle/>
                    <a:p>
                      <a:r>
                        <a:rPr lang="ru-RU" dirty="0" smtClean="0"/>
                        <a:t>5</a:t>
                      </a:r>
                      <a:endParaRPr lang="ru-RU" dirty="0"/>
                    </a:p>
                  </a:txBody>
                  <a:tcPr/>
                </a:tc>
              </a:tr>
              <a:tr h="370840">
                <a:tc>
                  <a:txBody>
                    <a:bodyPr/>
                    <a:lstStyle/>
                    <a:p>
                      <a:r>
                        <a:rPr lang="ru-RU" dirty="0" smtClean="0"/>
                        <a:t>Тема 2. Программы и данные</a:t>
                      </a:r>
                      <a:endParaRPr lang="ru-RU" dirty="0"/>
                    </a:p>
                  </a:txBody>
                  <a:tcPr/>
                </a:tc>
                <a:tc>
                  <a:txBody>
                    <a:bodyPr/>
                    <a:lstStyle/>
                    <a:p>
                      <a:r>
                        <a:rPr lang="ru-RU" dirty="0" smtClean="0"/>
                        <a:t>4</a:t>
                      </a:r>
                      <a:endParaRPr lang="ru-RU" dirty="0"/>
                    </a:p>
                  </a:txBody>
                  <a:tcPr/>
                </a:tc>
                <a:tc>
                  <a:txBody>
                    <a:bodyPr/>
                    <a:lstStyle/>
                    <a:p>
                      <a:r>
                        <a:rPr lang="ru-RU" dirty="0" smtClean="0"/>
                        <a:t>7</a:t>
                      </a:r>
                      <a:endParaRPr lang="ru-RU" dirty="0"/>
                    </a:p>
                  </a:txBody>
                  <a:tcPr/>
                </a:tc>
              </a:tr>
              <a:tr h="370840">
                <a:tc>
                  <a:txBody>
                    <a:bodyPr/>
                    <a:lstStyle/>
                    <a:p>
                      <a:r>
                        <a:rPr lang="ru-RU" dirty="0" smtClean="0"/>
                        <a:t>Тема 3. Компьютерные сети </a:t>
                      </a:r>
                      <a:endParaRPr lang="ru-RU" dirty="0"/>
                    </a:p>
                  </a:txBody>
                  <a:tcPr/>
                </a:tc>
                <a:tc>
                  <a:txBody>
                    <a:bodyPr/>
                    <a:lstStyle/>
                    <a:p>
                      <a:r>
                        <a:rPr lang="ru-RU" dirty="0" smtClean="0"/>
                        <a:t>2</a:t>
                      </a:r>
                      <a:endParaRPr lang="ru-RU" dirty="0"/>
                    </a:p>
                  </a:txBody>
                  <a:tcPr/>
                </a:tc>
                <a:tc>
                  <a:txBody>
                    <a:bodyPr/>
                    <a:lstStyle/>
                    <a:p>
                      <a:r>
                        <a:rPr lang="ru-RU" dirty="0" smtClean="0"/>
                        <a:t>3</a:t>
                      </a:r>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chemeClr val="lt1"/>
                          </a:solidFill>
                          <a:latin typeface="+mn-lt"/>
                          <a:ea typeface="+mn-ea"/>
                          <a:cs typeface="+mn-cs"/>
                        </a:rPr>
                        <a:t>РАЗДЕЛ 2 ТЕОРЕТИЧЕСКИЕ ОСНОВЫ ИНФОРМАТИКИ</a:t>
                      </a:r>
                    </a:p>
                  </a:txBody>
                  <a:tcPr>
                    <a:solidFill>
                      <a:schemeClr val="accent1"/>
                    </a:solidFill>
                  </a:tcPr>
                </a:tc>
                <a:tc>
                  <a:txBody>
                    <a:bodyPr/>
                    <a:lstStyle/>
                    <a:p>
                      <a:endParaRPr lang="ru-RU" dirty="0"/>
                    </a:p>
                  </a:txBody>
                  <a:tcPr>
                    <a:solidFill>
                      <a:schemeClr val="accent1"/>
                    </a:solidFill>
                  </a:tcPr>
                </a:tc>
                <a:tc>
                  <a:txBody>
                    <a:bodyPr/>
                    <a:lstStyle/>
                    <a:p>
                      <a:endParaRPr lang="ru-RU" dirty="0"/>
                    </a:p>
                  </a:txBody>
                  <a:tcPr>
                    <a:solidFill>
                      <a:schemeClr val="accent1"/>
                    </a:solidFill>
                  </a:tcPr>
                </a:tc>
              </a:tr>
              <a:tr h="370840">
                <a:tc>
                  <a:txBody>
                    <a:bodyPr/>
                    <a:lstStyle/>
                    <a:p>
                      <a:r>
                        <a:rPr lang="ru-RU" dirty="0" smtClean="0"/>
                        <a:t>Тема 4. Информация и информационные процессы </a:t>
                      </a:r>
                      <a:endParaRPr lang="ru-RU" dirty="0"/>
                    </a:p>
                  </a:txBody>
                  <a:tcPr/>
                </a:tc>
                <a:tc>
                  <a:txBody>
                    <a:bodyPr/>
                    <a:lstStyle/>
                    <a:p>
                      <a:r>
                        <a:rPr lang="ru-RU" dirty="0" smtClean="0"/>
                        <a:t>2</a:t>
                      </a:r>
                      <a:endParaRPr lang="ru-RU" dirty="0"/>
                    </a:p>
                  </a:txBody>
                  <a:tcPr/>
                </a:tc>
                <a:tc>
                  <a:txBody>
                    <a:bodyPr/>
                    <a:lstStyle/>
                    <a:p>
                      <a:r>
                        <a:rPr lang="ru-RU" dirty="0" smtClean="0"/>
                        <a:t>2</a:t>
                      </a:r>
                      <a:endParaRPr lang="ru-RU" dirty="0"/>
                    </a:p>
                  </a:txBody>
                  <a:tcPr/>
                </a:tc>
              </a:tr>
              <a:tr h="370840">
                <a:tc>
                  <a:txBody>
                    <a:bodyPr/>
                    <a:lstStyle/>
                    <a:p>
                      <a:r>
                        <a:rPr lang="ru-RU" dirty="0" smtClean="0"/>
                        <a:t>Тема 5. Представление информации </a:t>
                      </a:r>
                      <a:endParaRPr lang="ru-RU" dirty="0"/>
                    </a:p>
                  </a:txBody>
                  <a:tcPr/>
                </a:tc>
                <a:tc>
                  <a:txBody>
                    <a:bodyPr/>
                    <a:lstStyle/>
                    <a:p>
                      <a:r>
                        <a:rPr lang="ru-RU" dirty="0" smtClean="0"/>
                        <a:t>9</a:t>
                      </a:r>
                      <a:endParaRPr lang="ru-RU" dirty="0"/>
                    </a:p>
                  </a:txBody>
                  <a:tcPr/>
                </a:tc>
                <a:tc>
                  <a:txBody>
                    <a:bodyPr/>
                    <a:lstStyle/>
                    <a:p>
                      <a:r>
                        <a:rPr lang="ru-RU" dirty="0" smtClean="0"/>
                        <a:t>9</a:t>
                      </a:r>
                      <a:endParaRPr lang="ru-RU" dirty="0"/>
                    </a:p>
                  </a:txBody>
                  <a:tcPr/>
                </a:tc>
              </a:tr>
              <a:tr h="370840">
                <a:tc>
                  <a:txBody>
                    <a:bodyPr/>
                    <a:lstStyle/>
                    <a:p>
                      <a:r>
                        <a:rPr lang="ru-RU" sz="1800" b="1" kern="1200" dirty="0" smtClean="0">
                          <a:solidFill>
                            <a:schemeClr val="lt1"/>
                          </a:solidFill>
                          <a:latin typeface="+mn-lt"/>
                          <a:ea typeface="+mn-ea"/>
                          <a:cs typeface="+mn-cs"/>
                        </a:rPr>
                        <a:t>РАЗДЕЛ 3. АЛГОРИТМЫ И ПРОГРАММИРОВАНИЕ</a:t>
                      </a:r>
                    </a:p>
                  </a:txBody>
                  <a:tcPr>
                    <a:solidFill>
                      <a:schemeClr val="accent1"/>
                    </a:solidFill>
                  </a:tcPr>
                </a:tc>
                <a:tc>
                  <a:txBody>
                    <a:bodyPr/>
                    <a:lstStyle/>
                    <a:p>
                      <a:endParaRPr lang="ru-RU" dirty="0"/>
                    </a:p>
                  </a:txBody>
                  <a:tcPr>
                    <a:solidFill>
                      <a:schemeClr val="accent1"/>
                    </a:solidFill>
                  </a:tcPr>
                </a:tc>
                <a:tc>
                  <a:txBody>
                    <a:bodyPr/>
                    <a:lstStyle/>
                    <a:p>
                      <a:endParaRPr lang="ru-RU" dirty="0"/>
                    </a:p>
                  </a:txBody>
                  <a:tcPr>
                    <a:solidFill>
                      <a:schemeClr val="accent1"/>
                    </a:solidFill>
                  </a:tcPr>
                </a:tc>
              </a:tr>
              <a:tr h="370840">
                <a:tc>
                  <a:txBody>
                    <a:bodyPr/>
                    <a:lstStyle/>
                    <a:p>
                      <a:r>
                        <a:rPr lang="ru-RU" sz="1800" kern="1200" dirty="0" smtClean="0">
                          <a:solidFill>
                            <a:schemeClr val="dk1"/>
                          </a:solidFill>
                          <a:latin typeface="+mn-lt"/>
                          <a:ea typeface="+mn-ea"/>
                          <a:cs typeface="+mn-cs"/>
                        </a:rPr>
                        <a:t>Тема 6. Алгоритмы и исполнители. Алгоритмические</a:t>
                      </a:r>
                    </a:p>
                    <a:p>
                      <a:r>
                        <a:rPr lang="ru-RU" sz="1800" kern="1200" dirty="0" smtClean="0">
                          <a:solidFill>
                            <a:schemeClr val="dk1"/>
                          </a:solidFill>
                          <a:latin typeface="+mn-lt"/>
                          <a:ea typeface="+mn-ea"/>
                          <a:cs typeface="+mn-cs"/>
                        </a:rPr>
                        <a:t>конструкции</a:t>
                      </a:r>
                    </a:p>
                  </a:txBody>
                  <a:tcPr>
                    <a:solidFill>
                      <a:schemeClr val="bg1">
                        <a:lumMod val="85000"/>
                      </a:schemeClr>
                    </a:solidFill>
                  </a:tcPr>
                </a:tc>
                <a:tc>
                  <a:txBody>
                    <a:bodyPr/>
                    <a:lstStyle/>
                    <a:p>
                      <a:r>
                        <a:rPr lang="ru-RU" dirty="0" smtClean="0"/>
                        <a:t>-</a:t>
                      </a:r>
                      <a:endParaRPr lang="ru-RU" dirty="0"/>
                    </a:p>
                  </a:txBody>
                  <a:tcPr>
                    <a:solidFill>
                      <a:schemeClr val="bg1">
                        <a:lumMod val="85000"/>
                      </a:schemeClr>
                    </a:solidFill>
                  </a:tcPr>
                </a:tc>
                <a:tc>
                  <a:txBody>
                    <a:bodyPr/>
                    <a:lstStyle/>
                    <a:p>
                      <a:r>
                        <a:rPr lang="ru-RU" dirty="0" smtClean="0"/>
                        <a:t>16</a:t>
                      </a:r>
                      <a:endParaRPr lang="ru-RU" dirty="0"/>
                    </a:p>
                  </a:txBody>
                  <a:tcPr>
                    <a:solidFill>
                      <a:schemeClr val="bg1">
                        <a:lumMod val="85000"/>
                      </a:schemeClr>
                    </a:solidFill>
                  </a:tcPr>
                </a:tc>
              </a:tr>
              <a:tr h="370840">
                <a:tc>
                  <a:txBody>
                    <a:bodyPr/>
                    <a:lstStyle/>
                    <a:p>
                      <a:r>
                        <a:rPr lang="ru-RU" sz="1800" kern="1200" dirty="0" smtClean="0">
                          <a:solidFill>
                            <a:schemeClr val="dk1"/>
                          </a:solidFill>
                          <a:latin typeface="+mn-lt"/>
                          <a:ea typeface="+mn-ea"/>
                          <a:cs typeface="+mn-cs"/>
                        </a:rPr>
                        <a:t>Тема 7. Программирование изображений </a:t>
                      </a:r>
                    </a:p>
                  </a:txBody>
                  <a:tcPr>
                    <a:solidFill>
                      <a:schemeClr val="bg1">
                        <a:lumMod val="85000"/>
                      </a:schemeClr>
                    </a:solidFill>
                  </a:tcPr>
                </a:tc>
                <a:tc>
                  <a:txBody>
                    <a:bodyPr/>
                    <a:lstStyle/>
                    <a:p>
                      <a:r>
                        <a:rPr lang="ru-RU" dirty="0" smtClean="0"/>
                        <a:t>-</a:t>
                      </a:r>
                      <a:endParaRPr lang="ru-RU" dirty="0"/>
                    </a:p>
                  </a:txBody>
                  <a:tcPr>
                    <a:solidFill>
                      <a:schemeClr val="bg1">
                        <a:lumMod val="85000"/>
                      </a:schemeClr>
                    </a:solidFill>
                  </a:tcPr>
                </a:tc>
                <a:tc>
                  <a:txBody>
                    <a:bodyPr/>
                    <a:lstStyle/>
                    <a:p>
                      <a:r>
                        <a:rPr lang="ru-RU" dirty="0" smtClean="0"/>
                        <a:t>8</a:t>
                      </a:r>
                      <a:endParaRPr lang="ru-RU" dirty="0"/>
                    </a:p>
                  </a:txBody>
                  <a:tcPr>
                    <a:solidFill>
                      <a:schemeClr val="bg1">
                        <a:lumMod val="85000"/>
                      </a:schemeClr>
                    </a:solidFill>
                  </a:tcPr>
                </a:tc>
              </a:tr>
              <a:tr h="370840">
                <a:tc>
                  <a:txBody>
                    <a:bodyPr/>
                    <a:lstStyle/>
                    <a:p>
                      <a:r>
                        <a:rPr lang="ru-RU" sz="1800" b="1" kern="1200" dirty="0" smtClean="0">
                          <a:solidFill>
                            <a:schemeClr val="lt1"/>
                          </a:solidFill>
                          <a:latin typeface="+mn-lt"/>
                          <a:ea typeface="+mn-ea"/>
                          <a:cs typeface="+mn-cs"/>
                        </a:rPr>
                        <a:t>РАЗДЕЛ 2 ИНФОРМАЦИОННЫЕ ТЕХНОЛОГИИ</a:t>
                      </a:r>
                      <a:endParaRPr lang="ru-RU" sz="1800" kern="1200" dirty="0" smtClean="0">
                        <a:solidFill>
                          <a:schemeClr val="dk1"/>
                        </a:solidFill>
                        <a:latin typeface="+mn-lt"/>
                        <a:ea typeface="+mn-ea"/>
                        <a:cs typeface="+mn-cs"/>
                      </a:endParaRPr>
                    </a:p>
                  </a:txBody>
                  <a:tcPr>
                    <a:solidFill>
                      <a:schemeClr val="accent1"/>
                    </a:solidFill>
                  </a:tcPr>
                </a:tc>
                <a:tc>
                  <a:txBody>
                    <a:bodyPr/>
                    <a:lstStyle/>
                    <a:p>
                      <a:endParaRPr lang="ru-RU" dirty="0"/>
                    </a:p>
                  </a:txBody>
                  <a:tcPr>
                    <a:solidFill>
                      <a:schemeClr val="accent1"/>
                    </a:solidFill>
                  </a:tcPr>
                </a:tc>
                <a:tc>
                  <a:txBody>
                    <a:bodyPr/>
                    <a:lstStyle/>
                    <a:p>
                      <a:endParaRPr lang="ru-RU" dirty="0"/>
                    </a:p>
                  </a:txBody>
                  <a:tcPr>
                    <a:solidFill>
                      <a:schemeClr val="accent1"/>
                    </a:solidFill>
                  </a:tcPr>
                </a:tc>
              </a:tr>
              <a:tr h="370840">
                <a:tc>
                  <a:txBody>
                    <a:bodyPr/>
                    <a:lstStyle/>
                    <a:p>
                      <a:r>
                        <a:rPr lang="ru-RU" sz="1800" kern="1200" dirty="0" smtClean="0">
                          <a:solidFill>
                            <a:schemeClr val="dk1"/>
                          </a:solidFill>
                          <a:latin typeface="+mn-lt"/>
                          <a:ea typeface="+mn-ea"/>
                          <a:cs typeface="+mn-cs"/>
                        </a:rPr>
                        <a:t>Тема 8. Текстовые документы </a:t>
                      </a:r>
                    </a:p>
                  </a:txBody>
                  <a:tcPr>
                    <a:solidFill>
                      <a:schemeClr val="bg1">
                        <a:lumMod val="85000"/>
                      </a:schemeClr>
                    </a:solidFill>
                  </a:tcPr>
                </a:tc>
                <a:tc>
                  <a:txBody>
                    <a:bodyPr/>
                    <a:lstStyle/>
                    <a:p>
                      <a:r>
                        <a:rPr lang="ru-RU" dirty="0" smtClean="0"/>
                        <a:t>6</a:t>
                      </a:r>
                      <a:endParaRPr lang="ru-RU" dirty="0"/>
                    </a:p>
                  </a:txBody>
                  <a:tcPr>
                    <a:solidFill>
                      <a:schemeClr val="bg1">
                        <a:lumMod val="85000"/>
                      </a:schemeClr>
                    </a:solidFill>
                  </a:tcPr>
                </a:tc>
                <a:tc>
                  <a:txBody>
                    <a:bodyPr/>
                    <a:lstStyle/>
                    <a:p>
                      <a:r>
                        <a:rPr lang="ru-RU" dirty="0" smtClean="0"/>
                        <a:t>7</a:t>
                      </a:r>
                      <a:endParaRPr lang="ru-RU" dirty="0"/>
                    </a:p>
                  </a:txBody>
                  <a:tcPr>
                    <a:solidFill>
                      <a:schemeClr val="bg1">
                        <a:lumMod val="85000"/>
                      </a:schemeClr>
                    </a:solidFill>
                  </a:tcPr>
                </a:tc>
              </a:tr>
              <a:tr h="370840">
                <a:tc>
                  <a:txBody>
                    <a:bodyPr/>
                    <a:lstStyle/>
                    <a:p>
                      <a:r>
                        <a:rPr lang="ru-RU" sz="1800" kern="1200" dirty="0" smtClean="0">
                          <a:solidFill>
                            <a:schemeClr val="dk1"/>
                          </a:solidFill>
                          <a:latin typeface="+mn-lt"/>
                          <a:ea typeface="+mn-ea"/>
                          <a:cs typeface="+mn-cs"/>
                        </a:rPr>
                        <a:t>Тема 9. Компьютерная графика 4</a:t>
                      </a:r>
                    </a:p>
                  </a:txBody>
                  <a:tcPr>
                    <a:solidFill>
                      <a:schemeClr val="bg1">
                        <a:lumMod val="85000"/>
                      </a:schemeClr>
                    </a:solidFill>
                  </a:tcPr>
                </a:tc>
                <a:tc>
                  <a:txBody>
                    <a:bodyPr/>
                    <a:lstStyle/>
                    <a:p>
                      <a:r>
                        <a:rPr lang="ru-RU" dirty="0" smtClean="0"/>
                        <a:t>4</a:t>
                      </a:r>
                      <a:endParaRPr lang="ru-RU" dirty="0"/>
                    </a:p>
                  </a:txBody>
                  <a:tcPr>
                    <a:solidFill>
                      <a:schemeClr val="bg1">
                        <a:lumMod val="85000"/>
                      </a:schemeClr>
                    </a:solidFill>
                  </a:tcPr>
                </a:tc>
                <a:tc>
                  <a:txBody>
                    <a:bodyPr/>
                    <a:lstStyle/>
                    <a:p>
                      <a:r>
                        <a:rPr lang="ru-RU" dirty="0" smtClean="0"/>
                        <a:t>4</a:t>
                      </a:r>
                      <a:endParaRPr lang="ru-RU" dirty="0"/>
                    </a:p>
                  </a:txBody>
                  <a:tcPr>
                    <a:solidFill>
                      <a:schemeClr val="bg1">
                        <a:lumMod val="85000"/>
                      </a:schemeClr>
                    </a:solidFill>
                  </a:tcPr>
                </a:tc>
              </a:tr>
              <a:tr h="370840">
                <a:tc>
                  <a:txBody>
                    <a:bodyPr/>
                    <a:lstStyle/>
                    <a:p>
                      <a:r>
                        <a:rPr lang="ru-RU" sz="1800" kern="1200" dirty="0" smtClean="0">
                          <a:solidFill>
                            <a:schemeClr val="dk1"/>
                          </a:solidFill>
                          <a:latin typeface="+mn-lt"/>
                          <a:ea typeface="+mn-ea"/>
                          <a:cs typeface="+mn-cs"/>
                        </a:rPr>
                        <a:t>Тема 10. </a:t>
                      </a:r>
                      <a:r>
                        <a:rPr lang="ru-RU" sz="1800" kern="1200" dirty="0" err="1" smtClean="0">
                          <a:solidFill>
                            <a:schemeClr val="dk1"/>
                          </a:solidFill>
                          <a:latin typeface="+mn-lt"/>
                          <a:ea typeface="+mn-ea"/>
                          <a:cs typeface="+mn-cs"/>
                        </a:rPr>
                        <a:t>Мультимедийные</a:t>
                      </a:r>
                      <a:r>
                        <a:rPr lang="ru-RU" sz="1800" kern="1200" dirty="0" smtClean="0">
                          <a:solidFill>
                            <a:schemeClr val="dk1"/>
                          </a:solidFill>
                          <a:latin typeface="+mn-lt"/>
                          <a:ea typeface="+mn-ea"/>
                          <a:cs typeface="+mn-cs"/>
                        </a:rPr>
                        <a:t> презентации</a:t>
                      </a:r>
                    </a:p>
                  </a:txBody>
                  <a:tcPr>
                    <a:solidFill>
                      <a:schemeClr val="bg1">
                        <a:lumMod val="85000"/>
                      </a:schemeClr>
                    </a:solidFill>
                  </a:tcPr>
                </a:tc>
                <a:tc>
                  <a:txBody>
                    <a:bodyPr/>
                    <a:lstStyle/>
                    <a:p>
                      <a:r>
                        <a:rPr lang="ru-RU" dirty="0" smtClean="0"/>
                        <a:t>3</a:t>
                      </a:r>
                      <a:endParaRPr lang="ru-RU" dirty="0"/>
                    </a:p>
                  </a:txBody>
                  <a:tcPr>
                    <a:solidFill>
                      <a:schemeClr val="bg1">
                        <a:lumMod val="85000"/>
                      </a:schemeClr>
                    </a:solidFill>
                  </a:tcPr>
                </a:tc>
                <a:tc>
                  <a:txBody>
                    <a:bodyPr/>
                    <a:lstStyle/>
                    <a:p>
                      <a:r>
                        <a:rPr lang="ru-RU" smtClean="0"/>
                        <a:t>3</a:t>
                      </a:r>
                      <a:endParaRPr lang="ru-RU" dirty="0"/>
                    </a:p>
                  </a:txBody>
                  <a:tcPr>
                    <a:solidFill>
                      <a:schemeClr val="bg1">
                        <a:lumMod val="85000"/>
                      </a:schemeClr>
                    </a:solidFill>
                  </a:tcPr>
                </a:tc>
              </a:tr>
            </a:tbl>
          </a:graphicData>
        </a:graphic>
      </p:graphicFrame>
      <p:sp>
        <p:nvSpPr>
          <p:cNvPr id="5" name="Номер слайда 4"/>
          <p:cNvSpPr>
            <a:spLocks noGrp="1"/>
          </p:cNvSpPr>
          <p:nvPr>
            <p:ph type="sldNum" sz="quarter" idx="12"/>
          </p:nvPr>
        </p:nvSpPr>
        <p:spPr/>
        <p:txBody>
          <a:bodyPr/>
          <a:lstStyle/>
          <a:p>
            <a:fld id="{F3B0F98B-4C3B-429A-B887-C6C58C8FA58E}" type="slidenum">
              <a:rPr lang="ru-RU" smtClean="0"/>
              <a:pPr/>
              <a:t>31</a:t>
            </a:fld>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ФГОС 3.0 обеспечивает </a:t>
            </a:r>
          </a:p>
        </p:txBody>
      </p:sp>
      <p:pic>
        <p:nvPicPr>
          <p:cNvPr id="3074" name="Picture 2"/>
          <p:cNvPicPr>
            <a:picLocks noGrp="1" noChangeAspect="1" noChangeArrowheads="1"/>
          </p:cNvPicPr>
          <p:nvPr>
            <p:ph idx="1"/>
          </p:nvPr>
        </p:nvPicPr>
        <p:blipFill>
          <a:blip r:embed="rId2"/>
          <a:srcRect/>
          <a:stretch>
            <a:fillRect/>
          </a:stretch>
        </p:blipFill>
        <p:spPr bwMode="auto">
          <a:xfrm>
            <a:off x="457200" y="2600268"/>
            <a:ext cx="8229600" cy="2525826"/>
          </a:xfrm>
          <a:prstGeom prst="rect">
            <a:avLst/>
          </a:prstGeom>
          <a:noFill/>
          <a:ln w="9525">
            <a:noFill/>
            <a:miter lim="800000"/>
            <a:headEnd/>
            <a:tailEnd/>
          </a:ln>
          <a:effectLst/>
        </p:spPr>
      </p:pic>
      <p:sp>
        <p:nvSpPr>
          <p:cNvPr id="4" name="Номер слайда 3"/>
          <p:cNvSpPr>
            <a:spLocks noGrp="1"/>
          </p:cNvSpPr>
          <p:nvPr>
            <p:ph type="sldNum" sz="quarter" idx="12"/>
          </p:nvPr>
        </p:nvSpPr>
        <p:spPr/>
        <p:txBody>
          <a:bodyPr/>
          <a:lstStyle/>
          <a:p>
            <a:fld id="{F3B0F98B-4C3B-429A-B887-C6C58C8FA58E}" type="slidenum">
              <a:rPr lang="ru-RU" smtClean="0"/>
              <a:pPr/>
              <a:t>4</a:t>
            </a:fld>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Что нового?</a:t>
            </a:r>
          </a:p>
        </p:txBody>
      </p:sp>
      <p:sp>
        <p:nvSpPr>
          <p:cNvPr id="3" name="Содержимое 2"/>
          <p:cNvSpPr>
            <a:spLocks noGrp="1"/>
          </p:cNvSpPr>
          <p:nvPr>
            <p:ph idx="1"/>
          </p:nvPr>
        </p:nvSpPr>
        <p:spPr>
          <a:xfrm>
            <a:off x="457200" y="1357298"/>
            <a:ext cx="8229600" cy="4768865"/>
          </a:xfrm>
        </p:spPr>
        <p:txBody>
          <a:bodyPr>
            <a:normAutofit fontScale="92500" lnSpcReduction="20000"/>
          </a:bodyPr>
          <a:lstStyle/>
          <a:p>
            <a:r>
              <a:rPr lang="ru-RU" altLang="ru-RU" sz="2800" b="1" dirty="0" smtClean="0">
                <a:solidFill>
                  <a:srgbClr val="0D5F30"/>
                </a:solidFill>
                <a:latin typeface="Calibri" pitchFamily="34" charset="0"/>
              </a:rPr>
              <a:t>вариативность содержания образовательных программ</a:t>
            </a:r>
          </a:p>
          <a:p>
            <a:r>
              <a:rPr lang="ru-RU" altLang="ru-RU" sz="2800" b="1" dirty="0" smtClean="0">
                <a:solidFill>
                  <a:srgbClr val="0D5F30"/>
                </a:solidFill>
                <a:latin typeface="Calibri" pitchFamily="34" charset="0"/>
              </a:rPr>
              <a:t>вариативность сроков получения образования</a:t>
            </a:r>
          </a:p>
          <a:p>
            <a:r>
              <a:rPr lang="ru-RU" altLang="ru-RU" sz="2800" b="1" dirty="0" smtClean="0">
                <a:solidFill>
                  <a:srgbClr val="0D5F30"/>
                </a:solidFill>
                <a:latin typeface="Calibri" pitchFamily="34" charset="0"/>
              </a:rPr>
              <a:t>изучение предметов на углубленном уровне</a:t>
            </a:r>
          </a:p>
          <a:p>
            <a:r>
              <a:rPr lang="ru-RU" altLang="ru-RU" sz="2800" b="1" dirty="0" smtClean="0">
                <a:solidFill>
                  <a:srgbClr val="0D5F30"/>
                </a:solidFill>
                <a:latin typeface="Calibri" pitchFamily="34" charset="0"/>
              </a:rPr>
              <a:t>закрепление понятий «предмет», «курс», «модуль»</a:t>
            </a:r>
          </a:p>
          <a:p>
            <a:r>
              <a:rPr lang="ru-RU" altLang="ru-RU" sz="2800" b="1" dirty="0" smtClean="0">
                <a:solidFill>
                  <a:srgbClr val="0D5F30"/>
                </a:solidFill>
                <a:latin typeface="Calibri" pitchFamily="34" charset="0"/>
              </a:rPr>
              <a:t>деление класса на группы для изучения предмета, курса, модуля</a:t>
            </a:r>
          </a:p>
          <a:p>
            <a:r>
              <a:rPr lang="ru-RU" altLang="ru-RU" sz="2800" b="1" dirty="0" smtClean="0">
                <a:solidFill>
                  <a:srgbClr val="0D5F30"/>
                </a:solidFill>
                <a:latin typeface="Calibri" pitchFamily="34" charset="0"/>
              </a:rPr>
              <a:t>электронное обучение и дистанционные образовательные технологии</a:t>
            </a:r>
          </a:p>
          <a:p>
            <a:r>
              <a:rPr lang="ru-RU" altLang="ru-RU" sz="2800" b="1" dirty="0" smtClean="0">
                <a:solidFill>
                  <a:srgbClr val="0D5F30"/>
                </a:solidFill>
                <a:latin typeface="Calibri" pitchFamily="34" charset="0"/>
              </a:rPr>
              <a:t> компетенции функциональной грамотности;</a:t>
            </a:r>
          </a:p>
          <a:p>
            <a:r>
              <a:rPr lang="ru-RU" altLang="ru-RU" sz="2800" b="1" dirty="0" smtClean="0">
                <a:solidFill>
                  <a:srgbClr val="0D5F30"/>
                </a:solidFill>
                <a:latin typeface="Calibri" pitchFamily="34" charset="0"/>
              </a:rPr>
              <a:t>единство учебной и  воспитательной деятельности;</a:t>
            </a:r>
          </a:p>
          <a:p>
            <a:r>
              <a:rPr lang="ru-RU" altLang="ru-RU" sz="2800" b="1" dirty="0" smtClean="0">
                <a:solidFill>
                  <a:srgbClr val="0D5F30"/>
                </a:solidFill>
                <a:latin typeface="Calibri" pitchFamily="34" charset="0"/>
              </a:rPr>
              <a:t>обязательное повышение квалификации педагогов</a:t>
            </a:r>
          </a:p>
          <a:p>
            <a:endParaRPr lang="ru-RU" sz="2400" dirty="0" smtClean="0"/>
          </a:p>
          <a:p>
            <a:endParaRPr lang="ru-RU" sz="2400" dirty="0"/>
          </a:p>
        </p:txBody>
      </p:sp>
      <p:sp>
        <p:nvSpPr>
          <p:cNvPr id="4" name="Номер слайда 3"/>
          <p:cNvSpPr>
            <a:spLocks noGrp="1"/>
          </p:cNvSpPr>
          <p:nvPr>
            <p:ph type="sldNum" sz="quarter" idx="12"/>
          </p:nvPr>
        </p:nvSpPr>
        <p:spPr/>
        <p:txBody>
          <a:bodyPr/>
          <a:lstStyle/>
          <a:p>
            <a:fld id="{F3B0F98B-4C3B-429A-B887-C6C58C8FA58E}" type="slidenum">
              <a:rPr lang="ru-RU" smtClean="0"/>
              <a:pPr/>
              <a:t>5</a:t>
            </a:fld>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29642" cy="1654164"/>
          </a:xfrm>
        </p:spPr>
        <p:txBody>
          <a:bodyPr>
            <a:noAutofit/>
          </a:bodyPr>
          <a:lstStyle/>
          <a:p>
            <a:r>
              <a:rPr lang="ru-RU" altLang="ru-RU" sz="4000" b="1" dirty="0" smtClean="0">
                <a:solidFill>
                  <a:srgbClr val="E84E1A"/>
                </a:solidFill>
                <a:latin typeface="Monotype Corsiva" pitchFamily="66" charset="0"/>
              </a:rPr>
              <a:t>Детализированы требования к результатам</a:t>
            </a:r>
            <a:br>
              <a:rPr lang="ru-RU" altLang="ru-RU" sz="4000" b="1" dirty="0" smtClean="0">
                <a:solidFill>
                  <a:srgbClr val="E84E1A"/>
                </a:solidFill>
                <a:latin typeface="Monotype Corsiva" pitchFamily="66" charset="0"/>
              </a:rPr>
            </a:br>
            <a:r>
              <a:rPr lang="ru-RU" altLang="ru-RU" sz="4000" b="1" dirty="0" smtClean="0">
                <a:solidFill>
                  <a:srgbClr val="E84E1A"/>
                </a:solidFill>
                <a:latin typeface="Monotype Corsiva" pitchFamily="66" charset="0"/>
              </a:rPr>
              <a:t>освоения образовательной программы</a:t>
            </a:r>
            <a:endParaRPr lang="ru-RU" altLang="ru-RU" sz="4000" b="1" dirty="0">
              <a:solidFill>
                <a:srgbClr val="E84E1A"/>
              </a:solidFill>
              <a:latin typeface="Monotype Corsiva" pitchFamily="66" charset="0"/>
            </a:endParaRPr>
          </a:p>
        </p:txBody>
      </p:sp>
      <p:sp>
        <p:nvSpPr>
          <p:cNvPr id="3" name="Содержимое 2"/>
          <p:cNvSpPr>
            <a:spLocks noGrp="1"/>
          </p:cNvSpPr>
          <p:nvPr>
            <p:ph idx="1"/>
          </p:nvPr>
        </p:nvSpPr>
        <p:spPr>
          <a:xfrm>
            <a:off x="642910" y="2332037"/>
            <a:ext cx="8229600" cy="4525963"/>
          </a:xfrm>
        </p:spPr>
        <p:txBody>
          <a:bodyPr/>
          <a:lstStyle/>
          <a:p>
            <a:pPr>
              <a:lnSpc>
                <a:spcPct val="80000"/>
              </a:lnSpc>
            </a:pPr>
            <a:r>
              <a:rPr lang="ru-RU" altLang="ru-RU" sz="2600" b="1" dirty="0" smtClean="0">
                <a:solidFill>
                  <a:srgbClr val="0D5F30"/>
                </a:solidFill>
                <a:latin typeface="Calibri" pitchFamily="34" charset="0"/>
              </a:rPr>
              <a:t>Конкретизированы требования к результатам освоения по годам обучения;</a:t>
            </a:r>
          </a:p>
          <a:p>
            <a:pPr>
              <a:lnSpc>
                <a:spcPct val="80000"/>
              </a:lnSpc>
            </a:pPr>
            <a:r>
              <a:rPr lang="ru-RU" altLang="ru-RU" sz="2600" b="1" dirty="0" smtClean="0">
                <a:solidFill>
                  <a:srgbClr val="0D5F30"/>
                </a:solidFill>
                <a:latin typeface="Calibri" pitchFamily="34" charset="0"/>
              </a:rPr>
              <a:t>Разработаны и утверждены примерные рабочие программы по предмету;</a:t>
            </a:r>
          </a:p>
          <a:p>
            <a:pPr>
              <a:lnSpc>
                <a:spcPct val="80000"/>
              </a:lnSpc>
            </a:pPr>
            <a:r>
              <a:rPr lang="ru-RU" altLang="ru-RU" sz="2600" b="1" dirty="0" smtClean="0">
                <a:solidFill>
                  <a:srgbClr val="0D5F30"/>
                </a:solidFill>
                <a:latin typeface="Calibri" pitchFamily="34" charset="0"/>
              </a:rPr>
              <a:t>конкретизированы требования к </a:t>
            </a:r>
            <a:r>
              <a:rPr lang="ru-RU" altLang="ru-RU" sz="2600" b="1" dirty="0" err="1" smtClean="0">
                <a:solidFill>
                  <a:srgbClr val="0D5F30"/>
                </a:solidFill>
                <a:latin typeface="Calibri" pitchFamily="34" charset="0"/>
              </a:rPr>
              <a:t>метапредметным</a:t>
            </a:r>
            <a:r>
              <a:rPr lang="ru-RU" altLang="ru-RU" sz="2600" b="1" dirty="0" smtClean="0">
                <a:solidFill>
                  <a:srgbClr val="0D5F30"/>
                </a:solidFill>
                <a:latin typeface="Calibri" pitchFamily="34" charset="0"/>
              </a:rPr>
              <a:t> результатам</a:t>
            </a:r>
          </a:p>
          <a:p>
            <a:endParaRPr lang="ru-RU" dirty="0"/>
          </a:p>
        </p:txBody>
      </p:sp>
      <p:sp>
        <p:nvSpPr>
          <p:cNvPr id="4" name="Номер слайда 3"/>
          <p:cNvSpPr>
            <a:spLocks noGrp="1"/>
          </p:cNvSpPr>
          <p:nvPr>
            <p:ph type="sldNum" sz="quarter" idx="12"/>
          </p:nvPr>
        </p:nvSpPr>
        <p:spPr/>
        <p:txBody>
          <a:bodyPr/>
          <a:lstStyle/>
          <a:p>
            <a:fld id="{F3B0F98B-4C3B-429A-B887-C6C58C8FA58E}" type="slidenum">
              <a:rPr lang="ru-RU" smtClean="0"/>
              <a:pPr/>
              <a:t>6</a:t>
            </a:fld>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altLang="ru-RU" sz="4000" b="1" dirty="0" smtClean="0">
                <a:solidFill>
                  <a:srgbClr val="E84E1A"/>
                </a:solidFill>
                <a:latin typeface="Monotype Corsiva" pitchFamily="66" charset="0"/>
              </a:rPr>
              <a:t>Требования к результатам освоения программы ООО</a:t>
            </a:r>
            <a:endParaRPr lang="ru-RU" altLang="ru-RU" sz="4000" b="1" dirty="0">
              <a:solidFill>
                <a:srgbClr val="E84E1A"/>
              </a:solidFill>
              <a:latin typeface="Monotype Corsiva" pitchFamily="66" charset="0"/>
            </a:endParaRPr>
          </a:p>
        </p:txBody>
      </p:sp>
      <p:sp>
        <p:nvSpPr>
          <p:cNvPr id="3" name="Содержимое 2"/>
          <p:cNvSpPr>
            <a:spLocks noGrp="1"/>
          </p:cNvSpPr>
          <p:nvPr>
            <p:ph idx="1"/>
          </p:nvPr>
        </p:nvSpPr>
        <p:spPr/>
        <p:txBody>
          <a:bodyPr>
            <a:normAutofit/>
          </a:bodyPr>
          <a:lstStyle/>
          <a:p>
            <a:pPr>
              <a:lnSpc>
                <a:spcPct val="80000"/>
              </a:lnSpc>
            </a:pPr>
            <a:r>
              <a:rPr lang="ru-RU" altLang="ru-RU" sz="2600" b="1" dirty="0" smtClean="0">
                <a:solidFill>
                  <a:srgbClr val="0D5F30"/>
                </a:solidFill>
                <a:latin typeface="Calibri" pitchFamily="34" charset="0"/>
              </a:rPr>
              <a:t>Личностные</a:t>
            </a:r>
          </a:p>
          <a:p>
            <a:pPr>
              <a:lnSpc>
                <a:spcPct val="80000"/>
              </a:lnSpc>
            </a:pPr>
            <a:r>
              <a:rPr lang="ru-RU" altLang="ru-RU" sz="2600" b="1" dirty="0" smtClean="0">
                <a:solidFill>
                  <a:srgbClr val="0D5F30"/>
                </a:solidFill>
                <a:latin typeface="Calibri" pitchFamily="34" charset="0"/>
              </a:rPr>
              <a:t>Метапредметные </a:t>
            </a:r>
          </a:p>
          <a:p>
            <a:pPr>
              <a:lnSpc>
                <a:spcPct val="80000"/>
              </a:lnSpc>
            </a:pPr>
            <a:r>
              <a:rPr lang="ru-RU" altLang="ru-RU" sz="2600" b="1" dirty="0" smtClean="0">
                <a:solidFill>
                  <a:srgbClr val="0D5F30"/>
                </a:solidFill>
                <a:latin typeface="Calibri" pitchFamily="34" charset="0"/>
              </a:rPr>
              <a:t>Предметные</a:t>
            </a:r>
            <a:endParaRPr lang="ru-RU" altLang="ru-RU" sz="2600" b="1" dirty="0">
              <a:solidFill>
                <a:srgbClr val="0D5F30"/>
              </a:solidFill>
              <a:latin typeface="Calibri" pitchFamily="34" charset="0"/>
            </a:endParaRPr>
          </a:p>
        </p:txBody>
      </p:sp>
      <p:pic>
        <p:nvPicPr>
          <p:cNvPr id="16386" name="Picture 2"/>
          <p:cNvPicPr>
            <a:picLocks noChangeAspect="1" noChangeArrowheads="1"/>
          </p:cNvPicPr>
          <p:nvPr/>
        </p:nvPicPr>
        <p:blipFill>
          <a:blip r:embed="rId2"/>
          <a:srcRect/>
          <a:stretch>
            <a:fillRect/>
          </a:stretch>
        </p:blipFill>
        <p:spPr bwMode="auto">
          <a:xfrm>
            <a:off x="6286512" y="5000636"/>
            <a:ext cx="1219200" cy="304800"/>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lstStyle/>
          <a:p>
            <a:fld id="{F3B0F98B-4C3B-429A-B887-C6C58C8FA58E}" type="slidenum">
              <a:rPr lang="ru-RU" smtClean="0"/>
              <a:pPr/>
              <a:t>7</a:t>
            </a:fld>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Личностные результаты</a:t>
            </a:r>
            <a:endParaRPr lang="ru-RU" altLang="ru-RU" sz="4000" b="1" dirty="0">
              <a:solidFill>
                <a:srgbClr val="E84E1A"/>
              </a:solidFill>
              <a:latin typeface="Monotype Corsiva" pitchFamily="66" charset="0"/>
            </a:endParaRPr>
          </a:p>
        </p:txBody>
      </p:sp>
      <p:sp>
        <p:nvSpPr>
          <p:cNvPr id="3" name="Содержимое 2"/>
          <p:cNvSpPr>
            <a:spLocks noGrp="1"/>
          </p:cNvSpPr>
          <p:nvPr>
            <p:ph idx="1"/>
          </p:nvPr>
        </p:nvSpPr>
        <p:spPr>
          <a:xfrm>
            <a:off x="457200" y="1600201"/>
            <a:ext cx="7758138" cy="3757626"/>
          </a:xfrm>
        </p:spPr>
        <p:txBody>
          <a:bodyPr>
            <a:normAutofit fontScale="92500" lnSpcReduction="10000"/>
          </a:bodyPr>
          <a:lstStyle/>
          <a:p>
            <a:pPr>
              <a:lnSpc>
                <a:spcPct val="80000"/>
              </a:lnSpc>
            </a:pPr>
            <a:r>
              <a:rPr lang="ru-RU" altLang="ru-RU" sz="2600" b="1" dirty="0" smtClean="0">
                <a:solidFill>
                  <a:srgbClr val="0D5F30"/>
                </a:solidFill>
                <a:latin typeface="Calibri" pitchFamily="34" charset="0"/>
              </a:rPr>
              <a:t>Патриотическое</a:t>
            </a:r>
          </a:p>
          <a:p>
            <a:pPr>
              <a:lnSpc>
                <a:spcPct val="80000"/>
              </a:lnSpc>
            </a:pPr>
            <a:r>
              <a:rPr lang="ru-RU" altLang="ru-RU" sz="2600" b="1" dirty="0" smtClean="0">
                <a:solidFill>
                  <a:srgbClr val="0D5F30"/>
                </a:solidFill>
                <a:latin typeface="Calibri" pitchFamily="34" charset="0"/>
              </a:rPr>
              <a:t>Гражданское</a:t>
            </a:r>
          </a:p>
          <a:p>
            <a:pPr>
              <a:lnSpc>
                <a:spcPct val="80000"/>
              </a:lnSpc>
            </a:pPr>
            <a:r>
              <a:rPr lang="ru-RU" altLang="ru-RU" sz="2600" b="1" dirty="0" smtClean="0">
                <a:solidFill>
                  <a:srgbClr val="0D5F30"/>
                </a:solidFill>
                <a:latin typeface="Calibri" pitchFamily="34" charset="0"/>
              </a:rPr>
              <a:t>Эстетическое</a:t>
            </a:r>
          </a:p>
          <a:p>
            <a:pPr>
              <a:lnSpc>
                <a:spcPct val="80000"/>
              </a:lnSpc>
            </a:pPr>
            <a:r>
              <a:rPr lang="ru-RU" altLang="ru-RU" sz="2600" b="1" dirty="0" smtClean="0">
                <a:solidFill>
                  <a:srgbClr val="0D5F30"/>
                </a:solidFill>
                <a:latin typeface="Calibri" pitchFamily="34" charset="0"/>
              </a:rPr>
              <a:t>Ценности научного познания</a:t>
            </a:r>
          </a:p>
          <a:p>
            <a:pPr>
              <a:lnSpc>
                <a:spcPct val="80000"/>
              </a:lnSpc>
            </a:pPr>
            <a:r>
              <a:rPr lang="ru-RU" altLang="ru-RU" sz="2600" b="1" dirty="0" smtClean="0">
                <a:solidFill>
                  <a:srgbClr val="0D5F30"/>
                </a:solidFill>
                <a:latin typeface="Calibri" pitchFamily="34" charset="0"/>
              </a:rPr>
              <a:t>Физическое воспитание, формирование культуры здоровья и эмоционального благополучия</a:t>
            </a:r>
          </a:p>
          <a:p>
            <a:pPr>
              <a:lnSpc>
                <a:spcPct val="80000"/>
              </a:lnSpc>
            </a:pPr>
            <a:r>
              <a:rPr lang="ru-RU" altLang="ru-RU" sz="2600" b="1" dirty="0" smtClean="0">
                <a:solidFill>
                  <a:srgbClr val="0D5F30"/>
                </a:solidFill>
                <a:latin typeface="Calibri" pitchFamily="34" charset="0"/>
              </a:rPr>
              <a:t>Трудовое воспитание</a:t>
            </a:r>
          </a:p>
          <a:p>
            <a:pPr>
              <a:lnSpc>
                <a:spcPct val="80000"/>
              </a:lnSpc>
            </a:pPr>
            <a:r>
              <a:rPr lang="ru-RU" altLang="ru-RU" sz="2600" b="1" dirty="0" smtClean="0">
                <a:solidFill>
                  <a:srgbClr val="0D5F30"/>
                </a:solidFill>
                <a:latin typeface="Calibri" pitchFamily="34" charset="0"/>
              </a:rPr>
              <a:t>Экологическое воспитание</a:t>
            </a:r>
          </a:p>
          <a:p>
            <a:pPr>
              <a:lnSpc>
                <a:spcPct val="80000"/>
              </a:lnSpc>
            </a:pPr>
            <a:r>
              <a:rPr lang="ru-RU" altLang="ru-RU" sz="2600" b="1" dirty="0" smtClean="0">
                <a:solidFill>
                  <a:srgbClr val="0D5F30"/>
                </a:solidFill>
                <a:latin typeface="Calibri" pitchFamily="34" charset="0"/>
              </a:rPr>
              <a:t> Личностные результаты, обеспечивающие адаптацию учащихся к изменяющимся условиям  социальной и природной среды </a:t>
            </a:r>
          </a:p>
          <a:p>
            <a:endParaRPr lang="ru-RU" sz="2000" dirty="0" smtClean="0"/>
          </a:p>
          <a:p>
            <a:endParaRPr lang="ru-RU" dirty="0"/>
          </a:p>
        </p:txBody>
      </p:sp>
      <p:pic>
        <p:nvPicPr>
          <p:cNvPr id="18435" name="Picture 3"/>
          <p:cNvPicPr>
            <a:picLocks noChangeAspect="1" noChangeArrowheads="1"/>
          </p:cNvPicPr>
          <p:nvPr/>
        </p:nvPicPr>
        <p:blipFill>
          <a:blip r:embed="rId2"/>
          <a:srcRect/>
          <a:stretch>
            <a:fillRect/>
          </a:stretch>
        </p:blipFill>
        <p:spPr bwMode="auto">
          <a:xfrm>
            <a:off x="6500826" y="1643050"/>
            <a:ext cx="1104900" cy="1343025"/>
          </a:xfrm>
          <a:prstGeom prst="rect">
            <a:avLst/>
          </a:prstGeom>
          <a:noFill/>
          <a:ln w="9525">
            <a:noFill/>
            <a:miter lim="800000"/>
            <a:headEnd/>
            <a:tailEnd/>
          </a:ln>
          <a:effectLst/>
        </p:spPr>
      </p:pic>
      <p:sp>
        <p:nvSpPr>
          <p:cNvPr id="5" name="Номер слайда 4"/>
          <p:cNvSpPr>
            <a:spLocks noGrp="1"/>
          </p:cNvSpPr>
          <p:nvPr>
            <p:ph type="sldNum" sz="quarter" idx="12"/>
          </p:nvPr>
        </p:nvSpPr>
        <p:spPr/>
        <p:txBody>
          <a:bodyPr/>
          <a:lstStyle/>
          <a:p>
            <a:fld id="{F3B0F98B-4C3B-429A-B887-C6C58C8FA58E}" type="slidenum">
              <a:rPr lang="ru-RU" smtClean="0"/>
              <a:pPr/>
              <a:t>8</a:t>
            </a:fld>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4000" b="1" dirty="0" smtClean="0">
                <a:solidFill>
                  <a:srgbClr val="E84E1A"/>
                </a:solidFill>
                <a:latin typeface="Monotype Corsiva" pitchFamily="66" charset="0"/>
              </a:rPr>
              <a:t>Метапредметные результаты</a:t>
            </a:r>
            <a:endParaRPr lang="ru-RU" altLang="ru-RU" sz="4000" b="1" dirty="0">
              <a:solidFill>
                <a:srgbClr val="E84E1A"/>
              </a:solidFill>
              <a:latin typeface="Monotype Corsiva" pitchFamily="66" charset="0"/>
            </a:endParaRPr>
          </a:p>
        </p:txBody>
      </p:sp>
      <p:pic>
        <p:nvPicPr>
          <p:cNvPr id="19458" name="Picture 2"/>
          <p:cNvPicPr>
            <a:picLocks noGrp="1" noChangeAspect="1" noChangeArrowheads="1"/>
          </p:cNvPicPr>
          <p:nvPr>
            <p:ph idx="1"/>
          </p:nvPr>
        </p:nvPicPr>
        <p:blipFill>
          <a:blip r:embed="rId2"/>
          <a:srcRect/>
          <a:stretch>
            <a:fillRect/>
          </a:stretch>
        </p:blipFill>
        <p:spPr bwMode="auto">
          <a:xfrm>
            <a:off x="1142976" y="1710921"/>
            <a:ext cx="7176120" cy="4504161"/>
          </a:xfrm>
          <a:prstGeom prst="rect">
            <a:avLst/>
          </a:prstGeom>
          <a:noFill/>
          <a:ln w="9525">
            <a:noFill/>
            <a:miter lim="800000"/>
            <a:headEnd/>
            <a:tailEnd/>
          </a:ln>
          <a:effectLst/>
        </p:spPr>
      </p:pic>
      <p:sp>
        <p:nvSpPr>
          <p:cNvPr id="4" name="Номер слайда 3"/>
          <p:cNvSpPr>
            <a:spLocks noGrp="1"/>
          </p:cNvSpPr>
          <p:nvPr>
            <p:ph type="sldNum" sz="quarter" idx="12"/>
          </p:nvPr>
        </p:nvSpPr>
        <p:spPr/>
        <p:txBody>
          <a:bodyPr/>
          <a:lstStyle/>
          <a:p>
            <a:fld id="{F3B0F98B-4C3B-429A-B887-C6C58C8FA58E}" type="slidenum">
              <a:rPr lang="ru-RU" smtClean="0"/>
              <a:pPr/>
              <a:t>9</a:t>
            </a:fld>
            <a:endParaRPr lang="ru-RU"/>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478</TotalTime>
  <Words>1474</Words>
  <Application>Microsoft Office PowerPoint</Application>
  <PresentationFormat>Экран (4:3)</PresentationFormat>
  <Paragraphs>245</Paragraphs>
  <Slides>31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Тема Office</vt:lpstr>
      <vt:lpstr>Муниципальное общеобразовательное учреждение  «Средняя школа № 36»</vt:lpstr>
      <vt:lpstr>Эволюция образовательных стандартов</vt:lpstr>
      <vt:lpstr>ФГОС ООО</vt:lpstr>
      <vt:lpstr>ФГОС 3.0 обеспечивает </vt:lpstr>
      <vt:lpstr>Что нового?</vt:lpstr>
      <vt:lpstr>Детализированы требования к результатам освоения образовательной программы</vt:lpstr>
      <vt:lpstr>Требования к результатам освоения программы ООО</vt:lpstr>
      <vt:lpstr>Личностные результаты</vt:lpstr>
      <vt:lpstr>Метапредметные результаты</vt:lpstr>
      <vt:lpstr>Межпредметные результаты</vt:lpstr>
      <vt:lpstr>Универсальные учебные действия</vt:lpstr>
      <vt:lpstr>Предметные результаты</vt:lpstr>
      <vt:lpstr>Требования к предметным результатам</vt:lpstr>
      <vt:lpstr>Предметные результаты по учебному предмету «Информатика»</vt:lpstr>
      <vt:lpstr>Предметные результаты по учебному предмету «Информатика»</vt:lpstr>
      <vt:lpstr>Предметные результаты по учебному предмету «Информатика»</vt:lpstr>
      <vt:lpstr>Свободно оперировать понятием</vt:lpstr>
      <vt:lpstr>Предметные результаты по учебному предмету «Информатика»</vt:lpstr>
      <vt:lpstr>Предметные результаты по учебному предмету «Информатика»</vt:lpstr>
      <vt:lpstr>Структура содержания учебного предмета «Информатика»</vt:lpstr>
      <vt:lpstr>Цифровая грамотность</vt:lpstr>
      <vt:lpstr>Информационная грамотность </vt:lpstr>
      <vt:lpstr>Медиаграмотность</vt:lpstr>
      <vt:lpstr>Цифровая грамотность включает </vt:lpstr>
      <vt:lpstr>Цифровая грамотность</vt:lpstr>
      <vt:lpstr>12 шагов к цифровой грамотности взрослых и детей</vt:lpstr>
      <vt:lpstr>Примерные рабочие программы</vt:lpstr>
      <vt:lpstr>https://fipi.ru/metodicheskaya-kopilka/univers-kodifikatory-oko </vt:lpstr>
      <vt:lpstr>Тематическое планирование, 5 класс</vt:lpstr>
      <vt:lpstr>Тематическое планирование, 6 класс</vt:lpstr>
      <vt:lpstr>Тематическое планирование, 7 класс</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RePack by SPecialiST</dc:creator>
  <cp:lastModifiedBy>RePack by SPecialiST</cp:lastModifiedBy>
  <cp:revision>57</cp:revision>
  <dcterms:created xsi:type="dcterms:W3CDTF">2022-10-23T17:57:07Z</dcterms:created>
  <dcterms:modified xsi:type="dcterms:W3CDTF">2022-10-28T08:19:30Z</dcterms:modified>
</cp:coreProperties>
</file>