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90"/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62D7A-309C-44C3-B0F8-5483C1656E4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51189590-60BE-4522-B150-11DE8EE2256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BB3E316-B267-4234-983C-15ABD51EB4AF}" type="parTrans" cxnId="{D9089C48-F4E9-4461-9D90-9B7B57AF67FF}">
      <dgm:prSet/>
      <dgm:spPr/>
      <dgm:t>
        <a:bodyPr/>
        <a:lstStyle/>
        <a:p>
          <a:endParaRPr lang="ru-RU"/>
        </a:p>
      </dgm:t>
    </dgm:pt>
    <dgm:pt modelId="{2969DC0F-B9E0-4597-9C13-F14E765DB001}" type="sibTrans" cxnId="{D9089C48-F4E9-4461-9D90-9B7B57AF67FF}">
      <dgm:prSet/>
      <dgm:spPr/>
      <dgm:t>
        <a:bodyPr/>
        <a:lstStyle/>
        <a:p>
          <a:endParaRPr lang="ru-RU"/>
        </a:p>
      </dgm:t>
    </dgm:pt>
    <dgm:pt modelId="{ED147E66-B5B1-4C44-8B11-F25D954954C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E815C16-D003-4516-835B-D378E026A8A3}" type="parTrans" cxnId="{A549EC63-2455-4C1F-9429-BE1C729EEACA}">
      <dgm:prSet/>
      <dgm:spPr/>
      <dgm:t>
        <a:bodyPr/>
        <a:lstStyle/>
        <a:p>
          <a:endParaRPr lang="ru-RU"/>
        </a:p>
      </dgm:t>
    </dgm:pt>
    <dgm:pt modelId="{57FCE6B9-C444-4072-9D66-EF020CA1DDD3}" type="sibTrans" cxnId="{A549EC63-2455-4C1F-9429-BE1C729EEACA}">
      <dgm:prSet/>
      <dgm:spPr/>
      <dgm:t>
        <a:bodyPr/>
        <a:lstStyle/>
        <a:p>
          <a:endParaRPr lang="ru-RU"/>
        </a:p>
      </dgm:t>
    </dgm:pt>
    <dgm:pt modelId="{3C33AE24-292A-481A-9637-15C4E5E7EEA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6765AAF-A857-4D06-92D3-F3A8CD340B8F}" type="parTrans" cxnId="{AF124D79-BCC4-4A72-9C53-AB8C32C21B5B}">
      <dgm:prSet/>
      <dgm:spPr/>
      <dgm:t>
        <a:bodyPr/>
        <a:lstStyle/>
        <a:p>
          <a:endParaRPr lang="ru-RU"/>
        </a:p>
      </dgm:t>
    </dgm:pt>
    <dgm:pt modelId="{22B8B46C-1850-481B-A598-946533397835}" type="sibTrans" cxnId="{AF124D79-BCC4-4A72-9C53-AB8C32C21B5B}">
      <dgm:prSet/>
      <dgm:spPr/>
      <dgm:t>
        <a:bodyPr/>
        <a:lstStyle/>
        <a:p>
          <a:endParaRPr lang="ru-RU"/>
        </a:p>
      </dgm:t>
    </dgm:pt>
    <dgm:pt modelId="{1D197186-78EC-479F-A000-F204C5C47CD4}" type="pres">
      <dgm:prSet presAssocID="{F5C62D7A-309C-44C3-B0F8-5483C1656E44}" presName="compositeShape" presStyleCnt="0">
        <dgm:presLayoutVars>
          <dgm:chMax val="7"/>
          <dgm:dir/>
          <dgm:resizeHandles val="exact"/>
        </dgm:presLayoutVars>
      </dgm:prSet>
      <dgm:spPr/>
    </dgm:pt>
    <dgm:pt modelId="{99EE8EEE-53C1-49D8-ADD5-91A37CA272B8}" type="pres">
      <dgm:prSet presAssocID="{51189590-60BE-4522-B150-11DE8EE2256F}" presName="circ1" presStyleLbl="vennNode1" presStyleIdx="0" presStyleCnt="3"/>
      <dgm:spPr/>
      <dgm:t>
        <a:bodyPr/>
        <a:lstStyle/>
        <a:p>
          <a:endParaRPr lang="ru-RU"/>
        </a:p>
      </dgm:t>
    </dgm:pt>
    <dgm:pt modelId="{2E4B9B4A-D234-4CEB-AFF1-02BF2D5D3260}" type="pres">
      <dgm:prSet presAssocID="{51189590-60BE-4522-B150-11DE8EE225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3DB29-CF7B-4201-A247-F7DC5FC45B2C}" type="pres">
      <dgm:prSet presAssocID="{ED147E66-B5B1-4C44-8B11-F25D954954C5}" presName="circ2" presStyleLbl="vennNode1" presStyleIdx="1" presStyleCnt="3"/>
      <dgm:spPr/>
      <dgm:t>
        <a:bodyPr/>
        <a:lstStyle/>
        <a:p>
          <a:endParaRPr lang="ru-RU"/>
        </a:p>
      </dgm:t>
    </dgm:pt>
    <dgm:pt modelId="{EA76CEC4-87C8-4B0C-B0D3-471415336CCA}" type="pres">
      <dgm:prSet presAssocID="{ED147E66-B5B1-4C44-8B11-F25D954954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0719F-7F98-41C0-B1AC-CE1C3BDA5B79}" type="pres">
      <dgm:prSet presAssocID="{3C33AE24-292A-481A-9637-15C4E5E7EEAB}" presName="circ3" presStyleLbl="vennNode1" presStyleIdx="2" presStyleCnt="3"/>
      <dgm:spPr/>
      <dgm:t>
        <a:bodyPr/>
        <a:lstStyle/>
        <a:p>
          <a:endParaRPr lang="ru-RU"/>
        </a:p>
      </dgm:t>
    </dgm:pt>
    <dgm:pt modelId="{F6B55194-8F17-42CE-A17E-1236F547FA8C}" type="pres">
      <dgm:prSet presAssocID="{3C33AE24-292A-481A-9637-15C4E5E7EE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24D79-BCC4-4A72-9C53-AB8C32C21B5B}" srcId="{F5C62D7A-309C-44C3-B0F8-5483C1656E44}" destId="{3C33AE24-292A-481A-9637-15C4E5E7EEAB}" srcOrd="2" destOrd="0" parTransId="{A6765AAF-A857-4D06-92D3-F3A8CD340B8F}" sibTransId="{22B8B46C-1850-481B-A598-946533397835}"/>
    <dgm:cxn modelId="{A4FDCEF5-17A6-4BCC-B2C2-096DBA773AC9}" type="presOf" srcId="{3C33AE24-292A-481A-9637-15C4E5E7EEAB}" destId="{F6B55194-8F17-42CE-A17E-1236F547FA8C}" srcOrd="1" destOrd="0" presId="urn:microsoft.com/office/officeart/2005/8/layout/venn1"/>
    <dgm:cxn modelId="{D9089C48-F4E9-4461-9D90-9B7B57AF67FF}" srcId="{F5C62D7A-309C-44C3-B0F8-5483C1656E44}" destId="{51189590-60BE-4522-B150-11DE8EE2256F}" srcOrd="0" destOrd="0" parTransId="{1BB3E316-B267-4234-983C-15ABD51EB4AF}" sibTransId="{2969DC0F-B9E0-4597-9C13-F14E765DB001}"/>
    <dgm:cxn modelId="{70A071F8-60DC-45AD-B7CB-057568B8661E}" type="presOf" srcId="{ED147E66-B5B1-4C44-8B11-F25D954954C5}" destId="{EA76CEC4-87C8-4B0C-B0D3-471415336CCA}" srcOrd="1" destOrd="0" presId="urn:microsoft.com/office/officeart/2005/8/layout/venn1"/>
    <dgm:cxn modelId="{F79509CE-33B8-4A20-8A91-CB87FEC6C8A3}" type="presOf" srcId="{3C33AE24-292A-481A-9637-15C4E5E7EEAB}" destId="{D0B0719F-7F98-41C0-B1AC-CE1C3BDA5B79}" srcOrd="0" destOrd="0" presId="urn:microsoft.com/office/officeart/2005/8/layout/venn1"/>
    <dgm:cxn modelId="{4F619DB7-C15D-4BB3-A65A-640705A83AA9}" type="presOf" srcId="{51189590-60BE-4522-B150-11DE8EE2256F}" destId="{2E4B9B4A-D234-4CEB-AFF1-02BF2D5D3260}" srcOrd="1" destOrd="0" presId="urn:microsoft.com/office/officeart/2005/8/layout/venn1"/>
    <dgm:cxn modelId="{79499DEA-DD46-4376-8634-C20F29FF81ED}" type="presOf" srcId="{F5C62D7A-309C-44C3-B0F8-5483C1656E44}" destId="{1D197186-78EC-479F-A000-F204C5C47CD4}" srcOrd="0" destOrd="0" presId="urn:microsoft.com/office/officeart/2005/8/layout/venn1"/>
    <dgm:cxn modelId="{A549EC63-2455-4C1F-9429-BE1C729EEACA}" srcId="{F5C62D7A-309C-44C3-B0F8-5483C1656E44}" destId="{ED147E66-B5B1-4C44-8B11-F25D954954C5}" srcOrd="1" destOrd="0" parTransId="{0E815C16-D003-4516-835B-D378E026A8A3}" sibTransId="{57FCE6B9-C444-4072-9D66-EF020CA1DDD3}"/>
    <dgm:cxn modelId="{BCC4D5E0-9B1D-4302-B466-307F9EDC2D48}" type="presOf" srcId="{51189590-60BE-4522-B150-11DE8EE2256F}" destId="{99EE8EEE-53C1-49D8-ADD5-91A37CA272B8}" srcOrd="0" destOrd="0" presId="urn:microsoft.com/office/officeart/2005/8/layout/venn1"/>
    <dgm:cxn modelId="{16A256C1-3216-41B8-9078-3F44071630EF}" type="presOf" srcId="{ED147E66-B5B1-4C44-8B11-F25D954954C5}" destId="{2C13DB29-CF7B-4201-A247-F7DC5FC45B2C}" srcOrd="0" destOrd="0" presId="urn:microsoft.com/office/officeart/2005/8/layout/venn1"/>
    <dgm:cxn modelId="{757EC687-8DC9-4B91-9B2B-EC4143C2658D}" type="presParOf" srcId="{1D197186-78EC-479F-A000-F204C5C47CD4}" destId="{99EE8EEE-53C1-49D8-ADD5-91A37CA272B8}" srcOrd="0" destOrd="0" presId="urn:microsoft.com/office/officeart/2005/8/layout/venn1"/>
    <dgm:cxn modelId="{9B81AA37-5DD0-4140-8DFD-D26BDB6B6C48}" type="presParOf" srcId="{1D197186-78EC-479F-A000-F204C5C47CD4}" destId="{2E4B9B4A-D234-4CEB-AFF1-02BF2D5D3260}" srcOrd="1" destOrd="0" presId="urn:microsoft.com/office/officeart/2005/8/layout/venn1"/>
    <dgm:cxn modelId="{4C28EF69-85D1-49E0-AF52-5987E7DA8546}" type="presParOf" srcId="{1D197186-78EC-479F-A000-F204C5C47CD4}" destId="{2C13DB29-CF7B-4201-A247-F7DC5FC45B2C}" srcOrd="2" destOrd="0" presId="urn:microsoft.com/office/officeart/2005/8/layout/venn1"/>
    <dgm:cxn modelId="{D2B3F935-5FC0-458F-82B0-F1CE8112F7DC}" type="presParOf" srcId="{1D197186-78EC-479F-A000-F204C5C47CD4}" destId="{EA76CEC4-87C8-4B0C-B0D3-471415336CCA}" srcOrd="3" destOrd="0" presId="urn:microsoft.com/office/officeart/2005/8/layout/venn1"/>
    <dgm:cxn modelId="{51D03B06-0596-45F1-A93F-FDC18E08B3CE}" type="presParOf" srcId="{1D197186-78EC-479F-A000-F204C5C47CD4}" destId="{D0B0719F-7F98-41C0-B1AC-CE1C3BDA5B79}" srcOrd="4" destOrd="0" presId="urn:microsoft.com/office/officeart/2005/8/layout/venn1"/>
    <dgm:cxn modelId="{1CF327B3-93FD-43D7-BB9A-C0186AACE0DF}" type="presParOf" srcId="{1D197186-78EC-479F-A000-F204C5C47CD4}" destId="{F6B55194-8F17-42CE-A17E-1236F547FA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8EEE-53C1-49D8-ADD5-91A37CA272B8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153920" y="477519"/>
        <a:ext cx="1788160" cy="1097280"/>
      </dsp:txXfrm>
    </dsp:sp>
    <dsp:sp modelId="{2C13DB29-CF7B-4201-A247-F7DC5FC45B2C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454400" y="2204720"/>
        <a:ext cx="1463040" cy="1341120"/>
      </dsp:txXfrm>
    </dsp:sp>
    <dsp:sp modelId="{D0B0719F-7F98-41C0-B1AC-CE1C3BDA5B79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>
            <a:off x="0" y="0"/>
            <a:ext cx="3263153" cy="16584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 flipH="1">
            <a:off x="5880847" y="0"/>
            <a:ext cx="3263153" cy="16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156781"/>
            <a:ext cx="8711366" cy="177260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+mn-lt"/>
              </a:rPr>
              <a:t>Цифровая образовательная среда учителя информатики и использование сервисов сети Интернет на уроках и внеурочных занятиях.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44" y="2064258"/>
            <a:ext cx="6391655" cy="4793742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928981"/>
            <a:ext cx="3742899" cy="929019"/>
          </a:xfrm>
        </p:spPr>
        <p:txBody>
          <a:bodyPr/>
          <a:lstStyle/>
          <a:p>
            <a:r>
              <a:rPr lang="ru-RU" dirty="0" smtClean="0"/>
              <a:t>Кравцова Екатерина Константиновна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5911" y="2265528"/>
            <a:ext cx="8598090" cy="386539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00"/>
                </a:solidFill>
              </a:rPr>
              <a:t>Информационно-образовательная среда</a:t>
            </a:r>
            <a:r>
              <a:rPr lang="ru-RU" sz="3200" dirty="0" smtClean="0">
                <a:solidFill>
                  <a:srgbClr val="000000"/>
                </a:solidFill>
              </a:rPr>
              <a:t> — это система информационно-образовательных ресурсов и инструментов, обеспечивающих условия реализации основных </a:t>
            </a:r>
            <a:r>
              <a:rPr lang="ru-RU" sz="3200" dirty="0" smtClean="0"/>
              <a:t>образовательных программ</a:t>
            </a: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588" y="142875"/>
            <a:ext cx="9015412" cy="1274763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smtClean="0">
                <a:solidFill>
                  <a:srgbClr val="0070C0"/>
                </a:solidFill>
                <a:latin typeface="Arial Black" pitchFamily="34" charset="0"/>
              </a:rPr>
              <a:t>Информационно-образовательная среда образовательного учреждения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09" y="135089"/>
            <a:ext cx="9110893" cy="1107992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Понятие информационно-образовательной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979" y="1462166"/>
            <a:ext cx="8227509" cy="57861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400" dirty="0"/>
              <a:t>Под </a:t>
            </a:r>
            <a:r>
              <a:rPr lang="ru-RU" sz="2400" b="1" dirty="0"/>
              <a:t>информационно-образовательной средой (или ИОС) </a:t>
            </a:r>
            <a:r>
              <a:rPr lang="ru-RU" sz="2400" dirty="0"/>
              <a:t>понимается открытая педагогическая система, сформированная на основе разнообразных информационных образовательных ресурсов, современных информационно-телекоммуникационных средств и педагогических технологий, направленных на формирование творческой, социально активной личности, а также компетентность участников образовательного процесса в решении учебно-познавательных и профессиональных задач с применением информационно-коммуникационных технологий (ИКТ-компетентность), наличие служб поддержки применения ИКТ</a:t>
            </a:r>
            <a:r>
              <a:rPr lang="ru-RU" sz="2400" dirty="0" smtClean="0"/>
              <a:t>.</a:t>
            </a:r>
          </a:p>
          <a:p>
            <a:pPr algn="r"/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Примерная </a:t>
            </a:r>
            <a:r>
              <a:rPr lang="ru-RU" sz="2000" i="1" dirty="0"/>
              <a:t>основная образовательная программа</a:t>
            </a:r>
          </a:p>
          <a:p>
            <a:pPr algn="r"/>
            <a:r>
              <a:rPr lang="ru-RU" sz="2000" i="1" dirty="0"/>
              <a:t>образовательного </a:t>
            </a:r>
            <a:r>
              <a:rPr lang="ru-RU" sz="2000" i="1" dirty="0" smtClean="0"/>
              <a:t>учреждения. Основная школа.</a:t>
            </a:r>
            <a:endParaRPr lang="ru-RU" sz="2000" i="1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08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260648"/>
            <a:ext cx="8154938" cy="61132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78" y="541534"/>
            <a:ext cx="2453258" cy="2453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4" y="924794"/>
            <a:ext cx="1884043" cy="3014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1"/>
          <a:stretch/>
        </p:blipFill>
        <p:spPr>
          <a:xfrm>
            <a:off x="4749552" y="4365104"/>
            <a:ext cx="1953372" cy="1597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20" y="3298271"/>
            <a:ext cx="1656184" cy="2533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4056"/>
            <a:ext cx="931168" cy="931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6" y="304675"/>
            <a:ext cx="931168" cy="931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56" y="713558"/>
            <a:ext cx="931168" cy="931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9210"/>
            <a:ext cx="931168" cy="931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3" y="958320"/>
            <a:ext cx="931168" cy="931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59" y="1734334"/>
            <a:ext cx="1090119" cy="9026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64" y="2742188"/>
            <a:ext cx="925641" cy="12815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9" y="1644726"/>
            <a:ext cx="1298634" cy="12986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0" y="3002846"/>
            <a:ext cx="1962317" cy="33710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869741" y="2643323"/>
            <a:ext cx="22566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ИОС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6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516" y="1044796"/>
            <a:ext cx="9139484" cy="5593915"/>
            <a:chOff x="4516" y="1044796"/>
            <a:chExt cx="9139484" cy="5593915"/>
          </a:xfrm>
        </p:grpSpPr>
        <p:sp>
          <p:nvSpPr>
            <p:cNvPr id="5" name="Овал 4"/>
            <p:cNvSpPr/>
            <p:nvPr/>
          </p:nvSpPr>
          <p:spPr>
            <a:xfrm>
              <a:off x="2777747" y="2547379"/>
              <a:ext cx="3588507" cy="1674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ПЕДАГОГИЧЕСКИЙ</a:t>
              </a:r>
            </a:p>
            <a:p>
              <a:pPr algn="ctr"/>
              <a:r>
                <a:rPr lang="ru-RU" dirty="0" smtClean="0"/>
                <a:t>ПОТЕНЦИАЛ</a:t>
              </a:r>
            </a:p>
            <a:p>
              <a:pPr algn="ctr"/>
              <a:r>
                <a:rPr lang="ru-RU" dirty="0" smtClean="0"/>
                <a:t>ИНФОРМАЦИОННО-</a:t>
              </a:r>
            </a:p>
            <a:p>
              <a:pPr algn="ctr"/>
              <a:r>
                <a:rPr lang="ru-RU" dirty="0" smtClean="0"/>
                <a:t>ОБРАЗОВАТЕЛЬНОЙ</a:t>
              </a:r>
            </a:p>
            <a:p>
              <a:pPr algn="ctr"/>
              <a:r>
                <a:rPr lang="ru-RU" dirty="0" smtClean="0"/>
                <a:t>СРЕДЫ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342654" y="1044796"/>
              <a:ext cx="2470244" cy="75062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ИНДИВИДУАЛИЗАЦИЯ УЧЕБНОГО ПРОЦЕССА</a:t>
              </a:r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323782" y="1304197"/>
              <a:ext cx="2470244" cy="75062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ОРИЕНТАЦИЯ НА САМООБРАЗОВАНИЕ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673756" y="3021519"/>
              <a:ext cx="2470244" cy="75062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СОЦИАЛИЗАЦИЯ УЧАЩИХСЯ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504815" y="4037903"/>
              <a:ext cx="2470244" cy="155559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ОБЕСПЕЧЕНИЕ ПСИХОЛОГО-ПЕДАГОГИЧЕСКОГО СОПРОВОЖДЕНИЯ УЧЕБНОГО ПРОЦЕССА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62805" y="4647382"/>
              <a:ext cx="2470244" cy="1079824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ВОЗМОЖНОСТЬ ИНТЕНСИФИКАЦИИ ПРОЦЕССА ОБУЧЕНИЯ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61526" y="1054419"/>
              <a:ext cx="2470244" cy="1125941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СОЗДАНИЕ СИТУАЦИИ УСПЕШНОСТИ ДЛЯ УЧАЩИХСЯ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16" y="2787403"/>
              <a:ext cx="2470244" cy="1125941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ВОЗМОЖНОСТЬ ОБЕСПЕЧЕНИЯ ДЕЯТЕЛЬНОСТНОГО  ПОДХО</a:t>
              </a:r>
              <a:r>
                <a:rPr lang="ru-RU" b="1" dirty="0" smtClean="0"/>
                <a:t>ДА</a:t>
              </a:r>
              <a:endParaRPr lang="ru-RU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66023" y="4815701"/>
              <a:ext cx="2470244" cy="18230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ГИБКОСТЬ ОРГАНИЗАЦИОННОЙ СТРУКТУРЫ ОБУЧЕНИЯ С ИСПОЛЬЗОВАНИЕМ ДО</a:t>
              </a:r>
              <a:endParaRPr lang="ru-RU" b="1" dirty="0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4362450" y="4222001"/>
              <a:ext cx="685800" cy="593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rot="1947372">
              <a:off x="2787480" y="3921317"/>
              <a:ext cx="685800" cy="7457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rot="5400000">
              <a:off x="2141328" y="3117021"/>
              <a:ext cx="685800" cy="593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верх 16"/>
            <p:cNvSpPr/>
            <p:nvPr/>
          </p:nvSpPr>
          <p:spPr>
            <a:xfrm>
              <a:off x="4234395" y="1845491"/>
              <a:ext cx="666750" cy="7018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/>
            <p:cNvSpPr/>
            <p:nvPr/>
          </p:nvSpPr>
          <p:spPr>
            <a:xfrm rot="19551648">
              <a:off x="2731294" y="2011724"/>
              <a:ext cx="666750" cy="87079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верх 20"/>
            <p:cNvSpPr/>
            <p:nvPr/>
          </p:nvSpPr>
          <p:spPr>
            <a:xfrm rot="1836172">
              <a:off x="5745453" y="1946741"/>
              <a:ext cx="666750" cy="947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низ 21"/>
            <p:cNvSpPr/>
            <p:nvPr/>
          </p:nvSpPr>
          <p:spPr>
            <a:xfrm rot="19122889">
              <a:off x="5969572" y="3770239"/>
              <a:ext cx="685800" cy="5704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6323782" y="3003915"/>
              <a:ext cx="434542" cy="6929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01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4940"/>
            <a:ext cx="9110893" cy="1107992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Необходимые условия для создания ИОС школы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507446" y="23523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44508" y="2028400"/>
            <a:ext cx="442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Техническая и коммуникационная готовность образовательного учреждения, наличие локальной сети и  Интернет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2125" y="4962190"/>
            <a:ext cx="408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Квалифицированные, ИКТ-компетентные пользователи, школьная команда, ИКТ-лидер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88272"/>
            <a:ext cx="408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Современные электронные образовательные ресурсы, содержание ИОС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36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3" y="187161"/>
            <a:ext cx="9043987" cy="1286502"/>
          </a:xfr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Информационно-образовательная  среда образовательного учреждения должна обеспечивать (по ФГОС):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29700" cy="482919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1.  </a:t>
            </a:r>
            <a:r>
              <a:rPr lang="ru-RU" sz="1800" b="1" dirty="0" smtClean="0"/>
              <a:t>Информационно-методическую </a:t>
            </a:r>
            <a:r>
              <a:rPr lang="ru-RU" sz="1800" b="1" dirty="0"/>
              <a:t>поддержку </a:t>
            </a:r>
            <a:r>
              <a:rPr lang="ru-RU" sz="1800" dirty="0"/>
              <a:t>образовательного  </a:t>
            </a:r>
            <a:r>
              <a:rPr lang="ru-RU" sz="1800" dirty="0" smtClean="0"/>
              <a:t>процесса;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2.  </a:t>
            </a:r>
            <a:r>
              <a:rPr lang="ru-RU" sz="1800" b="1" dirty="0" smtClean="0"/>
              <a:t>Планирование</a:t>
            </a:r>
            <a:r>
              <a:rPr lang="ru-RU" sz="1800" dirty="0" smtClean="0"/>
              <a:t> </a:t>
            </a:r>
            <a:r>
              <a:rPr lang="ru-RU" sz="1800" dirty="0"/>
              <a:t>образовательного процесса и его ресурсного  </a:t>
            </a:r>
            <a:r>
              <a:rPr lang="ru-RU" sz="1800" dirty="0" smtClean="0"/>
              <a:t>обеспечения</a:t>
            </a:r>
            <a:endParaRPr lang="ru-RU" sz="1800" dirty="0"/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3.  </a:t>
            </a:r>
            <a:r>
              <a:rPr lang="ru-RU" sz="1800" b="1" dirty="0" smtClean="0"/>
              <a:t>Мониторинг </a:t>
            </a:r>
            <a:r>
              <a:rPr lang="ru-RU" sz="1800" b="1" dirty="0"/>
              <a:t>и фиксацию </a:t>
            </a:r>
            <a:r>
              <a:rPr lang="ru-RU" sz="1800" dirty="0"/>
              <a:t>хода и результатов образовательного </a:t>
            </a:r>
            <a:r>
              <a:rPr lang="ru-RU" sz="1800" dirty="0" smtClean="0"/>
              <a:t>процесса;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4.  </a:t>
            </a:r>
            <a:r>
              <a:rPr lang="ru-RU" sz="1800" b="1" dirty="0" smtClean="0"/>
              <a:t>Мониторинг </a:t>
            </a:r>
            <a:r>
              <a:rPr lang="ru-RU" sz="1800" b="1" dirty="0"/>
              <a:t>здоровья </a:t>
            </a:r>
            <a:r>
              <a:rPr lang="ru-RU" sz="1800" dirty="0"/>
              <a:t>обучающихся;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5.  </a:t>
            </a:r>
            <a:r>
              <a:rPr lang="ru-RU" sz="1800" b="1" dirty="0" smtClean="0"/>
              <a:t>Современные </a:t>
            </a:r>
            <a:r>
              <a:rPr lang="ru-RU" sz="1800" b="1" dirty="0"/>
              <a:t>процедуры </a:t>
            </a:r>
            <a:r>
              <a:rPr lang="ru-RU" sz="1800" dirty="0"/>
              <a:t>создания, поиска, сбора, анализа, обработки, хранения и представления </a:t>
            </a:r>
            <a:r>
              <a:rPr lang="ru-RU" sz="1800" b="1" dirty="0"/>
              <a:t>информации</a:t>
            </a:r>
            <a:r>
              <a:rPr lang="ru-RU" sz="1800" dirty="0"/>
              <a:t>;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6.  </a:t>
            </a:r>
            <a:r>
              <a:rPr lang="ru-RU" sz="1800" b="1" dirty="0" smtClean="0"/>
              <a:t>Дистанционное </a:t>
            </a:r>
            <a:r>
              <a:rPr lang="ru-RU" sz="1800" b="1" dirty="0"/>
              <a:t>взаимодействие </a:t>
            </a:r>
            <a:r>
              <a:rPr lang="ru-RU" sz="1800" dirty="0"/>
              <a:t>всех участников образовательного процесса (обучающихся, их  родителей (законных представителей),  педагогических работников, органов управления в сфере образования, общественности), в том </a:t>
            </a:r>
            <a:r>
              <a:rPr lang="ru-RU" sz="1800" dirty="0" smtClean="0"/>
              <a:t>числе </a:t>
            </a:r>
            <a:r>
              <a:rPr lang="ru-RU" sz="1800" dirty="0"/>
              <a:t>в рамках дистанционного образования; 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7.  </a:t>
            </a:r>
            <a:r>
              <a:rPr lang="ru-RU" sz="1800" b="1" dirty="0" smtClean="0"/>
              <a:t>Дистанционное </a:t>
            </a:r>
            <a:r>
              <a:rPr lang="ru-RU" sz="1800" b="1" dirty="0"/>
              <a:t>взаимодействие образовательного учреждения </a:t>
            </a:r>
            <a:r>
              <a:rPr lang="ru-RU" sz="1800" dirty="0"/>
              <a:t>с другими организациями социальной сферы: учреждениями дополнительного образования детей, учреждениями культуры, здравоохранения, спорта, досуга, службами занятости населения, обеспечения безопасности жизнедеятельности.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D34E3F-DF88-437E-BAB7-C2A615EFD5A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347"/>
            <a:ext cx="9144000" cy="566305"/>
          </a:xfr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Понятие ИОС в контексте ФГОС ООО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" y="1628800"/>
            <a:ext cx="8434141" cy="4896544"/>
          </a:xfrm>
        </p:spPr>
        <p:txBody>
          <a:bodyPr/>
          <a:lstStyle/>
          <a:p>
            <a:pPr algn="ctr">
              <a:buNone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Информационно-образовательные среды разного уровня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" y="2556455"/>
            <a:ext cx="8372475" cy="35394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Глобальное информационно-образовательное пространство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ИОС </a:t>
            </a:r>
            <a:r>
              <a:rPr lang="ru-RU" sz="2800" dirty="0">
                <a:solidFill>
                  <a:schemeClr val="tx1"/>
                </a:solidFill>
              </a:rPr>
              <a:t>города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ИОС образовательного учреждения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ИОС предмета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ИОС (ИП) учителя, ученика, административного работника, методиста, родителя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D34E3F-DF88-437E-BAB7-C2A615EFD5A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ЦОС  учителя информатики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5691115"/>
            <a:ext cx="7886700" cy="485847"/>
          </a:xfrm>
        </p:spPr>
        <p:txBody>
          <a:bodyPr/>
          <a:lstStyle/>
          <a:p>
            <a:r>
              <a:rPr lang="en-US" dirty="0"/>
              <a:t>https://mm.tt/map/2112475114?t=OxvktkqK4N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59" y="1690689"/>
            <a:ext cx="8648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5" y="816428"/>
            <a:ext cx="8937005" cy="51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789669"/>
            <a:ext cx="7730360" cy="44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3500438" y="5214938"/>
            <a:ext cx="2214562" cy="1214437"/>
          </a:xfrm>
          <a:prstGeom prst="roundRect">
            <a:avLst>
              <a:gd name="adj" fmla="val 16667"/>
            </a:avLst>
          </a:prstGeom>
          <a:solidFill>
            <a:srgbClr val="E4E3C7"/>
          </a:solidFill>
          <a:ln w="25400" algn="ctr">
            <a:solidFill>
              <a:srgbClr val="239595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6858000" y="1285875"/>
            <a:ext cx="2214563" cy="1214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71438" y="4143375"/>
            <a:ext cx="2214562" cy="1214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71438" y="1285875"/>
            <a:ext cx="2214562" cy="1214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6858000" y="4143375"/>
            <a:ext cx="2214563" cy="1214438"/>
          </a:xfrm>
          <a:prstGeom prst="roundRect">
            <a:avLst>
              <a:gd name="adj" fmla="val 16667"/>
            </a:avLst>
          </a:prstGeom>
          <a:solidFill>
            <a:srgbClr val="E4E3C7"/>
          </a:solidFill>
          <a:ln w="25400" algn="ctr">
            <a:solidFill>
              <a:srgbClr val="239595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3419475" y="260350"/>
            <a:ext cx="2214563" cy="1214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564" name="Text Box 3"/>
          <p:cNvSpPr txBox="1">
            <a:spLocks noChangeArrowheads="1"/>
          </p:cNvSpPr>
          <p:nvPr/>
        </p:nvSpPr>
        <p:spPr bwMode="auto">
          <a:xfrm>
            <a:off x="3500438" y="571500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НОВАЯ ЦЕЛЬ ОБРАЗОВАНИЯ</a:t>
            </a: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3713163" y="2786063"/>
            <a:ext cx="1714500" cy="1143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566" name="Text Box 3"/>
          <p:cNvSpPr txBox="1">
            <a:spLocks noChangeArrowheads="1"/>
          </p:cNvSpPr>
          <p:nvPr/>
        </p:nvSpPr>
        <p:spPr bwMode="auto">
          <a:xfrm>
            <a:off x="3927475" y="3089275"/>
            <a:ext cx="1357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ФГОС</a:t>
            </a:r>
          </a:p>
        </p:txBody>
      </p:sp>
      <p:sp>
        <p:nvSpPr>
          <p:cNvPr id="23567" name="Text Box 3"/>
          <p:cNvSpPr txBox="1">
            <a:spLocks noChangeArrowheads="1"/>
          </p:cNvSpPr>
          <p:nvPr/>
        </p:nvSpPr>
        <p:spPr bwMode="auto">
          <a:xfrm>
            <a:off x="6929438" y="1428750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НОВОЕ СОДЕРЖАНИЕ ОБРАЗОВАНИЯ</a:t>
            </a:r>
          </a:p>
        </p:txBody>
      </p:sp>
      <p:sp>
        <p:nvSpPr>
          <p:cNvPr id="23568" name="Text Box 3"/>
          <p:cNvSpPr txBox="1">
            <a:spLocks noChangeArrowheads="1"/>
          </p:cNvSpPr>
          <p:nvPr/>
        </p:nvSpPr>
        <p:spPr bwMode="auto">
          <a:xfrm>
            <a:off x="3492500" y="5229225"/>
            <a:ext cx="2214563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НОВЫЕ ТРЕБОВАНИЯ К ПОДГОТОВКЕ ПЕДАГОГА</a:t>
            </a:r>
          </a:p>
        </p:txBody>
      </p:sp>
      <p:sp>
        <p:nvSpPr>
          <p:cNvPr id="23569" name="Text Box 3"/>
          <p:cNvSpPr txBox="1">
            <a:spLocks noChangeArrowheads="1"/>
          </p:cNvSpPr>
          <p:nvPr/>
        </p:nvSpPr>
        <p:spPr bwMode="auto">
          <a:xfrm>
            <a:off x="6672263" y="4149725"/>
            <a:ext cx="2471737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НОВОЕ </a:t>
            </a:r>
            <a:r>
              <a:rPr lang="ru-RU" b="1" dirty="0" smtClean="0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ЦЕЛЕПОЛОГАНИ</a:t>
            </a:r>
            <a:r>
              <a:rPr lang="ru-RU" b="1" dirty="0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Е</a:t>
            </a:r>
            <a:r>
              <a:rPr lang="ru-RU" b="1" dirty="0" smtClean="0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ДЛЯ ОБУЧАЕМЫХ</a:t>
            </a:r>
          </a:p>
          <a:p>
            <a:pPr algn="ctr" eaLnBrk="1" hangingPunct="1"/>
            <a:r>
              <a:rPr lang="ru-RU" b="1" dirty="0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И ПЕДАГОГОВ</a:t>
            </a:r>
          </a:p>
        </p:txBody>
      </p:sp>
      <p:sp>
        <p:nvSpPr>
          <p:cNvPr id="23570" name="Text Box 3"/>
          <p:cNvSpPr txBox="1">
            <a:spLocks noChangeArrowheads="1"/>
          </p:cNvSpPr>
          <p:nvPr/>
        </p:nvSpPr>
        <p:spPr bwMode="auto">
          <a:xfrm>
            <a:off x="0" y="4286250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НОВЫЕ ТЕХНОЛОГИИ ОБУЧЕНИЯ</a:t>
            </a:r>
          </a:p>
        </p:txBody>
      </p:sp>
      <p:sp>
        <p:nvSpPr>
          <p:cNvPr id="23571" name="Text Box 3"/>
          <p:cNvSpPr txBox="1">
            <a:spLocks noChangeArrowheads="1"/>
          </p:cNvSpPr>
          <p:nvPr/>
        </p:nvSpPr>
        <p:spPr bwMode="auto">
          <a:xfrm>
            <a:off x="0" y="1412875"/>
            <a:ext cx="22145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НОВЫЕ СРЕДСТВА</a:t>
            </a:r>
          </a:p>
          <a:p>
            <a:pPr algn="ctr" eaLnBrk="1" hangingPunct="1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ОБУЧЕНИЯ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4356100" y="1571625"/>
            <a:ext cx="357188" cy="1120775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356100" y="4000500"/>
            <a:ext cx="357188" cy="1120775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5893594" y="1710531"/>
            <a:ext cx="357188" cy="1774825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5893594" y="3210719"/>
            <a:ext cx="357187" cy="1774825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2893219" y="1710531"/>
            <a:ext cx="357188" cy="1774825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2821782" y="3139281"/>
            <a:ext cx="357188" cy="1774825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2" y="277813"/>
            <a:ext cx="8538333" cy="991429"/>
          </a:xfrm>
          <a:solidFill>
            <a:schemeClr val="lt1">
              <a:alpha val="4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Что формирует новую цель образования?</a:t>
            </a: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706438" y="3138488"/>
            <a:ext cx="3559175" cy="1374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11188" y="3287713"/>
            <a:ext cx="37877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НОВЫЕ </a:t>
            </a:r>
          </a:p>
          <a:p>
            <a:pPr algn="ctr" eaLnBrk="1" hangingPunct="1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ОБРАЗОВАТЕЛЬНЫЕ ЗАПРОСЫ ОБЩЕСТВА, СЕМЬИ И ГОСУДАРСТВА</a:t>
            </a: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5164138" y="3179763"/>
            <a:ext cx="3617912" cy="13192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5157788" y="3427413"/>
            <a:ext cx="36433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ШИРОКОЕ ВНЕДРЕНИЕ </a:t>
            </a:r>
          </a:p>
          <a:p>
            <a:pPr algn="ctr" eaLnBrk="1" hangingPunct="1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ИКТ-ТЕХНОЛОГИЙ</a:t>
            </a:r>
          </a:p>
          <a:p>
            <a:pPr algn="ctr" eaLnBrk="1" hangingPunct="1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ВО ВСЕ СФЕРЫ ЖИЗНИ </a:t>
            </a:r>
          </a:p>
        </p:txBody>
      </p:sp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733425" y="2244725"/>
            <a:ext cx="3643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ОБЩЕСТВЕННЫЙ ДОГОВОР</a:t>
            </a:r>
          </a:p>
        </p:txBody>
      </p:sp>
      <p:sp>
        <p:nvSpPr>
          <p:cNvPr id="24584" name="Text Box 3"/>
          <p:cNvSpPr txBox="1">
            <a:spLocks noChangeArrowheads="1"/>
          </p:cNvSpPr>
          <p:nvPr/>
        </p:nvSpPr>
        <p:spPr bwMode="auto">
          <a:xfrm>
            <a:off x="5168900" y="2260600"/>
            <a:ext cx="3795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НОВЫЕ </a:t>
            </a:r>
          </a:p>
          <a:p>
            <a:pPr algn="ctr" eaLnBrk="1" hangingPunct="1"/>
            <a:r>
              <a:rPr lang="ru-RU" sz="24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ТЕХНОЛОГИИ</a:t>
            </a: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1857375" y="4897438"/>
            <a:ext cx="5973763" cy="9445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86" name="Text Box 3"/>
          <p:cNvSpPr txBox="1">
            <a:spLocks noChangeArrowheads="1"/>
          </p:cNvSpPr>
          <p:nvPr/>
        </p:nvSpPr>
        <p:spPr bwMode="auto">
          <a:xfrm>
            <a:off x="3079750" y="5156200"/>
            <a:ext cx="3643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Arial" charset="0"/>
              </a:rPr>
              <a:t>НОВАЯ ЦЕЛЬ ОБРАЗОВАНИЯ</a:t>
            </a: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3600000">
            <a:off x="3801270" y="4377531"/>
            <a:ext cx="830262" cy="307975"/>
          </a:xfrm>
          <a:prstGeom prst="rightArrow">
            <a:avLst>
              <a:gd name="adj1" fmla="val 50000"/>
              <a:gd name="adj2" fmla="val 51846"/>
            </a:avLst>
          </a:prstGeom>
          <a:solidFill>
            <a:schemeClr val="accent1"/>
          </a:solidFill>
          <a:ln w="25400" algn="ctr">
            <a:solidFill>
              <a:srgbClr val="23959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7200000">
            <a:off x="4869657" y="4404518"/>
            <a:ext cx="812800" cy="309563"/>
          </a:xfrm>
          <a:prstGeom prst="rightArrow">
            <a:avLst>
              <a:gd name="adj1" fmla="val 50000"/>
              <a:gd name="adj2" fmla="val 50495"/>
            </a:avLst>
          </a:prstGeom>
          <a:solidFill>
            <a:schemeClr val="accent1"/>
          </a:solidFill>
          <a:ln w="25400" algn="ctr">
            <a:solidFill>
              <a:srgbClr val="23959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8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55134"/>
            <a:ext cx="8643937" cy="1036850"/>
          </a:xfrm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ru-RU" sz="32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Какова основная цель современного образования?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dirty="0" smtClean="0"/>
              <a:t>Основная </a:t>
            </a:r>
            <a:r>
              <a:rPr lang="ru-RU" sz="3200" b="1" dirty="0" smtClean="0"/>
              <a:t>цель</a:t>
            </a:r>
            <a:r>
              <a:rPr lang="ru-RU" sz="3200" dirty="0" smtClean="0"/>
              <a:t> современного образования – формирование </a:t>
            </a:r>
            <a:br>
              <a:rPr lang="ru-RU" sz="3200" dirty="0" smtClean="0"/>
            </a:br>
            <a:r>
              <a:rPr lang="ru-RU" sz="3200" b="1" dirty="0" smtClean="0"/>
              <a:t>новой образовательной системы</a:t>
            </a:r>
            <a:r>
              <a:rPr lang="ru-RU" sz="3200" dirty="0" smtClean="0"/>
              <a:t>, призванной стать основным инструментом социокультурной модернизации российского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6579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1138450"/>
            <a:ext cx="8201025" cy="3352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6" y="4491250"/>
            <a:ext cx="8077200" cy="18478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5970" y="365126"/>
            <a:ext cx="6809380" cy="1325563"/>
          </a:xfrm>
        </p:spPr>
        <p:txBody>
          <a:bodyPr/>
          <a:lstStyle/>
          <a:p>
            <a:r>
              <a:rPr lang="ru-RU" b="1" dirty="0" smtClean="0"/>
              <a:t>ФГОС ООО 31.05.2021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486" y="0"/>
            <a:ext cx="81012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Требования к условиям реализации программы основного общего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7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90675"/>
            <a:ext cx="8305800" cy="36766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504" y="365126"/>
            <a:ext cx="6713846" cy="1325563"/>
          </a:xfrm>
        </p:spPr>
        <p:txBody>
          <a:bodyPr/>
          <a:lstStyle/>
          <a:p>
            <a:r>
              <a:rPr lang="ru-RU" b="1" dirty="0" smtClean="0"/>
              <a:t>ФГОС ООО 31.05.21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1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8" y="1360440"/>
            <a:ext cx="8543925" cy="4410075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801504" y="365126"/>
            <a:ext cx="671384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ФГОС ООО 31.05.21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25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8" y="1633679"/>
            <a:ext cx="8382000" cy="2771775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801504" y="365126"/>
            <a:ext cx="671384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ФГОС ООО 31.05.21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76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473958" y="476250"/>
            <a:ext cx="7295392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/>
              <a:t>Цель создания информационно-образовательной среды (ИОС)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algn="just"/>
            <a:r>
              <a:rPr lang="ru-RU" altLang="ru-RU" b="1" i="1" smtClean="0"/>
              <a:t>	информационная поддержка образовательного процесса и управления учебным заведением, информирование всех участников образовательного процесса о его ходе и результатах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7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321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Цифровая образовательная среда учителя информатики и использование сервисов сети Интернет на уроках и внеурочных занятиях.</vt:lpstr>
      <vt:lpstr>Презентация PowerPoint</vt:lpstr>
      <vt:lpstr>Что формирует новую цель образования?</vt:lpstr>
      <vt:lpstr>Какова основная цель современного образования?</vt:lpstr>
      <vt:lpstr>ФГОС ООО 31.05.2021</vt:lpstr>
      <vt:lpstr>ФГОС ООО 31.05.21</vt:lpstr>
      <vt:lpstr>Презентация PowerPoint</vt:lpstr>
      <vt:lpstr>Презентация PowerPoint</vt:lpstr>
      <vt:lpstr>Цель создания информационно-образовательной среды (ИОС)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Информационно-образовательная  среда образовательного учреждения должна обеспечивать (по ФГОС): </vt:lpstr>
      <vt:lpstr>Понятие ИОС в контексте ФГОС ООО</vt:lpstr>
      <vt:lpstr>ЦОС  учителя информатики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Кравцова Екатерина Константиновна</cp:lastModifiedBy>
  <cp:revision>13</cp:revision>
  <dcterms:created xsi:type="dcterms:W3CDTF">2019-10-28T08:40:00Z</dcterms:created>
  <dcterms:modified xsi:type="dcterms:W3CDTF">2021-12-03T13:05:32Z</dcterms:modified>
</cp:coreProperties>
</file>