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66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4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1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04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44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99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10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04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6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2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3389813-B990-4ABF-9987-481E98E2EECC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83AA5D-BE35-4F05-B50B-36D8D51F812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40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1114424"/>
            <a:ext cx="10058400" cy="3210687"/>
          </a:xfrm>
        </p:spPr>
        <p:txBody>
          <a:bodyPr>
            <a:normAutofit/>
          </a:bodyPr>
          <a:lstStyle/>
          <a:p>
            <a:r>
              <a:rPr lang="ru-RU" sz="7500" b="1" dirty="0" smtClean="0">
                <a:latin typeface="+mn-lt"/>
                <a:cs typeface="Arial" panose="020B0604020202020204" pitchFamily="34" charset="0"/>
              </a:rPr>
              <a:t>ПАДЕНИЕ БЕРЛИНСКОЙ СТЕНЫ</a:t>
            </a:r>
            <a:endParaRPr lang="ru-RU" sz="75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7279" y="4429036"/>
            <a:ext cx="73180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30 лет назад произошло выдающееся историческое событие: пала Стена, разделявшая Германию и весь мир. Это случилось как будто совершенно неожиданно. Как будто...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2598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Берлинская стена, построенная в 1961 году властями ГДР, была символом раздела Европы и всего мира, противостояния Востока и Запада, борьбы между капитализмом и социализмом советского образца. Западный Берлин был окружен бетонной стеной, протянувшейся на 155 километров, колючей проволокой, минными полями, контрольно-следовой полосой, вышками с вооруженными </a:t>
            </a:r>
            <a:r>
              <a:rPr lang="ru-RU" dirty="0" err="1"/>
              <a:t>гэдээровскими</a:t>
            </a:r>
            <a:r>
              <a:rPr lang="ru-RU" dirty="0"/>
              <a:t> солдатами, но его жители могли свободно путешествовать по всему миру. Стена была построена для "своих", чтобы они не бежали на Запад.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193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ИСТОРИЯ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36" y="1587982"/>
            <a:ext cx="5921267" cy="39475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28436" y="5662313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b="0" dirty="0" err="1" smtClean="0">
                <a:solidFill>
                  <a:schemeClr val="accent6">
                    <a:lumMod val="75000"/>
                  </a:schemeClr>
                </a:solidFill>
                <a:effectLst/>
              </a:rPr>
              <a:t>Энгельберт</a:t>
            </a:r>
            <a:r>
              <a:rPr lang="ru-RU" sz="1500" b="0" dirty="0" smtClean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ru-RU" sz="1500" b="0" dirty="0" err="1" smtClean="0">
                <a:solidFill>
                  <a:schemeClr val="accent6">
                    <a:lumMod val="75000"/>
                  </a:schemeClr>
                </a:solidFill>
                <a:effectLst/>
              </a:rPr>
              <a:t>Райнеке</a:t>
            </a:r>
            <a:r>
              <a:rPr lang="ru-RU" sz="1500" b="0" dirty="0" smtClean="0">
                <a:solidFill>
                  <a:schemeClr val="accent6">
                    <a:lumMod val="75000"/>
                  </a:schemeClr>
                </a:solidFill>
                <a:effectLst/>
              </a:rPr>
              <a:t> Пограничники ГДР у </a:t>
            </a:r>
            <a:r>
              <a:rPr lang="ru-RU" sz="1500" b="0" dirty="0" err="1" smtClean="0">
                <a:solidFill>
                  <a:schemeClr val="accent6">
                    <a:lumMod val="75000"/>
                  </a:schemeClr>
                </a:solidFill>
                <a:effectLst/>
              </a:rPr>
              <a:t>Брандербургских</a:t>
            </a:r>
            <a:r>
              <a:rPr lang="ru-RU" sz="1500" b="0" dirty="0" smtClean="0">
                <a:solidFill>
                  <a:schemeClr val="accent6">
                    <a:lumMod val="75000"/>
                  </a:schemeClr>
                </a:solidFill>
                <a:effectLst/>
              </a:rPr>
              <a:t> ворот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Все изменилось за одну ночь - с 9-го на 10 ноября 1989 года. В эту ночь рухнула Стена, разделявшая два германских государства. На пресс-конференции </a:t>
            </a:r>
            <a:r>
              <a:rPr lang="ru-RU" dirty="0" smtClean="0"/>
              <a:t>Гюнтер </a:t>
            </a:r>
            <a:r>
              <a:rPr lang="ru-RU" dirty="0" err="1"/>
              <a:t>Шабовски</a:t>
            </a:r>
            <a:r>
              <a:rPr lang="ru-RU" dirty="0"/>
              <a:t> </a:t>
            </a:r>
            <a:r>
              <a:rPr lang="ru-RU" dirty="0" smtClean="0"/>
              <a:t>вечером </a:t>
            </a:r>
            <a:r>
              <a:rPr lang="ru-RU" dirty="0"/>
              <a:t>9 ноября в Восточном Берлине, которую транслировало телевидение, было объявлено, что жители ГДР отныне могут свободно ездить на Запад, притом прямо с момента объявления. И тысячи людей устремились к КПП, разделявшим Восточный и Западный Берлин, которые больше двух с половиной десятилетий были открыты только в одну сторону - с Запада на Восток.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38398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ИСТОРИЯ ПАДЕНИЯ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90484" y="5777730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>
                <a:solidFill>
                  <a:schemeClr val="accent6">
                    <a:lumMod val="75000"/>
                  </a:schemeClr>
                </a:solidFill>
              </a:rPr>
              <a:t>11 ноября 1989 </a:t>
            </a:r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года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726" y="1755382"/>
            <a:ext cx="5839516" cy="388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Растерявшиеся </a:t>
            </a:r>
            <a:r>
              <a:rPr lang="ru-RU" dirty="0" smtClean="0"/>
              <a:t>пограничники</a:t>
            </a:r>
            <a:r>
              <a:rPr lang="ru-RU" dirty="0"/>
              <a:t>, не ожидавшие такой массы людей и не получавшие указаний "сверху", в конце концов, открыли границу. 30 тысяч солдат армии ГДР были в ту ночь приведены в повышенную боевую готовность, но никто, к счастью, не решился дать приказ открыть огонь: были бы тысячи жертв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/>
              <a:t>Падение Стены стало началом конца раздела Германии. Но всё случилось, конечно, не вдруг. Тектонические сдвиги в социалистическом лагере начались за несколько лет до этого, когда в СССР пришел к власти Михаил Горбачев.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681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НАЧАЛО БЫЛО ПОЛОЖЕНО В СССР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90484" y="5777730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Михаил Горбачев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07" y="1662655"/>
            <a:ext cx="5433554" cy="407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Первыми стали смелее </a:t>
            </a:r>
            <a:r>
              <a:rPr lang="ru-RU" dirty="0" smtClean="0"/>
              <a:t>использовать свободу </a:t>
            </a:r>
            <a:r>
              <a:rPr lang="ru-RU" dirty="0"/>
              <a:t>в Польше и Венгрии. Польские власти уже летом 1988 года начали </a:t>
            </a:r>
            <a:r>
              <a:rPr lang="ru-RU" dirty="0" smtClean="0"/>
              <a:t>диалог. За </a:t>
            </a:r>
            <a:r>
              <a:rPr lang="ru-RU" dirty="0"/>
              <a:t>ними последовали венгры, которые летом 1989 года начали снимать пограничные ограждения на границе с Австрией. Через открытую "зеленую границу" устремились на Запад тысячи граждан ГДР, которые специально для этого ехали в Венгрию - якобы на летний отдых. Другие искали возможности бежать на Запад через посольство ФРГ в Праге.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681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НАЧАЛО БЫЛО ПОЛОЖЕНО В СССР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90484" y="5269899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Так встречали машины в Западном Берлине утром 10 ноября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484" y="1408315"/>
            <a:ext cx="6003378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2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После победы на выборах в 1960 году судьба снова сводит его с Берлином</a:t>
            </a:r>
            <a:r>
              <a:rPr lang="ru-RU" dirty="0" smtClean="0"/>
              <a:t>.</a:t>
            </a:r>
            <a:r>
              <a:rPr lang="ru-RU" dirty="0"/>
              <a:t> Сказать, что немецкая столица встретила американского президента в июне 1963 года радушно – не сказать ничего. Полмиллиона человек пришли послушать его речь, которую он почти полностью переписал незадолго до выступления будучи под впечатлением от неожиданно теплого приема. Фразу "Я – берлинец" на немецком Кеннеди записал себе на бумажку и специально репетировал произношение.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5690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Я БЕРЛИНЕЦ: ДЖОН КЕННЕДИ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90484" y="5269899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Джон Кеннеди и его реч</a:t>
            </a:r>
            <a:r>
              <a:rPr lang="ru-RU" sz="1500" dirty="0">
                <a:solidFill>
                  <a:schemeClr val="accent6">
                    <a:lumMod val="75000"/>
                  </a:schemeClr>
                </a:solidFill>
              </a:rPr>
              <a:t>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47" y="1349398"/>
            <a:ext cx="5296074" cy="386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0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Протестовали не только в Лейпциге и Восточном Берлине, но и во многих других городах ГДР. Лозунги становились все более смелыми: люди требовали свободы печати и собраний, демократических выборов, упразднения всесильной тайной полиции - "</a:t>
            </a:r>
            <a:r>
              <a:rPr lang="ru-RU" dirty="0" err="1"/>
              <a:t>штази</a:t>
            </a:r>
            <a:r>
              <a:rPr lang="ru-RU" dirty="0"/>
              <a:t>"... Кое-где полиция и госбезопасность еще пытались разгонять эти демонстрации, хотя те были мирными, и задерживали их организаторов, но становилось ясно: государство капитулирует, страх исчезает, народ больше не боится диктатуры.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5171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СТРАХ ИСЧЕЗАЕТ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90484" y="5451136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Люди 11 ноября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70" y="1455840"/>
            <a:ext cx="6083314" cy="39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0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Уже тогда участники мирных демонстраций в ГДР скандировали "Мы - один народ!", требуя открыть границы. </a:t>
            </a:r>
            <a:r>
              <a:rPr lang="ru-RU" dirty="0" err="1"/>
              <a:t>Хонеккеру</a:t>
            </a:r>
            <a:r>
              <a:rPr lang="ru-RU" dirty="0"/>
              <a:t> пришлось уйти в </a:t>
            </a:r>
            <a:r>
              <a:rPr lang="ru-RU" dirty="0" smtClean="0"/>
              <a:t>отставку.4 </a:t>
            </a:r>
            <a:r>
              <a:rPr lang="ru-RU" dirty="0"/>
              <a:t>ноября на центральной </a:t>
            </a:r>
            <a:r>
              <a:rPr lang="ru-RU" dirty="0" smtClean="0"/>
              <a:t>восточно-берлинской </a:t>
            </a:r>
            <a:r>
              <a:rPr lang="ru-RU" dirty="0"/>
              <a:t>площади </a:t>
            </a:r>
            <a:r>
              <a:rPr lang="ru-RU" dirty="0" smtClean="0"/>
              <a:t>прошел </a:t>
            </a:r>
            <a:r>
              <a:rPr lang="ru-RU" dirty="0"/>
              <a:t>грандиозный митинг, в котором приняли участие более полумиллиона человек. На нем аплодировали </a:t>
            </a:r>
            <a:r>
              <a:rPr lang="ru-RU" dirty="0" smtClean="0"/>
              <a:t>оппозиционерам. И </a:t>
            </a:r>
            <a:r>
              <a:rPr lang="ru-RU" dirty="0"/>
              <a:t>когда </a:t>
            </a:r>
            <a:r>
              <a:rPr lang="ru-RU" dirty="0" err="1"/>
              <a:t>Шабовски</a:t>
            </a:r>
            <a:r>
              <a:rPr lang="ru-RU" dirty="0"/>
              <a:t> вечером 9 ноября объявил о возможности свободно покидать ГДР, сдержать людей, жаждавших свободы, было уже невозможно.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4942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СТРАХ ИСЧЕЗАЕТ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51967" y="5483835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Люди 11 ноября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793" y="1221290"/>
            <a:ext cx="6190349" cy="41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5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2359" y="1299581"/>
            <a:ext cx="44406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Через несколько дней пришлось прорубать в Стене новые пропускные пункты, Тех, кто приходил или приезжал в Западный Берлин из Восточного, восторженно встречали цветами, шампанским, конфетами. Незнакомые люди обнимались и плакали. Это был настоящий праздник, продолжением которого стало спустя 11 месяцев юридически оформленное государственное воссоединение Германии.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359" y="776361"/>
            <a:ext cx="5714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cs typeface="Arial" panose="020B0604020202020204" pitchFamily="34" charset="0"/>
              </a:rPr>
              <a:t>СТРАХ ИСЧЕЗАЕТ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36517" y="5089697"/>
            <a:ext cx="6096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500" dirty="0" smtClean="0">
                <a:solidFill>
                  <a:schemeClr val="accent6">
                    <a:lumMod val="75000"/>
                  </a:schemeClr>
                </a:solidFill>
              </a:rPr>
              <a:t>Люди 11 ноября</a:t>
            </a:r>
            <a:endParaRPr lang="ru-RU" sz="15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456" y="1056698"/>
            <a:ext cx="6091061" cy="390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Другая 38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C00000"/>
      </a:accent1>
      <a:accent2>
        <a:srgbClr val="00000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Ретро</Template>
  <TotalTime>87</TotalTime>
  <Words>590</Words>
  <Application>Microsoft Office PowerPoint</Application>
  <PresentationFormat>Широкоэкранный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Ретро</vt:lpstr>
      <vt:lpstr>ПАДЕНИЕ БЕРЛИНСКОЙ СТЕНЫ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ПАДЕНИЕ БЕРЛИНСКОЙ СТЕНЫ</dc:title>
  <dc:creator>артем Будников</dc:creator>
  <cp:lastModifiedBy>артем Будников</cp:lastModifiedBy>
  <cp:revision>13</cp:revision>
  <dcterms:created xsi:type="dcterms:W3CDTF">2020-10-07T19:27:33Z</dcterms:created>
  <dcterms:modified xsi:type="dcterms:W3CDTF">2020-11-22T19:19:32Z</dcterms:modified>
</cp:coreProperties>
</file>