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4"/>
  </p:notesMasterIdLst>
  <p:sldIdLst>
    <p:sldId id="256" r:id="rId2"/>
    <p:sldId id="257" r:id="rId3"/>
    <p:sldId id="272" r:id="rId4"/>
    <p:sldId id="286" r:id="rId5"/>
    <p:sldId id="261" r:id="rId6"/>
    <p:sldId id="274" r:id="rId7"/>
    <p:sldId id="289" r:id="rId8"/>
    <p:sldId id="290" r:id="rId9"/>
    <p:sldId id="268" r:id="rId10"/>
    <p:sldId id="260" r:id="rId11"/>
    <p:sldId id="266" r:id="rId12"/>
    <p:sldId id="267" r:id="rId13"/>
    <p:sldId id="275" r:id="rId14"/>
    <p:sldId id="273" r:id="rId15"/>
    <p:sldId id="269" r:id="rId16"/>
    <p:sldId id="270" r:id="rId17"/>
    <p:sldId id="271" r:id="rId18"/>
    <p:sldId id="283" r:id="rId19"/>
    <p:sldId id="259" r:id="rId20"/>
    <p:sldId id="285" r:id="rId21"/>
    <p:sldId id="291" r:id="rId22"/>
    <p:sldId id="276" r:id="rId23"/>
    <p:sldId id="277" r:id="rId24"/>
    <p:sldId id="281" r:id="rId25"/>
    <p:sldId id="278" r:id="rId26"/>
    <p:sldId id="279" r:id="rId27"/>
    <p:sldId id="280" r:id="rId28"/>
    <p:sldId id="287" r:id="rId29"/>
    <p:sldId id="282" r:id="rId30"/>
    <p:sldId id="284" r:id="rId31"/>
    <p:sldId id="288" r:id="rId32"/>
    <p:sldId id="265"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53D091-6054-447B-BFA9-8CE0D45186EE}" type="doc">
      <dgm:prSet loTypeId="urn:microsoft.com/office/officeart/2005/8/layout/radial5" loCatId="cycle" qsTypeId="urn:microsoft.com/office/officeart/2005/8/quickstyle/simple5" qsCatId="simple" csTypeId="urn:microsoft.com/office/officeart/2005/8/colors/accent0_1" csCatId="mainScheme" phldr="1"/>
      <dgm:spPr/>
      <dgm:t>
        <a:bodyPr/>
        <a:lstStyle/>
        <a:p>
          <a:endParaRPr lang="fr-FR"/>
        </a:p>
      </dgm:t>
    </dgm:pt>
    <dgm:pt modelId="{60F4A511-62B6-4282-B924-4E231A5D67CC}">
      <dgm:prSet phldrT="[Texte]"/>
      <dgm:spPr/>
      <dgm:t>
        <a:bodyPr/>
        <a:lstStyle/>
        <a:p>
          <a:r>
            <a:rPr lang="fr-FR" b="1" dirty="0" smtClean="0"/>
            <a:t>Tâche</a:t>
          </a:r>
          <a:endParaRPr lang="fr-FR" b="1" dirty="0"/>
        </a:p>
      </dgm:t>
    </dgm:pt>
    <dgm:pt modelId="{18C3FE23-2EC2-4AFB-B815-344EF4E16F7F}" type="parTrans" cxnId="{BE616217-60BA-414F-A8B4-0FE7A4A798B2}">
      <dgm:prSet/>
      <dgm:spPr/>
      <dgm:t>
        <a:bodyPr/>
        <a:lstStyle/>
        <a:p>
          <a:endParaRPr lang="fr-FR"/>
        </a:p>
      </dgm:t>
    </dgm:pt>
    <dgm:pt modelId="{2BAEA39E-0803-4F4C-B002-92C09F8ABF80}" type="sibTrans" cxnId="{BE616217-60BA-414F-A8B4-0FE7A4A798B2}">
      <dgm:prSet/>
      <dgm:spPr/>
      <dgm:t>
        <a:bodyPr/>
        <a:lstStyle/>
        <a:p>
          <a:endParaRPr lang="fr-FR"/>
        </a:p>
      </dgm:t>
    </dgm:pt>
    <dgm:pt modelId="{B787B2A7-C661-43FF-80E7-5BF226699723}">
      <dgm:prSet phldrT="[Texte]" custT="1"/>
      <dgm:spPr/>
      <dgm:t>
        <a:bodyPr/>
        <a:lstStyle/>
        <a:p>
          <a:r>
            <a:rPr lang="fr-FR" sz="1600" b="1" dirty="0" smtClean="0"/>
            <a:t>Ressources internes </a:t>
          </a:r>
        </a:p>
        <a:p>
          <a:r>
            <a:rPr lang="fr-FR" sz="1600" dirty="0" smtClean="0"/>
            <a:t>(Vécu, connaissances, culture etc..)</a:t>
          </a:r>
          <a:endParaRPr lang="fr-FR" sz="1600" dirty="0"/>
        </a:p>
      </dgm:t>
    </dgm:pt>
    <dgm:pt modelId="{656F8068-4C23-44E0-B116-1BC31462F9FE}" type="parTrans" cxnId="{B238C1C6-5317-45C6-87D2-2A0CBA7D1EE4}">
      <dgm:prSet/>
      <dgm:spPr/>
      <dgm:t>
        <a:bodyPr/>
        <a:lstStyle/>
        <a:p>
          <a:endParaRPr lang="fr-FR"/>
        </a:p>
      </dgm:t>
    </dgm:pt>
    <dgm:pt modelId="{1AA9EC06-E3CB-4F1B-9C03-2AA19F8CBABA}" type="sibTrans" cxnId="{B238C1C6-5317-45C6-87D2-2A0CBA7D1EE4}">
      <dgm:prSet/>
      <dgm:spPr/>
      <dgm:t>
        <a:bodyPr/>
        <a:lstStyle/>
        <a:p>
          <a:endParaRPr lang="fr-FR"/>
        </a:p>
      </dgm:t>
    </dgm:pt>
    <dgm:pt modelId="{113EB9E5-27CA-4F4E-AC00-E85971C974EB}">
      <dgm:prSet phldrT="[Texte]" custT="1"/>
      <dgm:spPr/>
      <dgm:t>
        <a:bodyPr/>
        <a:lstStyle/>
        <a:p>
          <a:r>
            <a:rPr lang="fr-FR" sz="1600" b="1" dirty="0" smtClean="0"/>
            <a:t>Externes</a:t>
          </a:r>
          <a:r>
            <a:rPr lang="fr-FR" sz="1600" dirty="0" smtClean="0"/>
            <a:t> (aides méthodologique, protocole, fiche affichage..)</a:t>
          </a:r>
          <a:endParaRPr lang="fr-FR" sz="1600" dirty="0"/>
        </a:p>
      </dgm:t>
    </dgm:pt>
    <dgm:pt modelId="{1B755758-94F5-4D60-A36F-1FAA7A0CDB10}" type="parTrans" cxnId="{9C204047-E65E-47AF-B56B-5DF4CED02228}">
      <dgm:prSet/>
      <dgm:spPr/>
      <dgm:t>
        <a:bodyPr/>
        <a:lstStyle/>
        <a:p>
          <a:endParaRPr lang="fr-FR"/>
        </a:p>
      </dgm:t>
    </dgm:pt>
    <dgm:pt modelId="{58C00335-C345-4F1A-B964-8584C81A17BE}" type="sibTrans" cxnId="{9C204047-E65E-47AF-B56B-5DF4CED02228}">
      <dgm:prSet/>
      <dgm:spPr/>
      <dgm:t>
        <a:bodyPr/>
        <a:lstStyle/>
        <a:p>
          <a:endParaRPr lang="fr-FR"/>
        </a:p>
      </dgm:t>
    </dgm:pt>
    <dgm:pt modelId="{BE085CEA-FACB-464E-8030-D2945681CBB0}">
      <dgm:prSet phldrT="[Texte]" custT="1"/>
      <dgm:spPr/>
      <dgm:t>
        <a:bodyPr/>
        <a:lstStyle/>
        <a:p>
          <a:r>
            <a:rPr lang="fr-FR" sz="1400" b="1" dirty="0" smtClean="0"/>
            <a:t>Situation</a:t>
          </a:r>
        </a:p>
        <a:p>
          <a:r>
            <a:rPr lang="fr-FR" sz="1400" dirty="0" smtClean="0"/>
            <a:t>(Environnement, conditions, critères, forme etc..</a:t>
          </a:r>
          <a:endParaRPr lang="fr-FR" sz="1400" dirty="0"/>
        </a:p>
      </dgm:t>
    </dgm:pt>
    <dgm:pt modelId="{D6A201A3-AAE2-4890-B4AD-909D7E6F9014}" type="parTrans" cxnId="{20CE73F1-CB94-497E-BAFC-BC3705C3F061}">
      <dgm:prSet/>
      <dgm:spPr/>
      <dgm:t>
        <a:bodyPr/>
        <a:lstStyle/>
        <a:p>
          <a:endParaRPr lang="fr-FR"/>
        </a:p>
      </dgm:t>
    </dgm:pt>
    <dgm:pt modelId="{3B96DB3E-D88F-4BEF-A54D-A45B50F298F2}" type="sibTrans" cxnId="{20CE73F1-CB94-497E-BAFC-BC3705C3F061}">
      <dgm:prSet/>
      <dgm:spPr/>
      <dgm:t>
        <a:bodyPr/>
        <a:lstStyle/>
        <a:p>
          <a:endParaRPr lang="fr-FR"/>
        </a:p>
      </dgm:t>
    </dgm:pt>
    <dgm:pt modelId="{0153715A-64CD-4CF5-939C-ED96EFE36381}">
      <dgm:prSet phldrT="[Texte]" custT="1"/>
      <dgm:spPr/>
      <dgm:t>
        <a:bodyPr/>
        <a:lstStyle/>
        <a:p>
          <a:r>
            <a:rPr lang="fr-FR" sz="1600" b="1" dirty="0" smtClean="0"/>
            <a:t>Motivation</a:t>
          </a:r>
        </a:p>
        <a:p>
          <a:r>
            <a:rPr lang="fr-FR" sz="1600" dirty="0" smtClean="0"/>
            <a:t>Interne  ou externe</a:t>
          </a:r>
          <a:endParaRPr lang="fr-FR" sz="1600" dirty="0"/>
        </a:p>
      </dgm:t>
    </dgm:pt>
    <dgm:pt modelId="{A19A2C85-2A07-45ED-A162-A4451647C4DC}" type="parTrans" cxnId="{56BBEE14-B4BB-49CC-A889-3B47AD01DF12}">
      <dgm:prSet/>
      <dgm:spPr/>
      <dgm:t>
        <a:bodyPr/>
        <a:lstStyle/>
        <a:p>
          <a:endParaRPr lang="fr-FR"/>
        </a:p>
      </dgm:t>
    </dgm:pt>
    <dgm:pt modelId="{F0165707-AB72-4635-A859-9AD8C872F354}" type="sibTrans" cxnId="{56BBEE14-B4BB-49CC-A889-3B47AD01DF12}">
      <dgm:prSet/>
      <dgm:spPr/>
      <dgm:t>
        <a:bodyPr/>
        <a:lstStyle/>
        <a:p>
          <a:endParaRPr lang="fr-FR"/>
        </a:p>
      </dgm:t>
    </dgm:pt>
    <dgm:pt modelId="{97F0E893-B679-46B4-BB59-7E9A6FE63225}" type="pres">
      <dgm:prSet presAssocID="{CF53D091-6054-447B-BFA9-8CE0D45186EE}" presName="Name0" presStyleCnt="0">
        <dgm:presLayoutVars>
          <dgm:chMax val="1"/>
          <dgm:dir/>
          <dgm:animLvl val="ctr"/>
          <dgm:resizeHandles val="exact"/>
        </dgm:presLayoutVars>
      </dgm:prSet>
      <dgm:spPr/>
      <dgm:t>
        <a:bodyPr/>
        <a:lstStyle/>
        <a:p>
          <a:endParaRPr lang="fr-FR"/>
        </a:p>
      </dgm:t>
    </dgm:pt>
    <dgm:pt modelId="{4496F904-1E5A-4E7D-A7B2-4721CFB3CDED}" type="pres">
      <dgm:prSet presAssocID="{60F4A511-62B6-4282-B924-4E231A5D67CC}" presName="centerShape" presStyleLbl="node0" presStyleIdx="0" presStyleCnt="1" custScaleX="174287" custScaleY="162880"/>
      <dgm:spPr/>
      <dgm:t>
        <a:bodyPr/>
        <a:lstStyle/>
        <a:p>
          <a:endParaRPr lang="fr-FR"/>
        </a:p>
      </dgm:t>
    </dgm:pt>
    <dgm:pt modelId="{05B1053E-540D-4D39-951D-F761BA56E141}" type="pres">
      <dgm:prSet presAssocID="{656F8068-4C23-44E0-B116-1BC31462F9FE}" presName="parTrans" presStyleLbl="sibTrans2D1" presStyleIdx="0" presStyleCnt="4"/>
      <dgm:spPr/>
      <dgm:t>
        <a:bodyPr/>
        <a:lstStyle/>
        <a:p>
          <a:endParaRPr lang="fr-FR"/>
        </a:p>
      </dgm:t>
    </dgm:pt>
    <dgm:pt modelId="{418DF6B4-7209-42F0-BFE2-8E49CC2021B0}" type="pres">
      <dgm:prSet presAssocID="{656F8068-4C23-44E0-B116-1BC31462F9FE}" presName="connectorText" presStyleLbl="sibTrans2D1" presStyleIdx="0" presStyleCnt="4"/>
      <dgm:spPr/>
      <dgm:t>
        <a:bodyPr/>
        <a:lstStyle/>
        <a:p>
          <a:endParaRPr lang="fr-FR"/>
        </a:p>
      </dgm:t>
    </dgm:pt>
    <dgm:pt modelId="{2BB9B7C0-738E-448C-9195-ADEC1BD098E5}" type="pres">
      <dgm:prSet presAssocID="{B787B2A7-C661-43FF-80E7-5BF226699723}" presName="node" presStyleLbl="node1" presStyleIdx="0" presStyleCnt="4" custScaleX="142901" custRadScaleRad="100390" custRadScaleInc="4592">
        <dgm:presLayoutVars>
          <dgm:bulletEnabled val="1"/>
        </dgm:presLayoutVars>
      </dgm:prSet>
      <dgm:spPr/>
      <dgm:t>
        <a:bodyPr/>
        <a:lstStyle/>
        <a:p>
          <a:endParaRPr lang="fr-FR"/>
        </a:p>
      </dgm:t>
    </dgm:pt>
    <dgm:pt modelId="{37D6519D-01D5-47B9-B1A9-CAC07A8FF49D}" type="pres">
      <dgm:prSet presAssocID="{1B755758-94F5-4D60-A36F-1FAA7A0CDB10}" presName="parTrans" presStyleLbl="sibTrans2D1" presStyleIdx="1" presStyleCnt="4"/>
      <dgm:spPr/>
      <dgm:t>
        <a:bodyPr/>
        <a:lstStyle/>
        <a:p>
          <a:endParaRPr lang="fr-FR"/>
        </a:p>
      </dgm:t>
    </dgm:pt>
    <dgm:pt modelId="{58575EE3-A222-4433-87B3-9B2074E9EF0F}" type="pres">
      <dgm:prSet presAssocID="{1B755758-94F5-4D60-A36F-1FAA7A0CDB10}" presName="connectorText" presStyleLbl="sibTrans2D1" presStyleIdx="1" presStyleCnt="4"/>
      <dgm:spPr/>
      <dgm:t>
        <a:bodyPr/>
        <a:lstStyle/>
        <a:p>
          <a:endParaRPr lang="fr-FR"/>
        </a:p>
      </dgm:t>
    </dgm:pt>
    <dgm:pt modelId="{592CE0B0-4D13-4BAC-86BF-EC8AC199C5CE}" type="pres">
      <dgm:prSet presAssocID="{113EB9E5-27CA-4F4E-AC00-E85971C974EB}" presName="node" presStyleLbl="node1" presStyleIdx="1" presStyleCnt="4" custScaleX="164698" custScaleY="168159" custRadScaleRad="139844" custRadScaleInc="695">
        <dgm:presLayoutVars>
          <dgm:bulletEnabled val="1"/>
        </dgm:presLayoutVars>
      </dgm:prSet>
      <dgm:spPr/>
      <dgm:t>
        <a:bodyPr/>
        <a:lstStyle/>
        <a:p>
          <a:endParaRPr lang="fr-FR"/>
        </a:p>
      </dgm:t>
    </dgm:pt>
    <dgm:pt modelId="{C6565A70-F2BD-425A-B166-B8239CED6CF8}" type="pres">
      <dgm:prSet presAssocID="{D6A201A3-AAE2-4890-B4AD-909D7E6F9014}" presName="parTrans" presStyleLbl="sibTrans2D1" presStyleIdx="2" presStyleCnt="4"/>
      <dgm:spPr/>
      <dgm:t>
        <a:bodyPr/>
        <a:lstStyle/>
        <a:p>
          <a:endParaRPr lang="fr-FR"/>
        </a:p>
      </dgm:t>
    </dgm:pt>
    <dgm:pt modelId="{F8EF6BE0-A345-47B6-ACC8-C3052ABA26E1}" type="pres">
      <dgm:prSet presAssocID="{D6A201A3-AAE2-4890-B4AD-909D7E6F9014}" presName="connectorText" presStyleLbl="sibTrans2D1" presStyleIdx="2" presStyleCnt="4"/>
      <dgm:spPr/>
      <dgm:t>
        <a:bodyPr/>
        <a:lstStyle/>
        <a:p>
          <a:endParaRPr lang="fr-FR"/>
        </a:p>
      </dgm:t>
    </dgm:pt>
    <dgm:pt modelId="{3E760A86-F07B-4616-BFA5-898780423B7A}" type="pres">
      <dgm:prSet presAssocID="{BE085CEA-FACB-464E-8030-D2945681CBB0}" presName="node" presStyleLbl="node1" presStyleIdx="2" presStyleCnt="4" custScaleX="137760" custScaleY="104208">
        <dgm:presLayoutVars>
          <dgm:bulletEnabled val="1"/>
        </dgm:presLayoutVars>
      </dgm:prSet>
      <dgm:spPr/>
      <dgm:t>
        <a:bodyPr/>
        <a:lstStyle/>
        <a:p>
          <a:endParaRPr lang="fr-FR"/>
        </a:p>
      </dgm:t>
    </dgm:pt>
    <dgm:pt modelId="{29DDF5AF-F733-4B9F-968B-F42092F62D0E}" type="pres">
      <dgm:prSet presAssocID="{A19A2C85-2A07-45ED-A162-A4451647C4DC}" presName="parTrans" presStyleLbl="sibTrans2D1" presStyleIdx="3" presStyleCnt="4"/>
      <dgm:spPr/>
      <dgm:t>
        <a:bodyPr/>
        <a:lstStyle/>
        <a:p>
          <a:endParaRPr lang="fr-FR"/>
        </a:p>
      </dgm:t>
    </dgm:pt>
    <dgm:pt modelId="{443D9FC0-2794-4673-8281-C9AA60E3E0DD}" type="pres">
      <dgm:prSet presAssocID="{A19A2C85-2A07-45ED-A162-A4451647C4DC}" presName="connectorText" presStyleLbl="sibTrans2D1" presStyleIdx="3" presStyleCnt="4"/>
      <dgm:spPr/>
      <dgm:t>
        <a:bodyPr/>
        <a:lstStyle/>
        <a:p>
          <a:endParaRPr lang="fr-FR"/>
        </a:p>
      </dgm:t>
    </dgm:pt>
    <dgm:pt modelId="{FAAA255C-472F-4E8C-BA09-88B3BAC7F542}" type="pres">
      <dgm:prSet presAssocID="{0153715A-64CD-4CF5-939C-ED96EFE36381}" presName="node" presStyleLbl="node1" presStyleIdx="3" presStyleCnt="4" custScaleX="132177" custScaleY="110723" custRadScaleRad="148062" custRadScaleInc="3121">
        <dgm:presLayoutVars>
          <dgm:bulletEnabled val="1"/>
        </dgm:presLayoutVars>
      </dgm:prSet>
      <dgm:spPr/>
      <dgm:t>
        <a:bodyPr/>
        <a:lstStyle/>
        <a:p>
          <a:endParaRPr lang="fr-FR"/>
        </a:p>
      </dgm:t>
    </dgm:pt>
  </dgm:ptLst>
  <dgm:cxnLst>
    <dgm:cxn modelId="{FFAB64A6-8F4A-4B56-8E30-D3733EBB9D9F}" type="presOf" srcId="{CF53D091-6054-447B-BFA9-8CE0D45186EE}" destId="{97F0E893-B679-46B4-BB59-7E9A6FE63225}" srcOrd="0" destOrd="0" presId="urn:microsoft.com/office/officeart/2005/8/layout/radial5"/>
    <dgm:cxn modelId="{9E1F66A2-4EA6-4A68-AFA5-13B2DD47D8AE}" type="presOf" srcId="{0153715A-64CD-4CF5-939C-ED96EFE36381}" destId="{FAAA255C-472F-4E8C-BA09-88B3BAC7F542}" srcOrd="0" destOrd="0" presId="urn:microsoft.com/office/officeart/2005/8/layout/radial5"/>
    <dgm:cxn modelId="{56BBEE14-B4BB-49CC-A889-3B47AD01DF12}" srcId="{60F4A511-62B6-4282-B924-4E231A5D67CC}" destId="{0153715A-64CD-4CF5-939C-ED96EFE36381}" srcOrd="3" destOrd="0" parTransId="{A19A2C85-2A07-45ED-A162-A4451647C4DC}" sibTransId="{F0165707-AB72-4635-A859-9AD8C872F354}"/>
    <dgm:cxn modelId="{BE616217-60BA-414F-A8B4-0FE7A4A798B2}" srcId="{CF53D091-6054-447B-BFA9-8CE0D45186EE}" destId="{60F4A511-62B6-4282-B924-4E231A5D67CC}" srcOrd="0" destOrd="0" parTransId="{18C3FE23-2EC2-4AFB-B815-344EF4E16F7F}" sibTransId="{2BAEA39E-0803-4F4C-B002-92C09F8ABF80}"/>
    <dgm:cxn modelId="{9C204047-E65E-47AF-B56B-5DF4CED02228}" srcId="{60F4A511-62B6-4282-B924-4E231A5D67CC}" destId="{113EB9E5-27CA-4F4E-AC00-E85971C974EB}" srcOrd="1" destOrd="0" parTransId="{1B755758-94F5-4D60-A36F-1FAA7A0CDB10}" sibTransId="{58C00335-C345-4F1A-B964-8584C81A17BE}"/>
    <dgm:cxn modelId="{EE10782F-7CAC-42DF-945F-69E8B4F1ACC1}" type="presOf" srcId="{A19A2C85-2A07-45ED-A162-A4451647C4DC}" destId="{443D9FC0-2794-4673-8281-C9AA60E3E0DD}" srcOrd="1" destOrd="0" presId="urn:microsoft.com/office/officeart/2005/8/layout/radial5"/>
    <dgm:cxn modelId="{403382AE-8A64-466E-A646-1536F53B8F47}" type="presOf" srcId="{A19A2C85-2A07-45ED-A162-A4451647C4DC}" destId="{29DDF5AF-F733-4B9F-968B-F42092F62D0E}" srcOrd="0" destOrd="0" presId="urn:microsoft.com/office/officeart/2005/8/layout/radial5"/>
    <dgm:cxn modelId="{79C7C94D-15C4-4E0E-8628-2414684B37F7}" type="presOf" srcId="{1B755758-94F5-4D60-A36F-1FAA7A0CDB10}" destId="{37D6519D-01D5-47B9-B1A9-CAC07A8FF49D}" srcOrd="0" destOrd="0" presId="urn:microsoft.com/office/officeart/2005/8/layout/radial5"/>
    <dgm:cxn modelId="{5B916025-42C7-4385-A7BF-3262F9F3B511}" type="presOf" srcId="{656F8068-4C23-44E0-B116-1BC31462F9FE}" destId="{05B1053E-540D-4D39-951D-F761BA56E141}" srcOrd="0" destOrd="0" presId="urn:microsoft.com/office/officeart/2005/8/layout/radial5"/>
    <dgm:cxn modelId="{463E968D-96B7-4E10-9ECB-4D3C9A61D643}" type="presOf" srcId="{D6A201A3-AAE2-4890-B4AD-909D7E6F9014}" destId="{C6565A70-F2BD-425A-B166-B8239CED6CF8}" srcOrd="0" destOrd="0" presId="urn:microsoft.com/office/officeart/2005/8/layout/radial5"/>
    <dgm:cxn modelId="{CB92D9B1-3586-42FF-9622-4C43DE79441E}" type="presOf" srcId="{1B755758-94F5-4D60-A36F-1FAA7A0CDB10}" destId="{58575EE3-A222-4433-87B3-9B2074E9EF0F}" srcOrd="1" destOrd="0" presId="urn:microsoft.com/office/officeart/2005/8/layout/radial5"/>
    <dgm:cxn modelId="{66BE5828-F1D5-4C72-824E-22815B8757C5}" type="presOf" srcId="{60F4A511-62B6-4282-B924-4E231A5D67CC}" destId="{4496F904-1E5A-4E7D-A7B2-4721CFB3CDED}" srcOrd="0" destOrd="0" presId="urn:microsoft.com/office/officeart/2005/8/layout/radial5"/>
    <dgm:cxn modelId="{D06E1D09-6849-4D66-B060-5D0D5D59FA93}" type="presOf" srcId="{BE085CEA-FACB-464E-8030-D2945681CBB0}" destId="{3E760A86-F07B-4616-BFA5-898780423B7A}" srcOrd="0" destOrd="0" presId="urn:microsoft.com/office/officeart/2005/8/layout/radial5"/>
    <dgm:cxn modelId="{E4174C5A-8186-46BC-AF3C-0CE2CCDCFA74}" type="presOf" srcId="{B787B2A7-C661-43FF-80E7-5BF226699723}" destId="{2BB9B7C0-738E-448C-9195-ADEC1BD098E5}" srcOrd="0" destOrd="0" presId="urn:microsoft.com/office/officeart/2005/8/layout/radial5"/>
    <dgm:cxn modelId="{5FF59218-0502-4AA5-9A12-80128149089B}" type="presOf" srcId="{656F8068-4C23-44E0-B116-1BC31462F9FE}" destId="{418DF6B4-7209-42F0-BFE2-8E49CC2021B0}" srcOrd="1" destOrd="0" presId="urn:microsoft.com/office/officeart/2005/8/layout/radial5"/>
    <dgm:cxn modelId="{1E135153-AE20-495B-B1BB-BE3F54D6F4F2}" type="presOf" srcId="{D6A201A3-AAE2-4890-B4AD-909D7E6F9014}" destId="{F8EF6BE0-A345-47B6-ACC8-C3052ABA26E1}" srcOrd="1" destOrd="0" presId="urn:microsoft.com/office/officeart/2005/8/layout/radial5"/>
    <dgm:cxn modelId="{572FFCED-D3B8-46CF-BACE-C460B14355D1}" type="presOf" srcId="{113EB9E5-27CA-4F4E-AC00-E85971C974EB}" destId="{592CE0B0-4D13-4BAC-86BF-EC8AC199C5CE}" srcOrd="0" destOrd="0" presId="urn:microsoft.com/office/officeart/2005/8/layout/radial5"/>
    <dgm:cxn modelId="{20CE73F1-CB94-497E-BAFC-BC3705C3F061}" srcId="{60F4A511-62B6-4282-B924-4E231A5D67CC}" destId="{BE085CEA-FACB-464E-8030-D2945681CBB0}" srcOrd="2" destOrd="0" parTransId="{D6A201A3-AAE2-4890-B4AD-909D7E6F9014}" sibTransId="{3B96DB3E-D88F-4BEF-A54D-A45B50F298F2}"/>
    <dgm:cxn modelId="{B238C1C6-5317-45C6-87D2-2A0CBA7D1EE4}" srcId="{60F4A511-62B6-4282-B924-4E231A5D67CC}" destId="{B787B2A7-C661-43FF-80E7-5BF226699723}" srcOrd="0" destOrd="0" parTransId="{656F8068-4C23-44E0-B116-1BC31462F9FE}" sibTransId="{1AA9EC06-E3CB-4F1B-9C03-2AA19F8CBABA}"/>
    <dgm:cxn modelId="{5D298C1B-8752-4166-83CE-DC077E4EBEA9}" type="presParOf" srcId="{97F0E893-B679-46B4-BB59-7E9A6FE63225}" destId="{4496F904-1E5A-4E7D-A7B2-4721CFB3CDED}" srcOrd="0" destOrd="0" presId="urn:microsoft.com/office/officeart/2005/8/layout/radial5"/>
    <dgm:cxn modelId="{33FD7294-68F0-4E35-BBA1-05B280B25696}" type="presParOf" srcId="{97F0E893-B679-46B4-BB59-7E9A6FE63225}" destId="{05B1053E-540D-4D39-951D-F761BA56E141}" srcOrd="1" destOrd="0" presId="urn:microsoft.com/office/officeart/2005/8/layout/radial5"/>
    <dgm:cxn modelId="{67E16A6C-8F9A-4367-A538-EE1D8170911C}" type="presParOf" srcId="{05B1053E-540D-4D39-951D-F761BA56E141}" destId="{418DF6B4-7209-42F0-BFE2-8E49CC2021B0}" srcOrd="0" destOrd="0" presId="urn:microsoft.com/office/officeart/2005/8/layout/radial5"/>
    <dgm:cxn modelId="{07628E30-E4A2-4FD9-8CC2-9EB039A20113}" type="presParOf" srcId="{97F0E893-B679-46B4-BB59-7E9A6FE63225}" destId="{2BB9B7C0-738E-448C-9195-ADEC1BD098E5}" srcOrd="2" destOrd="0" presId="urn:microsoft.com/office/officeart/2005/8/layout/radial5"/>
    <dgm:cxn modelId="{9B75368A-BA01-4C4E-88A3-9304B4BEF7FC}" type="presParOf" srcId="{97F0E893-B679-46B4-BB59-7E9A6FE63225}" destId="{37D6519D-01D5-47B9-B1A9-CAC07A8FF49D}" srcOrd="3" destOrd="0" presId="urn:microsoft.com/office/officeart/2005/8/layout/radial5"/>
    <dgm:cxn modelId="{065FD715-A231-4C19-96A0-3288837DCFF0}" type="presParOf" srcId="{37D6519D-01D5-47B9-B1A9-CAC07A8FF49D}" destId="{58575EE3-A222-4433-87B3-9B2074E9EF0F}" srcOrd="0" destOrd="0" presId="urn:microsoft.com/office/officeart/2005/8/layout/radial5"/>
    <dgm:cxn modelId="{6B60CE0F-B295-4006-8B72-9651C2CA809B}" type="presParOf" srcId="{97F0E893-B679-46B4-BB59-7E9A6FE63225}" destId="{592CE0B0-4D13-4BAC-86BF-EC8AC199C5CE}" srcOrd="4" destOrd="0" presId="urn:microsoft.com/office/officeart/2005/8/layout/radial5"/>
    <dgm:cxn modelId="{1B2C5BCB-5A1A-4DF0-953D-1C4FEF821DF6}" type="presParOf" srcId="{97F0E893-B679-46B4-BB59-7E9A6FE63225}" destId="{C6565A70-F2BD-425A-B166-B8239CED6CF8}" srcOrd="5" destOrd="0" presId="urn:microsoft.com/office/officeart/2005/8/layout/radial5"/>
    <dgm:cxn modelId="{39E0C555-ABFF-424B-9F62-5D79ED8E5853}" type="presParOf" srcId="{C6565A70-F2BD-425A-B166-B8239CED6CF8}" destId="{F8EF6BE0-A345-47B6-ACC8-C3052ABA26E1}" srcOrd="0" destOrd="0" presId="urn:microsoft.com/office/officeart/2005/8/layout/radial5"/>
    <dgm:cxn modelId="{73E6EEBB-41B3-4C2F-A413-03F9646382C1}" type="presParOf" srcId="{97F0E893-B679-46B4-BB59-7E9A6FE63225}" destId="{3E760A86-F07B-4616-BFA5-898780423B7A}" srcOrd="6" destOrd="0" presId="urn:microsoft.com/office/officeart/2005/8/layout/radial5"/>
    <dgm:cxn modelId="{240852FD-714F-447F-AED0-67E5110CADAF}" type="presParOf" srcId="{97F0E893-B679-46B4-BB59-7E9A6FE63225}" destId="{29DDF5AF-F733-4B9F-968B-F42092F62D0E}" srcOrd="7" destOrd="0" presId="urn:microsoft.com/office/officeart/2005/8/layout/radial5"/>
    <dgm:cxn modelId="{6ADBB85B-029F-44CB-85BD-6DFFE05DD906}" type="presParOf" srcId="{29DDF5AF-F733-4B9F-968B-F42092F62D0E}" destId="{443D9FC0-2794-4673-8281-C9AA60E3E0DD}" srcOrd="0" destOrd="0" presId="urn:microsoft.com/office/officeart/2005/8/layout/radial5"/>
    <dgm:cxn modelId="{6D96B007-B0CC-4821-8762-B9903B709A5C}" type="presParOf" srcId="{97F0E893-B679-46B4-BB59-7E9A6FE63225}" destId="{FAAA255C-472F-4E8C-BA09-88B3BAC7F542}" srcOrd="8"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96F904-1E5A-4E7D-A7B2-4721CFB3CDED}">
      <dsp:nvSpPr>
        <dsp:cNvPr id="0" name=""/>
        <dsp:cNvSpPr/>
      </dsp:nvSpPr>
      <dsp:spPr>
        <a:xfrm>
          <a:off x="3018558" y="1368065"/>
          <a:ext cx="1994828" cy="1864268"/>
        </a:xfrm>
        <a:prstGeom prst="ellipse">
          <a:avLst/>
        </a:prstGeom>
        <a:gradFill rotWithShape="0">
          <a:gsLst>
            <a:gs pos="0">
              <a:schemeClr val="lt1">
                <a:hueOff val="0"/>
                <a:satOff val="0"/>
                <a:lumOff val="0"/>
                <a:alphaOff val="0"/>
                <a:shade val="47500"/>
                <a:satMod val="137000"/>
              </a:schemeClr>
            </a:gs>
            <a:gs pos="55000">
              <a:schemeClr val="lt1">
                <a:hueOff val="0"/>
                <a:satOff val="0"/>
                <a:lumOff val="0"/>
                <a:alphaOff val="0"/>
                <a:shade val="69000"/>
                <a:satMod val="137000"/>
              </a:schemeClr>
            </a:gs>
            <a:gs pos="100000">
              <a:schemeClr val="l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fr-FR" sz="4000" b="1" kern="1200" dirty="0" smtClean="0"/>
            <a:t>Tâche</a:t>
          </a:r>
          <a:endParaRPr lang="fr-FR" sz="4000" b="1" kern="1200" dirty="0"/>
        </a:p>
      </dsp:txBody>
      <dsp:txXfrm>
        <a:off x="3018558" y="1368065"/>
        <a:ext cx="1994828" cy="1864268"/>
      </dsp:txXfrm>
    </dsp:sp>
    <dsp:sp modelId="{05B1053E-540D-4D39-951D-F761BA56E141}">
      <dsp:nvSpPr>
        <dsp:cNvPr id="0" name=""/>
        <dsp:cNvSpPr/>
      </dsp:nvSpPr>
      <dsp:spPr>
        <a:xfrm rot="16324386">
          <a:off x="4009197" y="1082633"/>
          <a:ext cx="86737" cy="413288"/>
        </a:xfrm>
        <a:prstGeom prst="rightArrow">
          <a:avLst>
            <a:gd name="adj1" fmla="val 60000"/>
            <a:gd name="adj2" fmla="val 50000"/>
          </a:avLst>
        </a:prstGeom>
        <a:gradFill rotWithShape="0">
          <a:gsLst>
            <a:gs pos="0">
              <a:schemeClr val="dk1">
                <a:tint val="60000"/>
                <a:hueOff val="0"/>
                <a:satOff val="0"/>
                <a:lumOff val="0"/>
                <a:alphaOff val="0"/>
                <a:shade val="47500"/>
                <a:satMod val="137000"/>
              </a:schemeClr>
            </a:gs>
            <a:gs pos="55000">
              <a:schemeClr val="dk1">
                <a:tint val="60000"/>
                <a:hueOff val="0"/>
                <a:satOff val="0"/>
                <a:lumOff val="0"/>
                <a:alphaOff val="0"/>
                <a:shade val="69000"/>
                <a:satMod val="137000"/>
              </a:schemeClr>
            </a:gs>
            <a:gs pos="100000">
              <a:schemeClr val="dk1">
                <a:tint val="60000"/>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rot="16324386">
        <a:off x="4009197" y="1082633"/>
        <a:ext cx="86737" cy="413288"/>
      </dsp:txXfrm>
    </dsp:sp>
    <dsp:sp modelId="{2BB9B7C0-738E-448C-9195-ADEC1BD098E5}">
      <dsp:nvSpPr>
        <dsp:cNvPr id="0" name=""/>
        <dsp:cNvSpPr/>
      </dsp:nvSpPr>
      <dsp:spPr>
        <a:xfrm>
          <a:off x="3209089" y="-10308"/>
          <a:ext cx="1737038" cy="1215553"/>
        </a:xfrm>
        <a:prstGeom prst="ellipse">
          <a:avLst/>
        </a:prstGeom>
        <a:gradFill rotWithShape="0">
          <a:gsLst>
            <a:gs pos="0">
              <a:schemeClr val="lt1">
                <a:hueOff val="0"/>
                <a:satOff val="0"/>
                <a:lumOff val="0"/>
                <a:alphaOff val="0"/>
                <a:shade val="47500"/>
                <a:satMod val="137000"/>
              </a:schemeClr>
            </a:gs>
            <a:gs pos="55000">
              <a:schemeClr val="lt1">
                <a:hueOff val="0"/>
                <a:satOff val="0"/>
                <a:lumOff val="0"/>
                <a:alphaOff val="0"/>
                <a:shade val="69000"/>
                <a:satMod val="137000"/>
              </a:schemeClr>
            </a:gs>
            <a:gs pos="100000">
              <a:schemeClr val="l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t>Ressources internes </a:t>
          </a:r>
        </a:p>
        <a:p>
          <a:pPr lvl="0" algn="ctr" defTabSz="711200">
            <a:lnSpc>
              <a:spcPct val="90000"/>
            </a:lnSpc>
            <a:spcBef>
              <a:spcPct val="0"/>
            </a:spcBef>
            <a:spcAft>
              <a:spcPct val="35000"/>
            </a:spcAft>
          </a:pPr>
          <a:r>
            <a:rPr lang="fr-FR" sz="1600" kern="1200" dirty="0" smtClean="0"/>
            <a:t>(Vécu, connaissances, culture etc..)</a:t>
          </a:r>
          <a:endParaRPr lang="fr-FR" sz="1600" kern="1200" dirty="0"/>
        </a:p>
      </dsp:txBody>
      <dsp:txXfrm>
        <a:off x="3209089" y="-10308"/>
        <a:ext cx="1737038" cy="1215553"/>
      </dsp:txXfrm>
    </dsp:sp>
    <dsp:sp modelId="{37D6519D-01D5-47B9-B1A9-CAC07A8FF49D}">
      <dsp:nvSpPr>
        <dsp:cNvPr id="0" name=""/>
        <dsp:cNvSpPr/>
      </dsp:nvSpPr>
      <dsp:spPr>
        <a:xfrm rot="18765">
          <a:off x="5097573" y="2100013"/>
          <a:ext cx="202862" cy="413288"/>
        </a:xfrm>
        <a:prstGeom prst="rightArrow">
          <a:avLst>
            <a:gd name="adj1" fmla="val 60000"/>
            <a:gd name="adj2" fmla="val 50000"/>
          </a:avLst>
        </a:prstGeom>
        <a:gradFill rotWithShape="0">
          <a:gsLst>
            <a:gs pos="0">
              <a:schemeClr val="dk1">
                <a:tint val="60000"/>
                <a:hueOff val="0"/>
                <a:satOff val="0"/>
                <a:lumOff val="0"/>
                <a:alphaOff val="0"/>
                <a:shade val="47500"/>
                <a:satMod val="137000"/>
              </a:schemeClr>
            </a:gs>
            <a:gs pos="55000">
              <a:schemeClr val="dk1">
                <a:tint val="60000"/>
                <a:hueOff val="0"/>
                <a:satOff val="0"/>
                <a:lumOff val="0"/>
                <a:alphaOff val="0"/>
                <a:shade val="69000"/>
                <a:satMod val="137000"/>
              </a:schemeClr>
            </a:gs>
            <a:gs pos="100000">
              <a:schemeClr val="dk1">
                <a:tint val="60000"/>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rot="18765">
        <a:off x="5097573" y="2100013"/>
        <a:ext cx="202862" cy="413288"/>
      </dsp:txXfrm>
    </dsp:sp>
    <dsp:sp modelId="{592CE0B0-4D13-4BAC-86BF-EC8AC199C5CE}">
      <dsp:nvSpPr>
        <dsp:cNvPr id="0" name=""/>
        <dsp:cNvSpPr/>
      </dsp:nvSpPr>
      <dsp:spPr>
        <a:xfrm>
          <a:off x="5396108" y="1291165"/>
          <a:ext cx="2001992" cy="2044062"/>
        </a:xfrm>
        <a:prstGeom prst="ellipse">
          <a:avLst/>
        </a:prstGeom>
        <a:gradFill rotWithShape="0">
          <a:gsLst>
            <a:gs pos="0">
              <a:schemeClr val="lt1">
                <a:hueOff val="0"/>
                <a:satOff val="0"/>
                <a:lumOff val="0"/>
                <a:alphaOff val="0"/>
                <a:shade val="47500"/>
                <a:satMod val="137000"/>
              </a:schemeClr>
            </a:gs>
            <a:gs pos="55000">
              <a:schemeClr val="lt1">
                <a:hueOff val="0"/>
                <a:satOff val="0"/>
                <a:lumOff val="0"/>
                <a:alphaOff val="0"/>
                <a:shade val="69000"/>
                <a:satMod val="137000"/>
              </a:schemeClr>
            </a:gs>
            <a:gs pos="100000">
              <a:schemeClr val="l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t>Externes</a:t>
          </a:r>
          <a:r>
            <a:rPr lang="fr-FR" sz="1600" kern="1200" dirty="0" smtClean="0"/>
            <a:t> (aides méthodologique, protocole, fiche affichage..)</a:t>
          </a:r>
          <a:endParaRPr lang="fr-FR" sz="1600" kern="1200" dirty="0"/>
        </a:p>
      </dsp:txBody>
      <dsp:txXfrm>
        <a:off x="5396108" y="1291165"/>
        <a:ext cx="2001992" cy="2044062"/>
      </dsp:txXfrm>
    </dsp:sp>
    <dsp:sp modelId="{C6565A70-F2BD-425A-B166-B8239CED6CF8}">
      <dsp:nvSpPr>
        <dsp:cNvPr id="0" name=""/>
        <dsp:cNvSpPr/>
      </dsp:nvSpPr>
      <dsp:spPr>
        <a:xfrm rot="5400000">
          <a:off x="3979602" y="3092253"/>
          <a:ext cx="72740" cy="413288"/>
        </a:xfrm>
        <a:prstGeom prst="rightArrow">
          <a:avLst>
            <a:gd name="adj1" fmla="val 60000"/>
            <a:gd name="adj2" fmla="val 50000"/>
          </a:avLst>
        </a:prstGeom>
        <a:gradFill rotWithShape="0">
          <a:gsLst>
            <a:gs pos="0">
              <a:schemeClr val="dk1">
                <a:tint val="60000"/>
                <a:hueOff val="0"/>
                <a:satOff val="0"/>
                <a:lumOff val="0"/>
                <a:alphaOff val="0"/>
                <a:shade val="47500"/>
                <a:satMod val="137000"/>
              </a:schemeClr>
            </a:gs>
            <a:gs pos="55000">
              <a:schemeClr val="dk1">
                <a:tint val="60000"/>
                <a:hueOff val="0"/>
                <a:satOff val="0"/>
                <a:lumOff val="0"/>
                <a:alphaOff val="0"/>
                <a:shade val="69000"/>
                <a:satMod val="137000"/>
              </a:schemeClr>
            </a:gs>
            <a:gs pos="100000">
              <a:schemeClr val="dk1">
                <a:tint val="60000"/>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rot="5400000">
        <a:off x="3979602" y="3092253"/>
        <a:ext cx="72740" cy="413288"/>
      </dsp:txXfrm>
    </dsp:sp>
    <dsp:sp modelId="{3E760A86-F07B-4616-BFA5-898780423B7A}">
      <dsp:nvSpPr>
        <dsp:cNvPr id="0" name=""/>
        <dsp:cNvSpPr/>
      </dsp:nvSpPr>
      <dsp:spPr>
        <a:xfrm>
          <a:off x="3178699" y="3369579"/>
          <a:ext cx="1674546" cy="1266704"/>
        </a:xfrm>
        <a:prstGeom prst="ellipse">
          <a:avLst/>
        </a:prstGeom>
        <a:gradFill rotWithShape="0">
          <a:gsLst>
            <a:gs pos="0">
              <a:schemeClr val="lt1">
                <a:hueOff val="0"/>
                <a:satOff val="0"/>
                <a:lumOff val="0"/>
                <a:alphaOff val="0"/>
                <a:shade val="47500"/>
                <a:satMod val="137000"/>
              </a:schemeClr>
            </a:gs>
            <a:gs pos="55000">
              <a:schemeClr val="lt1">
                <a:hueOff val="0"/>
                <a:satOff val="0"/>
                <a:lumOff val="0"/>
                <a:alphaOff val="0"/>
                <a:shade val="69000"/>
                <a:satMod val="137000"/>
              </a:schemeClr>
            </a:gs>
            <a:gs pos="100000">
              <a:schemeClr val="l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dirty="0" smtClean="0"/>
            <a:t>Situation</a:t>
          </a:r>
        </a:p>
        <a:p>
          <a:pPr lvl="0" algn="ctr" defTabSz="622300">
            <a:lnSpc>
              <a:spcPct val="90000"/>
            </a:lnSpc>
            <a:spcBef>
              <a:spcPct val="0"/>
            </a:spcBef>
            <a:spcAft>
              <a:spcPct val="35000"/>
            </a:spcAft>
          </a:pPr>
          <a:r>
            <a:rPr lang="fr-FR" sz="1400" kern="1200" dirty="0" smtClean="0"/>
            <a:t>(Environnement, conditions, critères, forme etc..</a:t>
          </a:r>
          <a:endParaRPr lang="fr-FR" sz="1400" kern="1200" dirty="0"/>
        </a:p>
      </dsp:txBody>
      <dsp:txXfrm>
        <a:off x="3178699" y="3369579"/>
        <a:ext cx="1674546" cy="1266704"/>
      </dsp:txXfrm>
    </dsp:sp>
    <dsp:sp modelId="{29DDF5AF-F733-4B9F-968B-F42092F62D0E}">
      <dsp:nvSpPr>
        <dsp:cNvPr id="0" name=""/>
        <dsp:cNvSpPr/>
      </dsp:nvSpPr>
      <dsp:spPr>
        <a:xfrm rot="10884267">
          <a:off x="2478639" y="2060545"/>
          <a:ext cx="381859" cy="413288"/>
        </a:xfrm>
        <a:prstGeom prst="rightArrow">
          <a:avLst>
            <a:gd name="adj1" fmla="val 60000"/>
            <a:gd name="adj2" fmla="val 50000"/>
          </a:avLst>
        </a:prstGeom>
        <a:gradFill rotWithShape="0">
          <a:gsLst>
            <a:gs pos="0">
              <a:schemeClr val="dk1">
                <a:tint val="60000"/>
                <a:hueOff val="0"/>
                <a:satOff val="0"/>
                <a:lumOff val="0"/>
                <a:alphaOff val="0"/>
                <a:shade val="47500"/>
                <a:satMod val="137000"/>
              </a:schemeClr>
            </a:gs>
            <a:gs pos="55000">
              <a:schemeClr val="dk1">
                <a:tint val="60000"/>
                <a:hueOff val="0"/>
                <a:satOff val="0"/>
                <a:lumOff val="0"/>
                <a:alphaOff val="0"/>
                <a:shade val="69000"/>
                <a:satMod val="137000"/>
              </a:schemeClr>
            </a:gs>
            <a:gs pos="100000">
              <a:schemeClr val="dk1">
                <a:tint val="60000"/>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rot="10884267">
        <a:off x="2478639" y="2060545"/>
        <a:ext cx="381859" cy="413288"/>
      </dsp:txXfrm>
    </dsp:sp>
    <dsp:sp modelId="{FAAA255C-472F-4E8C-BA09-88B3BAC7F542}">
      <dsp:nvSpPr>
        <dsp:cNvPr id="0" name=""/>
        <dsp:cNvSpPr/>
      </dsp:nvSpPr>
      <dsp:spPr>
        <a:xfrm>
          <a:off x="692290" y="1565459"/>
          <a:ext cx="1606682" cy="1345897"/>
        </a:xfrm>
        <a:prstGeom prst="ellipse">
          <a:avLst/>
        </a:prstGeom>
        <a:gradFill rotWithShape="0">
          <a:gsLst>
            <a:gs pos="0">
              <a:schemeClr val="lt1">
                <a:hueOff val="0"/>
                <a:satOff val="0"/>
                <a:lumOff val="0"/>
                <a:alphaOff val="0"/>
                <a:shade val="47500"/>
                <a:satMod val="137000"/>
              </a:schemeClr>
            </a:gs>
            <a:gs pos="55000">
              <a:schemeClr val="lt1">
                <a:hueOff val="0"/>
                <a:satOff val="0"/>
                <a:lumOff val="0"/>
                <a:alphaOff val="0"/>
                <a:shade val="69000"/>
                <a:satMod val="137000"/>
              </a:schemeClr>
            </a:gs>
            <a:gs pos="100000">
              <a:schemeClr val="l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t>Motivation</a:t>
          </a:r>
        </a:p>
        <a:p>
          <a:pPr lvl="0" algn="ctr" defTabSz="711200">
            <a:lnSpc>
              <a:spcPct val="90000"/>
            </a:lnSpc>
            <a:spcBef>
              <a:spcPct val="0"/>
            </a:spcBef>
            <a:spcAft>
              <a:spcPct val="35000"/>
            </a:spcAft>
          </a:pPr>
          <a:r>
            <a:rPr lang="fr-FR" sz="1600" kern="1200" dirty="0" smtClean="0"/>
            <a:t>Interne  ou externe</a:t>
          </a:r>
          <a:endParaRPr lang="fr-FR" sz="1600" kern="1200" dirty="0"/>
        </a:p>
      </dsp:txBody>
      <dsp:txXfrm>
        <a:off x="692290" y="1565459"/>
        <a:ext cx="1606682" cy="134589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52F001-601A-47BD-BB0B-16724B12ECB9}" type="datetimeFigureOut">
              <a:rPr lang="fr-FR" smtClean="0"/>
              <a:pPr/>
              <a:t>30/01/2021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72CB6D-D308-4487-9215-A281D1C4EC3C}"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gérer des situations qui mobilisent simultanément « des ressources internes (culture, capacités, connaissances, vécu…) et externes (aides méthodologiques, protocoles, fiches techniques, ressources documentaires…) » 2 .</a:t>
            </a:r>
            <a:endParaRPr lang="fr-FR" dirty="0"/>
          </a:p>
        </p:txBody>
      </p:sp>
      <p:sp>
        <p:nvSpPr>
          <p:cNvPr id="4" name="Espace réservé du numéro de diapositive 3"/>
          <p:cNvSpPr>
            <a:spLocks noGrp="1"/>
          </p:cNvSpPr>
          <p:nvPr>
            <p:ph type="sldNum" sz="quarter" idx="10"/>
          </p:nvPr>
        </p:nvSpPr>
        <p:spPr/>
        <p:txBody>
          <a:bodyPr/>
          <a:lstStyle/>
          <a:p>
            <a:fld id="{E472CB6D-D308-4487-9215-A281D1C4EC3C}" type="slidenum">
              <a:rPr lang="fr-FR" smtClean="0"/>
              <a:pPr/>
              <a:t>6</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i="0" kern="1200" dirty="0" smtClean="0">
                <a:solidFill>
                  <a:schemeClr val="tx1"/>
                </a:solidFill>
                <a:latin typeface="+mn-lt"/>
                <a:ea typeface="+mn-ea"/>
                <a:cs typeface="+mn-cs"/>
              </a:rPr>
              <a:t>Écrire, c’est gérer simultanément plusieurs dimensions en interaction : linguistique, </a:t>
            </a:r>
            <a:r>
              <a:rPr lang="fr-FR" sz="1200" b="0" i="0" kern="1200" dirty="0" err="1" smtClean="0">
                <a:solidFill>
                  <a:schemeClr val="tx1"/>
                </a:solidFill>
                <a:latin typeface="+mn-lt"/>
                <a:ea typeface="+mn-ea"/>
                <a:cs typeface="+mn-cs"/>
              </a:rPr>
              <a:t>graphomotrice</a:t>
            </a:r>
            <a:r>
              <a:rPr lang="fr-FR" sz="1200" b="0" i="0" kern="1200" dirty="0" smtClean="0">
                <a:solidFill>
                  <a:schemeClr val="tx1"/>
                </a:solidFill>
                <a:latin typeface="+mn-lt"/>
                <a:ea typeface="+mn-ea"/>
                <a:cs typeface="+mn-cs"/>
              </a:rPr>
              <a:t>, affective, cognitive, liée aux supports et outils, aux situations langagières et aux interactions avec la lecture.</a:t>
            </a:r>
            <a:endParaRPr lang="fr-FR" dirty="0"/>
          </a:p>
        </p:txBody>
      </p:sp>
      <p:sp>
        <p:nvSpPr>
          <p:cNvPr id="4" name="Espace réservé du numéro de diapositive 3"/>
          <p:cNvSpPr>
            <a:spLocks noGrp="1"/>
          </p:cNvSpPr>
          <p:nvPr>
            <p:ph type="sldNum" sz="quarter" idx="10"/>
          </p:nvPr>
        </p:nvSpPr>
        <p:spPr/>
        <p:txBody>
          <a:bodyPr/>
          <a:lstStyle/>
          <a:p>
            <a:fld id="{9F0D7653-A1BF-4C8D-9BD1-291E077A4FBA}" type="slidenum">
              <a:rPr lang="fr-FR" smtClean="0"/>
              <a:pPr/>
              <a:t>11</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Parmi ces recommandations lesquelles</a:t>
            </a:r>
            <a:r>
              <a:rPr lang="fr-FR" baseline="0" dirty="0" smtClean="0"/>
              <a:t> arrivez vous à lier à votre pratique (préciser le lien que vous faites)</a:t>
            </a:r>
            <a:endParaRPr lang="fr-FR" dirty="0"/>
          </a:p>
        </p:txBody>
      </p:sp>
      <p:sp>
        <p:nvSpPr>
          <p:cNvPr id="4" name="Espace réservé du numéro de diapositive 3"/>
          <p:cNvSpPr>
            <a:spLocks noGrp="1"/>
          </p:cNvSpPr>
          <p:nvPr>
            <p:ph type="sldNum" sz="quarter" idx="10"/>
          </p:nvPr>
        </p:nvSpPr>
        <p:spPr/>
        <p:txBody>
          <a:bodyPr/>
          <a:lstStyle/>
          <a:p>
            <a:fld id="{E472CB6D-D308-4487-9215-A281D1C4EC3C}" type="slidenum">
              <a:rPr lang="fr-FR" smtClean="0"/>
              <a:pPr/>
              <a:t>19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472CB6D-D308-4487-9215-A281D1C4EC3C}" type="slidenum">
              <a:rPr lang="fr-FR" smtClean="0"/>
              <a:pPr/>
              <a:t>24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fr-FR" smtClean="0"/>
              <a:t>Cliquez pour modifier le style du titre</a:t>
            </a:r>
            <a:endParaRPr kumimoji="0" lang="en-US"/>
          </a:p>
        </p:txBody>
      </p:sp>
      <p:sp>
        <p:nvSpPr>
          <p:cNvPr id="3" name="Sous-titr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fr-FR" smtClean="0"/>
              <a:t>Cliquez pour modifier le style des sous-titres du masque</a:t>
            </a:r>
            <a:endParaRPr kumimoji="0" lang="en-US"/>
          </a:p>
        </p:txBody>
      </p:sp>
      <p:sp>
        <p:nvSpPr>
          <p:cNvPr id="4" name="Espace réservé de la date 3"/>
          <p:cNvSpPr>
            <a:spLocks noGrp="1"/>
          </p:cNvSpPr>
          <p:nvPr>
            <p:ph type="dt" sz="half" idx="10"/>
          </p:nvPr>
        </p:nvSpPr>
        <p:spPr/>
        <p:txBody>
          <a:bodyPr/>
          <a:lstStyle/>
          <a:p>
            <a:fld id="{116D85CA-3F3C-42E0-815C-231B9BC994F4}" type="datetimeFigureOut">
              <a:rPr lang="fr-FR" smtClean="0"/>
              <a:pPr/>
              <a:t>30/01/2021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C9DBB1-271C-4441-9FE7-FB8155326662}" type="slidenum">
              <a:rPr lang="fr-FR" smtClean="0"/>
              <a:pPr/>
              <a:t>‹N°›</a:t>
            </a:fld>
            <a:endParaRPr lang="fr-F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6D85CA-3F3C-42E0-815C-231B9BC994F4}" type="datetimeFigureOut">
              <a:rPr lang="fr-FR" smtClean="0"/>
              <a:pPr/>
              <a:t>30/01/2021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C9DBB1-271C-4441-9FE7-FB815532666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vertical 1"/>
          <p:cNvSpPr>
            <a:spLocks noGrp="1"/>
          </p:cNvSpPr>
          <p:nvPr>
            <p:ph type="title" orient="vert"/>
          </p:nvPr>
        </p:nvSpPr>
        <p:spPr>
          <a:xfrm>
            <a:off x="6781800" y="274640"/>
            <a:ext cx="19050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304800"/>
            <a:ext cx="60198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6D85CA-3F3C-42E0-815C-231B9BC994F4}" type="datetimeFigureOut">
              <a:rPr lang="fr-FR" smtClean="0"/>
              <a:pPr/>
              <a:t>30/01/2021</a:t>
            </a:fld>
            <a:endParaRPr lang="fr-FR"/>
          </a:p>
        </p:txBody>
      </p:sp>
      <p:sp>
        <p:nvSpPr>
          <p:cNvPr id="5" name="Espace réservé du pied de page 4"/>
          <p:cNvSpPr>
            <a:spLocks noGrp="1"/>
          </p:cNvSpPr>
          <p:nvPr>
            <p:ph type="ftr" sz="quarter" idx="11"/>
          </p:nvPr>
        </p:nvSpPr>
        <p:spPr>
          <a:xfrm>
            <a:off x="2640597" y="6377459"/>
            <a:ext cx="3836404" cy="365125"/>
          </a:xfrm>
        </p:spPr>
        <p:txBody>
          <a:bodyPr/>
          <a:lstStyle/>
          <a:p>
            <a:endParaRPr lang="fr-FR"/>
          </a:p>
        </p:txBody>
      </p:sp>
      <p:sp>
        <p:nvSpPr>
          <p:cNvPr id="6" name="Espace réservé du numéro de diapositive 5"/>
          <p:cNvSpPr>
            <a:spLocks noGrp="1"/>
          </p:cNvSpPr>
          <p:nvPr>
            <p:ph type="sldNum" sz="quarter" idx="12"/>
          </p:nvPr>
        </p:nvSpPr>
        <p:spPr/>
        <p:txBody>
          <a:bodyPr/>
          <a:lstStyle/>
          <a:p>
            <a:fld id="{97C9DBB1-271C-4441-9FE7-FB815532666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55448"/>
            <a:ext cx="8229600" cy="1252728"/>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6D85CA-3F3C-42E0-815C-231B9BC994F4}" type="datetimeFigureOut">
              <a:rPr lang="fr-FR" smtClean="0"/>
              <a:pPr/>
              <a:t>30/01/2021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C9DBB1-271C-4441-9FE7-FB815532666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116D85CA-3F3C-42E0-815C-231B9BC994F4}" type="datetimeFigureOut">
              <a:rPr lang="fr-FR" smtClean="0"/>
              <a:pPr/>
              <a:t>30/01/2021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C9DBB1-271C-4441-9FE7-FB8155326662}"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16D85CA-3F3C-42E0-815C-231B9BC994F4}" type="datetimeFigureOut">
              <a:rPr lang="fr-FR" smtClean="0"/>
              <a:pPr/>
              <a:t>30/01/2021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7C9DBB1-271C-4441-9FE7-FB815532666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u texte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fr-FR" smtClean="0"/>
              <a:t>Cliquez pour modifier les styles du texte du masque</a:t>
            </a:r>
          </a:p>
        </p:txBody>
      </p:sp>
      <p:sp>
        <p:nvSpPr>
          <p:cNvPr id="6" name="Espace réservé du contenu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116D85CA-3F3C-42E0-815C-231B9BC994F4}" type="datetimeFigureOut">
              <a:rPr lang="fr-FR" smtClean="0"/>
              <a:pPr/>
              <a:t>30/01/2021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7C9DBB1-271C-4441-9FE7-FB815532666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116D85CA-3F3C-42E0-815C-231B9BC994F4}" type="datetimeFigureOut">
              <a:rPr lang="fr-FR" smtClean="0"/>
              <a:pPr/>
              <a:t>30/01/2021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7C9DBB1-271C-4441-9FE7-FB815532666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6D85CA-3F3C-42E0-815C-231B9BC994F4}" type="datetimeFigureOut">
              <a:rPr lang="fr-FR" smtClean="0"/>
              <a:pPr/>
              <a:t>30/01/2021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7C9DBB1-271C-4441-9FE7-FB815532666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fr-FR" smtClean="0"/>
              <a:t>Cliquez pour modifier le style du titre</a:t>
            </a:r>
            <a:endParaRPr kumimoji="0" lang="en-US"/>
          </a:p>
        </p:txBody>
      </p:sp>
      <p:sp>
        <p:nvSpPr>
          <p:cNvPr id="3" name="Espace réservé du contenu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texte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116D85CA-3F3C-42E0-815C-231B9BC994F4}" type="datetimeFigureOut">
              <a:rPr lang="fr-FR" smtClean="0"/>
              <a:pPr/>
              <a:t>30/01/2021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7C9DBB1-271C-4441-9FE7-FB8155326662}" type="slidenum">
              <a:rPr lang="fr-FR" smtClean="0"/>
              <a:pPr/>
              <a:t>‹N°›</a:t>
            </a:fld>
            <a:endParaRPr lang="fr-F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164592" y="1170432"/>
            <a:ext cx="2523744" cy="201168"/>
          </a:xfrm>
        </p:spPr>
        <p:txBody>
          <a:bodyPr/>
          <a:lstStyle/>
          <a:p>
            <a:fld id="{116D85CA-3F3C-42E0-815C-231B9BC994F4}" type="datetimeFigureOut">
              <a:rPr lang="fr-FR" smtClean="0"/>
              <a:pPr/>
              <a:t>30/01/2021</a:t>
            </a:fld>
            <a:endParaRPr lang="fr-F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Espace réservé du pied de page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fr-FR"/>
          </a:p>
        </p:txBody>
      </p:sp>
      <p:sp>
        <p:nvSpPr>
          <p:cNvPr id="7" name="Espace réservé du numéro de diapositive 6"/>
          <p:cNvSpPr>
            <a:spLocks noGrp="1"/>
          </p:cNvSpPr>
          <p:nvPr>
            <p:ph type="sldNum" sz="quarter" idx="12"/>
          </p:nvPr>
        </p:nvSpPr>
        <p:spPr>
          <a:xfrm>
            <a:off x="8339328" y="1170432"/>
            <a:ext cx="733864" cy="201168"/>
          </a:xfrm>
        </p:spPr>
        <p:txBody>
          <a:bodyPr/>
          <a:lstStyle/>
          <a:p>
            <a:fld id="{97C9DBB1-271C-4441-9FE7-FB8155326662}"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Espace réservé du titre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4" name="Espace réservé de la date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16D85CA-3F3C-42E0-815C-231B9BC994F4}" type="datetimeFigureOut">
              <a:rPr lang="fr-FR" smtClean="0"/>
              <a:pPr/>
              <a:t>30/01/2021</a:t>
            </a:fld>
            <a:endParaRPr lang="fr-FR"/>
          </a:p>
        </p:txBody>
      </p:sp>
      <p:sp>
        <p:nvSpPr>
          <p:cNvPr id="5" name="Espace réservé du pied de page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fr-FR"/>
          </a:p>
        </p:txBody>
      </p:sp>
      <p:sp>
        <p:nvSpPr>
          <p:cNvPr id="6" name="Espace réservé du numéro de diapositive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7C9DBB1-271C-4441-9FE7-FB815532666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2017-11-13_Ecriture_Partager_les_references_Video_2.hd.mp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ateliers d’écriture</a:t>
            </a:r>
            <a:endParaRPr lang="fr-FR" dirty="0"/>
          </a:p>
        </p:txBody>
      </p:sp>
      <p:sp>
        <p:nvSpPr>
          <p:cNvPr id="3" name="Sous-titre 2"/>
          <p:cNvSpPr>
            <a:spLocks noGrp="1"/>
          </p:cNvSpPr>
          <p:nvPr>
            <p:ph type="subTitle" idx="1"/>
          </p:nvPr>
        </p:nvSpPr>
        <p:spPr/>
        <p:txBody>
          <a:bodyPr/>
          <a:lstStyle/>
          <a:p>
            <a:r>
              <a:rPr lang="fr-FR" dirty="0" smtClean="0"/>
              <a:t>1</a:t>
            </a:r>
            <a:r>
              <a:rPr lang="fr-FR" baseline="30000" dirty="0" smtClean="0"/>
              <a:t>er</a:t>
            </a:r>
            <a:r>
              <a:rPr lang="fr-FR" dirty="0" smtClean="0"/>
              <a:t> février 2021</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tâches les plus observées en pratique de classe</a:t>
            </a:r>
            <a:endParaRPr lang="fr-FR" dirty="0"/>
          </a:p>
        </p:txBody>
      </p:sp>
      <p:graphicFrame>
        <p:nvGraphicFramePr>
          <p:cNvPr id="4" name="Espace réservé du contenu 3"/>
          <p:cNvGraphicFramePr>
            <a:graphicFrameLocks noGrp="1"/>
          </p:cNvGraphicFramePr>
          <p:nvPr>
            <p:ph idx="1"/>
          </p:nvPr>
        </p:nvGraphicFramePr>
        <p:xfrm>
          <a:off x="457200" y="1774825"/>
          <a:ext cx="8229600" cy="2721254"/>
        </p:xfrm>
        <a:graphic>
          <a:graphicData uri="http://schemas.openxmlformats.org/drawingml/2006/table">
            <a:tbl>
              <a:tblPr/>
              <a:tblGrid>
                <a:gridCol w="4114800"/>
                <a:gridCol w="4114800"/>
              </a:tblGrid>
              <a:tr h="2721254">
                <a:tc>
                  <a:txBody>
                    <a:bodyPr/>
                    <a:lstStyle/>
                    <a:p>
                      <a:pPr algn="just" fontAlgn="t">
                        <a:buFont typeface="Arial"/>
                        <a:buChar char="•"/>
                      </a:pPr>
                      <a:r>
                        <a:rPr lang="fr-FR" sz="1700" dirty="0">
                          <a:solidFill>
                            <a:schemeClr val="tx1"/>
                          </a:solidFill>
                        </a:rPr>
                        <a:t>E1 : </a:t>
                      </a:r>
                      <a:r>
                        <a:rPr lang="fr-FR" sz="1700" b="1" dirty="0">
                          <a:solidFill>
                            <a:schemeClr val="tx1"/>
                          </a:solidFill>
                        </a:rPr>
                        <a:t>Calligraphier</a:t>
                      </a:r>
                      <a:r>
                        <a:rPr lang="fr-FR" sz="1700" dirty="0">
                          <a:solidFill>
                            <a:schemeClr val="tx1"/>
                          </a:solidFill>
                        </a:rPr>
                        <a:t> (lettres, syllabes, mots)</a:t>
                      </a:r>
                    </a:p>
                    <a:p>
                      <a:pPr algn="just" fontAlgn="t">
                        <a:buFont typeface="Arial"/>
                        <a:buChar char="•"/>
                      </a:pPr>
                      <a:r>
                        <a:rPr lang="fr-FR" sz="1700" dirty="0">
                          <a:solidFill>
                            <a:schemeClr val="tx1"/>
                          </a:solidFill>
                        </a:rPr>
                        <a:t>E2 : </a:t>
                      </a:r>
                      <a:r>
                        <a:rPr lang="fr-FR" sz="1700" b="1" dirty="0">
                          <a:solidFill>
                            <a:schemeClr val="tx1"/>
                          </a:solidFill>
                        </a:rPr>
                        <a:t>Copier avec modèles </a:t>
                      </a:r>
                      <a:r>
                        <a:rPr lang="fr-FR" sz="1700" dirty="0">
                          <a:solidFill>
                            <a:schemeClr val="tx1"/>
                          </a:solidFill>
                        </a:rPr>
                        <a:t>(lettres, syllabes, mots, phrases, textes) </a:t>
                      </a:r>
                    </a:p>
                    <a:p>
                      <a:pPr algn="just" fontAlgn="t">
                        <a:buFont typeface="Arial"/>
                        <a:buChar char="•"/>
                      </a:pPr>
                      <a:r>
                        <a:rPr lang="fr-FR" sz="1700" dirty="0">
                          <a:solidFill>
                            <a:schemeClr val="tx1"/>
                          </a:solidFill>
                        </a:rPr>
                        <a:t>E3 : </a:t>
                      </a:r>
                      <a:r>
                        <a:rPr lang="fr-FR" sz="1700" b="1" dirty="0">
                          <a:solidFill>
                            <a:schemeClr val="tx1"/>
                          </a:solidFill>
                        </a:rPr>
                        <a:t>Copier après disparition du modèle </a:t>
                      </a:r>
                      <a:r>
                        <a:rPr lang="fr-FR" sz="1700" dirty="0">
                          <a:solidFill>
                            <a:schemeClr val="tx1"/>
                          </a:solidFill>
                        </a:rPr>
                        <a:t>(lettres, syllabes, mots, phrases, textes)</a:t>
                      </a:r>
                    </a:p>
                    <a:p>
                      <a:pPr algn="just" fontAlgn="t">
                        <a:buFont typeface="Arial"/>
                        <a:buChar char="•"/>
                      </a:pPr>
                      <a:r>
                        <a:rPr lang="fr-FR" sz="1700" dirty="0">
                          <a:solidFill>
                            <a:schemeClr val="tx1"/>
                          </a:solidFill>
                        </a:rPr>
                        <a:t>E4 : </a:t>
                      </a:r>
                      <a:r>
                        <a:rPr lang="fr-FR" sz="1700" b="1" dirty="0">
                          <a:solidFill>
                            <a:schemeClr val="tx1"/>
                          </a:solidFill>
                        </a:rPr>
                        <a:t>Écrire sous la dictée </a:t>
                      </a:r>
                      <a:r>
                        <a:rPr lang="fr-FR" sz="1700" dirty="0">
                          <a:solidFill>
                            <a:schemeClr val="tx1"/>
                          </a:solidFill>
                        </a:rPr>
                        <a:t>(lettres, syllabes, mots, phrases, textes)</a:t>
                      </a:r>
                    </a:p>
                    <a:p>
                      <a:pPr algn="just" fontAlgn="t">
                        <a:buFont typeface="Arial"/>
                        <a:buChar char="•"/>
                      </a:pPr>
                      <a:r>
                        <a:rPr lang="fr-FR" sz="1700" dirty="0">
                          <a:solidFill>
                            <a:schemeClr val="tx1"/>
                          </a:solidFill>
                        </a:rPr>
                        <a:t>E5 : </a:t>
                      </a:r>
                      <a:r>
                        <a:rPr lang="fr-FR" sz="1700" b="1" dirty="0">
                          <a:solidFill>
                            <a:schemeClr val="tx1"/>
                          </a:solidFill>
                        </a:rPr>
                        <a:t>Produire en combinant </a:t>
                      </a:r>
                      <a:r>
                        <a:rPr lang="fr-FR" sz="1700" dirty="0">
                          <a:solidFill>
                            <a:schemeClr val="tx1"/>
                          </a:solidFill>
                        </a:rPr>
                        <a:t>des unités linguistiques déjà imprimées (syllabes, mots, phrases)</a:t>
                      </a:r>
                    </a:p>
                  </a:txBody>
                  <a:tcPr marL="87782" marR="87782" marT="43891" marB="4389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just" fontAlgn="t">
                        <a:buFont typeface="Arial"/>
                        <a:buChar char="•"/>
                      </a:pPr>
                      <a:r>
                        <a:rPr lang="fr-FR" sz="1700" dirty="0">
                          <a:solidFill>
                            <a:schemeClr val="tx1"/>
                          </a:solidFill>
                        </a:rPr>
                        <a:t>E6 : </a:t>
                      </a:r>
                      <a:r>
                        <a:rPr lang="fr-FR" sz="1700" b="1" dirty="0">
                          <a:solidFill>
                            <a:schemeClr val="tx1"/>
                          </a:solidFill>
                        </a:rPr>
                        <a:t>Produire en dictant à autrui </a:t>
                      </a:r>
                      <a:r>
                        <a:rPr lang="fr-FR" sz="1700" dirty="0">
                          <a:solidFill>
                            <a:schemeClr val="tx1"/>
                          </a:solidFill>
                        </a:rPr>
                        <a:t>(lettres, syllabes, mots, phrases, textes)</a:t>
                      </a:r>
                    </a:p>
                    <a:p>
                      <a:pPr algn="just" fontAlgn="t">
                        <a:buFont typeface="Arial"/>
                        <a:buChar char="•"/>
                      </a:pPr>
                      <a:r>
                        <a:rPr lang="fr-FR" sz="1700" dirty="0">
                          <a:solidFill>
                            <a:schemeClr val="tx1"/>
                          </a:solidFill>
                        </a:rPr>
                        <a:t>E7 : </a:t>
                      </a:r>
                      <a:r>
                        <a:rPr lang="fr-FR" sz="1700" b="1" dirty="0">
                          <a:solidFill>
                            <a:schemeClr val="tx1"/>
                          </a:solidFill>
                        </a:rPr>
                        <a:t>Produire en encodant soi-même </a:t>
                      </a:r>
                      <a:r>
                        <a:rPr lang="fr-FR" sz="1700" dirty="0">
                          <a:solidFill>
                            <a:schemeClr val="tx1"/>
                          </a:solidFill>
                        </a:rPr>
                        <a:t>(syllabes, mots, phrases, textes)</a:t>
                      </a:r>
                    </a:p>
                    <a:p>
                      <a:pPr algn="just" fontAlgn="t">
                        <a:buFont typeface="Arial"/>
                        <a:buChar char="•"/>
                      </a:pPr>
                      <a:r>
                        <a:rPr lang="fr-FR" sz="1700" dirty="0">
                          <a:solidFill>
                            <a:schemeClr val="tx1"/>
                          </a:solidFill>
                        </a:rPr>
                        <a:t>E8 : </a:t>
                      </a:r>
                      <a:r>
                        <a:rPr lang="fr-FR" sz="1700" b="1" dirty="0">
                          <a:solidFill>
                            <a:schemeClr val="tx1"/>
                          </a:solidFill>
                        </a:rPr>
                        <a:t>Préparer </a:t>
                      </a:r>
                      <a:r>
                        <a:rPr lang="fr-FR" sz="1700" dirty="0">
                          <a:solidFill>
                            <a:schemeClr val="tx1"/>
                          </a:solidFill>
                        </a:rPr>
                        <a:t>la tâche d'écriture</a:t>
                      </a:r>
                    </a:p>
                    <a:p>
                      <a:pPr algn="just" fontAlgn="t">
                        <a:buFont typeface="Arial"/>
                        <a:buChar char="•"/>
                      </a:pPr>
                      <a:r>
                        <a:rPr lang="fr-FR" sz="1700" dirty="0">
                          <a:solidFill>
                            <a:schemeClr val="tx1"/>
                          </a:solidFill>
                        </a:rPr>
                        <a:t>E9 : </a:t>
                      </a:r>
                      <a:r>
                        <a:rPr lang="fr-FR" sz="1700" b="1" dirty="0">
                          <a:solidFill>
                            <a:schemeClr val="tx1"/>
                          </a:solidFill>
                        </a:rPr>
                        <a:t>Revenir</a:t>
                      </a:r>
                      <a:r>
                        <a:rPr lang="fr-FR" sz="1700" dirty="0">
                          <a:solidFill>
                            <a:schemeClr val="tx1"/>
                          </a:solidFill>
                        </a:rPr>
                        <a:t> sur l'écrit produit</a:t>
                      </a:r>
                    </a:p>
                  </a:txBody>
                  <a:tcPr marL="87782" marR="87782" marT="43891" marB="4389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6866" name="Picture 2"/>
          <p:cNvPicPr>
            <a:picLocks noGrp="1" noChangeAspect="1" noChangeArrowheads="1"/>
          </p:cNvPicPr>
          <p:nvPr>
            <p:ph idx="1"/>
          </p:nvPr>
        </p:nvPicPr>
        <p:blipFill>
          <a:blip r:embed="rId3" cstate="print"/>
          <a:srcRect l="24060" t="10178" r="11536" b="8681"/>
          <a:stretch>
            <a:fillRect/>
          </a:stretch>
        </p:blipFill>
        <p:spPr bwMode="auto">
          <a:xfrm>
            <a:off x="247284" y="476672"/>
            <a:ext cx="8357164" cy="59196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7890" name="Picture 2"/>
          <p:cNvPicPr>
            <a:picLocks noGrp="1" noChangeAspect="1" noChangeArrowheads="1"/>
          </p:cNvPicPr>
          <p:nvPr>
            <p:ph idx="1"/>
          </p:nvPr>
        </p:nvPicPr>
        <p:blipFill>
          <a:blip r:embed="rId2" cstate="print"/>
          <a:srcRect l="38623" t="9296" r="4492" b="15987"/>
          <a:stretch>
            <a:fillRect/>
          </a:stretch>
        </p:blipFill>
        <p:spPr bwMode="auto">
          <a:xfrm>
            <a:off x="539552" y="620688"/>
            <a:ext cx="7848872" cy="5796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Analyse des résultats de la </a:t>
            </a:r>
            <a:r>
              <a:rPr lang="fr-FR" dirty="0" err="1" smtClean="0"/>
              <a:t>recherhe</a:t>
            </a:r>
            <a:endParaRPr lang="fr-FR" dirty="0"/>
          </a:p>
        </p:txBody>
      </p:sp>
      <p:sp>
        <p:nvSpPr>
          <p:cNvPr id="3" name="Espace réservé du contenu 2"/>
          <p:cNvSpPr>
            <a:spLocks noGrp="1"/>
          </p:cNvSpPr>
          <p:nvPr>
            <p:ph idx="1"/>
          </p:nvPr>
        </p:nvSpPr>
        <p:spPr/>
        <p:txBody>
          <a:bodyPr/>
          <a:lstStyle/>
          <a:p>
            <a:r>
              <a:rPr lang="fr-FR" dirty="0" smtClean="0">
                <a:hlinkClick r:id="rId2" action="ppaction://hlinkfile"/>
              </a:rPr>
              <a:t>2017-11-13_Ecriture_Partager_les_references_Video_2.hd.mp4</a:t>
            </a: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Que retient-on? </a:t>
            </a:r>
            <a:endParaRPr lang="fr-FR" dirty="0"/>
          </a:p>
        </p:txBody>
      </p:sp>
      <p:pic>
        <p:nvPicPr>
          <p:cNvPr id="1026" name="Picture 2"/>
          <p:cNvPicPr>
            <a:picLocks noGrp="1" noChangeAspect="1" noChangeArrowheads="1"/>
          </p:cNvPicPr>
          <p:nvPr>
            <p:ph idx="1"/>
          </p:nvPr>
        </p:nvPicPr>
        <p:blipFill>
          <a:blip r:embed="rId2" cstate="print"/>
          <a:srcRect l="23745" t="10853" r="20245" b="12874"/>
          <a:stretch>
            <a:fillRect/>
          </a:stretch>
        </p:blipFill>
        <p:spPr bwMode="auto">
          <a:xfrm>
            <a:off x="1095041" y="1268760"/>
            <a:ext cx="6771691" cy="518457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p:cNvPicPr>
            <a:picLocks noGrp="1" noChangeAspect="1" noChangeArrowheads="1"/>
          </p:cNvPicPr>
          <p:nvPr>
            <p:ph idx="1"/>
          </p:nvPr>
        </p:nvPicPr>
        <p:blipFill>
          <a:blip r:embed="rId2" cstate="print"/>
          <a:srcRect l="17798" t="10178" r="18692" b="7090"/>
          <a:stretch>
            <a:fillRect/>
          </a:stretch>
        </p:blipFill>
        <p:spPr bwMode="auto">
          <a:xfrm>
            <a:off x="395536" y="332656"/>
            <a:ext cx="8329387" cy="610039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098" name="Picture 2"/>
          <p:cNvPicPr>
            <a:picLocks noGrp="1" noChangeAspect="1" noChangeArrowheads="1"/>
          </p:cNvPicPr>
          <p:nvPr>
            <p:ph idx="1"/>
          </p:nvPr>
        </p:nvPicPr>
        <p:blipFill>
          <a:blip r:embed="rId2" cstate="print"/>
          <a:srcRect l="19369" t="9296" r="19369" b="8204"/>
          <a:stretch>
            <a:fillRect/>
          </a:stretch>
        </p:blipFill>
        <p:spPr bwMode="auto">
          <a:xfrm>
            <a:off x="467544" y="332656"/>
            <a:ext cx="8142854" cy="616530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122" name="Picture 2"/>
          <p:cNvPicPr>
            <a:picLocks noGrp="1" noChangeAspect="1" noChangeArrowheads="1"/>
          </p:cNvPicPr>
          <p:nvPr>
            <p:ph idx="1"/>
          </p:nvPr>
        </p:nvPicPr>
        <p:blipFill>
          <a:blip r:embed="rId2" cstate="print"/>
          <a:srcRect l="24620" t="10853" r="25496" b="6647"/>
          <a:stretch>
            <a:fillRect/>
          </a:stretch>
        </p:blipFill>
        <p:spPr bwMode="auto">
          <a:xfrm>
            <a:off x="1043608" y="260648"/>
            <a:ext cx="6336704" cy="589202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p:cNvPicPr>
            <a:picLocks noChangeAspect="1" noChangeArrowheads="1"/>
          </p:cNvPicPr>
          <p:nvPr/>
        </p:nvPicPr>
        <p:blipFill>
          <a:blip r:embed="rId2" cstate="print"/>
          <a:srcRect l="12448" t="3563" r="13391" b="6250"/>
          <a:stretch>
            <a:fillRect/>
          </a:stretch>
        </p:blipFill>
        <p:spPr bwMode="auto">
          <a:xfrm>
            <a:off x="467544" y="692696"/>
            <a:ext cx="8064896" cy="551420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10 recommandations</a:t>
            </a:r>
            <a:endParaRPr lang="fr-FR" dirty="0"/>
          </a:p>
        </p:txBody>
      </p:sp>
      <p:pic>
        <p:nvPicPr>
          <p:cNvPr id="1026" name="Picture 2"/>
          <p:cNvPicPr>
            <a:picLocks noGrp="1" noChangeAspect="1" noChangeArrowheads="1"/>
          </p:cNvPicPr>
          <p:nvPr>
            <p:ph idx="1"/>
          </p:nvPr>
        </p:nvPicPr>
        <p:blipFill>
          <a:blip r:embed="rId3" cstate="print"/>
          <a:srcRect l="15869" t="24862" r="33372" b="17544"/>
          <a:stretch>
            <a:fillRect/>
          </a:stretch>
        </p:blipFill>
        <p:spPr bwMode="auto">
          <a:xfrm>
            <a:off x="539552" y="1124744"/>
            <a:ext cx="7732102" cy="493254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Vos projets</a:t>
            </a:r>
            <a:endParaRPr lang="fr-FR" dirty="0"/>
          </a:p>
        </p:txBody>
      </p:sp>
      <p:sp>
        <p:nvSpPr>
          <p:cNvPr id="3" name="Espace réservé du contenu 2"/>
          <p:cNvSpPr>
            <a:spLocks noGrp="1"/>
          </p:cNvSpPr>
          <p:nvPr>
            <p:ph idx="1"/>
          </p:nvPr>
        </p:nvSpPr>
        <p:spPr/>
        <p:txBody>
          <a:bodyPr/>
          <a:lstStyle/>
          <a:p>
            <a:r>
              <a:rPr lang="fr-FR" dirty="0" smtClean="0"/>
              <a:t>Le conte</a:t>
            </a:r>
          </a:p>
          <a:p>
            <a:r>
              <a:rPr lang="fr-FR" dirty="0" smtClean="0"/>
              <a:t>La BD</a:t>
            </a:r>
          </a:p>
          <a:p>
            <a:r>
              <a:rPr lang="fr-FR" dirty="0" smtClean="0"/>
              <a:t>? Les autres? </a:t>
            </a: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activité à vivre.</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Jeu par équipe.</a:t>
            </a:r>
          </a:p>
          <a:p>
            <a:r>
              <a:rPr lang="fr-FR" dirty="0" smtClean="0"/>
              <a:t>Je suis animatrice l’équipe lance le dé. Je déplace vos pions et tire vos cartes. </a:t>
            </a:r>
          </a:p>
          <a:p>
            <a:r>
              <a:rPr lang="fr-FR" dirty="0" smtClean="0"/>
              <a:t>Objectif écrire un texte court:</a:t>
            </a:r>
          </a:p>
          <a:p>
            <a:pPr lvl="1"/>
            <a:r>
              <a:rPr lang="fr-FR" dirty="0" smtClean="0"/>
              <a:t>Un poème/ou chanson.</a:t>
            </a:r>
          </a:p>
          <a:p>
            <a:pPr lvl="1"/>
            <a:r>
              <a:rPr lang="fr-FR" dirty="0" smtClean="0"/>
              <a:t>Un reportage. </a:t>
            </a:r>
          </a:p>
          <a:p>
            <a:pPr lvl="1"/>
            <a:r>
              <a:rPr lang="fr-FR" dirty="0" smtClean="0"/>
              <a:t>Une interview</a:t>
            </a:r>
          </a:p>
          <a:p>
            <a:pPr lvl="1"/>
            <a:r>
              <a:rPr lang="fr-FR" dirty="0" smtClean="0"/>
              <a:t>Une Brève.</a:t>
            </a:r>
          </a:p>
          <a:p>
            <a:pPr lvl="1"/>
            <a:r>
              <a:rPr lang="fr-FR" dirty="0" smtClean="0"/>
              <a:t>Une histoire.</a:t>
            </a:r>
          </a:p>
          <a:p>
            <a:pPr lvl="1"/>
            <a:r>
              <a:rPr lang="fr-FR" dirty="0" smtClean="0"/>
              <a:t>Un proverbe.</a:t>
            </a:r>
          </a:p>
          <a:p>
            <a:pPr lvl="1"/>
            <a:r>
              <a:rPr lang="fr-FR" dirty="0" smtClean="0"/>
              <a:t>Un documentaire.</a:t>
            </a: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La brève est un </a:t>
            </a:r>
            <a:r>
              <a:rPr lang="fr-FR" b="1" dirty="0" smtClean="0"/>
              <a:t>genre journalistique de presse écrite</a:t>
            </a:r>
            <a:r>
              <a:rPr lang="fr-FR" dirty="0" smtClean="0"/>
              <a:t> qui consiste, comme son nom l'indique, en un texte très court (7 lignes maximum). Elle livre en trois ou quatre phrases une information très concise, sans titre. La brève doit répondre à la règle des cinq w et à la question « comment </a:t>
            </a:r>
            <a:r>
              <a:rPr lang="fr-FR" dirty="0" smtClean="0"/>
              <a:t>? </a:t>
            </a:r>
            <a:r>
              <a:rPr lang="fr-FR" smtClean="0"/>
              <a:t>»</a:t>
            </a:r>
            <a:endParaRPr lang="fr-F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Réviser et publier des textes au cycle 3</a:t>
            </a:r>
            <a:endParaRPr lang="fr-FR" dirty="0"/>
          </a:p>
        </p:txBody>
      </p:sp>
      <p:sp>
        <p:nvSpPr>
          <p:cNvPr id="3" name="Espace réservé du contenu 2"/>
          <p:cNvSpPr>
            <a:spLocks noGrp="1"/>
          </p:cNvSpPr>
          <p:nvPr>
            <p:ph idx="1"/>
          </p:nvPr>
        </p:nvSpPr>
        <p:spPr/>
        <p:txBody>
          <a:bodyPr/>
          <a:lstStyle/>
          <a:p>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activités qui permettent de construire ces apprentissages.</a:t>
            </a: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Fonctionnement de la langue (valeur du temps de conjugaison par exemple).</a:t>
            </a:r>
          </a:p>
          <a:p>
            <a:r>
              <a:rPr lang="fr-FR" dirty="0" smtClean="0"/>
              <a:t>Lecture de mots isolés</a:t>
            </a:r>
          </a:p>
          <a:p>
            <a:r>
              <a:rPr lang="fr-FR" dirty="0" smtClean="0"/>
              <a:t>Lecture de phrases, textes.</a:t>
            </a:r>
          </a:p>
          <a:p>
            <a:r>
              <a:rPr lang="fr-FR" dirty="0" smtClean="0"/>
              <a:t>La dictée</a:t>
            </a:r>
          </a:p>
          <a:p>
            <a:r>
              <a:rPr lang="fr-FR" dirty="0" smtClean="0"/>
              <a:t>La copie</a:t>
            </a:r>
          </a:p>
          <a:p>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Types d’erreurs d’encodage en dictée</a:t>
            </a:r>
            <a:endParaRPr lang="fr-FR" dirty="0"/>
          </a:p>
        </p:txBody>
      </p:sp>
      <p:sp>
        <p:nvSpPr>
          <p:cNvPr id="3" name="Espace réservé du contenu 2"/>
          <p:cNvSpPr>
            <a:spLocks noGrp="1"/>
          </p:cNvSpPr>
          <p:nvPr>
            <p:ph idx="1"/>
          </p:nvPr>
        </p:nvSpPr>
        <p:spPr/>
        <p:txBody>
          <a:bodyPr/>
          <a:lstStyle/>
          <a:p>
            <a:r>
              <a:rPr lang="fr-FR" dirty="0" smtClean="0"/>
              <a:t>Les erreurs internes.</a:t>
            </a:r>
          </a:p>
          <a:p>
            <a:r>
              <a:rPr lang="fr-FR" dirty="0" smtClean="0"/>
              <a:t>Les erreurs </a:t>
            </a:r>
            <a:r>
              <a:rPr lang="fr-FR" dirty="0" err="1" smtClean="0"/>
              <a:t>sémiographiques</a:t>
            </a:r>
            <a:r>
              <a:rPr lang="fr-FR" dirty="0" smtClean="0"/>
              <a:t>.</a:t>
            </a:r>
          </a:p>
          <a:p>
            <a:r>
              <a:rPr lang="fr-FR" dirty="0" smtClean="0"/>
              <a:t>Les mots écrits phonétiquement.</a:t>
            </a:r>
          </a:p>
          <a:p>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Les erreurs internes :</a:t>
            </a:r>
            <a:endParaRPr lang="fr-FR" dirty="0"/>
          </a:p>
        </p:txBody>
      </p:sp>
      <p:sp>
        <p:nvSpPr>
          <p:cNvPr id="3" name="Espace réservé du contenu 2"/>
          <p:cNvSpPr>
            <a:spLocks noGrp="1"/>
          </p:cNvSpPr>
          <p:nvPr>
            <p:ph idx="1"/>
          </p:nvPr>
        </p:nvSpPr>
        <p:spPr/>
        <p:txBody>
          <a:bodyPr>
            <a:normAutofit/>
          </a:bodyPr>
          <a:lstStyle/>
          <a:p>
            <a:r>
              <a:rPr lang="fr-FR" u="sng" dirty="0" smtClean="0"/>
              <a:t>Mots qui, lus à haute voix, ne correspondent pas à ce qui était attendu:</a:t>
            </a:r>
          </a:p>
          <a:p>
            <a:pPr lvl="1"/>
            <a:r>
              <a:rPr lang="fr-FR" dirty="0" smtClean="0"/>
              <a:t> exemples :</a:t>
            </a:r>
          </a:p>
          <a:p>
            <a:pPr lvl="1"/>
            <a:r>
              <a:rPr lang="fr-FR" dirty="0" smtClean="0"/>
              <a:t> croupe/groupe, </a:t>
            </a:r>
          </a:p>
          <a:p>
            <a:pPr lvl="1"/>
            <a:r>
              <a:rPr lang="fr-FR" dirty="0" smtClean="0"/>
              <a:t>signal/</a:t>
            </a:r>
            <a:r>
              <a:rPr lang="fr-FR" dirty="0" err="1" smtClean="0"/>
              <a:t>sigal</a:t>
            </a:r>
            <a:r>
              <a:rPr lang="fr-FR" dirty="0" smtClean="0"/>
              <a:t>, </a:t>
            </a:r>
            <a:r>
              <a:rPr lang="fr-FR" dirty="0" err="1" smtClean="0"/>
              <a:t>crouse</a:t>
            </a:r>
            <a:r>
              <a:rPr lang="fr-FR" dirty="0" smtClean="0"/>
              <a:t>/course</a:t>
            </a:r>
          </a:p>
          <a:p>
            <a:pPr lvl="1"/>
            <a:r>
              <a:rPr lang="fr-FR" dirty="0" smtClean="0"/>
              <a:t> ou mot illisible. </a:t>
            </a:r>
          </a:p>
          <a:p>
            <a:pPr lvl="1"/>
            <a:r>
              <a:rPr lang="fr-FR" dirty="0" smtClean="0"/>
              <a:t>les accords grammaticaux n’en font pas partie. </a:t>
            </a:r>
          </a:p>
          <a:p>
            <a:pPr lvl="1">
              <a:buNone/>
            </a:pPr>
            <a:endParaRPr lang="fr-FR" dirty="0" smtClean="0"/>
          </a:p>
          <a:p>
            <a:pPr>
              <a:buNone/>
            </a:pPr>
            <a:endParaRPr lang="fr-FR" dirty="0" smtClean="0"/>
          </a:p>
          <a:p>
            <a:pPr>
              <a:buNone/>
            </a:pPr>
            <a:endParaRPr lang="fr-FR"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100" dirty="0" smtClean="0"/>
              <a:t>Les erreurs </a:t>
            </a:r>
            <a:r>
              <a:rPr lang="fr-FR" sz="3100" dirty="0" err="1" smtClean="0"/>
              <a:t>sémiographiques</a:t>
            </a:r>
            <a:r>
              <a:rPr lang="fr-FR" sz="3100" dirty="0" smtClean="0"/>
              <a:t> ou de représentation(codage du sens) </a:t>
            </a:r>
            <a:r>
              <a:rPr lang="fr-FR" dirty="0" smtClean="0"/>
              <a:t>:</a:t>
            </a:r>
            <a:endParaRPr lang="fr-FR" dirty="0"/>
          </a:p>
        </p:txBody>
      </p:sp>
      <p:sp>
        <p:nvSpPr>
          <p:cNvPr id="3" name="Espace réservé du contenu 2"/>
          <p:cNvSpPr>
            <a:spLocks noGrp="1"/>
          </p:cNvSpPr>
          <p:nvPr>
            <p:ph idx="1"/>
          </p:nvPr>
        </p:nvSpPr>
        <p:spPr/>
        <p:txBody>
          <a:bodyPr/>
          <a:lstStyle/>
          <a:p>
            <a:pPr>
              <a:buNone/>
            </a:pPr>
            <a:r>
              <a:rPr lang="fr-FR" dirty="0" smtClean="0"/>
              <a:t>• </a:t>
            </a:r>
            <a:r>
              <a:rPr lang="fr-FR" u="sng" dirty="0" smtClean="0"/>
              <a:t>homophonie, agglutination, sur-segmentation :</a:t>
            </a:r>
          </a:p>
          <a:p>
            <a:pPr lvl="1"/>
            <a:r>
              <a:rPr lang="fr-FR" dirty="0" smtClean="0"/>
              <a:t>exemples :</a:t>
            </a:r>
          </a:p>
          <a:p>
            <a:pPr lvl="1"/>
            <a:r>
              <a:rPr lang="fr-FR" dirty="0" smtClean="0"/>
              <a:t> </a:t>
            </a:r>
            <a:r>
              <a:rPr lang="fr-FR" sz="3600" b="1" dirty="0" smtClean="0"/>
              <a:t>son/sont,</a:t>
            </a:r>
          </a:p>
          <a:p>
            <a:pPr lvl="1"/>
            <a:r>
              <a:rPr lang="fr-FR" sz="3600" b="1" dirty="0" smtClean="0"/>
              <a:t> </a:t>
            </a:r>
            <a:r>
              <a:rPr lang="fr-FR" sz="3600" b="1" dirty="0" err="1" smtClean="0"/>
              <a:t>napas</a:t>
            </a:r>
            <a:r>
              <a:rPr lang="fr-FR" sz="3600" b="1" dirty="0" smtClean="0"/>
              <a:t>/n’a pas, </a:t>
            </a:r>
          </a:p>
          <a:p>
            <a:pPr lvl="1"/>
            <a:r>
              <a:rPr lang="fr-FR" sz="3600" b="1" dirty="0" smtClean="0"/>
              <a:t>fait licite/félicite).</a:t>
            </a:r>
            <a:endParaRPr lang="fr-FR" sz="36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mots écrits phonétiquement</a:t>
            </a:r>
            <a:endParaRPr lang="fr-FR" dirty="0"/>
          </a:p>
        </p:txBody>
      </p:sp>
      <p:sp>
        <p:nvSpPr>
          <p:cNvPr id="3" name="Espace réservé du contenu 2"/>
          <p:cNvSpPr>
            <a:spLocks noGrp="1"/>
          </p:cNvSpPr>
          <p:nvPr>
            <p:ph idx="1"/>
          </p:nvPr>
        </p:nvSpPr>
        <p:spPr/>
        <p:txBody>
          <a:bodyPr/>
          <a:lstStyle/>
          <a:p>
            <a:pPr>
              <a:buNone/>
            </a:pPr>
            <a:r>
              <a:rPr lang="fr-FR" dirty="0" smtClean="0"/>
              <a:t>• </a:t>
            </a:r>
            <a:r>
              <a:rPr lang="fr-FR" b="1" dirty="0" smtClean="0"/>
              <a:t>Mots qui, lus à haute voix, correspondent à ce qui était attendu</a:t>
            </a:r>
            <a:r>
              <a:rPr lang="fr-FR" dirty="0" smtClean="0"/>
              <a:t>.</a:t>
            </a:r>
          </a:p>
          <a:p>
            <a:pPr>
              <a:buNone/>
            </a:pPr>
            <a:endParaRPr lang="fr-FR" dirty="0" smtClean="0"/>
          </a:p>
          <a:p>
            <a:pPr>
              <a:buNone/>
            </a:pPr>
            <a:r>
              <a:rPr lang="fr-FR" dirty="0" smtClean="0"/>
              <a:t>	par exemple : signal/</a:t>
            </a:r>
            <a:r>
              <a:rPr lang="fr-FR" dirty="0" err="1" smtClean="0"/>
              <a:t>cinial</a:t>
            </a:r>
            <a:r>
              <a:rPr lang="fr-FR" dirty="0" smtClean="0"/>
              <a:t>).</a:t>
            </a:r>
          </a:p>
          <a:p>
            <a:pPr>
              <a:buNone/>
            </a:pPr>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expérimentation en classe</a:t>
            </a:r>
            <a:endParaRPr lang="fr-FR" dirty="0"/>
          </a:p>
        </p:txBody>
      </p:sp>
      <p:sp>
        <p:nvSpPr>
          <p:cNvPr id="3" name="Espace réservé du contenu 2"/>
          <p:cNvSpPr>
            <a:spLocks noGrp="1"/>
          </p:cNvSpPr>
          <p:nvPr>
            <p:ph idx="1"/>
          </p:nvPr>
        </p:nvSpPr>
        <p:spPr/>
        <p:txBody>
          <a:bodyPr>
            <a:normAutofit fontScale="47500" lnSpcReduction="20000"/>
          </a:bodyPr>
          <a:lstStyle/>
          <a:p>
            <a:r>
              <a:rPr lang="fr-FR" b="1" dirty="0" smtClean="0"/>
              <a:t>l’observation des </a:t>
            </a:r>
            <a:r>
              <a:rPr lang="fr-FR" b="1" dirty="0" smtClean="0"/>
              <a:t>élèves </a:t>
            </a:r>
            <a:r>
              <a:rPr lang="fr-FR" dirty="0" smtClean="0"/>
              <a:t>quand </a:t>
            </a:r>
            <a:r>
              <a:rPr lang="fr-FR" dirty="0" smtClean="0"/>
              <a:t>ils </a:t>
            </a:r>
            <a:r>
              <a:rPr lang="fr-FR" dirty="0" smtClean="0"/>
              <a:t>écrivent</a:t>
            </a:r>
            <a:r>
              <a:rPr lang="fr-FR" dirty="0" smtClean="0"/>
              <a:t>. Une proposition de Bernadette </a:t>
            </a:r>
            <a:r>
              <a:rPr lang="fr-FR" dirty="0" err="1" smtClean="0"/>
              <a:t>Kervyn</a:t>
            </a:r>
            <a:endParaRPr lang="fr-FR" dirty="0" smtClean="0"/>
          </a:p>
          <a:p>
            <a:pPr>
              <a:buNone/>
            </a:pPr>
            <a:endParaRPr lang="fr-FR" dirty="0" smtClean="0"/>
          </a:p>
          <a:p>
            <a:r>
              <a:rPr lang="fr-FR" dirty="0" smtClean="0"/>
              <a:t>permet de prendre conscience de la diversité </a:t>
            </a:r>
            <a:r>
              <a:rPr lang="fr-FR" dirty="0" smtClean="0"/>
              <a:t> des </a:t>
            </a:r>
            <a:r>
              <a:rPr lang="fr-FR" dirty="0" smtClean="0"/>
              <a:t>stratégies d’entrée dans l’écrit. </a:t>
            </a:r>
            <a:endParaRPr lang="fr-FR" dirty="0" smtClean="0"/>
          </a:p>
          <a:p>
            <a:endParaRPr lang="fr-FR" dirty="0" smtClean="0"/>
          </a:p>
          <a:p>
            <a:r>
              <a:rPr lang="fr-FR" dirty="0" smtClean="0"/>
              <a:t>Dans </a:t>
            </a:r>
            <a:r>
              <a:rPr lang="fr-FR" dirty="0" smtClean="0"/>
              <a:t>un premier temps, d’environ </a:t>
            </a:r>
            <a:r>
              <a:rPr lang="fr-FR" b="1" dirty="0" smtClean="0"/>
              <a:t>quinze minutes</a:t>
            </a:r>
            <a:r>
              <a:rPr lang="fr-FR" dirty="0" smtClean="0"/>
              <a:t>, on </a:t>
            </a:r>
            <a:r>
              <a:rPr lang="fr-FR" dirty="0" smtClean="0"/>
              <a:t>donne </a:t>
            </a:r>
            <a:r>
              <a:rPr lang="fr-FR" dirty="0" smtClean="0"/>
              <a:t>aux élèves une </a:t>
            </a:r>
            <a:r>
              <a:rPr lang="fr-FR" b="1" dirty="0" smtClean="0"/>
              <a:t>feuille volante</a:t>
            </a:r>
            <a:r>
              <a:rPr lang="fr-FR" dirty="0" smtClean="0"/>
              <a:t>, en leur demandant de </a:t>
            </a:r>
            <a:r>
              <a:rPr lang="fr-FR" b="1" dirty="0" smtClean="0"/>
              <a:t>préparer leur travail d’écriture ; </a:t>
            </a:r>
          </a:p>
          <a:p>
            <a:r>
              <a:rPr lang="fr-FR" dirty="0" smtClean="0"/>
              <a:t>dans </a:t>
            </a:r>
            <a:r>
              <a:rPr lang="fr-FR" b="1" dirty="0" smtClean="0"/>
              <a:t>le second temps, </a:t>
            </a:r>
            <a:r>
              <a:rPr lang="fr-FR" dirty="0" smtClean="0"/>
              <a:t>les élèves </a:t>
            </a:r>
            <a:r>
              <a:rPr lang="fr-FR" b="1" dirty="0" smtClean="0"/>
              <a:t>prennent leur cahier et écrivent. </a:t>
            </a:r>
            <a:endParaRPr lang="fr-FR" b="1" dirty="0" smtClean="0"/>
          </a:p>
          <a:p>
            <a:endParaRPr lang="fr-FR" dirty="0" smtClean="0"/>
          </a:p>
          <a:p>
            <a:r>
              <a:rPr lang="fr-FR" dirty="0" smtClean="0"/>
              <a:t>Certains </a:t>
            </a:r>
            <a:r>
              <a:rPr lang="fr-FR" dirty="0" smtClean="0"/>
              <a:t>élaborent une </a:t>
            </a:r>
            <a:r>
              <a:rPr lang="fr-FR" b="1" dirty="0" smtClean="0"/>
              <a:t>« </a:t>
            </a:r>
            <a:r>
              <a:rPr lang="fr-FR" b="1" dirty="0" smtClean="0"/>
              <a:t>carte mentale </a:t>
            </a:r>
            <a:r>
              <a:rPr lang="fr-FR" dirty="0" smtClean="0"/>
              <a:t>», d’autres </a:t>
            </a:r>
            <a:r>
              <a:rPr lang="fr-FR" b="1" dirty="0" smtClean="0"/>
              <a:t>listent des éléments de fiction </a:t>
            </a:r>
            <a:r>
              <a:rPr lang="fr-FR" dirty="0" smtClean="0"/>
              <a:t>ou de </a:t>
            </a:r>
            <a:r>
              <a:rPr lang="fr-FR" b="1" dirty="0" smtClean="0"/>
              <a:t>vocabulaire, d’autres font des </a:t>
            </a:r>
            <a:r>
              <a:rPr lang="fr-FR" b="1" dirty="0" smtClean="0"/>
              <a:t>tableaux </a:t>
            </a:r>
            <a:r>
              <a:rPr lang="fr-FR" dirty="0" smtClean="0"/>
              <a:t>(les différents personnages, les lieux…), d’autres </a:t>
            </a:r>
            <a:r>
              <a:rPr lang="fr-FR" b="1" dirty="0" smtClean="0"/>
              <a:t>notent des bribes de texte… </a:t>
            </a:r>
            <a:endParaRPr lang="fr-FR" b="1" dirty="0" smtClean="0"/>
          </a:p>
          <a:p>
            <a:r>
              <a:rPr lang="fr-FR" dirty="0" smtClean="0"/>
              <a:t>Il </a:t>
            </a:r>
            <a:r>
              <a:rPr lang="fr-FR" dirty="0" smtClean="0"/>
              <a:t>est </a:t>
            </a:r>
            <a:r>
              <a:rPr lang="fr-FR" dirty="0" smtClean="0"/>
              <a:t>utile</a:t>
            </a:r>
            <a:r>
              <a:rPr lang="fr-FR" dirty="0" smtClean="0"/>
              <a:t>, la première fois qu’on met en place ce dispositif, </a:t>
            </a:r>
            <a:r>
              <a:rPr lang="fr-FR" b="1" dirty="0" smtClean="0"/>
              <a:t>de relever ces « préparations » et d’en </a:t>
            </a:r>
            <a:r>
              <a:rPr lang="fr-FR" b="1" dirty="0" smtClean="0"/>
              <a:t>voir </a:t>
            </a:r>
            <a:r>
              <a:rPr lang="fr-FR" b="1" dirty="0" smtClean="0"/>
              <a:t>la diversité, puis de donner la parole à ceux pour qui telle ou telle aura été une aide</a:t>
            </a:r>
            <a:r>
              <a:rPr lang="fr-FR" dirty="0" smtClean="0"/>
              <a:t>.</a:t>
            </a:r>
          </a:p>
          <a:p>
            <a:endParaRPr lang="fr-FR" dirty="0" smtClean="0"/>
          </a:p>
          <a:p>
            <a:r>
              <a:rPr lang="fr-FR" dirty="0" smtClean="0"/>
              <a:t> </a:t>
            </a:r>
            <a:r>
              <a:rPr lang="fr-FR" dirty="0" smtClean="0"/>
              <a:t>Sans </a:t>
            </a:r>
            <a:r>
              <a:rPr lang="fr-FR" dirty="0" smtClean="0"/>
              <a:t>entrer </a:t>
            </a:r>
            <a:r>
              <a:rPr lang="fr-FR" dirty="0" smtClean="0"/>
              <a:t>dans ce dispositif d’explicitation, l’enseignant peut observer </a:t>
            </a:r>
            <a:endParaRPr lang="fr-FR" dirty="0" smtClean="0"/>
          </a:p>
          <a:p>
            <a:r>
              <a:rPr lang="fr-FR" dirty="0" smtClean="0"/>
              <a:t>des </a:t>
            </a:r>
            <a:r>
              <a:rPr lang="fr-FR" dirty="0" smtClean="0"/>
              <a:t>élèves qui se </a:t>
            </a:r>
            <a:r>
              <a:rPr lang="fr-FR" b="1" dirty="0" smtClean="0"/>
              <a:t>lancent </a:t>
            </a:r>
            <a:r>
              <a:rPr lang="fr-FR" b="1" dirty="0" smtClean="0"/>
              <a:t>immédiatement </a:t>
            </a:r>
            <a:r>
              <a:rPr lang="fr-FR" dirty="0" smtClean="0"/>
              <a:t>dans l’écriture, </a:t>
            </a:r>
            <a:endParaRPr lang="fr-FR" dirty="0" smtClean="0"/>
          </a:p>
          <a:p>
            <a:r>
              <a:rPr lang="fr-FR" dirty="0" smtClean="0"/>
              <a:t>d’autres </a:t>
            </a:r>
            <a:r>
              <a:rPr lang="fr-FR" dirty="0" smtClean="0"/>
              <a:t>qui </a:t>
            </a:r>
            <a:r>
              <a:rPr lang="fr-FR" b="1" dirty="0" smtClean="0"/>
              <a:t>prennent du temps</a:t>
            </a:r>
            <a:r>
              <a:rPr lang="fr-FR" dirty="0" smtClean="0"/>
              <a:t>, d’autres qui </a:t>
            </a:r>
            <a:r>
              <a:rPr lang="fr-FR" b="1" dirty="0" smtClean="0"/>
              <a:t>font un brouillon</a:t>
            </a:r>
            <a:r>
              <a:rPr lang="fr-FR" dirty="0" smtClean="0"/>
              <a:t>. </a:t>
            </a:r>
          </a:p>
          <a:p>
            <a:r>
              <a:rPr lang="fr-FR" dirty="0" smtClean="0"/>
              <a:t>On observe aussi des élèves qui </a:t>
            </a:r>
            <a:r>
              <a:rPr lang="fr-FR" b="1" dirty="0" smtClean="0"/>
              <a:t>cherchent des outils concrets</a:t>
            </a:r>
            <a:r>
              <a:rPr lang="fr-FR" dirty="0" smtClean="0"/>
              <a:t>, d’autres qui lèvent le nez pour </a:t>
            </a:r>
          </a:p>
          <a:p>
            <a:r>
              <a:rPr lang="fr-FR" dirty="0" smtClean="0"/>
              <a:t>trouver dans leur tête un remède à la difficulté rencontrée. </a:t>
            </a:r>
            <a:endParaRPr lang="fr-FR" dirty="0" smtClean="0"/>
          </a:p>
          <a:p>
            <a:r>
              <a:rPr lang="fr-FR" dirty="0" smtClean="0"/>
              <a:t>On </a:t>
            </a:r>
            <a:r>
              <a:rPr lang="fr-FR" dirty="0" smtClean="0"/>
              <a:t>voit aussi des élèves qui </a:t>
            </a:r>
            <a:r>
              <a:rPr lang="fr-FR" b="1" dirty="0" smtClean="0"/>
              <a:t>relisent </a:t>
            </a:r>
            <a:r>
              <a:rPr lang="fr-FR" b="1" dirty="0" smtClean="0"/>
              <a:t>en </a:t>
            </a:r>
            <a:r>
              <a:rPr lang="fr-FR" b="1" dirty="0" smtClean="0"/>
              <a:t>cours d’écriture ce </a:t>
            </a:r>
            <a:r>
              <a:rPr lang="fr-FR" dirty="0" smtClean="0"/>
              <a:t>qu’ils ont déjà tracé, d’autres qui </a:t>
            </a:r>
            <a:r>
              <a:rPr lang="fr-FR" b="1" dirty="0" smtClean="0"/>
              <a:t>vont au bout sans remords </a:t>
            </a:r>
            <a:r>
              <a:rPr lang="fr-FR" dirty="0" smtClean="0"/>
              <a:t>etc.</a:t>
            </a:r>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Type de difficultés lors de la production d’un texte en cycle 3.</a:t>
            </a:r>
            <a:endParaRPr lang="fr-FR" dirty="0"/>
          </a:p>
        </p:txBody>
      </p:sp>
      <p:sp>
        <p:nvSpPr>
          <p:cNvPr id="3" name="Espace réservé du contenu 2"/>
          <p:cNvSpPr>
            <a:spLocks noGrp="1"/>
          </p:cNvSpPr>
          <p:nvPr>
            <p:ph idx="1"/>
          </p:nvPr>
        </p:nvSpPr>
        <p:spPr/>
        <p:txBody>
          <a:bodyPr/>
          <a:lstStyle/>
          <a:p>
            <a:r>
              <a:rPr lang="fr-FR" dirty="0" smtClean="0"/>
              <a:t>Les mêmes que celles de la dictée. </a:t>
            </a:r>
          </a:p>
          <a:p>
            <a:r>
              <a:rPr lang="fr-FR" dirty="0" smtClean="0"/>
              <a:t>Choix pertinent du lexique.</a:t>
            </a:r>
          </a:p>
          <a:p>
            <a:r>
              <a:rPr lang="fr-FR" dirty="0" smtClean="0"/>
              <a:t>Organisation syntaxique (Microstructure).</a:t>
            </a:r>
          </a:p>
          <a:p>
            <a:r>
              <a:rPr lang="fr-FR" dirty="0" smtClean="0"/>
              <a:t>Organisation de la compréhension, en groupe d’idées, groupes de sens (Macrostructure).</a:t>
            </a:r>
          </a:p>
          <a:p>
            <a:r>
              <a:rPr lang="fr-FR" dirty="0" smtClean="0"/>
              <a:t>Articulation des étapes, des idées.</a:t>
            </a:r>
          </a:p>
          <a:p>
            <a:endParaRPr lang="fr-FR" dirty="0" smtClean="0"/>
          </a:p>
          <a:p>
            <a:endParaRPr lang="fr-FR"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Objectifs</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Quelle pratique efficace pour</a:t>
            </a:r>
          </a:p>
          <a:p>
            <a:pPr lvl="1"/>
            <a:r>
              <a:rPr lang="fr-FR" dirty="0" smtClean="0"/>
              <a:t>Rendre vos projets réalisables, les faire vivre.</a:t>
            </a:r>
          </a:p>
          <a:p>
            <a:pPr lvl="1"/>
            <a:r>
              <a:rPr lang="fr-FR" dirty="0" smtClean="0"/>
              <a:t>Garantir les apprentissages en production d’écrits, les rendre les compétences du socle commun stables.</a:t>
            </a:r>
          </a:p>
          <a:p>
            <a:pPr lvl="1">
              <a:buNone/>
            </a:pPr>
            <a:r>
              <a:rPr lang="fr-FR" dirty="0" smtClean="0"/>
              <a:t>Indicateurs visés:</a:t>
            </a:r>
          </a:p>
          <a:p>
            <a:pPr lvl="1"/>
            <a:r>
              <a:rPr lang="fr-FR" dirty="0" smtClean="0"/>
              <a:t>Amélioration qualitatif et quantitatif de tous le types d’écrits (maternelle au cycle 4).</a:t>
            </a:r>
          </a:p>
          <a:p>
            <a:pPr lvl="1"/>
            <a:r>
              <a:rPr lang="fr-FR" b="1" dirty="0" smtClean="0"/>
              <a:t>Temps d’enseignement </a:t>
            </a:r>
            <a:r>
              <a:rPr lang="fr-FR" dirty="0" smtClean="0"/>
              <a:t>de la production d’écrit (toutes disciplines confondues).</a:t>
            </a:r>
            <a:endParaRPr lang="fr-F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exemples d’activités.</a:t>
            </a:r>
            <a:endParaRPr lang="fr-FR" dirty="0"/>
          </a:p>
        </p:txBody>
      </p:sp>
      <p:sp>
        <p:nvSpPr>
          <p:cNvPr id="3" name="Espace réservé du contenu 2"/>
          <p:cNvSpPr>
            <a:spLocks noGrp="1"/>
          </p:cNvSpPr>
          <p:nvPr>
            <p:ph idx="1"/>
          </p:nvPr>
        </p:nvSpPr>
        <p:spPr/>
        <p:txBody>
          <a:bodyPr/>
          <a:lstStyle/>
          <a:p>
            <a:r>
              <a:rPr lang="fr-FR" dirty="0" smtClean="0"/>
              <a:t>Le jogging d’écriture progressif. (articule lexique et structure syntaxique).</a:t>
            </a:r>
          </a:p>
          <a:p>
            <a:r>
              <a:rPr lang="fr-FR" dirty="0" smtClean="0"/>
              <a:t>Les histoires chronologiques. (Utilisent des vignettes pour la chronologie et les groupes d’idées) L’écriture peut être révisée et augmentée).</a:t>
            </a:r>
          </a:p>
          <a:p>
            <a:r>
              <a:rPr lang="fr-FR" dirty="0" smtClean="0"/>
              <a:t>Les jeux langage oral/langage écrit.</a:t>
            </a:r>
          </a:p>
          <a:p>
            <a:r>
              <a:rPr lang="fr-FR" dirty="0" smtClean="0"/>
              <a:t>Jouer et raconter/raconter et jouer.</a:t>
            </a:r>
          </a:p>
          <a:p>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p:cNvPicPr>
            <a:picLocks noGrp="1" noChangeAspect="1" noChangeArrowheads="1"/>
          </p:cNvPicPr>
          <p:nvPr>
            <p:ph idx="1"/>
          </p:nvPr>
        </p:nvPicPr>
        <p:blipFill>
          <a:blip r:embed="rId2" cstate="print"/>
          <a:srcRect l="31216" t="22906" r="13325" b="10272"/>
          <a:stretch>
            <a:fillRect/>
          </a:stretch>
        </p:blipFill>
        <p:spPr bwMode="auto">
          <a:xfrm>
            <a:off x="115568" y="188640"/>
            <a:ext cx="9028432" cy="61160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Organiser les enseignements autour des projets.</a:t>
            </a:r>
            <a:endParaRPr lang="fr-FR" dirty="0"/>
          </a:p>
        </p:txBody>
      </p:sp>
      <p:sp>
        <p:nvSpPr>
          <p:cNvPr id="3" name="Espace réservé du contenu 2"/>
          <p:cNvSpPr>
            <a:spLocks noGrp="1"/>
          </p:cNvSpPr>
          <p:nvPr>
            <p:ph idx="1"/>
          </p:nvPr>
        </p:nvSpPr>
        <p:spPr/>
        <p:txBody>
          <a:bodyPr/>
          <a:lstStyle/>
          <a:p>
            <a:r>
              <a:rPr lang="fr-FR" dirty="0" smtClean="0"/>
              <a:t>Tous les ateliers peuvent être organisés autour du projet.</a:t>
            </a:r>
          </a:p>
          <a:p>
            <a:r>
              <a:rPr lang="fr-FR" dirty="0" smtClean="0"/>
              <a:t>Le projet en est l’illustration, la mise en application des apprentissages. </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p:cNvPicPr>
          <p:nvPr>
            <p:ph idx="1"/>
          </p:nvPr>
        </p:nvPicPr>
        <p:blipFill>
          <a:blip r:embed="rId2" cstate="print"/>
          <a:srcRect l="19001" t="18830" r="21816" b="11422"/>
          <a:stretch>
            <a:fillRect/>
          </a:stretch>
        </p:blipFill>
        <p:spPr bwMode="auto">
          <a:xfrm>
            <a:off x="251520" y="188640"/>
            <a:ext cx="8352928" cy="638132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Une expérimentation une conférence de consensus</a:t>
            </a:r>
            <a:endParaRPr lang="fr-FR" dirty="0"/>
          </a:p>
        </p:txBody>
      </p:sp>
      <p:pic>
        <p:nvPicPr>
          <p:cNvPr id="2050" name="Picture 2"/>
          <p:cNvPicPr>
            <a:picLocks noGrp="1" noChangeAspect="1" noChangeArrowheads="1"/>
          </p:cNvPicPr>
          <p:nvPr>
            <p:ph idx="1"/>
          </p:nvPr>
        </p:nvPicPr>
        <p:blipFill>
          <a:blip r:embed="rId2" cstate="print"/>
          <a:srcRect l="15869" t="32645" r="31622" b="33110"/>
          <a:stretch>
            <a:fillRect/>
          </a:stretch>
        </p:blipFill>
        <p:spPr bwMode="auto">
          <a:xfrm>
            <a:off x="179512" y="1772816"/>
            <a:ext cx="8640961" cy="316835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Qu’est-ce qu’une tâche scolaire?</a:t>
            </a:r>
            <a:endParaRPr lang="fr-FR" dirty="0"/>
          </a:p>
        </p:txBody>
      </p:sp>
      <p:graphicFrame>
        <p:nvGraphicFramePr>
          <p:cNvPr id="4" name="Espace réservé du contenu 3"/>
          <p:cNvGraphicFramePr>
            <a:graphicFrameLocks noGrp="1"/>
          </p:cNvGraphicFramePr>
          <p:nvPr>
            <p:ph idx="1"/>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exemple d’activité possible</a:t>
            </a:r>
            <a:endParaRPr lang="fr-FR" dirty="0"/>
          </a:p>
        </p:txBody>
      </p:sp>
      <p:sp>
        <p:nvSpPr>
          <p:cNvPr id="3" name="Espace réservé du contenu 2"/>
          <p:cNvSpPr>
            <a:spLocks noGrp="1"/>
          </p:cNvSpPr>
          <p:nvPr>
            <p:ph idx="1"/>
          </p:nvPr>
        </p:nvSpPr>
        <p:spPr/>
        <p:txBody>
          <a:bodyPr/>
          <a:lstStyle/>
          <a:p>
            <a:r>
              <a:rPr lang="fr-FR" dirty="0" smtClean="0"/>
              <a:t>Un jeu </a:t>
            </a:r>
            <a:r>
              <a:rPr lang="fr-FR" dirty="0" err="1" smtClean="0"/>
              <a:t>Undercover</a:t>
            </a:r>
            <a:r>
              <a:rPr lang="fr-FR" dirty="0" smtClean="0"/>
              <a:t>:</a:t>
            </a:r>
          </a:p>
          <a:p>
            <a:pPr lvl="1"/>
            <a:r>
              <a:rPr lang="fr-FR" dirty="0" smtClean="0"/>
              <a:t>Développe la motivation.</a:t>
            </a:r>
          </a:p>
          <a:p>
            <a:pPr lvl="1"/>
            <a:r>
              <a:rPr lang="fr-FR" dirty="0" smtClean="0"/>
              <a:t>La culture générale, les connaissances lexicales vécus.</a:t>
            </a:r>
          </a:p>
          <a:p>
            <a:pPr lvl="1"/>
            <a:r>
              <a:rPr lang="fr-FR" dirty="0" smtClean="0"/>
              <a:t>Apprends à tenir compte de son environnement, des conditions des critères.</a:t>
            </a:r>
          </a:p>
          <a:p>
            <a:pPr lvl="1"/>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But du jeu</a:t>
            </a:r>
            <a:endParaRPr lang="fr-FR" dirty="0"/>
          </a:p>
        </p:txBody>
      </p:sp>
      <p:sp>
        <p:nvSpPr>
          <p:cNvPr id="3" name="Espace réservé du contenu 2"/>
          <p:cNvSpPr>
            <a:spLocks noGrp="1"/>
          </p:cNvSpPr>
          <p:nvPr>
            <p:ph idx="1"/>
          </p:nvPr>
        </p:nvSpPr>
        <p:spPr/>
        <p:txBody>
          <a:bodyPr/>
          <a:lstStyle/>
          <a:p>
            <a:r>
              <a:rPr lang="fr-FR" dirty="0" smtClean="0"/>
              <a:t>Découvrir qui est </a:t>
            </a:r>
            <a:r>
              <a:rPr lang="fr-FR" dirty="0" err="1" smtClean="0"/>
              <a:t>Undercover</a:t>
            </a:r>
            <a:r>
              <a:rPr lang="fr-FR" dirty="0" smtClean="0"/>
              <a:t>: ceux qui n’ont pas le bon mot (3 </a:t>
            </a:r>
            <a:r>
              <a:rPr lang="fr-FR" dirty="0" err="1" smtClean="0"/>
              <a:t>undercover</a:t>
            </a:r>
            <a:r>
              <a:rPr lang="fr-FR" dirty="0" smtClean="0"/>
              <a:t> maximum).</a:t>
            </a:r>
          </a:p>
          <a:p>
            <a:r>
              <a:rPr lang="fr-FR" dirty="0" smtClean="0"/>
              <a:t>Chacun dispose d’une carte ou d’un mot .</a:t>
            </a:r>
          </a:p>
          <a:p>
            <a:r>
              <a:rPr lang="fr-FR" dirty="0" smtClean="0"/>
              <a:t>Il faut le décrire en parler sans le nommer et sans répéter ce qui a déjà été dit par les autres participants. </a:t>
            </a:r>
          </a:p>
          <a:p>
            <a:r>
              <a:rPr lang="fr-FR" dirty="0" smtClean="0"/>
              <a:t>A certains moment on donne la possibilité aux participants de voter pour éliminer celui qu’ils pensent être </a:t>
            </a:r>
            <a:r>
              <a:rPr lang="fr-FR" dirty="0" err="1" smtClean="0"/>
              <a:t>undercover</a:t>
            </a:r>
            <a:r>
              <a:rPr lang="fr-FR" dirty="0" smtClean="0"/>
              <a:t>.</a:t>
            </a: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production d’écrit</a:t>
            </a:r>
            <a:endParaRPr lang="fr-FR" dirty="0"/>
          </a:p>
        </p:txBody>
      </p:sp>
      <p:sp>
        <p:nvSpPr>
          <p:cNvPr id="3" name="Espace réservé du contenu 2"/>
          <p:cNvSpPr>
            <a:spLocks noGrp="1"/>
          </p:cNvSpPr>
          <p:nvPr>
            <p:ph idx="1"/>
          </p:nvPr>
        </p:nvSpPr>
        <p:spPr/>
        <p:txBody>
          <a:bodyPr/>
          <a:lstStyle/>
          <a:p>
            <a:r>
              <a:rPr lang="fr-FR" dirty="0" smtClean="0"/>
              <a:t>Quels sont les tâches  que l’on propose aux élèves en production d’écrit à partir de la maternelle? </a:t>
            </a:r>
          </a:p>
          <a:p>
            <a:pPr>
              <a:buNone/>
            </a:pPr>
            <a:endParaRPr lang="fr-F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324</TotalTime>
  <Words>1010</Words>
  <Application>Microsoft Office PowerPoint</Application>
  <PresentationFormat>Affichage à l'écran (4:3)</PresentationFormat>
  <Paragraphs>129</Paragraphs>
  <Slides>32</Slides>
  <Notes>4</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Module</vt:lpstr>
      <vt:lpstr>Les ateliers d’écriture</vt:lpstr>
      <vt:lpstr>Vos projets</vt:lpstr>
      <vt:lpstr>Objectifs</vt:lpstr>
      <vt:lpstr>Diapositive 4</vt:lpstr>
      <vt:lpstr>Une expérimentation une conférence de consensus</vt:lpstr>
      <vt:lpstr>Qu’est-ce qu’une tâche scolaire?</vt:lpstr>
      <vt:lpstr>Un exemple d’activité possible</vt:lpstr>
      <vt:lpstr>But du jeu</vt:lpstr>
      <vt:lpstr>La production d’écrit</vt:lpstr>
      <vt:lpstr>Les tâches les plus observées en pratique de classe</vt:lpstr>
      <vt:lpstr>Diapositive 11</vt:lpstr>
      <vt:lpstr>Diapositive 12</vt:lpstr>
      <vt:lpstr>Analyse des résultats de la recherhe</vt:lpstr>
      <vt:lpstr>Que retient-on? </vt:lpstr>
      <vt:lpstr>Diapositive 15</vt:lpstr>
      <vt:lpstr>Diapositive 16</vt:lpstr>
      <vt:lpstr>Diapositive 17</vt:lpstr>
      <vt:lpstr>Diapositive 18</vt:lpstr>
      <vt:lpstr>10 recommandations</vt:lpstr>
      <vt:lpstr>Une activité à vivre.</vt:lpstr>
      <vt:lpstr>Diapositive 21</vt:lpstr>
      <vt:lpstr>Réviser et publier des textes au cycle 3</vt:lpstr>
      <vt:lpstr>Les activités qui permettent de construire ces apprentissages.</vt:lpstr>
      <vt:lpstr>Types d’erreurs d’encodage en dictée</vt:lpstr>
      <vt:lpstr> Les erreurs internes :</vt:lpstr>
      <vt:lpstr>Les erreurs sémiographiques ou de représentation(codage du sens) :</vt:lpstr>
      <vt:lpstr>Les mots écrits phonétiquement</vt:lpstr>
      <vt:lpstr>Une expérimentation en classe</vt:lpstr>
      <vt:lpstr>Type de difficultés lors de la production d’un texte en cycle 3.</vt:lpstr>
      <vt:lpstr>Quelques exemples d’activités.</vt:lpstr>
      <vt:lpstr>Diapositive 31</vt:lpstr>
      <vt:lpstr>Organiser les enseignements autour des projets.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ateliers d’écriture</dc:title>
  <dc:creator>henriette ANDRE</dc:creator>
  <cp:lastModifiedBy>henriette ANDRE</cp:lastModifiedBy>
  <cp:revision>38</cp:revision>
  <dcterms:created xsi:type="dcterms:W3CDTF">2021-01-26T19:15:14Z</dcterms:created>
  <dcterms:modified xsi:type="dcterms:W3CDTF">2021-01-30T22:14:37Z</dcterms:modified>
</cp:coreProperties>
</file>