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7"/>
  </p:notesMasterIdLst>
  <p:sldIdLst>
    <p:sldId id="256" r:id="rId2"/>
    <p:sldId id="277" r:id="rId3"/>
    <p:sldId id="272" r:id="rId4"/>
    <p:sldId id="268" r:id="rId5"/>
    <p:sldId id="275" r:id="rId6"/>
    <p:sldId id="257" r:id="rId7"/>
    <p:sldId id="258" r:id="rId8"/>
    <p:sldId id="270" r:id="rId9"/>
    <p:sldId id="259" r:id="rId10"/>
    <p:sldId id="260" r:id="rId11"/>
    <p:sldId id="261" r:id="rId12"/>
    <p:sldId id="278" r:id="rId13"/>
    <p:sldId id="271" r:id="rId14"/>
    <p:sldId id="273" r:id="rId15"/>
    <p:sldId id="274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63504" autoAdjust="0"/>
  </p:normalViewPr>
  <p:slideViewPr>
    <p:cSldViewPr snapToGrid="0">
      <p:cViewPr varScale="1">
        <p:scale>
          <a:sx n="46" d="100"/>
          <a:sy n="46" d="100"/>
        </p:scale>
        <p:origin x="165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CB0A33-B2B9-48D0-9593-0EFFE215293F}" type="datetimeFigureOut">
              <a:rPr lang="fr-FR" smtClean="0"/>
              <a:t>25/11/2020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E58960-C280-48FC-BE6C-F4C23E2B19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2962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E7588-74F4-45C3-9D65-D9DF7949889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7087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33B90-A5B1-498C-B5E1-2F05781E5DA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2881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58960-C280-48FC-BE6C-F4C23E2B1954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970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58960-C280-48FC-BE6C-F4C23E2B1954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1451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58960-C280-48FC-BE6C-F4C23E2B1954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9104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33B90-A5B1-498C-B5E1-2F05781E5DA5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1522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llege.cned.fr/cv/237321/21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cs.google.com/document/d/1sI28gl5PMgQd5cx9Uqn14gLP8EczgWBq7c3rQiMnTeA/edit" TargetMode="External"/><Relationship Id="rId5" Type="http://schemas.openxmlformats.org/officeDocument/2006/relationships/hyperlink" Target="https://www.notebookcast.com/en/board/djz5pf78dedf" TargetMode="External"/><Relationship Id="rId4" Type="http://schemas.openxmlformats.org/officeDocument/2006/relationships/hyperlink" Target="https://pourchet.netboard.me/plandeformation/?tab=225557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otebookcast.com/en/board/djz5pf78dedf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dirty="0" smtClean="0"/>
              <a:t>PLAN MATHEMATIQUES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fr-FR" sz="2800" dirty="0" smtClean="0"/>
              <a:t>CIRCONSCRIPTION D’AUBERGENVILLE</a:t>
            </a:r>
          </a:p>
          <a:p>
            <a:pPr algn="ctr"/>
            <a:r>
              <a:rPr lang="fr-FR" sz="2800" dirty="0" smtClean="0"/>
              <a:t>2020/2021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15902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OBJECTIF DU PLAN VILLANI-TOROSSIAN</a:t>
            </a:r>
            <a:endParaRPr lang="fr-FR" dirty="0"/>
          </a:p>
        </p:txBody>
      </p:sp>
      <p:pic>
        <p:nvPicPr>
          <p:cNvPr id="4" name="Picture 2" descr="https://cache.media.education.gouv.fr/image/Fevrier/19/5/21-mesures-enseignement-mathematiques_896195.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143" y="3268583"/>
            <a:ext cx="1660162" cy="235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cteur droit avec flèche 5"/>
          <p:cNvCxnSpPr/>
          <p:nvPr/>
        </p:nvCxnSpPr>
        <p:spPr>
          <a:xfrm flipH="1" flipV="1">
            <a:off x="3976255" y="2867891"/>
            <a:ext cx="872836" cy="762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1814946" y="2498559"/>
            <a:ext cx="2452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Un élève plus serein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233057" y="2867891"/>
            <a:ext cx="2632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 Le sens de l’effort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233057" y="3237223"/>
            <a:ext cx="2355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 Le plaisir par le jeu</a:t>
            </a:r>
            <a:endParaRPr lang="fr-FR" dirty="0"/>
          </a:p>
        </p:txBody>
      </p:sp>
      <p:cxnSp>
        <p:nvCxnSpPr>
          <p:cNvPr id="11" name="Connecteur droit avec flèche 10"/>
          <p:cNvCxnSpPr/>
          <p:nvPr/>
        </p:nvCxnSpPr>
        <p:spPr>
          <a:xfrm flipV="1">
            <a:off x="6619305" y="2687782"/>
            <a:ext cx="945277" cy="9421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7716982" y="2272145"/>
            <a:ext cx="3560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étapes d’apprentissage: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6871856" y="2641477"/>
            <a:ext cx="33250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fr-FR" dirty="0" smtClean="0"/>
              <a:t>- la </a:t>
            </a:r>
            <a:r>
              <a:rPr lang="fr-FR" dirty="0"/>
              <a:t>manipulation ; </a:t>
            </a:r>
          </a:p>
          <a:p>
            <a:pPr lvl="2"/>
            <a:r>
              <a:rPr lang="fr-FR" dirty="0" smtClean="0"/>
              <a:t>- la </a:t>
            </a:r>
            <a:r>
              <a:rPr lang="fr-FR" dirty="0"/>
              <a:t>verbalisation ;</a:t>
            </a:r>
          </a:p>
          <a:p>
            <a:pPr lvl="2"/>
            <a:r>
              <a:rPr lang="fr-FR" dirty="0" smtClean="0"/>
              <a:t>- </a:t>
            </a:r>
            <a:r>
              <a:rPr lang="fr-FR" dirty="0"/>
              <a:t>l’abstraction.</a:t>
            </a:r>
          </a:p>
          <a:p>
            <a:endParaRPr lang="fr-FR" dirty="0"/>
          </a:p>
        </p:txBody>
      </p:sp>
      <p:cxnSp>
        <p:nvCxnSpPr>
          <p:cNvPr id="15" name="Connecteur droit avec flèche 14"/>
          <p:cNvCxnSpPr>
            <a:stCxn id="4" idx="1"/>
          </p:cNvCxnSpPr>
          <p:nvPr/>
        </p:nvCxnSpPr>
        <p:spPr>
          <a:xfrm flipH="1">
            <a:off x="4530436" y="4447298"/>
            <a:ext cx="428707" cy="1522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817419" y="4230193"/>
            <a:ext cx="3463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cours de mathématiques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110053" y="4644027"/>
            <a:ext cx="48490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Rééquilibrer les séances d’enseignement de mathématiques : redonner leur place </a:t>
            </a:r>
          </a:p>
          <a:p>
            <a:pPr>
              <a:buFontTx/>
              <a:buChar char="-"/>
            </a:pPr>
            <a:r>
              <a:rPr lang="fr-FR" dirty="0" smtClean="0"/>
              <a:t> au </a:t>
            </a:r>
            <a:r>
              <a:rPr lang="fr-FR" dirty="0"/>
              <a:t>cours structuré et à sa trace écrite ; </a:t>
            </a:r>
          </a:p>
          <a:p>
            <a:pPr>
              <a:buFontTx/>
              <a:buChar char="-"/>
            </a:pPr>
            <a:r>
              <a:rPr lang="fr-FR" dirty="0" smtClean="0"/>
              <a:t> à </a:t>
            </a:r>
            <a:r>
              <a:rPr lang="fr-FR" dirty="0"/>
              <a:t>la notion de preuve ; </a:t>
            </a:r>
          </a:p>
          <a:p>
            <a:pPr>
              <a:buFontTx/>
              <a:buChar char="-"/>
            </a:pPr>
            <a:r>
              <a:rPr lang="fr-FR" dirty="0" smtClean="0"/>
              <a:t> aux </a:t>
            </a:r>
            <a:r>
              <a:rPr lang="fr-FR" dirty="0"/>
              <a:t>apprentissages explicites.</a:t>
            </a:r>
          </a:p>
          <a:p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7297392" y="4140706"/>
            <a:ext cx="47694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Calcul</a:t>
            </a:r>
          </a:p>
          <a:p>
            <a:r>
              <a:rPr lang="fr-FR" dirty="0" smtClean="0"/>
              <a:t>Développer </a:t>
            </a:r>
            <a:r>
              <a:rPr lang="fr-FR" dirty="0"/>
              <a:t>les automatismes de calcul à tous les âges par des pratiques rituelles (répétition, calculs mental et intelligent, etc.) pour favoriser la mémorisation et libérer l’esprit des élèves en vue de la résolution de problèmes motivants.</a:t>
            </a:r>
          </a:p>
          <a:p>
            <a:endParaRPr lang="fr-FR" dirty="0"/>
          </a:p>
        </p:txBody>
      </p:sp>
      <p:cxnSp>
        <p:nvCxnSpPr>
          <p:cNvPr id="19" name="Connecteur droit avec flèche 18"/>
          <p:cNvCxnSpPr/>
          <p:nvPr/>
        </p:nvCxnSpPr>
        <p:spPr>
          <a:xfrm>
            <a:off x="6619305" y="4230193"/>
            <a:ext cx="2067495" cy="184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/>
          <p:cNvSpPr/>
          <p:nvPr/>
        </p:nvSpPr>
        <p:spPr>
          <a:xfrm>
            <a:off x="10632826" y="2858363"/>
            <a:ext cx="1510145" cy="136230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/>
          <p:cNvSpPr/>
          <p:nvPr/>
        </p:nvSpPr>
        <p:spPr>
          <a:xfrm>
            <a:off x="11054854" y="3237223"/>
            <a:ext cx="666091" cy="6045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11277600" y="3421889"/>
            <a:ext cx="110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8</a:t>
            </a:r>
            <a:endParaRPr lang="fr-FR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11220516" y="2903973"/>
            <a:ext cx="443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5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73524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  <p:bldP spid="13" grpId="0"/>
      <p:bldP spid="16" grpId="0"/>
      <p:bldP spid="17" grpId="0"/>
      <p:bldP spid="14" grpId="0"/>
      <p:bldP spid="5" grpId="0" animBg="1"/>
      <p:bldP spid="3" grpId="0" animBg="1"/>
      <p:bldP spid="10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CONTENUS DE FORMATION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27979" y="4786329"/>
            <a:ext cx="9603275" cy="3450613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Observer </a:t>
            </a:r>
            <a:r>
              <a:rPr lang="fr-FR" dirty="0"/>
              <a:t>et analyser des séances en classe par des enseignants</a:t>
            </a:r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88" y="2169881"/>
            <a:ext cx="1870382" cy="345844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127979" y="3123599"/>
            <a:ext cx="780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Engager une réflexion sur leurs effets en pratique de classe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127978" y="2548363"/>
            <a:ext cx="780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Enrichir  ses connaissances dans le domaine disciplinaire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127978" y="3698835"/>
            <a:ext cx="780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Concevoir collectivement des séances de classe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127979" y="4218982"/>
            <a:ext cx="780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Expérimenter, mettre en œuvre les séances construites </a:t>
            </a:r>
          </a:p>
        </p:txBody>
      </p:sp>
      <p:cxnSp>
        <p:nvCxnSpPr>
          <p:cNvPr id="11" name="Connecteur droit avec flèche 10"/>
          <p:cNvCxnSpPr>
            <a:endCxn id="7" idx="1"/>
          </p:cNvCxnSpPr>
          <p:nvPr/>
        </p:nvCxnSpPr>
        <p:spPr>
          <a:xfrm flipV="1">
            <a:off x="2386770" y="2733029"/>
            <a:ext cx="741208" cy="3905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>
            <a:endCxn id="6" idx="1"/>
          </p:cNvCxnSpPr>
          <p:nvPr/>
        </p:nvCxnSpPr>
        <p:spPr>
          <a:xfrm flipV="1">
            <a:off x="2386770" y="3308265"/>
            <a:ext cx="741209" cy="3040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>
            <a:stCxn id="5" idx="3"/>
            <a:endCxn id="8" idx="1"/>
          </p:cNvCxnSpPr>
          <p:nvPr/>
        </p:nvCxnSpPr>
        <p:spPr>
          <a:xfrm flipV="1">
            <a:off x="2386770" y="3883501"/>
            <a:ext cx="741208" cy="156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>
            <a:endCxn id="9" idx="1"/>
          </p:cNvCxnSpPr>
          <p:nvPr/>
        </p:nvCxnSpPr>
        <p:spPr>
          <a:xfrm>
            <a:off x="2386770" y="4131830"/>
            <a:ext cx="741209" cy="2718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2386770" y="4625153"/>
            <a:ext cx="741208" cy="367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345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PROTOCOLE DE FORMATION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51579" y="1521245"/>
            <a:ext cx="10380203" cy="4696795"/>
          </a:xfrm>
        </p:spPr>
        <p:txBody>
          <a:bodyPr>
            <a:normAutofit fontScale="92500" lnSpcReduction="20000"/>
          </a:bodyPr>
          <a:lstStyle/>
          <a:p>
            <a:r>
              <a:rPr lang="fr-FR" dirty="0" smtClean="0"/>
              <a:t>Formations:</a:t>
            </a:r>
            <a:endParaRPr lang="fr-FR" dirty="0"/>
          </a:p>
          <a:p>
            <a:pPr lvl="1"/>
            <a:r>
              <a:rPr lang="fr-FR" sz="2000" dirty="0" smtClean="0"/>
              <a:t>1h: Appropriation de l’outil numérique support de la formation virtuelle</a:t>
            </a:r>
          </a:p>
          <a:p>
            <a:pPr lvl="1"/>
            <a:r>
              <a:rPr lang="fr-FR" sz="2000" dirty="0" smtClean="0"/>
              <a:t>6h : formation en petits groupes</a:t>
            </a:r>
          </a:p>
          <a:p>
            <a:pPr lvl="1"/>
            <a:r>
              <a:rPr lang="fr-FR" sz="2000" dirty="0" smtClean="0"/>
              <a:t>2h: Réunion en groupe constellé (COVID): 17h-19h</a:t>
            </a:r>
          </a:p>
          <a:p>
            <a:pPr lvl="2"/>
            <a:r>
              <a:rPr lang="fr-FR" sz="1800" dirty="0" smtClean="0"/>
              <a:t>Lundi 14 décembre: </a:t>
            </a:r>
            <a:r>
              <a:rPr lang="fr-FR" sz="1800" dirty="0" err="1" smtClean="0"/>
              <a:t>Bouafle</a:t>
            </a:r>
            <a:endParaRPr lang="fr-FR" sz="1800" dirty="0" smtClean="0"/>
          </a:p>
          <a:p>
            <a:pPr lvl="2"/>
            <a:r>
              <a:rPr lang="fr-FR" sz="1800" dirty="0" smtClean="0"/>
              <a:t>Mardi 15 </a:t>
            </a:r>
            <a:r>
              <a:rPr lang="fr-FR" sz="1800" dirty="0"/>
              <a:t>décembre 2020</a:t>
            </a:r>
            <a:r>
              <a:rPr lang="fr-FR" sz="1800" dirty="0" smtClean="0"/>
              <a:t>: </a:t>
            </a:r>
            <a:r>
              <a:rPr lang="fr-FR" sz="1800" dirty="0" err="1" smtClean="0"/>
              <a:t>Flins</a:t>
            </a:r>
            <a:endParaRPr lang="fr-FR" sz="1800" dirty="0" smtClean="0"/>
          </a:p>
          <a:p>
            <a:pPr lvl="2"/>
            <a:r>
              <a:rPr lang="fr-FR" sz="1800" dirty="0" smtClean="0"/>
              <a:t>Jeudi 17 décembre: </a:t>
            </a:r>
            <a:r>
              <a:rPr lang="fr-FR" sz="1800" dirty="0" err="1" smtClean="0"/>
              <a:t>Andelu</a:t>
            </a:r>
            <a:r>
              <a:rPr lang="fr-FR" sz="1800" dirty="0" smtClean="0"/>
              <a:t>, </a:t>
            </a:r>
            <a:r>
              <a:rPr lang="fr-FR" sz="1800" dirty="0" err="1" smtClean="0"/>
              <a:t>Jumeauville</a:t>
            </a:r>
            <a:r>
              <a:rPr lang="fr-FR" sz="1800" dirty="0" smtClean="0"/>
              <a:t>, </a:t>
            </a:r>
            <a:r>
              <a:rPr lang="fr-FR" sz="1800" dirty="0" err="1" smtClean="0"/>
              <a:t>Montainville</a:t>
            </a:r>
            <a:endParaRPr lang="fr-FR" sz="1800" dirty="0" smtClean="0"/>
          </a:p>
          <a:p>
            <a:pPr lvl="1"/>
            <a:r>
              <a:rPr lang="fr-FR" sz="2000" dirty="0" smtClean="0"/>
              <a:t>6h: formation en petits groupes: </a:t>
            </a:r>
          </a:p>
          <a:p>
            <a:pPr lvl="2"/>
            <a:r>
              <a:rPr lang="fr-FR" sz="2000" dirty="0" smtClean="0"/>
              <a:t>4/01 </a:t>
            </a:r>
            <a:r>
              <a:rPr lang="fr-FR" sz="2000" dirty="0" err="1" smtClean="0"/>
              <a:t>Flins</a:t>
            </a:r>
            <a:endParaRPr lang="fr-FR" sz="2000" dirty="0" smtClean="0"/>
          </a:p>
          <a:p>
            <a:pPr lvl="2"/>
            <a:r>
              <a:rPr lang="fr-FR" sz="2000" dirty="0" smtClean="0"/>
              <a:t>7/01 </a:t>
            </a:r>
            <a:r>
              <a:rPr lang="fr-FR" sz="2000" dirty="0" err="1" smtClean="0"/>
              <a:t>Bouafle</a:t>
            </a:r>
            <a:r>
              <a:rPr lang="fr-FR" sz="2000" dirty="0" smtClean="0"/>
              <a:t> </a:t>
            </a:r>
          </a:p>
          <a:p>
            <a:pPr lvl="2"/>
            <a:r>
              <a:rPr lang="fr-FR" sz="2000" dirty="0" smtClean="0"/>
              <a:t>8/01 </a:t>
            </a:r>
            <a:r>
              <a:rPr lang="fr-FR" sz="2000" dirty="0" err="1" smtClean="0"/>
              <a:t>Montainville</a:t>
            </a:r>
            <a:r>
              <a:rPr lang="fr-FR" sz="2000" dirty="0" smtClean="0"/>
              <a:t>, </a:t>
            </a:r>
            <a:r>
              <a:rPr lang="fr-FR" sz="2000" dirty="0" err="1" smtClean="0"/>
              <a:t>Andelu</a:t>
            </a:r>
            <a:r>
              <a:rPr lang="fr-FR" sz="2000" dirty="0" smtClean="0"/>
              <a:t>, </a:t>
            </a:r>
            <a:r>
              <a:rPr lang="fr-FR" sz="2000" dirty="0" err="1" smtClean="0"/>
              <a:t>Jumeauville</a:t>
            </a:r>
            <a:endParaRPr lang="fr-FR" sz="2000" dirty="0" smtClean="0"/>
          </a:p>
          <a:p>
            <a:pPr lvl="1"/>
            <a:r>
              <a:rPr lang="fr-FR" sz="2000" dirty="0"/>
              <a:t>3</a:t>
            </a:r>
            <a:r>
              <a:rPr lang="fr-FR" sz="2000" dirty="0" smtClean="0"/>
              <a:t>h de formation en </a:t>
            </a:r>
            <a:r>
              <a:rPr lang="fr-FR" sz="2000" dirty="0" err="1" smtClean="0"/>
              <a:t>distanciel</a:t>
            </a:r>
            <a:r>
              <a:rPr lang="fr-FR" sz="2000" dirty="0" smtClean="0"/>
              <a:t> (magistère ou </a:t>
            </a:r>
            <a:r>
              <a:rPr lang="fr-FR" sz="2000" dirty="0" err="1" smtClean="0"/>
              <a:t>Eduscol</a:t>
            </a:r>
            <a:r>
              <a:rPr lang="fr-FR" sz="2000" dirty="0" smtClean="0"/>
              <a:t>)</a:t>
            </a:r>
          </a:p>
          <a:p>
            <a:pPr lvl="1"/>
            <a:r>
              <a:rPr lang="fr-FR" sz="2000" dirty="0"/>
              <a:t>2</a:t>
            </a:r>
            <a:r>
              <a:rPr lang="fr-FR" sz="2000" dirty="0" smtClean="0"/>
              <a:t>h: réunion retour/bilan: jeudi 28 janvier (COVID</a:t>
            </a:r>
            <a:r>
              <a:rPr lang="fr-FR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5288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51579" y="2015732"/>
            <a:ext cx="10310930" cy="3948650"/>
          </a:xfrm>
        </p:spPr>
        <p:txBody>
          <a:bodyPr>
            <a:normAutofit/>
          </a:bodyPr>
          <a:lstStyle/>
          <a:p>
            <a:r>
              <a:rPr lang="fr-FR" sz="2200" dirty="0" smtClean="0"/>
              <a:t>Visites:</a:t>
            </a:r>
            <a:endParaRPr lang="fr-FR" sz="2200" dirty="0"/>
          </a:p>
          <a:p>
            <a:pPr lvl="1"/>
            <a:r>
              <a:rPr lang="fr-FR" sz="2200" dirty="0" smtClean="0"/>
              <a:t>1 visite avec le RMC</a:t>
            </a:r>
          </a:p>
          <a:p>
            <a:pPr lvl="2"/>
            <a:r>
              <a:rPr lang="fr-FR" sz="2200" dirty="0"/>
              <a:t>7/12: </a:t>
            </a:r>
            <a:r>
              <a:rPr lang="fr-FR" sz="2200" dirty="0" err="1"/>
              <a:t>Flins</a:t>
            </a:r>
            <a:endParaRPr lang="fr-FR" sz="2200" dirty="0"/>
          </a:p>
          <a:p>
            <a:pPr lvl="2"/>
            <a:r>
              <a:rPr lang="fr-FR" sz="2200" dirty="0"/>
              <a:t>8/12: </a:t>
            </a:r>
            <a:r>
              <a:rPr lang="fr-FR" sz="2200" dirty="0" err="1"/>
              <a:t>Bouafle</a:t>
            </a:r>
            <a:endParaRPr lang="fr-FR" sz="2200" dirty="0"/>
          </a:p>
          <a:p>
            <a:pPr lvl="2"/>
            <a:r>
              <a:rPr lang="fr-FR" sz="2200" dirty="0"/>
              <a:t>10/12: </a:t>
            </a:r>
            <a:r>
              <a:rPr lang="fr-FR" sz="2200" dirty="0" err="1"/>
              <a:t>Montainville</a:t>
            </a:r>
            <a:r>
              <a:rPr lang="fr-FR" sz="2200" dirty="0"/>
              <a:t>, </a:t>
            </a:r>
            <a:r>
              <a:rPr lang="fr-FR" sz="2200" dirty="0" err="1"/>
              <a:t>Andelu</a:t>
            </a:r>
            <a:endParaRPr lang="fr-FR" sz="2200" dirty="0"/>
          </a:p>
          <a:p>
            <a:pPr lvl="2"/>
            <a:r>
              <a:rPr lang="fr-FR" sz="2200" dirty="0"/>
              <a:t>11/12: </a:t>
            </a:r>
            <a:r>
              <a:rPr lang="fr-FR" sz="2200" dirty="0" err="1"/>
              <a:t>Jumeauville</a:t>
            </a:r>
            <a:endParaRPr lang="fr-FR" sz="2200" dirty="0"/>
          </a:p>
          <a:p>
            <a:pPr lvl="1"/>
            <a:endParaRPr lang="fr-FR" sz="2200" dirty="0" smtClean="0"/>
          </a:p>
          <a:p>
            <a:pPr lvl="1"/>
            <a:r>
              <a:rPr lang="fr-FR" sz="2200" dirty="0"/>
              <a:t>1 visite </a:t>
            </a:r>
            <a:r>
              <a:rPr lang="fr-FR" sz="2200" dirty="0" smtClean="0"/>
              <a:t>croisée: RMC + PE des petits groupes: 12/01 au 22/01 (COVID)</a:t>
            </a:r>
            <a:endParaRPr lang="fr-FR" sz="2200" dirty="0"/>
          </a:p>
          <a:p>
            <a:pPr lvl="1"/>
            <a:endParaRPr lang="fr-FR" dirty="0" smtClean="0"/>
          </a:p>
          <a:p>
            <a:pPr lvl="2"/>
            <a:endParaRPr lang="fr-FR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PROTOCOLE DE FORMATION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898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u="sng" dirty="0" smtClean="0"/>
              <a:t>PLAN MATHEMATIQUES</a:t>
            </a:r>
            <a:br>
              <a:rPr lang="fr-FR" b="1" u="sng" dirty="0" smtClean="0"/>
            </a:br>
            <a:r>
              <a:rPr lang="fr-FR" i="1" u="sng" dirty="0" smtClean="0">
                <a:solidFill>
                  <a:srgbClr val="0070C0"/>
                </a:solidFill>
              </a:rPr>
              <a:t>THEME RETENU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5400" b="1" dirty="0" smtClean="0"/>
              <a:t>LES FRACTIONS</a:t>
            </a:r>
            <a:endParaRPr lang="fr-FR" sz="5400" b="1" dirty="0"/>
          </a:p>
        </p:txBody>
      </p:sp>
      <p:pic>
        <p:nvPicPr>
          <p:cNvPr id="1026" name="Picture 2" descr="RÃ©sultat de recherche d'images pour &quot;les fractions humour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6" r="32563"/>
          <a:stretch/>
        </p:blipFill>
        <p:spPr bwMode="auto">
          <a:xfrm>
            <a:off x="4623343" y="3078026"/>
            <a:ext cx="3783106" cy="377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78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smtClean="0"/>
              <a:t>PETITE PAUSE</a:t>
            </a:r>
            <a:endParaRPr lang="fr-FR" b="1" dirty="0"/>
          </a:p>
        </p:txBody>
      </p:sp>
      <p:pic>
        <p:nvPicPr>
          <p:cNvPr id="4" name="gad elmale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3817" y="1329136"/>
            <a:ext cx="7169727" cy="5377914"/>
          </a:xfrm>
        </p:spPr>
      </p:pic>
    </p:spTree>
    <p:extLst>
      <p:ext uri="{BB962C8B-B14F-4D97-AF65-F5344CB8AC3E}">
        <p14:creationId xmlns:p14="http://schemas.microsoft.com/office/powerpoint/2010/main" val="3483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OUTILS NUMERIQUES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53291" y="2020009"/>
            <a:ext cx="1134687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i="1" dirty="0" smtClean="0"/>
              <a:t>Classe virtuelle: </a:t>
            </a:r>
          </a:p>
          <a:p>
            <a:r>
              <a:rPr lang="fr-FR" sz="2800" dirty="0" smtClean="0">
                <a:hlinkClick r:id="rId3"/>
              </a:rPr>
              <a:t>https</a:t>
            </a:r>
            <a:r>
              <a:rPr lang="fr-FR" sz="2800" dirty="0">
                <a:hlinkClick r:id="rId3"/>
              </a:rPr>
              <a:t>://college.cned.fr/cv/237321/211</a:t>
            </a:r>
            <a:endParaRPr lang="fr-FR" sz="2800" i="1" dirty="0" smtClean="0"/>
          </a:p>
          <a:p>
            <a:r>
              <a:rPr lang="fr-FR" sz="2800" i="1" dirty="0" err="1" smtClean="0"/>
              <a:t>Netboard</a:t>
            </a:r>
            <a:r>
              <a:rPr lang="fr-FR" sz="2800" i="1" dirty="0" smtClean="0"/>
              <a:t>: Echanger, mutualiser ou déposer des ressources</a:t>
            </a:r>
          </a:p>
          <a:p>
            <a:r>
              <a:rPr lang="fr-FR" sz="2800" dirty="0">
                <a:hlinkClick r:id="rId4"/>
              </a:rPr>
              <a:t>https://pourchet.netboard.me/plandeformation/?tab=225557</a:t>
            </a:r>
            <a:r>
              <a:rPr lang="fr-FR" sz="2800" dirty="0" smtClean="0">
                <a:hlinkClick r:id="rId4"/>
              </a:rPr>
              <a:t>#</a:t>
            </a:r>
            <a:endParaRPr lang="fr-FR" sz="2800" dirty="0" smtClean="0"/>
          </a:p>
          <a:p>
            <a:r>
              <a:rPr lang="fr-FR" sz="2800" i="1" dirty="0"/>
              <a:t>Tableau interactif</a:t>
            </a:r>
          </a:p>
          <a:p>
            <a:r>
              <a:rPr lang="fr-FR" sz="2800" dirty="0">
                <a:hlinkClick r:id="rId5"/>
              </a:rPr>
              <a:t>https://</a:t>
            </a:r>
            <a:r>
              <a:rPr lang="fr-FR" sz="2800" dirty="0" smtClean="0">
                <a:hlinkClick r:id="rId5"/>
              </a:rPr>
              <a:t>www.notebookcast.com/en/board/djz5pf78dedf</a:t>
            </a:r>
            <a:endParaRPr lang="fr-FR" sz="2800" dirty="0" smtClean="0"/>
          </a:p>
          <a:p>
            <a:r>
              <a:rPr lang="fr-FR" sz="2800" i="1" dirty="0" smtClean="0"/>
              <a:t>Google Doc: Réaliser un document en commun</a:t>
            </a:r>
          </a:p>
          <a:p>
            <a:r>
              <a:rPr lang="fr-FR" sz="2800" i="1" dirty="0">
                <a:hlinkClick r:id="rId6"/>
              </a:rPr>
              <a:t>https://</a:t>
            </a:r>
            <a:r>
              <a:rPr lang="fr-FR" sz="2800" i="1" dirty="0" smtClean="0">
                <a:hlinkClick r:id="rId6"/>
              </a:rPr>
              <a:t>docs.google.com/document/d/1sI28gl5PMgQd5cx9Uqn14gLP8EczgWBq7c3rQiMnTeA/edit</a:t>
            </a:r>
            <a:endParaRPr lang="fr-FR" sz="2800" i="1" dirty="0" smtClean="0"/>
          </a:p>
          <a:p>
            <a:endParaRPr lang="fr-FR" sz="3600" i="1" dirty="0"/>
          </a:p>
          <a:p>
            <a:endParaRPr lang="fr-FR" sz="3600" i="1" dirty="0"/>
          </a:p>
        </p:txBody>
      </p:sp>
    </p:spTree>
    <p:extLst>
      <p:ext uri="{BB962C8B-B14F-4D97-AF65-F5344CB8AC3E}">
        <p14:creationId xmlns:p14="http://schemas.microsoft.com/office/powerpoint/2010/main" val="348180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PRESENTATION DES CONSTELLES</a:t>
            </a:r>
            <a:br>
              <a:rPr lang="fr-FR" dirty="0" smtClean="0"/>
            </a:br>
            <a:r>
              <a:rPr lang="fr-FR" i="1" dirty="0" err="1" smtClean="0"/>
              <a:t>Dream</a:t>
            </a:r>
            <a:r>
              <a:rPr lang="fr-FR" i="1" dirty="0" smtClean="0"/>
              <a:t> Team </a:t>
            </a:r>
            <a:r>
              <a:rPr lang="fr-FR" i="1" dirty="0" err="1" smtClean="0"/>
              <a:t>d’AUbergenville</a:t>
            </a:r>
            <a:endParaRPr lang="fr-FR" i="1" dirty="0"/>
          </a:p>
        </p:txBody>
      </p:sp>
      <p:pic>
        <p:nvPicPr>
          <p:cNvPr id="1026" name="Picture 2" descr="PWP social inclusion surve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72" r="50944"/>
          <a:stretch/>
        </p:blipFill>
        <p:spPr bwMode="auto">
          <a:xfrm>
            <a:off x="3638312" y="3865419"/>
            <a:ext cx="5229807" cy="279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15636" y="2119745"/>
            <a:ext cx="4135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ECOLE JOLIOT CURIE, BOUAFLE</a:t>
            </a:r>
          </a:p>
          <a:p>
            <a:pPr algn="ctr"/>
            <a:r>
              <a:rPr lang="fr-FR" dirty="0" smtClean="0"/>
              <a:t>3 PE CM1, CM2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4185424" y="2119745"/>
            <a:ext cx="4135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ECOLE ROGER VASSIEUX FLINS</a:t>
            </a:r>
          </a:p>
          <a:p>
            <a:pPr algn="ctr"/>
            <a:r>
              <a:rPr lang="fr-FR" dirty="0" smtClean="0"/>
              <a:t>4 PE CM1, CM2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8056418" y="2080260"/>
            <a:ext cx="4135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ECOLE MONTAINVILLE</a:t>
            </a:r>
          </a:p>
          <a:p>
            <a:pPr algn="ctr"/>
            <a:r>
              <a:rPr lang="fr-FR" dirty="0" smtClean="0"/>
              <a:t>1 PE CE2-CM1-CM2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8056418" y="3115177"/>
            <a:ext cx="4135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ECOLE ANDELU</a:t>
            </a:r>
          </a:p>
          <a:p>
            <a:pPr algn="ctr"/>
            <a:r>
              <a:rPr lang="fr-FR" dirty="0" smtClean="0"/>
              <a:t>1 PE CM1-CM2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0" y="3192094"/>
            <a:ext cx="4135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ECOLE JUMEAUVILLE</a:t>
            </a:r>
          </a:p>
          <a:p>
            <a:pPr algn="ctr"/>
            <a:r>
              <a:rPr lang="fr-FR" dirty="0" smtClean="0"/>
              <a:t>1 PE CE2 – CM2 , 1 PE CP-CM1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4135582" y="3135959"/>
            <a:ext cx="4135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1 RMC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560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dirty="0" smtClean="0"/>
              <a:t>Pour bien commencer, rien de mieux que de faire des mathématiques....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51579" y="2015733"/>
            <a:ext cx="9603275" cy="20990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dirty="0"/>
              <a:t>Je pense à un nombre, je l’augmente d’un tiers de sa valeur et </a:t>
            </a:r>
            <a:r>
              <a:rPr lang="fr-FR" sz="2800" dirty="0" smtClean="0"/>
              <a:t>j’obtiens </a:t>
            </a:r>
            <a:r>
              <a:rPr lang="fr-FR" sz="2800" dirty="0"/>
              <a:t>60. </a:t>
            </a:r>
            <a:endParaRPr lang="fr-FR" sz="2800" dirty="0" smtClean="0"/>
          </a:p>
          <a:p>
            <a:pPr marL="0" indent="0" algn="ctr">
              <a:buNone/>
            </a:pPr>
            <a:r>
              <a:rPr lang="fr-FR" sz="2800" dirty="0" smtClean="0"/>
              <a:t>A </a:t>
            </a:r>
            <a:r>
              <a:rPr lang="fr-FR" sz="2800" dirty="0"/>
              <a:t>quel nombre avais-je pensé </a:t>
            </a:r>
            <a:r>
              <a:rPr lang="fr-FR" sz="2800" dirty="0" smtClean="0"/>
              <a:t>?</a:t>
            </a:r>
          </a:p>
          <a:p>
            <a:pPr marL="0" indent="0" algn="ctr">
              <a:buNone/>
            </a:pPr>
            <a:endParaRPr lang="fr-FR" sz="2800" dirty="0"/>
          </a:p>
        </p:txBody>
      </p:sp>
      <p:pic>
        <p:nvPicPr>
          <p:cNvPr id="1028" name="Picture 4" descr="Cours de maths ECS à Toulouse, Paris, Ly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7760" y="3449782"/>
            <a:ext cx="4138677" cy="324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678383" y="4787499"/>
            <a:ext cx="88946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smtClean="0">
                <a:sym typeface="Wingdings" panose="05000000000000000000" pitchFamily="2" charset="2"/>
              </a:rPr>
              <a:t> </a:t>
            </a:r>
            <a:r>
              <a:rPr lang="fr-FR" sz="2400" i="1" dirty="0" smtClean="0"/>
              <a:t>Ecrire les réponses sur le </a:t>
            </a:r>
            <a:r>
              <a:rPr lang="fr-FR" sz="2400" i="1" dirty="0" err="1" smtClean="0"/>
              <a:t>whiteboard</a:t>
            </a:r>
            <a:r>
              <a:rPr lang="fr-FR" sz="2400" i="1" dirty="0"/>
              <a:t>: </a:t>
            </a:r>
            <a:r>
              <a:rPr lang="fr-FR" sz="2400" dirty="0">
                <a:hlinkClick r:id="rId4"/>
              </a:rPr>
              <a:t>https://</a:t>
            </a:r>
            <a:r>
              <a:rPr lang="fr-FR" sz="2400" dirty="0" smtClean="0">
                <a:hlinkClick r:id="rId4"/>
              </a:rPr>
              <a:t>www.notebookcast.com/en/board/djz5pf78dedf</a:t>
            </a:r>
            <a:endParaRPr lang="fr-FR" sz="2400" dirty="0" smtClean="0"/>
          </a:p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517572" y="2982191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104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CORRECTION POSSIBLE</a:t>
            </a:r>
            <a:endParaRPr lang="fr-FR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5133355"/>
              </p:ext>
            </p:extLst>
          </p:nvPr>
        </p:nvGraphicFramePr>
        <p:xfrm>
          <a:off x="1450975" y="2021204"/>
          <a:ext cx="9604375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04375">
                  <a:extLst>
                    <a:ext uri="{9D8B030D-6E8A-4147-A177-3AD203B41FA5}">
                      <a16:colId xmlns:a16="http://schemas.microsoft.com/office/drawing/2014/main" val="833241320"/>
                    </a:ext>
                  </a:extLst>
                </a:gridCol>
              </a:tblGrid>
              <a:tr h="534959">
                <a:tc>
                  <a:txBody>
                    <a:bodyPr/>
                    <a:lstStyle/>
                    <a:p>
                      <a:pPr algn="ctr"/>
                      <a:r>
                        <a:rPr lang="fr-FR" sz="3600" dirty="0" smtClean="0"/>
                        <a:t>60</a:t>
                      </a:r>
                      <a:endParaRPr lang="fr-FR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205219"/>
                  </a:ext>
                </a:extLst>
              </a:tr>
            </a:tbl>
          </a:graphicData>
        </a:graphic>
      </p:graphicFrame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773751"/>
              </p:ext>
            </p:extLst>
          </p:nvPr>
        </p:nvGraphicFramePr>
        <p:xfrm>
          <a:off x="1450973" y="3068012"/>
          <a:ext cx="9603880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2910">
                  <a:extLst>
                    <a:ext uri="{9D8B030D-6E8A-4147-A177-3AD203B41FA5}">
                      <a16:colId xmlns:a16="http://schemas.microsoft.com/office/drawing/2014/main" val="2379564211"/>
                    </a:ext>
                  </a:extLst>
                </a:gridCol>
                <a:gridCol w="2400970">
                  <a:extLst>
                    <a:ext uri="{9D8B030D-6E8A-4147-A177-3AD203B41FA5}">
                      <a16:colId xmlns:a16="http://schemas.microsoft.com/office/drawing/2014/main" val="2952575654"/>
                    </a:ext>
                  </a:extLst>
                </a:gridCol>
              </a:tblGrid>
              <a:tr h="319424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 smtClean="0"/>
                        <a:t>?</a:t>
                      </a:r>
                      <a:endParaRPr lang="fr-FR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3013629"/>
                  </a:ext>
                </a:extLst>
              </a:tr>
            </a:tbl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5901333"/>
              </p:ext>
            </p:extLst>
          </p:nvPr>
        </p:nvGraphicFramePr>
        <p:xfrm>
          <a:off x="1450973" y="4110234"/>
          <a:ext cx="9603880" cy="5448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0970">
                  <a:extLst>
                    <a:ext uri="{9D8B030D-6E8A-4147-A177-3AD203B41FA5}">
                      <a16:colId xmlns:a16="http://schemas.microsoft.com/office/drawing/2014/main" val="705869556"/>
                    </a:ext>
                  </a:extLst>
                </a:gridCol>
                <a:gridCol w="2400970">
                  <a:extLst>
                    <a:ext uri="{9D8B030D-6E8A-4147-A177-3AD203B41FA5}">
                      <a16:colId xmlns:a16="http://schemas.microsoft.com/office/drawing/2014/main" val="2966896059"/>
                    </a:ext>
                  </a:extLst>
                </a:gridCol>
                <a:gridCol w="2400970">
                  <a:extLst>
                    <a:ext uri="{9D8B030D-6E8A-4147-A177-3AD203B41FA5}">
                      <a16:colId xmlns:a16="http://schemas.microsoft.com/office/drawing/2014/main" val="1597755739"/>
                    </a:ext>
                  </a:extLst>
                </a:gridCol>
                <a:gridCol w="2400970">
                  <a:extLst>
                    <a:ext uri="{9D8B030D-6E8A-4147-A177-3AD203B41FA5}">
                      <a16:colId xmlns:a16="http://schemas.microsoft.com/office/drawing/2014/main" val="1800446459"/>
                    </a:ext>
                  </a:extLst>
                </a:gridCol>
              </a:tblGrid>
              <a:tr h="544893">
                <a:tc>
                  <a:txBody>
                    <a:bodyPr/>
                    <a:lstStyle/>
                    <a:p>
                      <a:pPr algn="ctr"/>
                      <a:r>
                        <a:rPr lang="fr-FR" sz="2800" dirty="0" smtClean="0"/>
                        <a:t>15</a:t>
                      </a:r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 smtClean="0"/>
                        <a:t>15</a:t>
                      </a:r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 smtClean="0"/>
                        <a:t>15</a:t>
                      </a:r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 smtClean="0"/>
                        <a:t>15</a:t>
                      </a:r>
                      <a:endParaRPr lang="fr-F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1476267"/>
                  </a:ext>
                </a:extLst>
              </a:tr>
            </a:tbl>
          </a:graphicData>
        </a:graphic>
      </p:graphicFrame>
      <p:cxnSp>
        <p:nvCxnSpPr>
          <p:cNvPr id="13" name="Connecteur droit avec flèche 12"/>
          <p:cNvCxnSpPr/>
          <p:nvPr/>
        </p:nvCxnSpPr>
        <p:spPr>
          <a:xfrm>
            <a:off x="1450973" y="4821382"/>
            <a:ext cx="723582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4135582" y="5008418"/>
            <a:ext cx="2327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45</a:t>
            </a:r>
            <a:endParaRPr lang="fr-FR" sz="3200" dirty="0"/>
          </a:p>
        </p:txBody>
      </p:sp>
      <p:sp>
        <p:nvSpPr>
          <p:cNvPr id="15" name="ZoneTexte 14"/>
          <p:cNvSpPr txBox="1"/>
          <p:nvPr/>
        </p:nvSpPr>
        <p:spPr>
          <a:xfrm>
            <a:off x="290945" y="5637641"/>
            <a:ext cx="11222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Vérification arithmétique: 45 : 3 = 15                           45 + 15 = 60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43633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Résultats en baisse: enquête PISA, TIMSS</a:t>
            </a: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LES CONSTATS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292" y="2586444"/>
            <a:ext cx="3763727" cy="394498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5306" y="3183465"/>
            <a:ext cx="6196229" cy="244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LES CONSTATS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FR" dirty="0"/>
              <a:t>Enquête CEDRE: 42,4 % des élèves ont une maîtrise fragile des mathématiques, voire de grandes difficultés</a:t>
            </a:r>
          </a:p>
          <a:p>
            <a:r>
              <a:rPr lang="fr-FR" dirty="0"/>
              <a:t>10 % des jeunes Français souffrent d’un handicap dans la réalisation d'activités quotidiennes dès que les nombres sont en jeu</a:t>
            </a:r>
          </a:p>
          <a:p>
            <a:r>
              <a:rPr lang="fr-FR" dirty="0"/>
              <a:t>1/3 des professeurs déclarent ne pas aimer enseigner les mathématiques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b="1" dirty="0"/>
              <a:t>CONSEQUENCE: </a:t>
            </a:r>
          </a:p>
          <a:p>
            <a:pPr marL="0" indent="0">
              <a:buNone/>
            </a:pPr>
            <a:r>
              <a:rPr lang="fr-FR" dirty="0"/>
              <a:t>L’enseignement des mathématiques est une priorité nationale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>
                <a:sym typeface="Wingdings" panose="05000000000000000000" pitchFamily="2" charset="2"/>
              </a:rPr>
              <a:t>« 21 mesures pour l’enseignement des mathématiques »</a:t>
            </a:r>
          </a:p>
          <a:p>
            <a:endParaRPr lang="fr-FR" dirty="0"/>
          </a:p>
        </p:txBody>
      </p:sp>
      <p:pic>
        <p:nvPicPr>
          <p:cNvPr id="4" name="Picture 2" descr="https://cache.media.education.gouv.fr/image/Fevrier/19/5/21-mesures-enseignement-mathematiques_896195.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652" y="4086001"/>
            <a:ext cx="1660162" cy="235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70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videoplayback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09798" y="697151"/>
            <a:ext cx="6982875" cy="5214699"/>
          </a:xfrm>
        </p:spPr>
      </p:pic>
      <p:sp>
        <p:nvSpPr>
          <p:cNvPr id="4" name="ZoneTexte 3"/>
          <p:cNvSpPr txBox="1"/>
          <p:nvPr/>
        </p:nvSpPr>
        <p:spPr>
          <a:xfrm>
            <a:off x="9819247" y="5265519"/>
            <a:ext cx="2384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u="sng" dirty="0" smtClean="0"/>
              <a:t>Marius</a:t>
            </a:r>
            <a:r>
              <a:rPr lang="fr-FR" dirty="0" smtClean="0"/>
              <a:t>, Marcel Pagnol, 1931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96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OBJECTIFS DU PLAN MATHEMATIQUES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Développer la formation continue des enseignants en </a:t>
            </a: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mathématiques </a:t>
            </a:r>
            <a:r>
              <a:rPr lang="fr-FR" dirty="0"/>
              <a:t>à l’échelle locale, dans une logique </a:t>
            </a: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de </a:t>
            </a:r>
            <a:r>
              <a:rPr lang="fr-FR" dirty="0"/>
              <a:t>confiance, entre pairs et en équipes, sur un TEMPS </a:t>
            </a: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LONG.</a:t>
            </a:r>
            <a:endParaRPr lang="fr-FR" dirty="0"/>
          </a:p>
          <a:p>
            <a:r>
              <a:rPr lang="fr-FR" dirty="0" smtClean="0"/>
              <a:t>Mise </a:t>
            </a:r>
            <a:r>
              <a:rPr lang="fr-FR" dirty="0"/>
              <a:t>en œuvre progressive des « 21 mesures pour </a:t>
            </a: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l’enseignement </a:t>
            </a:r>
            <a:r>
              <a:rPr lang="fr-FR" dirty="0"/>
              <a:t>des mathématiques » cycle 2 et cycle 3</a:t>
            </a:r>
          </a:p>
          <a:p>
            <a:endParaRPr lang="fr-FR" dirty="0"/>
          </a:p>
        </p:txBody>
      </p:sp>
      <p:pic>
        <p:nvPicPr>
          <p:cNvPr id="2054" name="Picture 6" descr="Lesson Study - La f@brique pédagogique en 2020 | La formation des  enseignants, Formation continue, Enseigne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894" y="2489301"/>
            <a:ext cx="2656320" cy="21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86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TM10001114[[fn=Galerie]]</Template>
  <TotalTime>502</TotalTime>
  <Words>605</Words>
  <Application>Microsoft Office PowerPoint</Application>
  <PresentationFormat>Grand écran</PresentationFormat>
  <Paragraphs>110</Paragraphs>
  <Slides>15</Slides>
  <Notes>6</Notes>
  <HiddenSlides>0</HiddenSlides>
  <MMClips>2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0" baseType="lpstr">
      <vt:lpstr>Arial</vt:lpstr>
      <vt:lpstr>Calibri</vt:lpstr>
      <vt:lpstr>Gill Sans MT</vt:lpstr>
      <vt:lpstr>Wingdings</vt:lpstr>
      <vt:lpstr>Gallery</vt:lpstr>
      <vt:lpstr>PLAN MATHEMATIQUES</vt:lpstr>
      <vt:lpstr>OUTILS NUMERIQUES</vt:lpstr>
      <vt:lpstr>PRESENTATION DES CONSTELLES Dream Team d’AUbergenville</vt:lpstr>
      <vt:lpstr>Pour bien commencer, rien de mieux que de faire des mathématiques....</vt:lpstr>
      <vt:lpstr>CORRECTION POSSIBLE</vt:lpstr>
      <vt:lpstr>LES CONSTATS</vt:lpstr>
      <vt:lpstr>LES CONSTATS</vt:lpstr>
      <vt:lpstr>Présentation PowerPoint</vt:lpstr>
      <vt:lpstr>OBJECTIFS DU PLAN MATHEMATIQUES</vt:lpstr>
      <vt:lpstr>OBJECTIF DU PLAN VILLANI-TOROSSIAN</vt:lpstr>
      <vt:lpstr>CONTENUS DE FORMATION</vt:lpstr>
      <vt:lpstr>PROTOCOLE DE FORMATION</vt:lpstr>
      <vt:lpstr>PROTOCOLE DE FORMATION</vt:lpstr>
      <vt:lpstr>PLAN MATHEMATIQUES THEME RETENU</vt:lpstr>
      <vt:lpstr>PETITE PAUSE</vt:lpstr>
    </vt:vector>
  </TitlesOfParts>
  <Company>Académie de Versailles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MATHEMATIQUES</dc:title>
  <dc:creator>Julian Pourchet</dc:creator>
  <cp:lastModifiedBy>Julian Pourchet</cp:lastModifiedBy>
  <cp:revision>26</cp:revision>
  <dcterms:created xsi:type="dcterms:W3CDTF">2020-09-28T07:54:58Z</dcterms:created>
  <dcterms:modified xsi:type="dcterms:W3CDTF">2020-11-25T18:15:30Z</dcterms:modified>
</cp:coreProperties>
</file>