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19"/>
  </p:notesMasterIdLst>
  <p:handoutMasterIdLst>
    <p:handoutMasterId r:id="rId20"/>
  </p:handoutMasterIdLst>
  <p:sldIdLst>
    <p:sldId id="390" r:id="rId2"/>
    <p:sldId id="380" r:id="rId3"/>
    <p:sldId id="257" r:id="rId4"/>
    <p:sldId id="392" r:id="rId5"/>
    <p:sldId id="393" r:id="rId6"/>
    <p:sldId id="391" r:id="rId7"/>
    <p:sldId id="348" r:id="rId8"/>
    <p:sldId id="349" r:id="rId9"/>
    <p:sldId id="350" r:id="rId10"/>
    <p:sldId id="351" r:id="rId11"/>
    <p:sldId id="355" r:id="rId12"/>
    <p:sldId id="354" r:id="rId13"/>
    <p:sldId id="352" r:id="rId14"/>
    <p:sldId id="357" r:id="rId15"/>
    <p:sldId id="394" r:id="rId16"/>
    <p:sldId id="277" r:id="rId17"/>
    <p:sldId id="377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684"/>
    <a:srgbClr val="FFFFFF"/>
    <a:srgbClr val="E83743"/>
    <a:srgbClr val="93C461"/>
    <a:srgbClr val="148DFF"/>
    <a:srgbClr val="0E3061"/>
    <a:srgbClr val="3871FF"/>
    <a:srgbClr val="6365FA"/>
    <a:srgbClr val="40B8E8"/>
    <a:srgbClr val="B49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93" autoAdjust="0"/>
    <p:restoredTop sz="81436"/>
  </p:normalViewPr>
  <p:slideViewPr>
    <p:cSldViewPr snapToGrid="0" snapToObjects="1" showGuides="1">
      <p:cViewPr varScale="1">
        <p:scale>
          <a:sx n="59" d="100"/>
          <a:sy n="59" d="100"/>
        </p:scale>
        <p:origin x="130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6D9D7-A4C4-664F-9ADA-A00FC87AA886}" type="doc">
      <dgm:prSet loTypeId="urn:microsoft.com/office/officeart/2005/8/layout/arrow2" loCatId="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2BDA25C2-0E04-5041-83F8-6B89E83E57D4}">
      <dgm:prSet phldrT="[Texte]" custT="1"/>
      <dgm:spPr/>
      <dgm:t>
        <a:bodyPr/>
        <a:lstStyle/>
        <a:p>
          <a:pPr algn="ctr"/>
          <a:r>
            <a:rPr lang="fr-FR" sz="4000" dirty="0">
              <a:solidFill>
                <a:schemeClr val="bg1"/>
              </a:solidFill>
            </a:rPr>
            <a:t>1924</a:t>
          </a:r>
        </a:p>
      </dgm:t>
    </dgm:pt>
    <dgm:pt modelId="{9F4BDE33-E0CA-9A42-80CB-CC8AA3B390BC}" type="parTrans" cxnId="{267694DC-AFAB-ED42-AF25-E56814622C06}">
      <dgm:prSet/>
      <dgm:spPr/>
      <dgm:t>
        <a:bodyPr/>
        <a:lstStyle/>
        <a:p>
          <a:endParaRPr lang="fr-FR"/>
        </a:p>
      </dgm:t>
    </dgm:pt>
    <dgm:pt modelId="{3046F47F-E6CF-4C4A-94F7-1CD0A88C5578}" type="sibTrans" cxnId="{267694DC-AFAB-ED42-AF25-E56814622C06}">
      <dgm:prSet/>
      <dgm:spPr/>
      <dgm:t>
        <a:bodyPr/>
        <a:lstStyle/>
        <a:p>
          <a:endParaRPr lang="fr-FR"/>
        </a:p>
      </dgm:t>
    </dgm:pt>
    <dgm:pt modelId="{42638B59-E65E-BB4C-A7C3-6BF0C23D8201}">
      <dgm:prSet custT="1"/>
      <dgm:spPr/>
      <dgm:t>
        <a:bodyPr/>
        <a:lstStyle/>
        <a:p>
          <a:r>
            <a:rPr lang="fr-FR" sz="5000" dirty="0">
              <a:solidFill>
                <a:schemeClr val="bg1"/>
              </a:solidFill>
            </a:rPr>
            <a:t>2024</a:t>
          </a:r>
        </a:p>
      </dgm:t>
    </dgm:pt>
    <dgm:pt modelId="{15B3F624-8E95-EF44-86FF-B63C50E18389}" type="sibTrans" cxnId="{06506A2E-BF12-EA40-A606-2A655DDFD928}">
      <dgm:prSet/>
      <dgm:spPr/>
      <dgm:t>
        <a:bodyPr/>
        <a:lstStyle/>
        <a:p>
          <a:endParaRPr lang="fr-FR"/>
        </a:p>
      </dgm:t>
    </dgm:pt>
    <dgm:pt modelId="{D8B80288-5163-0947-8FDE-32DD258A2A46}" type="parTrans" cxnId="{06506A2E-BF12-EA40-A606-2A655DDFD928}">
      <dgm:prSet/>
      <dgm:spPr/>
      <dgm:t>
        <a:bodyPr/>
        <a:lstStyle/>
        <a:p>
          <a:endParaRPr lang="fr-FR"/>
        </a:p>
      </dgm:t>
    </dgm:pt>
    <dgm:pt modelId="{3083AA45-176F-0A47-A01B-61A56069FBDB}" type="pres">
      <dgm:prSet presAssocID="{E236D9D7-A4C4-664F-9ADA-A00FC87AA886}" presName="arrowDiagram" presStyleCnt="0">
        <dgm:presLayoutVars>
          <dgm:chMax val="5"/>
          <dgm:dir/>
          <dgm:resizeHandles val="exact"/>
        </dgm:presLayoutVars>
      </dgm:prSet>
      <dgm:spPr/>
    </dgm:pt>
    <dgm:pt modelId="{7A2B1A1C-045B-CD4F-803C-BC500A2099FC}" type="pres">
      <dgm:prSet presAssocID="{E236D9D7-A4C4-664F-9ADA-A00FC87AA886}" presName="arrow" presStyleLbl="bgShp" presStyleIdx="0" presStyleCnt="1" custLinFactNeighborX="-18891" custLinFactNeighborY="199"/>
      <dgm:spPr>
        <a:solidFill>
          <a:srgbClr val="004AAD"/>
        </a:solidFill>
      </dgm:spPr>
    </dgm:pt>
    <dgm:pt modelId="{0E29C40E-D322-0140-9143-753A5A42E529}" type="pres">
      <dgm:prSet presAssocID="{E236D9D7-A4C4-664F-9ADA-A00FC87AA886}" presName="arrowDiagram2" presStyleCnt="0"/>
      <dgm:spPr/>
    </dgm:pt>
    <dgm:pt modelId="{A6A150A7-FA9A-9245-8548-AAC9DA10939C}" type="pres">
      <dgm:prSet presAssocID="{2BDA25C2-0E04-5041-83F8-6B89E83E57D4}" presName="bullet2a" presStyleLbl="node1" presStyleIdx="0" presStyleCnt="2" custLinFactX="-300000" custLinFactNeighborX="-341122" custLinFactNeighborY="61055"/>
      <dgm:spPr/>
    </dgm:pt>
    <dgm:pt modelId="{6288C561-C099-DB41-B37B-5F6B9F9A3FB5}" type="pres">
      <dgm:prSet presAssocID="{2BDA25C2-0E04-5041-83F8-6B89E83E57D4}" presName="textBox2a" presStyleLbl="revTx" presStyleIdx="0" presStyleCnt="2" custScaleY="32254" custLinFactX="-17821" custLinFactNeighborX="-100000" custLinFactNeighborY="24780">
        <dgm:presLayoutVars>
          <dgm:bulletEnabled val="1"/>
        </dgm:presLayoutVars>
      </dgm:prSet>
      <dgm:spPr/>
    </dgm:pt>
    <dgm:pt modelId="{FE8DE358-5DD2-5B42-B5C5-81B2A953B37D}" type="pres">
      <dgm:prSet presAssocID="{42638B59-E65E-BB4C-A7C3-6BF0C23D8201}" presName="bullet2b" presStyleLbl="node1" presStyleIdx="1" presStyleCnt="2" custLinFactX="85433" custLinFactY="-9006" custLinFactNeighborX="100000" custLinFactNeighborY="-100000"/>
      <dgm:spPr/>
    </dgm:pt>
    <dgm:pt modelId="{8B6C603D-BEF6-DF4D-845E-50C32031082A}" type="pres">
      <dgm:prSet presAssocID="{42638B59-E65E-BB4C-A7C3-6BF0C23D8201}" presName="textBox2b" presStyleLbl="revTx" presStyleIdx="1" presStyleCnt="2" custScaleY="56237" custLinFactNeighborX="-7042" custLinFactNeighborY="5301">
        <dgm:presLayoutVars>
          <dgm:bulletEnabled val="1"/>
        </dgm:presLayoutVars>
      </dgm:prSet>
      <dgm:spPr/>
    </dgm:pt>
  </dgm:ptLst>
  <dgm:cxnLst>
    <dgm:cxn modelId="{06506A2E-BF12-EA40-A606-2A655DDFD928}" srcId="{E236D9D7-A4C4-664F-9ADA-A00FC87AA886}" destId="{42638B59-E65E-BB4C-A7C3-6BF0C23D8201}" srcOrd="1" destOrd="0" parTransId="{D8B80288-5163-0947-8FDE-32DD258A2A46}" sibTransId="{15B3F624-8E95-EF44-86FF-B63C50E18389}"/>
    <dgm:cxn modelId="{2EFFD842-62C2-7C49-AC36-ED4752AA9A0A}" type="presOf" srcId="{E236D9D7-A4C4-664F-9ADA-A00FC87AA886}" destId="{3083AA45-176F-0A47-A01B-61A56069FBDB}" srcOrd="0" destOrd="0" presId="urn:microsoft.com/office/officeart/2005/8/layout/arrow2"/>
    <dgm:cxn modelId="{3F29D4AA-3ABC-8441-A916-8A6A40231C2F}" type="presOf" srcId="{42638B59-E65E-BB4C-A7C3-6BF0C23D8201}" destId="{8B6C603D-BEF6-DF4D-845E-50C32031082A}" srcOrd="0" destOrd="0" presId="urn:microsoft.com/office/officeart/2005/8/layout/arrow2"/>
    <dgm:cxn modelId="{841C2FDB-FB81-0D41-B8F9-4E887218F34B}" type="presOf" srcId="{2BDA25C2-0E04-5041-83F8-6B89E83E57D4}" destId="{6288C561-C099-DB41-B37B-5F6B9F9A3FB5}" srcOrd="0" destOrd="0" presId="urn:microsoft.com/office/officeart/2005/8/layout/arrow2"/>
    <dgm:cxn modelId="{267694DC-AFAB-ED42-AF25-E56814622C06}" srcId="{E236D9D7-A4C4-664F-9ADA-A00FC87AA886}" destId="{2BDA25C2-0E04-5041-83F8-6B89E83E57D4}" srcOrd="0" destOrd="0" parTransId="{9F4BDE33-E0CA-9A42-80CB-CC8AA3B390BC}" sibTransId="{3046F47F-E6CF-4C4A-94F7-1CD0A88C5578}"/>
    <dgm:cxn modelId="{92736A97-62C2-C540-91D2-099EE1A2D31E}" type="presParOf" srcId="{3083AA45-176F-0A47-A01B-61A56069FBDB}" destId="{7A2B1A1C-045B-CD4F-803C-BC500A2099FC}" srcOrd="0" destOrd="0" presId="urn:microsoft.com/office/officeart/2005/8/layout/arrow2"/>
    <dgm:cxn modelId="{A5A21F82-A272-1945-BDF0-5CED20133DF1}" type="presParOf" srcId="{3083AA45-176F-0A47-A01B-61A56069FBDB}" destId="{0E29C40E-D322-0140-9143-753A5A42E529}" srcOrd="1" destOrd="0" presId="urn:microsoft.com/office/officeart/2005/8/layout/arrow2"/>
    <dgm:cxn modelId="{CE49041E-5A48-1848-B0DD-3867CE7F4409}" type="presParOf" srcId="{0E29C40E-D322-0140-9143-753A5A42E529}" destId="{A6A150A7-FA9A-9245-8548-AAC9DA10939C}" srcOrd="0" destOrd="0" presId="urn:microsoft.com/office/officeart/2005/8/layout/arrow2"/>
    <dgm:cxn modelId="{24FD4F5E-5F71-914F-B255-7627C51A932D}" type="presParOf" srcId="{0E29C40E-D322-0140-9143-753A5A42E529}" destId="{6288C561-C099-DB41-B37B-5F6B9F9A3FB5}" srcOrd="1" destOrd="0" presId="urn:microsoft.com/office/officeart/2005/8/layout/arrow2"/>
    <dgm:cxn modelId="{B1C82AE2-8386-994B-A084-3DAC7A73403C}" type="presParOf" srcId="{0E29C40E-D322-0140-9143-753A5A42E529}" destId="{FE8DE358-5DD2-5B42-B5C5-81B2A953B37D}" srcOrd="2" destOrd="0" presId="urn:microsoft.com/office/officeart/2005/8/layout/arrow2"/>
    <dgm:cxn modelId="{C5E83FD9-7395-0D45-B9A4-1442D3199747}" type="presParOf" srcId="{0E29C40E-D322-0140-9143-753A5A42E529}" destId="{8B6C603D-BEF6-DF4D-845E-50C32031082A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B1A1C-045B-CD4F-803C-BC500A2099FC}">
      <dsp:nvSpPr>
        <dsp:cNvPr id="0" name=""/>
        <dsp:cNvSpPr/>
      </dsp:nvSpPr>
      <dsp:spPr>
        <a:xfrm>
          <a:off x="146578" y="0"/>
          <a:ext cx="5721672" cy="3576045"/>
        </a:xfrm>
        <a:prstGeom prst="swooshArrow">
          <a:avLst>
            <a:gd name="adj1" fmla="val 25000"/>
            <a:gd name="adj2" fmla="val 25000"/>
          </a:avLst>
        </a:prstGeom>
        <a:solidFill>
          <a:srgbClr val="004A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150A7-FA9A-9245-8548-AAC9DA10939C}">
      <dsp:nvSpPr>
        <dsp:cNvPr id="0" name=""/>
        <dsp:cNvSpPr/>
      </dsp:nvSpPr>
      <dsp:spPr>
        <a:xfrm>
          <a:off x="1273846" y="2071212"/>
          <a:ext cx="200258" cy="200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8C561-C099-DB41-B37B-5F6B9F9A3FB5}">
      <dsp:nvSpPr>
        <dsp:cNvPr id="0" name=""/>
        <dsp:cNvSpPr/>
      </dsp:nvSpPr>
      <dsp:spPr>
        <a:xfrm>
          <a:off x="466944" y="2944688"/>
          <a:ext cx="1859543" cy="492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13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>
              <a:solidFill>
                <a:schemeClr val="bg1"/>
              </a:solidFill>
            </a:rPr>
            <a:t>1924</a:t>
          </a:r>
        </a:p>
      </dsp:txBody>
      <dsp:txXfrm>
        <a:off x="466944" y="2944688"/>
        <a:ext cx="1859543" cy="492509"/>
      </dsp:txXfrm>
    </dsp:sp>
    <dsp:sp modelId="{FE8DE358-5DD2-5B42-B5C5-81B2A953B37D}">
      <dsp:nvSpPr>
        <dsp:cNvPr id="0" name=""/>
        <dsp:cNvSpPr/>
      </dsp:nvSpPr>
      <dsp:spPr>
        <a:xfrm>
          <a:off x="5039579" y="662835"/>
          <a:ext cx="343300" cy="3433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C603D-BEF6-DF4D-845E-50C32031082A}">
      <dsp:nvSpPr>
        <dsp:cNvPr id="0" name=""/>
        <dsp:cNvSpPr/>
      </dsp:nvSpPr>
      <dsp:spPr>
        <a:xfrm>
          <a:off x="4443688" y="1852205"/>
          <a:ext cx="1859543" cy="1331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08" tIns="0" rIns="0" bIns="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solidFill>
                <a:schemeClr val="bg1"/>
              </a:solidFill>
            </a:rPr>
            <a:t>2024</a:t>
          </a:r>
        </a:p>
      </dsp:txBody>
      <dsp:txXfrm>
        <a:off x="4443688" y="1852205"/>
        <a:ext cx="1859543" cy="1331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066D5-5C4B-43E5-BA0A-5D7343C8CC3A}" type="datetimeFigureOut">
              <a:rPr lang="fr-FR" smtClean="0"/>
              <a:t>10/02/2023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CC3E2-A72D-46AC-9D40-00C5F8C2F3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74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C2681-86BC-45E7-9EB3-5BB8AA012322}" type="datetimeFigureOut">
              <a:rPr lang="fr-FR" smtClean="0"/>
              <a:t>10/02/2023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A04EC-3D76-4429-ACEE-E4D7E4DA70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0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premier diaporama vous perme d’intégrer des repères historiques et géographiques sur la pratique du hockey en partant d’une approche mondiale jusqu’au niveau local.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44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S’impose en quart contre l’Espagne</a:t>
            </a:r>
          </a:p>
          <a:p>
            <a:r>
              <a:rPr lang="fr-FR" dirty="0"/>
              <a:t>Demi Inde</a:t>
            </a:r>
          </a:p>
          <a:p>
            <a:r>
              <a:rPr lang="fr-FR" dirty="0"/>
              <a:t>Finale Australie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788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S’impose en quart contre la Nouvelle Zélande</a:t>
            </a:r>
          </a:p>
          <a:p>
            <a:r>
              <a:rPr lang="fr-FR" dirty="0"/>
              <a:t>Demi Grande Bretagne championne en titre</a:t>
            </a:r>
          </a:p>
          <a:p>
            <a:r>
              <a:rPr lang="fr-FR" dirty="0"/>
              <a:t>Finale Argentine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86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9 participations </a:t>
            </a:r>
          </a:p>
          <a:p>
            <a:r>
              <a:rPr lang="fr-FR" dirty="0"/>
              <a:t>Meilleurs performance en 1920 (Anvers) et 1936 (Berlin) :  4</a:t>
            </a:r>
            <a:r>
              <a:rPr lang="fr-FR" baseline="30000" dirty="0"/>
              <a:t>ème </a:t>
            </a:r>
            <a:endParaRPr lang="fr-FR" dirty="0"/>
          </a:p>
          <a:p>
            <a:r>
              <a:rPr lang="fr-FR" dirty="0"/>
              <a:t>Dernière participation 1972 Munich</a:t>
            </a:r>
          </a:p>
          <a:p>
            <a:r>
              <a:rPr lang="fr-FR" dirty="0"/>
              <a:t>Pas qualifié pour Tokyo à un but après une double confrontation contre l’Espagne (Aller : 3/3 – Retour  3/2)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119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391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853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040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08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760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25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921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27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JO : 2ème sport collectif à intégrer les JO, sans prendre en compte rugby intégré en 1900 comme le Football mais absent des JO pendant presque 1 siècle.</a:t>
            </a:r>
          </a:p>
          <a:p>
            <a:pPr lvl="0"/>
            <a:r>
              <a:rPr lang="fr-FR" dirty="0"/>
              <a:t>Depuis 1928,le hockey n’est jamais absent du programme officiel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Par comparaison Basket et Hand intégrés en 1936, Volley en 1964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1908 : Première apparition du Hockey au JO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1920 : Le Hockey masculin fait une apparition définitive au sein des sports olympiques</a:t>
            </a:r>
          </a:p>
          <a:p>
            <a:r>
              <a:rPr lang="fr-FR" dirty="0"/>
              <a:t>1980 : Première apparition des féminines au JO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11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victoires sans la moindre défaite et marqué 197 buts contre seulement huit encaissés.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168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Pays : 4 titre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027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 terrains à Rio</a:t>
            </a:r>
          </a:p>
          <a:p>
            <a:r>
              <a:rPr lang="fr-FR" dirty="0"/>
              <a:t>Plus grand de 10 000 places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02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8" y="0"/>
            <a:ext cx="9151937" cy="685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00" y="4966574"/>
            <a:ext cx="1175790" cy="1126800"/>
          </a:xfrm>
          <a:prstGeom prst="rect">
            <a:avLst/>
          </a:prstGeom>
        </p:spPr>
      </p:pic>
      <p:sp>
        <p:nvSpPr>
          <p:cNvPr id="18" name="Espace réservé du texte 7"/>
          <p:cNvSpPr txBox="1">
            <a:spLocks/>
          </p:cNvSpPr>
          <p:nvPr userDrawn="1"/>
        </p:nvSpPr>
        <p:spPr bwMode="gray">
          <a:xfrm>
            <a:off x="5302418" y="452471"/>
            <a:ext cx="3841582" cy="89372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00000"/>
              <a:buFontTx/>
              <a:buNone/>
              <a:defRPr lang="fr-FR" sz="1000" b="1" i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" charset="0"/>
                <a:ea typeface="Brandon Grotesque" charset="0"/>
                <a:cs typeface="Brandon Grotesque" charset="0"/>
              </a:defRPr>
            </a:lvl1pPr>
            <a:lvl2pPr marL="190500" indent="0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lang="fr-FR" sz="16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2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 algn="l" defTabSz="914400" rtl="0" eaLnBrk="1" latinLnBrk="0" hangingPunct="1">
              <a:spcBef>
                <a:spcPts val="200"/>
              </a:spcBef>
              <a:buFont typeface="Arial" pitchFamily="34" charset="0"/>
              <a:buNone/>
              <a:defRPr lang="fr-FR"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FÉDÉRATION FRANÇAISE DE HOCKEY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ndon Grotesque" charset="0"/>
                <a:ea typeface="Brandon Grotesque" charset="0"/>
                <a:cs typeface="Browallia New" panose="020B0604020202020204" pitchFamily="34" charset="-34"/>
              </a:rPr>
              <a:t>102/102bis, avenue Henri Barbusse, Bâtiment B, 92700 Colombes</a:t>
            </a:r>
            <a:b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Tél. : 01 44 69 33 69</a:t>
            </a:r>
            <a:b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ffh@ffhockey.org</a:t>
            </a:r>
            <a:b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www.ffhockey.org</a:t>
            </a:r>
          </a:p>
        </p:txBody>
      </p:sp>
      <p:sp>
        <p:nvSpPr>
          <p:cNvPr id="19" name="Titre 15"/>
          <p:cNvSpPr>
            <a:spLocks noGrp="1"/>
          </p:cNvSpPr>
          <p:nvPr>
            <p:ph type="title" hasCustomPrompt="1"/>
          </p:nvPr>
        </p:nvSpPr>
        <p:spPr>
          <a:xfrm>
            <a:off x="1257300" y="2561002"/>
            <a:ext cx="7886700" cy="1325563"/>
          </a:xfrm>
          <a:prstGeom prst="rect">
            <a:avLst/>
          </a:prstGeom>
        </p:spPr>
        <p:txBody>
          <a:bodyPr anchor="b"/>
          <a:lstStyle>
            <a:lvl1pPr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pas plus de 2 lignes</a:t>
            </a:r>
          </a:p>
        </p:txBody>
      </p:sp>
      <p:sp>
        <p:nvSpPr>
          <p:cNvPr id="20" name="Espace réservé du texte 18"/>
          <p:cNvSpPr>
            <a:spLocks noGrp="1"/>
          </p:cNvSpPr>
          <p:nvPr>
            <p:ph type="body" sz="quarter" idx="10"/>
          </p:nvPr>
        </p:nvSpPr>
        <p:spPr>
          <a:xfrm>
            <a:off x="1257300" y="3819890"/>
            <a:ext cx="5362575" cy="322262"/>
          </a:xfrm>
          <a:prstGeom prst="rect">
            <a:avLst/>
          </a:prstGeom>
        </p:spPr>
        <p:txBody>
          <a:bodyPr/>
          <a:lstStyle>
            <a:lvl1pPr>
              <a:defRPr kumimoji="0" lang="fr-FR" sz="16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ndon Grotesque Medium" panose="020B0603020203060202" pitchFamily="34" charset="0"/>
                <a:ea typeface="Brandon Grotesque" charset="0"/>
                <a:cs typeface="Brandon Grotesque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lang="fr-FR" dirty="0"/>
              <a:t>Modifiez les styles du texte du masque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6A158FDE-F3A0-8443-AECC-59BDF26C96E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1818" y="601787"/>
            <a:ext cx="3841582" cy="59509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00000"/>
              <a:buFontTx/>
              <a:buNone/>
              <a:defRPr lang="fr-FR" sz="1000" b="1" i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" charset="0"/>
                <a:ea typeface="Brandon Grotesque" charset="0"/>
                <a:cs typeface="Brandon Grotesque" charset="0"/>
              </a:defRPr>
            </a:lvl1pPr>
            <a:lvl2pPr marL="190500" indent="0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lang="fr-FR" sz="16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2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 algn="l" defTabSz="914400" rtl="0" eaLnBrk="1" latinLnBrk="0" hangingPunct="1">
              <a:spcBef>
                <a:spcPts val="200"/>
              </a:spcBef>
              <a:buFont typeface="Arial" pitchFamily="34" charset="0"/>
              <a:buNone/>
              <a:defRPr lang="fr-FR"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Comité Départemental des Yvelines de Hockey sur Gazon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21 avenue Carnot 78100, Saint-Germain en Laye</a:t>
            </a:r>
            <a:b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www.cdh78.fr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268B89-7415-E84B-BED1-3FD926770B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8210" y="4855410"/>
            <a:ext cx="1330325" cy="13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6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8" y="0"/>
            <a:ext cx="9151937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264286" y="2921168"/>
            <a:ext cx="4615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6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MERCI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764336" y="306227"/>
            <a:ext cx="54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FÉDÉRATION FRANÇAISE DE HOCKEY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102/102bis, avenue Henri Barbusse, Bâtiment B, 92700 Colombes  </a:t>
            </a:r>
            <a:b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Tél. : 01 44 69 33 69</a:t>
            </a:r>
            <a:b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ffh@ffhockey.org</a:t>
            </a:r>
            <a:b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www.ffhockey.org</a:t>
            </a:r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2897E34D-A493-5149-A39F-6EE9C6D98E4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97018" y="516510"/>
            <a:ext cx="3841582" cy="59509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00000"/>
              <a:buFontTx/>
              <a:buNone/>
              <a:defRPr lang="fr-FR" sz="1000" b="1" i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" charset="0"/>
                <a:ea typeface="Brandon Grotesque" charset="0"/>
                <a:cs typeface="Brandon Grotesque" charset="0"/>
              </a:defRPr>
            </a:lvl1pPr>
            <a:lvl2pPr marL="190500" indent="0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lang="fr-FR" sz="16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2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 algn="l" defTabSz="914400" rtl="0" eaLnBrk="1" latinLnBrk="0" hangingPunct="1">
              <a:spcBef>
                <a:spcPts val="200"/>
              </a:spcBef>
              <a:buFont typeface="Arial" pitchFamily="34" charset="0"/>
              <a:buNone/>
              <a:defRPr lang="fr-FR"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Comité Départemental des Yvelines de Hockey sur Gazon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21 avenue Carnot 78100, Saint-Germain en Laye</a:t>
            </a:r>
            <a:b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www.cdh78.fr</a:t>
            </a:r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FH BLANC - Intercalai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2094186"/>
            <a:ext cx="7003103" cy="266962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7419975" y="230569"/>
            <a:ext cx="1533525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FontTx/>
              <a:buNone/>
              <a:defRPr lang="fr-FR" sz="1200" b="1" kern="1200" dirty="0" smtClean="0">
                <a:solidFill>
                  <a:schemeClr val="bg2"/>
                </a:solidFill>
                <a:latin typeface="Brandon Grotesque Light" panose="020B0303020203060202" pitchFamily="34" charset="0"/>
                <a:ea typeface="Brandon Grotesque Light" charset="0"/>
                <a:cs typeface="Brandon Grotesque Light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rgbClr val="054684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0687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1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5B87130E-1B72-4A64-B493-D0DE39939550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Titre 4"/>
          <p:cNvSpPr txBox="1">
            <a:spLocks/>
          </p:cNvSpPr>
          <p:nvPr userDrawn="1"/>
        </p:nvSpPr>
        <p:spPr bwMode="gray">
          <a:xfrm>
            <a:off x="628650" y="1135117"/>
            <a:ext cx="7399734" cy="435128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>
              <a:buFont typeface="+mj-lt"/>
              <a:buNone/>
            </a:pPr>
            <a:endParaRPr lang="fr-FR" sz="1400" dirty="0">
              <a:solidFill>
                <a:srgbClr val="161E37"/>
              </a:solidFill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054684"/>
                </a:solidFill>
                <a:effectLst/>
                <a:uLnTx/>
                <a:uFillTx/>
                <a:latin typeface="Brandon Grotesque Light" charset="0"/>
                <a:ea typeface="Brandon Grotesque Light" charset="0"/>
                <a:cs typeface="Brandon Grotesque Light" charset="0"/>
              </a:rPr>
              <a:t>SOMMAIRE</a:t>
            </a:r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628650" y="851140"/>
            <a:ext cx="78867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893380"/>
            <a:ext cx="7003103" cy="3870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6106511" y="337471"/>
            <a:ext cx="2517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0" i="0" dirty="0">
                <a:solidFill>
                  <a:srgbClr val="148DFF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ARBITRAGE</a:t>
            </a:r>
            <a:endParaRPr lang="en-US" sz="1400" b="0" i="0" dirty="0">
              <a:solidFill>
                <a:srgbClr val="148DFF"/>
              </a:solidFill>
              <a:latin typeface="Brandon Grotesque Medium" charset="0"/>
              <a:ea typeface="Brandon Grotesque Medium" charset="0"/>
              <a:cs typeface="Brandon Grotesque Medium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chemeClr val="bg1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893380"/>
            <a:ext cx="7003103" cy="3870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6106511" y="337471"/>
            <a:ext cx="2517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0" i="0" dirty="0">
                <a:solidFill>
                  <a:srgbClr val="3DB5B5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CHAMPIONNAT</a:t>
            </a:r>
            <a:r>
              <a:rPr lang="fr-FR" sz="1400" b="0" i="0" baseline="0" dirty="0">
                <a:solidFill>
                  <a:srgbClr val="3DB5B5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 SALLE</a:t>
            </a:r>
            <a:endParaRPr lang="en-US" sz="1400" b="0" i="0" dirty="0">
              <a:solidFill>
                <a:srgbClr val="3DB5B5"/>
              </a:solidFill>
              <a:latin typeface="Brandon Grotesque Medium" charset="0"/>
              <a:ea typeface="Brandon Grotesque Medium" charset="0"/>
              <a:cs typeface="Brandon Grotesque Medium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chemeClr val="bg1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7461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893380"/>
            <a:ext cx="7003103" cy="3870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6106511" y="337471"/>
            <a:ext cx="2517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0" i="0" dirty="0">
                <a:solidFill>
                  <a:srgbClr val="93C461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CHAMPIONNAT</a:t>
            </a:r>
            <a:r>
              <a:rPr lang="fr-FR" sz="1400" b="0" i="0" baseline="0" dirty="0">
                <a:solidFill>
                  <a:srgbClr val="93C461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 GAZON</a:t>
            </a:r>
            <a:endParaRPr lang="en-US" sz="1400" b="0" i="0" dirty="0">
              <a:solidFill>
                <a:srgbClr val="93C461"/>
              </a:solidFill>
              <a:latin typeface="Brandon Grotesque Medium" charset="0"/>
              <a:ea typeface="Brandon Grotesque Medium" charset="0"/>
              <a:cs typeface="Brandon Grotesque Medium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chemeClr val="bg1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893380"/>
            <a:ext cx="7003103" cy="3870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7364107" y="337471"/>
            <a:ext cx="1259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0" i="0" dirty="0">
                <a:solidFill>
                  <a:srgbClr val="B49EB9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LOISIRS</a:t>
            </a:r>
            <a:endParaRPr lang="en-US" sz="1400" b="0" i="0" dirty="0">
              <a:solidFill>
                <a:srgbClr val="B49EB9"/>
              </a:solidFill>
              <a:latin typeface="Brandon Grotesque Medium" charset="0"/>
              <a:ea typeface="Brandon Grotesque Medium" charset="0"/>
              <a:cs typeface="Brandon Grotesque Medium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chemeClr val="bg1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4399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787C0087-4846-4CC3-B0DB-94AD35E651B3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Titre 4"/>
          <p:cNvSpPr txBox="1">
            <a:spLocks/>
          </p:cNvSpPr>
          <p:nvPr userDrawn="1"/>
        </p:nvSpPr>
        <p:spPr bwMode="gray">
          <a:xfrm>
            <a:off x="628650" y="1292772"/>
            <a:ext cx="7886700" cy="4193628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52000" lvl="0" indent="-252000">
              <a:buFont typeface="+mj-lt"/>
              <a:buAutoNum type="arabicPeriod"/>
            </a:pPr>
            <a:r>
              <a:rPr lang="fr-FR" sz="2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les styles du texte du masque</a:t>
            </a:r>
          </a:p>
          <a:p>
            <a:pPr lvl="1"/>
            <a:r>
              <a:rPr lang="fr-FR" sz="1400" dirty="0">
                <a:solidFill>
                  <a:srgbClr val="FF0000"/>
                </a:solidFill>
              </a:rPr>
              <a:t>DEUXIÈME NIVEAU</a:t>
            </a:r>
          </a:p>
          <a:p>
            <a:pPr lvl="2"/>
            <a:r>
              <a:rPr lang="fr-FR" sz="1400" dirty="0">
                <a:solidFill>
                  <a:srgbClr val="161E37"/>
                </a:solidFill>
              </a:rPr>
              <a:t>Troisième niveau</a:t>
            </a:r>
          </a:p>
          <a:p>
            <a:pPr lvl="3"/>
            <a:r>
              <a:rPr lang="fr-FR" sz="1400" dirty="0">
                <a:solidFill>
                  <a:srgbClr val="161E37"/>
                </a:solidFill>
              </a:rPr>
              <a:t>Quatrième niveau</a:t>
            </a:r>
          </a:p>
          <a:p>
            <a:pPr lvl="4"/>
            <a:r>
              <a:rPr lang="fr-FR" sz="1400" dirty="0">
                <a:solidFill>
                  <a:srgbClr val="161E37"/>
                </a:solidFill>
              </a:rPr>
              <a:t>Cinquième niveau</a:t>
            </a:r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628650" y="347704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cap="all" baseline="0" dirty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titre</a:t>
            </a:r>
            <a:endParaRPr lang="fr-FR" cap="all" baseline="0" dirty="0"/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A3CB8832-3A80-4164-8858-8E8B1FDA4769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10"/>
          <p:cNvSpPr txBox="1">
            <a:spLocks/>
          </p:cNvSpPr>
          <p:nvPr userDrawn="1"/>
        </p:nvSpPr>
        <p:spPr>
          <a:xfrm>
            <a:off x="628650" y="1362075"/>
            <a:ext cx="7399734" cy="28003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  <a:buFontTx/>
              <a:buNone/>
            </a:pPr>
            <a:r>
              <a:rPr lang="fr-FR" dirty="0"/>
              <a:t>Modifiez les styles du texte du masque</a:t>
            </a:r>
          </a:p>
          <a:p>
            <a:pPr marL="0" lvl="2" indent="0">
              <a:lnSpc>
                <a:spcPct val="100000"/>
              </a:lnSpc>
              <a:buFontTx/>
              <a:buNone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cap="all" baseline="0" dirty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titre</a:t>
            </a:r>
            <a:endParaRPr lang="fr-FR" cap="all" baseline="0" dirty="0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C10BA948-9BD3-43DB-8299-9E1CC0F54911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282262"/>
            <a:ext cx="4629150" cy="445266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E83743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52000" lvl="0" indent="-252000">
              <a:buFont typeface="+mj-lt"/>
              <a:buAutoNum type="arabicPeriod"/>
            </a:pPr>
            <a:r>
              <a:rPr lang="fr-FR" sz="2400" b="0" i="0" dirty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les styles du texte du masque</a:t>
            </a:r>
          </a:p>
          <a:p>
            <a:pPr lvl="1"/>
            <a:r>
              <a:rPr lang="fr-FR" sz="1400" dirty="0">
                <a:solidFill>
                  <a:srgbClr val="FF0000"/>
                </a:solidFill>
              </a:rPr>
              <a:t>DEUXIÈME NIVEAU</a:t>
            </a:r>
          </a:p>
          <a:p>
            <a:pPr lvl="2"/>
            <a:r>
              <a:rPr lang="fr-FR" sz="1400" dirty="0">
                <a:solidFill>
                  <a:srgbClr val="161E37"/>
                </a:solidFill>
              </a:rPr>
              <a:t>Troisième niveau</a:t>
            </a:r>
          </a:p>
          <a:p>
            <a:pPr lvl="3"/>
            <a:r>
              <a:rPr lang="fr-FR" sz="1400" dirty="0">
                <a:solidFill>
                  <a:srgbClr val="161E37"/>
                </a:solidFill>
              </a:rPr>
              <a:t>Quatrième niveau</a:t>
            </a:r>
          </a:p>
          <a:p>
            <a:pPr lvl="4"/>
            <a:r>
              <a:rPr lang="fr-FR" sz="1400" dirty="0">
                <a:solidFill>
                  <a:srgbClr val="161E37"/>
                </a:solidFill>
              </a:rPr>
              <a:t>Cinquième niveau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6172" y="1282948"/>
            <a:ext cx="2949178" cy="4459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Brandon Grotesque Medium" panose="020B06030202030602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Titre 1"/>
          <p:cNvSpPr txBox="1">
            <a:spLocks/>
          </p:cNvSpPr>
          <p:nvPr userDrawn="1"/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4359775"/>
            <a:ext cx="6125889" cy="2492896"/>
          </a:xfrm>
          <a:prstGeom prst="rect">
            <a:avLst/>
          </a:prstGeom>
        </p:spPr>
      </p:pic>
      <p:sp>
        <p:nvSpPr>
          <p:cNvPr id="2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FA3913B2-2FF0-443B-8316-D70548AB2FD4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Rectangle 15"/>
          <p:cNvSpPr txBox="1">
            <a:spLocks noChangeArrowheads="1"/>
          </p:cNvSpPr>
          <p:nvPr userDrawn="1"/>
        </p:nvSpPr>
        <p:spPr bwMode="auto">
          <a:xfrm>
            <a:off x="323528" y="6511098"/>
            <a:ext cx="1784164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200" b="0" i="1" dirty="0">
                <a:solidFill>
                  <a:srgbClr val="000000">
                    <a:lumMod val="65000"/>
                    <a:lumOff val="35000"/>
                  </a:srgbClr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Le hockey, bien plus qu’un sport !</a:t>
            </a: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74" y="6348383"/>
            <a:ext cx="445347" cy="426791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628650" y="851140"/>
            <a:ext cx="78867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9" r:id="rId3"/>
    <p:sldLayoutId id="2147483720" r:id="rId4"/>
    <p:sldLayoutId id="2147483721" r:id="rId5"/>
    <p:sldLayoutId id="2147483722" r:id="rId6"/>
    <p:sldLayoutId id="2147483713" r:id="rId7"/>
    <p:sldLayoutId id="2147483714" r:id="rId8"/>
    <p:sldLayoutId id="2147483715" r:id="rId9"/>
    <p:sldLayoutId id="2147483716" r:id="rId10"/>
    <p:sldLayoutId id="2147483723" r:id="rId11"/>
    <p:sldLayoutId id="214748372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lympics.com/fr/video/hockey-hommes-jeux-olympiques-de-rio-201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ulian.pourchet@ac-versailles.f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stephane.rolas@antoine.zanardo@78.hockey-idf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ew.genial.ly/61d99e6f8502620dee9f4603/presentation-semaine-olympique-et-paralympique" TargetMode="External"/><Relationship Id="rId5" Type="http://schemas.openxmlformats.org/officeDocument/2006/relationships/hyperlink" Target="https://view.genial.ly/614c382c0442d00d51ea4973/interactive-content-30-dactivite-physique-quotidienne-78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neration.paris2024.org/edition-2023" TargetMode="External"/><Relationship Id="rId4" Type="http://schemas.openxmlformats.org/officeDocument/2006/relationships/hyperlink" Target="https://www.youtube.com/watch?v=AEIpqXlq7z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00137-95AE-5B44-9710-6A1760C0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6239"/>
            <a:ext cx="9144000" cy="2821474"/>
          </a:xfrm>
        </p:spPr>
        <p:txBody>
          <a:bodyPr/>
          <a:lstStyle/>
          <a:p>
            <a:pPr algn="ctr"/>
            <a:r>
              <a:rPr lang="fr-FR" dirty="0"/>
              <a:t>  </a:t>
            </a:r>
            <a:r>
              <a:rPr lang="fr-FR" cap="none" dirty="0"/>
              <a:t>Stage de formation</a:t>
            </a:r>
            <a:br>
              <a:rPr lang="fr-FR" dirty="0"/>
            </a:br>
            <a:r>
              <a:rPr lang="fr-FR" dirty="0"/>
              <a:t>      « olympisme et territoire »</a:t>
            </a:r>
            <a:br>
              <a:rPr lang="fr-FR" dirty="0"/>
            </a:br>
            <a:r>
              <a:rPr lang="fr-FR" sz="3000" dirty="0"/>
              <a:t>JEU DE CROSSE/HOCKEY-SUR-GAZON</a:t>
            </a:r>
            <a:br>
              <a:rPr lang="fr-FR" sz="3000" dirty="0"/>
            </a:br>
            <a:endParaRPr lang="fr-FR" sz="3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160E56-8B4E-764C-A213-D10F6B711555}"/>
              </a:ext>
            </a:extLst>
          </p:cNvPr>
          <p:cNvSpPr txBox="1"/>
          <p:nvPr/>
        </p:nvSpPr>
        <p:spPr>
          <a:xfrm>
            <a:off x="8706678" y="33130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933" y="5188820"/>
            <a:ext cx="1812238" cy="14158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417" y="122474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7322815" y="5188819"/>
            <a:ext cx="1549377" cy="141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27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D1CBED-CEC3-E64C-AF09-9036101C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53" y="391228"/>
            <a:ext cx="7370294" cy="552772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5EA4FA-CE72-0E49-9B42-A1AAA26572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352BF9-C064-924F-9D6E-5AE2A97B5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1016F4-D1EC-564B-87D4-1FFD8C154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A60994-2E98-5146-B913-C2834AF10AE9}"/>
              </a:ext>
            </a:extLst>
          </p:cNvPr>
          <p:cNvSpPr txBox="1"/>
          <p:nvPr/>
        </p:nvSpPr>
        <p:spPr>
          <a:xfrm>
            <a:off x="670829" y="5448646"/>
            <a:ext cx="8005627" cy="59030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  <a:hlinkClick r:id="rId4"/>
              </a:rPr>
              <a:t>https://olympics.com/fr/video/hockey-hommes-jeux-olympiques-de-rio-2016</a:t>
            </a:r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 </a:t>
            </a:r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0D0CCB4E-7ECA-6B42-90B2-542216225FE6}"/>
              </a:ext>
            </a:extLst>
          </p:cNvPr>
          <p:cNvSpPr txBox="1">
            <a:spLocks/>
          </p:cNvSpPr>
          <p:nvPr/>
        </p:nvSpPr>
        <p:spPr>
          <a:xfrm>
            <a:off x="450846" y="271222"/>
            <a:ext cx="8441634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800" dirty="0">
                <a:latin typeface="Brandon Grotesque" panose="020B0503020203060202" pitchFamily="34" charset="77"/>
              </a:rPr>
              <a:t>Les J.O de Rio</a:t>
            </a:r>
          </a:p>
        </p:txBody>
      </p:sp>
    </p:spTree>
    <p:extLst>
      <p:ext uri="{BB962C8B-B14F-4D97-AF65-F5344CB8AC3E}">
        <p14:creationId xmlns:p14="http://schemas.microsoft.com/office/powerpoint/2010/main" val="179532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AA92748-8E42-8B4F-96AD-0889CE48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170" y="-44624"/>
            <a:ext cx="12161970" cy="6858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542C2C-98DB-2E43-B8FB-15737DB4F8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4E4FFA-E3BB-634F-B448-F8F831BBD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34A7D5-2A69-D544-B4DB-24A25ABC8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AEC5FF2-CEA1-684F-828D-3F9EBB14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471587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Champions des J.O de Tokyo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67E168F-CCD0-6443-A34C-BABE3A726908}"/>
              </a:ext>
            </a:extLst>
          </p:cNvPr>
          <p:cNvCxnSpPr>
            <a:cxnSpLocks/>
          </p:cNvCxnSpPr>
          <p:nvPr/>
        </p:nvCxnSpPr>
        <p:spPr>
          <a:xfrm>
            <a:off x="628649" y="641581"/>
            <a:ext cx="75898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903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B50AE35-AFFC-8F41-88C9-9ED8BBD1B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5923" y="-111211"/>
            <a:ext cx="12513970" cy="703146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542C2C-98DB-2E43-B8FB-15737DB4F8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4E4FFA-E3BB-634F-B448-F8F831BBD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34A7D5-2A69-D544-B4DB-24A25ABC8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AEC5FF2-CEA1-684F-828D-3F9EBB14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471587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Championnes des J.O de Tokyo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4D64F69-E0A4-7A45-BC05-862EB28053A7}"/>
              </a:ext>
            </a:extLst>
          </p:cNvPr>
          <p:cNvCxnSpPr>
            <a:cxnSpLocks/>
          </p:cNvCxnSpPr>
          <p:nvPr/>
        </p:nvCxnSpPr>
        <p:spPr>
          <a:xfrm>
            <a:off x="628649" y="641581"/>
            <a:ext cx="75898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234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D19F88E-7855-9148-B818-5D8638328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7550" y="-48228"/>
            <a:ext cx="10359342" cy="690622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02FA9E-0F02-0544-AD7D-54144149FA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E73A9C6-6E37-0A4E-9408-3C07071AE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8872DB-6381-0446-A3D2-C3404E97B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0CE3E16E-7EA6-844B-AA4D-9B35668C3F66}"/>
              </a:ext>
            </a:extLst>
          </p:cNvPr>
          <p:cNvSpPr txBox="1">
            <a:spLocks/>
          </p:cNvSpPr>
          <p:nvPr/>
        </p:nvSpPr>
        <p:spPr>
          <a:xfrm>
            <a:off x="351183" y="44624"/>
            <a:ext cx="8441634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800" dirty="0">
                <a:solidFill>
                  <a:schemeClr val="bg1"/>
                </a:solidFill>
                <a:latin typeface="Brandon Grotesque" panose="020B0503020203060202" pitchFamily="34" charset="77"/>
              </a:rPr>
              <a:t>L’équipe de France aux Jeux Olympiques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FD7C95-B7B0-4544-B2AC-5979994DAB73}"/>
              </a:ext>
            </a:extLst>
          </p:cNvPr>
          <p:cNvSpPr txBox="1"/>
          <p:nvPr/>
        </p:nvSpPr>
        <p:spPr>
          <a:xfrm>
            <a:off x="3028950" y="4924714"/>
            <a:ext cx="3086100" cy="471588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400" b="1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9 participations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4E78792-60F4-4E4E-87C6-37CC4FBDD56D}"/>
              </a:ext>
            </a:extLst>
          </p:cNvPr>
          <p:cNvCxnSpPr>
            <a:cxnSpLocks/>
          </p:cNvCxnSpPr>
          <p:nvPr/>
        </p:nvCxnSpPr>
        <p:spPr>
          <a:xfrm>
            <a:off x="673775" y="567441"/>
            <a:ext cx="75898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122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701C99-5AA5-A043-91CB-16B9C59DB3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5454B1-3ED3-AC45-B9BB-78A33491D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68A5A7-E706-E748-9CEE-A246A36A0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3592D198-C60D-9646-B5FA-50C734FD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46" y="225287"/>
            <a:ext cx="8441634" cy="4715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2800" dirty="0">
                <a:latin typeface="Brandon Grotesque" panose="020B0503020203060202" pitchFamily="34" charset="77"/>
              </a:rPr>
              <a:t>L’histoire se construit maintenant avec vous ...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F2880605-9175-6E45-87AA-EE2BA69FA9AE}"/>
              </a:ext>
            </a:extLst>
          </p:cNvPr>
          <p:cNvGraphicFramePr/>
          <p:nvPr/>
        </p:nvGraphicFramePr>
        <p:xfrm>
          <a:off x="1444486" y="985278"/>
          <a:ext cx="8176591" cy="3576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FA29AD2D-8E7B-9C4B-B2B1-774EA26293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451" y="4046665"/>
            <a:ext cx="3313043" cy="170334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A3543E-C270-4E45-9012-C5EB81DE7DE5}"/>
              </a:ext>
            </a:extLst>
          </p:cNvPr>
          <p:cNvSpPr txBox="1"/>
          <p:nvPr/>
        </p:nvSpPr>
        <p:spPr>
          <a:xfrm>
            <a:off x="192687" y="5933593"/>
            <a:ext cx="3498573" cy="3499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600" dirty="0">
                <a:latin typeface="Brandon Grotesque Thin" charset="0"/>
                <a:ea typeface="Brandon Grotesque Thin" charset="0"/>
                <a:cs typeface="Brandon Grotesque Thin" charset="0"/>
              </a:rPr>
              <a:t>Vue générale du stade Olympiques de Colombes lors des JO de Paris en 1924</a:t>
            </a:r>
            <a:endParaRPr lang="fr-FR" sz="1600" b="0" i="0" dirty="0"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19D313-8000-7E47-88BB-00C5573B5E76}"/>
              </a:ext>
            </a:extLst>
          </p:cNvPr>
          <p:cNvSpPr txBox="1"/>
          <p:nvPr/>
        </p:nvSpPr>
        <p:spPr>
          <a:xfrm>
            <a:off x="0" y="985277"/>
            <a:ext cx="4396609" cy="104885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b="1" i="0" dirty="0">
                <a:latin typeface="Brandon Grotesque Thin" charset="0"/>
                <a:ea typeface="Brandon Grotesque Thin" charset="0"/>
                <a:cs typeface="Brandon Grotesque Thin" charset="0"/>
              </a:rPr>
              <a:t>L’enjeu : construire un héritage après 2024</a:t>
            </a:r>
          </a:p>
          <a:p>
            <a:pPr algn="ctr"/>
            <a:r>
              <a:rPr lang="fr-FR" sz="2000" b="1" dirty="0">
                <a:latin typeface="Brandon Grotesque Thin" charset="0"/>
                <a:ea typeface="Brandon Grotesque Thin" charset="0"/>
                <a:cs typeface="Brandon Grotesque Thin" charset="0"/>
              </a:rPr>
              <a:t>Les Hauts-de-Seine, terre de Hockey !</a:t>
            </a:r>
            <a:endParaRPr lang="fr-FR" sz="2000" b="1" i="0" dirty="0"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DD8043D-28EF-6744-BC7E-8E202F7B6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5870" y="3635467"/>
            <a:ext cx="3461325" cy="193834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DDFB7FB-7421-594C-BA4D-EB013B6521C6}"/>
              </a:ext>
            </a:extLst>
          </p:cNvPr>
          <p:cNvSpPr txBox="1"/>
          <p:nvPr/>
        </p:nvSpPr>
        <p:spPr>
          <a:xfrm>
            <a:off x="5298622" y="5768910"/>
            <a:ext cx="3498573" cy="3499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600" dirty="0">
                <a:latin typeface="Brandon Grotesque Thin" charset="0"/>
                <a:ea typeface="Brandon Grotesque Thin" charset="0"/>
                <a:cs typeface="Brandon Grotesque Thin" charset="0"/>
              </a:rPr>
              <a:t>Projet de stade accueillant les épreuves de Hockey en 2024 à Colombes</a:t>
            </a:r>
            <a:endParaRPr lang="fr-FR" sz="1600" b="0" i="0" dirty="0"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482DD8-EC32-B24B-B52F-F9EE3F93C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2815" y="1904461"/>
            <a:ext cx="1540345" cy="17534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D18AF8D-7D71-0B41-93B4-CCEC222BAD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040" y="2887727"/>
            <a:ext cx="1826891" cy="10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519" y="1234965"/>
            <a:ext cx="8466646" cy="2669627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Hockey-sur-Gazon: Témoignages de Fabien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Pourcelet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Raif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Gonessa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06" y="184636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5F1613-77AB-4E08-9BBC-28412C2F4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914" y="115989"/>
            <a:ext cx="1685397" cy="1718443"/>
          </a:xfrm>
          <a:prstGeom prst="rect">
            <a:avLst/>
          </a:prstGeom>
        </p:spPr>
      </p:pic>
      <p:pic>
        <p:nvPicPr>
          <p:cNvPr id="3" name="Picture 2" descr="JWC2021 - Jour 12 : Les Bleus médaillés de bronze 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39" y="3287949"/>
            <a:ext cx="3657047" cy="293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e trombi du SGHC – Saint Germain Hockey Clu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9"/>
          <a:stretch/>
        </p:blipFill>
        <p:spPr bwMode="auto">
          <a:xfrm>
            <a:off x="1215957" y="3287949"/>
            <a:ext cx="2140086" cy="294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909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5432" y="3785937"/>
            <a:ext cx="7748336" cy="20854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2000" b="0" i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Coordonnées: </a:t>
            </a:r>
          </a:p>
          <a:p>
            <a:r>
              <a:rPr lang="fr-FR" sz="2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Julian POURCHET: CPD EPS: </a:t>
            </a:r>
            <a:r>
              <a:rPr lang="fr-FR" sz="2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  <a:hlinkClick r:id="rId3"/>
              </a:rPr>
              <a:t>julian.pourchet@ac-versailles.fr</a:t>
            </a:r>
            <a:endParaRPr lang="fr-FR" sz="200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  <a:p>
            <a:r>
              <a:rPr lang="fr-FR" sz="2000" b="0" i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Antoine Zanardo </a:t>
            </a:r>
            <a:r>
              <a:rPr lang="fr-FR" sz="2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: CDH78: </a:t>
            </a:r>
            <a:r>
              <a:rPr lang="fr-FR" sz="2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  <a:hlinkClick r:id="rId4"/>
              </a:rPr>
              <a:t>antoine.zanardo@78.hockey-idf.org</a:t>
            </a:r>
            <a:endParaRPr lang="fr-FR" sz="200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  <a:p>
            <a:endParaRPr lang="fr-FR" sz="2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3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38BB069-B03B-4A4B-9C93-4541D417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C0E3B0-1E4D-A042-A210-7436880F39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1B2C58-C5DC-4CA2-9FDE-392019487025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EC9844-4455-BC4D-AB87-33756EAEF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A764A4-C4CC-E445-A2AC-40B1291BA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56E112-6A86-FB4F-895C-75E0F6D338C8}"/>
              </a:ext>
            </a:extLst>
          </p:cNvPr>
          <p:cNvSpPr txBox="1"/>
          <p:nvPr/>
        </p:nvSpPr>
        <p:spPr>
          <a:xfrm>
            <a:off x="-308760" y="44624"/>
            <a:ext cx="6685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400" dirty="0"/>
          </a:p>
        </p:txBody>
      </p:sp>
      <p:sp>
        <p:nvSpPr>
          <p:cNvPr id="5" name="Explosion 2 4"/>
          <p:cNvSpPr/>
          <p:nvPr/>
        </p:nvSpPr>
        <p:spPr>
          <a:xfrm>
            <a:off x="4764505" y="204399"/>
            <a:ext cx="3852059" cy="2065282"/>
          </a:xfrm>
          <a:prstGeom prst="irregularSeal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Brandon Grotesque" panose="020B0503020203060202" pitchFamily="34" charset="77"/>
              </a:rPr>
              <a:t>Place à la pratique</a:t>
            </a:r>
          </a:p>
        </p:txBody>
      </p:sp>
    </p:spTree>
    <p:extLst>
      <p:ext uri="{BB962C8B-B14F-4D97-AF65-F5344CB8AC3E}">
        <p14:creationId xmlns:p14="http://schemas.microsoft.com/office/powerpoint/2010/main" val="370088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014" y="2220309"/>
            <a:ext cx="7003103" cy="266962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Génération 2024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06" y="478550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8" y="4288221"/>
            <a:ext cx="2028488" cy="20682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8" y="4512198"/>
            <a:ext cx="2226567" cy="1739505"/>
          </a:xfrm>
          <a:prstGeom prst="rect">
            <a:avLst/>
          </a:prstGeom>
        </p:spPr>
      </p:pic>
      <p:pic>
        <p:nvPicPr>
          <p:cNvPr id="7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6950381" y="4480913"/>
            <a:ext cx="1901784" cy="17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71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rganigramme : Données 4"/>
          <p:cNvSpPr/>
          <p:nvPr/>
        </p:nvSpPr>
        <p:spPr>
          <a:xfrm>
            <a:off x="47788" y="922099"/>
            <a:ext cx="3725141" cy="250703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Organigramme : Données 1"/>
          <p:cNvSpPr/>
          <p:nvPr/>
        </p:nvSpPr>
        <p:spPr>
          <a:xfrm rot="10800000" flipV="1">
            <a:off x="38502" y="3463832"/>
            <a:ext cx="3799933" cy="246483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3" name="ZoneTexte 12"/>
          <p:cNvSpPr txBox="1"/>
          <p:nvPr/>
        </p:nvSpPr>
        <p:spPr>
          <a:xfrm>
            <a:off x="270651" y="1240946"/>
            <a:ext cx="36724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1266" indent="-130969">
              <a:buFont typeface="Arial" panose="020B0604020202020204" pitchFamily="34" charset="0"/>
              <a:buChar char="•"/>
            </a:pPr>
            <a:r>
              <a:rPr lang="fr-FR" sz="1050" dirty="0"/>
              <a:t>Fédérer chaque école autour </a:t>
            </a:r>
          </a:p>
          <a:p>
            <a:pPr marL="401241"/>
            <a:r>
              <a:rPr lang="fr-FR" sz="1050" dirty="0"/>
              <a:t>     d’activités physiques, sportives et    </a:t>
            </a:r>
          </a:p>
          <a:p>
            <a:pPr marL="401241"/>
            <a:r>
              <a:rPr lang="fr-FR" sz="1050" dirty="0"/>
              <a:t>     citoyennes, articulant EPS, sport </a:t>
            </a:r>
          </a:p>
          <a:p>
            <a:pPr marL="401241"/>
            <a:r>
              <a:rPr lang="fr-FR" sz="1050" dirty="0"/>
              <a:t>     scolaire et passerelles avec les clubs </a:t>
            </a:r>
          </a:p>
          <a:p>
            <a:pPr marL="401241"/>
            <a:r>
              <a:rPr lang="fr-FR" sz="1050" dirty="0"/>
              <a:t>     sportifs qui l’entourent</a:t>
            </a:r>
          </a:p>
          <a:p>
            <a:endParaRPr lang="fr-FR" sz="600" dirty="0"/>
          </a:p>
          <a:p>
            <a:pPr marL="200025">
              <a:buFont typeface="Arial" panose="020B0604020202020204" pitchFamily="34" charset="0"/>
              <a:buChar char="•"/>
            </a:pPr>
            <a:r>
              <a:rPr lang="fr-FR" sz="1050" dirty="0"/>
              <a:t>  Eduquer à la santé, à la citoyenneté, au </a:t>
            </a:r>
          </a:p>
          <a:p>
            <a:pPr marL="200025"/>
            <a:r>
              <a:rPr lang="fr-FR" sz="1050" dirty="0"/>
              <a:t>   développement  durable et ancrer </a:t>
            </a:r>
          </a:p>
          <a:p>
            <a:pPr marL="200025"/>
            <a:r>
              <a:rPr lang="fr-FR" sz="1050" dirty="0"/>
              <a:t>   durablement la pratique physique et </a:t>
            </a:r>
          </a:p>
          <a:p>
            <a:pPr marL="200025"/>
            <a:r>
              <a:rPr lang="fr-FR" sz="1050" dirty="0"/>
              <a:t>   sportive des enfants à l’école</a:t>
            </a:r>
          </a:p>
          <a:p>
            <a:pPr marL="200025"/>
            <a:endParaRPr lang="fr-FR" sz="600" dirty="0"/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fr-FR" sz="1050" dirty="0"/>
              <a:t>Ouvrir culturellement les élèves aux </a:t>
            </a:r>
          </a:p>
          <a:p>
            <a:r>
              <a:rPr lang="fr-FR" sz="1050" dirty="0"/>
              <a:t>   différents sports, à l’olympisme, au</a:t>
            </a:r>
          </a:p>
          <a:p>
            <a:r>
              <a:rPr lang="fr-FR" sz="1050" dirty="0"/>
              <a:t>   </a:t>
            </a:r>
            <a:r>
              <a:rPr lang="fr-FR" sz="1050" dirty="0" err="1"/>
              <a:t>paralympisme</a:t>
            </a:r>
            <a:r>
              <a:rPr lang="fr-FR" sz="1050" dirty="0"/>
              <a:t> et à leurs valeurs</a:t>
            </a:r>
          </a:p>
        </p:txBody>
      </p:sp>
      <p:sp>
        <p:nvSpPr>
          <p:cNvPr id="14" name="Organigramme : Données 13">
            <a:extLst>
              <a:ext uri="{FF2B5EF4-FFF2-40B4-BE49-F238E27FC236}">
                <a16:creationId xmlns:a16="http://schemas.microsoft.com/office/drawing/2014/main" id="{1F692DDB-F957-4023-A447-AE0ACC90E08D}"/>
              </a:ext>
            </a:extLst>
          </p:cNvPr>
          <p:cNvSpPr/>
          <p:nvPr/>
        </p:nvSpPr>
        <p:spPr>
          <a:xfrm rot="10800000" flipH="1">
            <a:off x="5565170" y="934831"/>
            <a:ext cx="3461033" cy="256240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F0C705-9BE5-425C-8A87-CE04C2ABA3A7}"/>
              </a:ext>
            </a:extLst>
          </p:cNvPr>
          <p:cNvSpPr txBox="1"/>
          <p:nvPr/>
        </p:nvSpPr>
        <p:spPr>
          <a:xfrm>
            <a:off x="5699375" y="1322433"/>
            <a:ext cx="14318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/>
              <a:t>124 écoles </a:t>
            </a:r>
          </a:p>
          <a:p>
            <a:pPr algn="ctr"/>
            <a:r>
              <a:rPr lang="fr-FR" sz="1050" dirty="0"/>
              <a:t>des Yvelines </a:t>
            </a:r>
            <a:r>
              <a:rPr lang="fr-FR" sz="1200" dirty="0"/>
              <a:t>actuellement</a:t>
            </a:r>
            <a:r>
              <a:rPr lang="fr-FR" sz="1050" dirty="0"/>
              <a:t> labélisées « Génération </a:t>
            </a:r>
          </a:p>
          <a:p>
            <a:pPr algn="ctr"/>
            <a:r>
              <a:rPr lang="fr-FR" sz="1050" dirty="0"/>
              <a:t>2024 »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4549A2D-0522-418B-B606-46432F3CB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58" y="934832"/>
            <a:ext cx="2133252" cy="2562407"/>
          </a:xfrm>
          <a:prstGeom prst="hexagon">
            <a:avLst>
              <a:gd name="adj" fmla="val 5951"/>
              <a:gd name="vf" fmla="val 115470"/>
            </a:avLst>
          </a:prstGeom>
          <a:effectLst>
            <a:softEdge rad="0"/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9" t="33050" r="29904" b="32669"/>
          <a:stretch/>
        </p:blipFill>
        <p:spPr>
          <a:xfrm>
            <a:off x="3779185" y="5180259"/>
            <a:ext cx="2141105" cy="767727"/>
          </a:xfrm>
          <a:prstGeom prst="rect">
            <a:avLst/>
          </a:prstGeom>
        </p:spPr>
      </p:pic>
      <p:sp>
        <p:nvSpPr>
          <p:cNvPr id="35" name="Ellipse 34"/>
          <p:cNvSpPr/>
          <p:nvPr/>
        </p:nvSpPr>
        <p:spPr>
          <a:xfrm>
            <a:off x="2752949" y="2638230"/>
            <a:ext cx="1418015" cy="144551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028" name="Picture 4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t="11986" r="12858" b="16627"/>
          <a:stretch/>
        </p:blipFill>
        <p:spPr bwMode="auto">
          <a:xfrm>
            <a:off x="3712785" y="693815"/>
            <a:ext cx="1986590" cy="188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Ellipse 36"/>
          <p:cNvSpPr/>
          <p:nvPr/>
        </p:nvSpPr>
        <p:spPr>
          <a:xfrm>
            <a:off x="3372025" y="3797103"/>
            <a:ext cx="1470575" cy="13619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ZoneTexte 30"/>
          <p:cNvSpPr txBox="1"/>
          <p:nvPr/>
        </p:nvSpPr>
        <p:spPr>
          <a:xfrm>
            <a:off x="3491976" y="4043018"/>
            <a:ext cx="1234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Rapprocher    le monde scolaire et le mouvement sportif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50402" y="2790927"/>
            <a:ext cx="1031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S’engager</a:t>
            </a:r>
          </a:p>
          <a:p>
            <a:pPr algn="ctr"/>
            <a:r>
              <a:rPr lang="fr-FR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à faire bouger les élèves (30’ d’APQ)</a:t>
            </a:r>
          </a:p>
        </p:txBody>
      </p:sp>
      <p:sp>
        <p:nvSpPr>
          <p:cNvPr id="42" name="Organigramme : Données 41"/>
          <p:cNvSpPr/>
          <p:nvPr/>
        </p:nvSpPr>
        <p:spPr>
          <a:xfrm rot="6138528" flipV="1">
            <a:off x="5566687" y="3439314"/>
            <a:ext cx="3416514" cy="2946634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3" name="Rectangle 22"/>
          <p:cNvSpPr/>
          <p:nvPr/>
        </p:nvSpPr>
        <p:spPr>
          <a:xfrm>
            <a:off x="164110" y="3855819"/>
            <a:ext cx="3520208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272" indent="-139304">
              <a:buFont typeface="Arial" panose="020B0604020202020204" pitchFamily="34" charset="0"/>
              <a:buChar char="•"/>
            </a:pPr>
            <a:r>
              <a:rPr lang="fr-FR" sz="1050" dirty="0"/>
              <a:t>Attribution d’un kit d’identification, de valorisation et de communication à </a:t>
            </a:r>
          </a:p>
          <a:p>
            <a:pPr marL="270272" indent="-270272"/>
            <a:r>
              <a:rPr lang="fr-FR" sz="1050" dirty="0"/>
              <a:t>       chaque école labélisée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600" dirty="0"/>
          </a:p>
          <a:p>
            <a:pPr marL="470297" indent="-130969">
              <a:buFont typeface="Arial" panose="020B0604020202020204" pitchFamily="34" charset="0"/>
              <a:buChar char="•"/>
            </a:pPr>
            <a:r>
              <a:rPr lang="fr-FR" sz="1050" dirty="0"/>
              <a:t>Remise de coupons donnant accès à</a:t>
            </a:r>
          </a:p>
          <a:p>
            <a:pPr marL="270272"/>
            <a:r>
              <a:rPr lang="fr-FR" sz="1050" dirty="0"/>
              <a:t>      la découverte de nouvelles pratiques  </a:t>
            </a:r>
          </a:p>
          <a:p>
            <a:pPr marL="270272"/>
            <a:r>
              <a:rPr lang="fr-FR" sz="1050" dirty="0"/>
              <a:t>      sportives ou à des rencontres et échanges</a:t>
            </a:r>
          </a:p>
          <a:p>
            <a:pPr marL="270272"/>
            <a:r>
              <a:rPr lang="fr-FR" sz="1050" dirty="0"/>
              <a:t>      culturels avec des sportifs de haut niveau </a:t>
            </a:r>
          </a:p>
          <a:p>
            <a:pPr marL="270272"/>
            <a:endParaRPr lang="fr-FR" sz="600" dirty="0"/>
          </a:p>
          <a:p>
            <a:pPr marL="809625" indent="-70247">
              <a:buFont typeface="Arial" panose="020B0604020202020204" pitchFamily="34" charset="0"/>
              <a:buChar char="•"/>
            </a:pPr>
            <a:r>
              <a:rPr lang="fr-FR" sz="1050" dirty="0"/>
              <a:t>Accès privilégié  à la boutique Génération 2024 et aux évènements promotionnels olympiques et paralympiques</a:t>
            </a:r>
          </a:p>
          <a:p>
            <a:pPr marL="214313" indent="-214313">
              <a:buFontTx/>
              <a:buChar char="-"/>
            </a:pPr>
            <a:endParaRPr lang="fr-FR" sz="1050" dirty="0"/>
          </a:p>
        </p:txBody>
      </p:sp>
      <p:sp>
        <p:nvSpPr>
          <p:cNvPr id="17" name="Rectangle 16"/>
          <p:cNvSpPr/>
          <p:nvPr/>
        </p:nvSpPr>
        <p:spPr>
          <a:xfrm>
            <a:off x="5928637" y="4128143"/>
            <a:ext cx="2962445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0322" indent="-130969">
              <a:buFont typeface="Arial" panose="020B0604020202020204" pitchFamily="34" charset="0"/>
              <a:buChar char="•"/>
            </a:pPr>
            <a:r>
              <a:rPr lang="fr-FR" sz="1050" dirty="0"/>
              <a:t>A effectuer chaque année par l’école via démarches simplifiées</a:t>
            </a:r>
          </a:p>
          <a:p>
            <a:pPr marL="401241"/>
            <a:endParaRPr lang="fr-FR" sz="600" dirty="0"/>
          </a:p>
          <a:p>
            <a:pPr marL="401241" indent="-130969">
              <a:buFont typeface="Arial" panose="020B0604020202020204" pitchFamily="34" charset="0"/>
              <a:buChar char="•"/>
            </a:pPr>
            <a:r>
              <a:rPr lang="fr-FR" sz="1050" dirty="0"/>
              <a:t>Accompagnement des écoles dans leurs démarches par les CPC/ CPD EPS et l’USEP</a:t>
            </a:r>
          </a:p>
          <a:p>
            <a:pPr marL="401241"/>
            <a:endParaRPr lang="fr-FR" sz="600" dirty="0"/>
          </a:p>
          <a:p>
            <a:pPr marL="200025" indent="-130969">
              <a:buFont typeface="Arial" panose="020B0604020202020204" pitchFamily="34" charset="0"/>
              <a:buChar char="•"/>
            </a:pPr>
            <a:r>
              <a:rPr lang="fr-FR" sz="1050" dirty="0"/>
              <a:t>Validation par le comité de pilotage départemental en fonction de : </a:t>
            </a:r>
          </a:p>
          <a:p>
            <a:pPr marL="200025" indent="-200025"/>
            <a:r>
              <a:rPr lang="fr-FR" sz="1050" dirty="0"/>
              <a:t>-  la pertinence du projet éducatif </a:t>
            </a:r>
          </a:p>
          <a:p>
            <a:pPr marL="214313" indent="-214313">
              <a:buFontTx/>
              <a:buChar char="-"/>
            </a:pPr>
            <a:r>
              <a:rPr lang="fr-FR" sz="1050" dirty="0"/>
              <a:t>la conformité du projet avec le </a:t>
            </a:r>
          </a:p>
          <a:p>
            <a:r>
              <a:rPr lang="fr-FR" sz="1050" dirty="0"/>
              <a:t>      cahier des charges national</a:t>
            </a:r>
          </a:p>
          <a:p>
            <a:pPr marL="200025" indent="-69056"/>
            <a:endParaRPr lang="fr-FR" sz="6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200BBE-BE3E-4002-8525-13F9A2F5304F}"/>
              </a:ext>
            </a:extLst>
          </p:cNvPr>
          <p:cNvSpPr/>
          <p:nvPr/>
        </p:nvSpPr>
        <p:spPr>
          <a:xfrm>
            <a:off x="144079" y="3532572"/>
            <a:ext cx="331357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50" b="1" dirty="0"/>
              <a:t>Avantages</a:t>
            </a:r>
            <a:endParaRPr lang="fr-FR"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F32BB2-0BA9-4375-9C6C-9F66FB812C46}"/>
              </a:ext>
            </a:extLst>
          </p:cNvPr>
          <p:cNvSpPr/>
          <p:nvPr/>
        </p:nvSpPr>
        <p:spPr>
          <a:xfrm>
            <a:off x="-62272" y="936953"/>
            <a:ext cx="460122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50" b="1" dirty="0"/>
              <a:t>Objectifs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DE90896-598F-497A-9819-D76ACB6A5F33}"/>
              </a:ext>
            </a:extLst>
          </p:cNvPr>
          <p:cNvSpPr/>
          <p:nvPr/>
        </p:nvSpPr>
        <p:spPr>
          <a:xfrm>
            <a:off x="5346499" y="2617317"/>
            <a:ext cx="1464658" cy="13797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9DD90B8-283D-491B-BFB3-D630F9EF983B}"/>
              </a:ext>
            </a:extLst>
          </p:cNvPr>
          <p:cNvSpPr/>
          <p:nvPr/>
        </p:nvSpPr>
        <p:spPr>
          <a:xfrm>
            <a:off x="4799692" y="3804516"/>
            <a:ext cx="1478909" cy="14576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F50074C-80B7-4CC2-B80F-0AAC51A0810B}"/>
              </a:ext>
            </a:extLst>
          </p:cNvPr>
          <p:cNvSpPr txBox="1"/>
          <p:nvPr/>
        </p:nvSpPr>
        <p:spPr>
          <a:xfrm>
            <a:off x="5412106" y="2798463"/>
            <a:ext cx="138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Sensibiliser aux valeurs du sport, de l’olympisme et du </a:t>
            </a:r>
            <a:r>
              <a:rPr lang="fr-FR" sz="1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paralympisme</a:t>
            </a:r>
            <a:endParaRPr lang="fr-FR" sz="1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0BDB99F-BC71-4523-8A1A-97BBC1915B41}"/>
              </a:ext>
            </a:extLst>
          </p:cNvPr>
          <p:cNvSpPr/>
          <p:nvPr/>
        </p:nvSpPr>
        <p:spPr>
          <a:xfrm>
            <a:off x="4035888" y="2650683"/>
            <a:ext cx="1427092" cy="14082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70156FF-EB7A-4E70-9E35-8A7BB4042CB9}"/>
              </a:ext>
            </a:extLst>
          </p:cNvPr>
          <p:cNvSpPr txBox="1"/>
          <p:nvPr/>
        </p:nvSpPr>
        <p:spPr>
          <a:xfrm>
            <a:off x="4763823" y="3937027"/>
            <a:ext cx="1489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Faire </a:t>
            </a:r>
          </a:p>
          <a:p>
            <a:pPr algn="ctr"/>
            <a:r>
              <a:rPr lang="fr-FR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découvrir les sports olympiques</a:t>
            </a:r>
          </a:p>
          <a:p>
            <a:pPr algn="ctr"/>
            <a:r>
              <a:rPr lang="fr-FR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et</a:t>
            </a:r>
          </a:p>
          <a:p>
            <a:pPr algn="ctr"/>
            <a:r>
              <a:rPr lang="fr-FR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paralympiques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4131DA5-A629-49A5-A114-36CE38A8AF44}"/>
              </a:ext>
            </a:extLst>
          </p:cNvPr>
          <p:cNvSpPr txBox="1"/>
          <p:nvPr/>
        </p:nvSpPr>
        <p:spPr>
          <a:xfrm>
            <a:off x="4184396" y="2591381"/>
            <a:ext cx="1159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fr-FR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Former des citoyens sportifs, éduqués et responsables</a:t>
            </a:r>
          </a:p>
          <a:p>
            <a:pPr algn="ctr"/>
            <a:endParaRPr lang="fr-FR" sz="1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5" name="Picture 2" descr="Comité USEP des Yvelines – Le sport scolaire de l&amp;#39;école publique">
            <a:extLst>
              <a:ext uri="{FF2B5EF4-FFF2-40B4-BE49-F238E27FC236}">
                <a16:creationId xmlns:a16="http://schemas.microsoft.com/office/drawing/2014/main" id="{45A98CF0-B8DB-4462-A51F-D467B1D0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36" y="2043783"/>
            <a:ext cx="449154" cy="4265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CAD731F-32E4-412B-A719-A730505E5771}"/>
              </a:ext>
            </a:extLst>
          </p:cNvPr>
          <p:cNvSpPr/>
          <p:nvPr/>
        </p:nvSpPr>
        <p:spPr>
          <a:xfrm>
            <a:off x="6029647" y="3558089"/>
            <a:ext cx="290657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50" b="1" dirty="0"/>
              <a:t>Candidature </a:t>
            </a:r>
          </a:p>
          <a:p>
            <a:pPr algn="ctr"/>
            <a:r>
              <a:rPr lang="fr-FR" sz="1350" b="1" dirty="0"/>
              <a:t>/ Renouvellement</a:t>
            </a:r>
            <a:endParaRPr lang="fr-FR" sz="135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F689F6-5586-4FEE-970B-725B4864EA2C}"/>
              </a:ext>
            </a:extLst>
          </p:cNvPr>
          <p:cNvSpPr/>
          <p:nvPr/>
        </p:nvSpPr>
        <p:spPr>
          <a:xfrm>
            <a:off x="4052476" y="990132"/>
            <a:ext cx="460122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50" b="1" dirty="0"/>
              <a:t>Notre territoire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1FB008E-F77C-AD48-8C0F-5ACA84FBF882}"/>
              </a:ext>
            </a:extLst>
          </p:cNvPr>
          <p:cNvSpPr txBox="1"/>
          <p:nvPr/>
        </p:nvSpPr>
        <p:spPr>
          <a:xfrm>
            <a:off x="2768600" y="336293"/>
            <a:ext cx="3606800" cy="5486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fr-FR" sz="28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SOP et 30’ APQ</a:t>
            </a:r>
          </a:p>
        </p:txBody>
      </p:sp>
    </p:spTree>
    <p:extLst>
      <p:ext uri="{BB962C8B-B14F-4D97-AF65-F5344CB8AC3E}">
        <p14:creationId xmlns:p14="http://schemas.microsoft.com/office/powerpoint/2010/main" val="133397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D92D89-1FBB-2747-BD49-53840092C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736" y="1847931"/>
            <a:ext cx="4600712" cy="27611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6C4D9CE-CDC9-F64B-89B2-9D77CE49EC16}"/>
              </a:ext>
            </a:extLst>
          </p:cNvPr>
          <p:cNvSpPr txBox="1"/>
          <p:nvPr/>
        </p:nvSpPr>
        <p:spPr>
          <a:xfrm>
            <a:off x="2471351" y="626487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AFA200-43FB-2E42-ACE6-7A65BA664DBF}"/>
              </a:ext>
            </a:extLst>
          </p:cNvPr>
          <p:cNvSpPr txBox="1"/>
          <p:nvPr/>
        </p:nvSpPr>
        <p:spPr>
          <a:xfrm>
            <a:off x="1383957" y="658615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B39C6E-D4D2-844A-8C35-FF13119D6B7C}"/>
              </a:ext>
            </a:extLst>
          </p:cNvPr>
          <p:cNvSpPr txBox="1"/>
          <p:nvPr/>
        </p:nvSpPr>
        <p:spPr>
          <a:xfrm>
            <a:off x="8291384" y="65614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F7E9550-056B-E14B-9E5B-9CB5DD352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976" y="1847931"/>
            <a:ext cx="4659736" cy="276113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3F47881-E99A-D243-9165-3F58C2F822C6}"/>
              </a:ext>
            </a:extLst>
          </p:cNvPr>
          <p:cNvSpPr txBox="1"/>
          <p:nvPr/>
        </p:nvSpPr>
        <p:spPr>
          <a:xfrm>
            <a:off x="4512976" y="4537950"/>
            <a:ext cx="4659736" cy="58488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800" dirty="0">
                <a:latin typeface="Brandon Grotesque" panose="020B0503020203060202" pitchFamily="34" charset="77"/>
                <a:hlinkClick r:id="rId5"/>
              </a:rPr>
              <a:t>https://view.genial.ly/614c382c0442d00d51ea4973/interactive-content-30-dactivite-physique-quotidienne-78</a:t>
            </a:r>
            <a:endParaRPr lang="fr-FR" sz="800" b="0" i="0" dirty="0">
              <a:solidFill>
                <a:schemeClr val="tx1">
                  <a:lumMod val="95000"/>
                  <a:lumOff val="5000"/>
                </a:schemeClr>
              </a:solidFill>
              <a:latin typeface="Brandon Grotesque" panose="020B0503020203060202" pitchFamily="34" charset="77"/>
              <a:ea typeface="Brandon Grotesque Thin" charset="0"/>
              <a:cs typeface="Brandon Grotesque Thin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F3B62D-1D2C-0C4D-9269-9051020EF679}"/>
              </a:ext>
            </a:extLst>
          </p:cNvPr>
          <p:cNvSpPr txBox="1"/>
          <p:nvPr/>
        </p:nvSpPr>
        <p:spPr>
          <a:xfrm>
            <a:off x="0" y="4537949"/>
            <a:ext cx="4659736" cy="58488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800" dirty="0">
                <a:latin typeface="Brandon Grotesque" panose="020B0503020203060202" pitchFamily="34" charset="77"/>
                <a:hlinkClick r:id="rId6"/>
              </a:rPr>
              <a:t>https://view.genial.ly/61d99e6f8502620dee9f4603/presentation-semaine-olympique-et-paralympique</a:t>
            </a:r>
            <a:r>
              <a:rPr lang="fr-FR" sz="800" dirty="0">
                <a:latin typeface="Brandon Grotesque" panose="020B0503020203060202" pitchFamily="34" charset="77"/>
              </a:rPr>
              <a:t> </a:t>
            </a:r>
            <a:endParaRPr lang="fr-FR" sz="800" b="0" i="0" dirty="0">
              <a:solidFill>
                <a:schemeClr val="tx1">
                  <a:lumMod val="95000"/>
                  <a:lumOff val="5000"/>
                </a:schemeClr>
              </a:solidFill>
              <a:latin typeface="Brandon Grotesque" panose="020B0503020203060202" pitchFamily="34" charset="77"/>
              <a:ea typeface="Brandon Grotesque Thin" charset="0"/>
              <a:cs typeface="Brandon Grotesque Thin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E3B83C-D03C-C34C-90F4-3C62B0CBEBA7}"/>
              </a:ext>
            </a:extLst>
          </p:cNvPr>
          <p:cNvSpPr txBox="1"/>
          <p:nvPr/>
        </p:nvSpPr>
        <p:spPr>
          <a:xfrm>
            <a:off x="2709576" y="365760"/>
            <a:ext cx="3606800" cy="5486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fr-FR" sz="28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SOP et 30’ APQ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AB183A-9FB6-1C40-B821-67E8F46953D2}"/>
              </a:ext>
            </a:extLst>
          </p:cNvPr>
          <p:cNvSpPr txBox="1"/>
          <p:nvPr/>
        </p:nvSpPr>
        <p:spPr>
          <a:xfrm>
            <a:off x="3354176" y="5740034"/>
            <a:ext cx="2812944" cy="4775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b="1" i="0" dirty="0">
                <a:latin typeface="Brandon Grotesque Thin" charset="0"/>
                <a:ea typeface="Brandon Grotesque Thin" charset="0"/>
                <a:cs typeface="Brandon Grotesque Thin" charset="0"/>
              </a:rPr>
              <a:t>Twitter : @</a:t>
            </a:r>
            <a:r>
              <a:rPr lang="fr-FR" b="1" dirty="0" err="1">
                <a:latin typeface="Brandon Grotesque Thin" charset="0"/>
                <a:ea typeface="Brandon Grotesque Thin" charset="0"/>
                <a:cs typeface="Brandon Grotesque Thin" charset="0"/>
              </a:rPr>
              <a:t>J</a:t>
            </a:r>
            <a:r>
              <a:rPr lang="fr-FR" b="1" i="0" dirty="0" err="1">
                <a:latin typeface="Brandon Grotesque Thin" charset="0"/>
                <a:ea typeface="Brandon Grotesque Thin" charset="0"/>
                <a:cs typeface="Brandon Grotesque Thin" charset="0"/>
              </a:rPr>
              <a:t>ulianPourchet</a:t>
            </a:r>
            <a:endParaRPr lang="fr-FR" b="1" i="0" dirty="0"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588FF58-FDF4-E249-8504-BAD55F715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8886" y="5740034"/>
            <a:ext cx="415290" cy="4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28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6C4D9CE-CDC9-F64B-89B2-9D77CE49EC16}"/>
              </a:ext>
            </a:extLst>
          </p:cNvPr>
          <p:cNvSpPr txBox="1"/>
          <p:nvPr/>
        </p:nvSpPr>
        <p:spPr>
          <a:xfrm>
            <a:off x="2471351" y="626487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AFA200-43FB-2E42-ACE6-7A65BA664DBF}"/>
              </a:ext>
            </a:extLst>
          </p:cNvPr>
          <p:cNvSpPr txBox="1"/>
          <p:nvPr/>
        </p:nvSpPr>
        <p:spPr>
          <a:xfrm>
            <a:off x="1383957" y="658615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B39C6E-D4D2-844A-8C35-FF13119D6B7C}"/>
              </a:ext>
            </a:extLst>
          </p:cNvPr>
          <p:cNvSpPr txBox="1"/>
          <p:nvPr/>
        </p:nvSpPr>
        <p:spPr>
          <a:xfrm>
            <a:off x="8291384" y="65614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E3B83C-D03C-C34C-90F4-3C62B0CBEBA7}"/>
              </a:ext>
            </a:extLst>
          </p:cNvPr>
          <p:cNvSpPr txBox="1"/>
          <p:nvPr/>
        </p:nvSpPr>
        <p:spPr>
          <a:xfrm>
            <a:off x="2709576" y="365760"/>
            <a:ext cx="3606800" cy="5486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fr-FR" sz="28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SOP 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2023 « l’inclusion »</a:t>
            </a:r>
            <a:endParaRPr lang="fr-FR" sz="2800" b="1" i="0" dirty="0">
              <a:solidFill>
                <a:schemeClr val="tx1">
                  <a:lumMod val="95000"/>
                  <a:lumOff val="5000"/>
                </a:schemeClr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pic>
        <p:nvPicPr>
          <p:cNvPr id="1026" name="Picture 2" descr="image de Jamy Gourmaud qui invite à participer à la SOP">
            <a:extLst>
              <a:ext uri="{FF2B5EF4-FFF2-40B4-BE49-F238E27FC236}">
                <a16:creationId xmlns:a16="http://schemas.microsoft.com/office/drawing/2014/main" id="{D72AB2FF-6661-48FA-A70D-910D9A67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914400"/>
            <a:ext cx="8392885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922545-5F8C-44E9-A8F3-B73CBE85E872}"/>
              </a:ext>
            </a:extLst>
          </p:cNvPr>
          <p:cNvSpPr/>
          <p:nvPr/>
        </p:nvSpPr>
        <p:spPr>
          <a:xfrm>
            <a:off x="391885" y="3416078"/>
            <a:ext cx="8392885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cap="all" dirty="0">
                <a:solidFill>
                  <a:srgbClr val="FFFFFF"/>
                </a:solidFill>
                <a:latin typeface="Arial" panose="020B0604020202020204" pitchFamily="34" charset="0"/>
              </a:rPr>
              <a:t>DU 3 AU 8 AVRIL, FAITES LA SOP AVEC JAMY !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E61DF0-D128-4A01-8396-5C761CCC8DFB}"/>
              </a:ext>
            </a:extLst>
          </p:cNvPr>
          <p:cNvSpPr/>
          <p:nvPr/>
        </p:nvSpPr>
        <p:spPr>
          <a:xfrm>
            <a:off x="1802433" y="3788816"/>
            <a:ext cx="606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https://www.youtube.com/watch?v=AEIpqXlq7zo</a:t>
            </a:r>
            <a:endParaRPr lang="fr-FR" dirty="0"/>
          </a:p>
          <a:p>
            <a:endParaRPr lang="fr-FR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3D9CC43A-554D-4BDA-8412-2502597178C6}"/>
              </a:ext>
            </a:extLst>
          </p:cNvPr>
          <p:cNvSpPr/>
          <p:nvPr/>
        </p:nvSpPr>
        <p:spPr>
          <a:xfrm>
            <a:off x="832758" y="3875508"/>
            <a:ext cx="767442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8CBE211-AD5F-4C03-9AE9-3764029D7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761400"/>
              </p:ext>
            </p:extLst>
          </p:nvPr>
        </p:nvGraphicFramePr>
        <p:xfrm>
          <a:off x="3310617" y="6040754"/>
          <a:ext cx="2000250" cy="560070"/>
        </p:xfrm>
        <a:graphic>
          <a:graphicData uri="http://schemas.openxmlformats.org/drawingml/2006/table">
            <a:tbl>
              <a:tblPr/>
              <a:tblGrid>
                <a:gridCol w="2000250">
                  <a:extLst>
                    <a:ext uri="{9D8B030D-6E8A-4147-A177-3AD203B41FA5}">
                      <a16:colId xmlns:a16="http://schemas.microsoft.com/office/drawing/2014/main" val="40058533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b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JE M'INSCRIS</a:t>
                      </a:r>
                      <a:endParaRPr lang="fr-FR" dirty="0">
                        <a:effectLst/>
                      </a:endParaRPr>
                    </a:p>
                  </a:txBody>
                  <a:tcPr marL="0" marR="0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029463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CF404E61-619C-4500-A08A-79E7CC0CD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26611"/>
              </p:ext>
            </p:extLst>
          </p:nvPr>
        </p:nvGraphicFramePr>
        <p:xfrm>
          <a:off x="136918" y="4371427"/>
          <a:ext cx="8752115" cy="1620279"/>
        </p:xfrm>
        <a:graphic>
          <a:graphicData uri="http://schemas.openxmlformats.org/drawingml/2006/table">
            <a:tbl>
              <a:tblPr/>
              <a:tblGrid>
                <a:gridCol w="8752115">
                  <a:extLst>
                    <a:ext uri="{9D8B030D-6E8A-4147-A177-3AD203B41FA5}">
                      <a16:colId xmlns:a16="http://schemas.microsoft.com/office/drawing/2014/main" val="1532365217"/>
                    </a:ext>
                  </a:extLst>
                </a:gridCol>
              </a:tblGrid>
              <a:tr h="1620279"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>
                          <a:solidFill>
                            <a:srgbClr val="00004D"/>
                          </a:solidFill>
                          <a:effectLst/>
                          <a:latin typeface="Arial" panose="020B0604020202020204" pitchFamily="34" charset="0"/>
                        </a:rPr>
                        <a:t>En vous inscrivant, profitez d’un ensemble de contenus exclusifs et accédez à une panoplie d’outils et de ressources pédagogiques pour construire votre projet.</a:t>
                      </a:r>
                      <a:br>
                        <a:rPr lang="fr-FR" dirty="0">
                          <a:solidFill>
                            <a:srgbClr val="00004D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FR" dirty="0">
                          <a:solidFill>
                            <a:srgbClr val="00004D"/>
                          </a:solidFill>
                          <a:effectLst/>
                          <a:latin typeface="Arial" panose="020B0604020202020204" pitchFamily="34" charset="0"/>
                        </a:rPr>
                        <a:t>Vous recevrez également un kit de communication digital ainsi qu’un kit de participation physique pour animer votre semaine !</a:t>
                      </a:r>
                    </a:p>
                  </a:txBody>
                  <a:tcPr marL="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475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116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014" y="2220309"/>
            <a:ext cx="7003103" cy="266962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Olympisme et</a:t>
            </a:r>
            <a:b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Hockey-sur-gazon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06" y="478550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8" y="4288221"/>
            <a:ext cx="2028488" cy="20682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8" y="4512198"/>
            <a:ext cx="2226567" cy="1739505"/>
          </a:xfrm>
          <a:prstGeom prst="rect">
            <a:avLst/>
          </a:prstGeom>
        </p:spPr>
      </p:pic>
      <p:pic>
        <p:nvPicPr>
          <p:cNvPr id="7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6950381" y="4480913"/>
            <a:ext cx="1901784" cy="17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4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8BD29E8C-CEF6-EA42-9B2B-C83614183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A81204-7C4E-4943-BDE7-66C5B71800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70957D-60D1-D24E-942C-797EE6130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F8595C-30CC-624B-9388-DE3BB1C21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5" name="Titre 4">
            <a:extLst>
              <a:ext uri="{FF2B5EF4-FFF2-40B4-BE49-F238E27FC236}">
                <a16:creationId xmlns:a16="http://schemas.microsoft.com/office/drawing/2014/main" id="{AD35E579-3290-8240-8370-7DB4F7C268DF}"/>
              </a:ext>
            </a:extLst>
          </p:cNvPr>
          <p:cNvSpPr txBox="1">
            <a:spLocks/>
          </p:cNvSpPr>
          <p:nvPr/>
        </p:nvSpPr>
        <p:spPr>
          <a:xfrm>
            <a:off x="351183" y="300402"/>
            <a:ext cx="8441634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800" dirty="0">
                <a:latin typeface="Brandon Grotesque" panose="020B0503020203060202" pitchFamily="34" charset="77"/>
              </a:rPr>
              <a:t>Historique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AE98D1-A487-4546-A01F-35CF5BC86EE2}"/>
              </a:ext>
            </a:extLst>
          </p:cNvPr>
          <p:cNvSpPr txBox="1"/>
          <p:nvPr/>
        </p:nvSpPr>
        <p:spPr>
          <a:xfrm>
            <a:off x="870545" y="3984715"/>
            <a:ext cx="3362897" cy="1323104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2000" b="1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 </a:t>
            </a:r>
            <a:r>
              <a:rPr lang="fr-FR" b="1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3 dates marquantes </a:t>
            </a:r>
            <a:r>
              <a:rPr lang="fr-FR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1908 (J.O de Londres) ♂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1928 (J.O d’Amsterdam)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1980 (J.O de Moscou) ♀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6605892-C384-2348-AAAB-65ABA3393375}"/>
              </a:ext>
            </a:extLst>
          </p:cNvPr>
          <p:cNvCxnSpPr>
            <a:cxnSpLocks/>
          </p:cNvCxnSpPr>
          <p:nvPr/>
        </p:nvCxnSpPr>
        <p:spPr>
          <a:xfrm>
            <a:off x="870545" y="789325"/>
            <a:ext cx="75898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00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7B9F546-113E-C04B-ABC8-3347B3DC3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8674" y="-138326"/>
            <a:ext cx="11541348" cy="7134652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E338387-2C3B-F04B-803D-7B1C24D052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CD136B-C1EC-2E4E-8F96-4A60B2042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239596-47A0-B44F-8C8D-78B73F04D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A9DB6E3E-A1B8-064D-A5C7-14911A117268}"/>
              </a:ext>
            </a:extLst>
          </p:cNvPr>
          <p:cNvSpPr txBox="1">
            <a:spLocks/>
          </p:cNvSpPr>
          <p:nvPr/>
        </p:nvSpPr>
        <p:spPr>
          <a:xfrm>
            <a:off x="450846" y="132326"/>
            <a:ext cx="8441634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800" dirty="0">
                <a:latin typeface="Brandon Grotesque" panose="020B0503020203060202" pitchFamily="34" charset="77"/>
              </a:rPr>
              <a:t>L’Inde : L’ogre masculin des Jeux Olympiques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A36364E-2672-7648-A9A9-DFE1692A15EE}"/>
              </a:ext>
            </a:extLst>
          </p:cNvPr>
          <p:cNvCxnSpPr>
            <a:cxnSpLocks/>
          </p:cNvCxnSpPr>
          <p:nvPr/>
        </p:nvCxnSpPr>
        <p:spPr>
          <a:xfrm>
            <a:off x="870545" y="672365"/>
            <a:ext cx="75898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322EC3F-C4F7-024F-8D7B-856D3DAF6160}"/>
              </a:ext>
            </a:extLst>
          </p:cNvPr>
          <p:cNvSpPr txBox="1"/>
          <p:nvPr/>
        </p:nvSpPr>
        <p:spPr>
          <a:xfrm>
            <a:off x="2524171" y="2148065"/>
            <a:ext cx="4282633" cy="113431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fr-FR" sz="2000" b="1" dirty="0">
              <a:latin typeface="Brandon Grotesque" panose="020B0503020203060202" pitchFamily="34" charset="77"/>
              <a:ea typeface="Brandon Grotesque Thin" charset="0"/>
              <a:cs typeface="Brandon Grotesque Thin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8A1309-A06C-4B4A-BB99-E9F938D74277}"/>
              </a:ext>
            </a:extLst>
          </p:cNvPr>
          <p:cNvSpPr txBox="1"/>
          <p:nvPr/>
        </p:nvSpPr>
        <p:spPr>
          <a:xfrm>
            <a:off x="2594678" y="2781660"/>
            <a:ext cx="3954644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400" b="1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8x Champions Olympiques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FE3F3A-2C5D-C446-AE9C-BBF5D63ED028}"/>
              </a:ext>
            </a:extLst>
          </p:cNvPr>
          <p:cNvSpPr txBox="1"/>
          <p:nvPr/>
        </p:nvSpPr>
        <p:spPr>
          <a:xfrm>
            <a:off x="4296758" y="1619624"/>
            <a:ext cx="737458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1928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99C8A21-7C02-6B41-A791-5625F1438565}"/>
              </a:ext>
            </a:extLst>
          </p:cNvPr>
          <p:cNvSpPr txBox="1"/>
          <p:nvPr/>
        </p:nvSpPr>
        <p:spPr>
          <a:xfrm>
            <a:off x="5811864" y="1821257"/>
            <a:ext cx="737458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1932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11EC04-327F-C649-A17C-A123127D39C5}"/>
              </a:ext>
            </a:extLst>
          </p:cNvPr>
          <p:cNvSpPr txBox="1"/>
          <p:nvPr/>
        </p:nvSpPr>
        <p:spPr>
          <a:xfrm>
            <a:off x="7290927" y="2785664"/>
            <a:ext cx="737458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1936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9930018-52F6-1746-B9BD-50E964374C9C}"/>
              </a:ext>
            </a:extLst>
          </p:cNvPr>
          <p:cNvSpPr txBox="1"/>
          <p:nvPr/>
        </p:nvSpPr>
        <p:spPr>
          <a:xfrm>
            <a:off x="5811864" y="3742063"/>
            <a:ext cx="737458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1948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B5AD47-B383-5449-B1B5-E5579D74B8AE}"/>
              </a:ext>
            </a:extLst>
          </p:cNvPr>
          <p:cNvSpPr txBox="1"/>
          <p:nvPr/>
        </p:nvSpPr>
        <p:spPr>
          <a:xfrm>
            <a:off x="2594678" y="3738423"/>
            <a:ext cx="737458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1956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DD0B68-CECD-3D41-AA94-E0D549E6D478}"/>
              </a:ext>
            </a:extLst>
          </p:cNvPr>
          <p:cNvSpPr txBox="1"/>
          <p:nvPr/>
        </p:nvSpPr>
        <p:spPr>
          <a:xfrm>
            <a:off x="4449158" y="4266864"/>
            <a:ext cx="737458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1952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F89B215-C475-764D-877D-985633A6EA5A}"/>
              </a:ext>
            </a:extLst>
          </p:cNvPr>
          <p:cNvSpPr txBox="1"/>
          <p:nvPr/>
        </p:nvSpPr>
        <p:spPr>
          <a:xfrm>
            <a:off x="1115615" y="2839665"/>
            <a:ext cx="737458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1964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F5FF834-849C-A949-9913-88BDE3855A40}"/>
              </a:ext>
            </a:extLst>
          </p:cNvPr>
          <p:cNvSpPr txBox="1"/>
          <p:nvPr/>
        </p:nvSpPr>
        <p:spPr>
          <a:xfrm>
            <a:off x="2594783" y="1821257"/>
            <a:ext cx="737458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312786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48C6AA3-1407-824D-AF43-29D74457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5268" y="-182691"/>
            <a:ext cx="12673243" cy="704069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002504-1815-CE44-B8CF-3CF5A4A0BE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10/02/2023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61EC4F-CF06-1B46-A004-C5850DCF0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C7B47C-AFFB-6C4E-BBC2-584D19DC6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F480FB93-A24B-AD42-A14F-055F011DA103}"/>
              </a:ext>
            </a:extLst>
          </p:cNvPr>
          <p:cNvSpPr txBox="1">
            <a:spLocks/>
          </p:cNvSpPr>
          <p:nvPr/>
        </p:nvSpPr>
        <p:spPr>
          <a:xfrm>
            <a:off x="450846" y="95854"/>
            <a:ext cx="8441634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800" dirty="0">
                <a:latin typeface="Brandon Grotesque" panose="020B0503020203060202" pitchFamily="34" charset="77"/>
              </a:rPr>
              <a:t>Chez les féminines : les reines sont hollandaises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D73E7B6-7F1C-6E4A-A4EB-C85BBC99C84B}"/>
              </a:ext>
            </a:extLst>
          </p:cNvPr>
          <p:cNvCxnSpPr>
            <a:cxnSpLocks/>
          </p:cNvCxnSpPr>
          <p:nvPr/>
        </p:nvCxnSpPr>
        <p:spPr>
          <a:xfrm>
            <a:off x="673775" y="567441"/>
            <a:ext cx="75898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B795200-C4DC-D74A-BDD6-323E7E8D7BD8}"/>
              </a:ext>
            </a:extLst>
          </p:cNvPr>
          <p:cNvSpPr txBox="1"/>
          <p:nvPr/>
        </p:nvSpPr>
        <p:spPr>
          <a:xfrm>
            <a:off x="2594678" y="3480363"/>
            <a:ext cx="3954644" cy="495712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400" b="1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4x Championnes Olympiques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DEBC80-3C1E-2D40-B380-3501A6214837}"/>
              </a:ext>
            </a:extLst>
          </p:cNvPr>
          <p:cNvSpPr txBox="1"/>
          <p:nvPr/>
        </p:nvSpPr>
        <p:spPr>
          <a:xfrm>
            <a:off x="2594678" y="2715184"/>
            <a:ext cx="737458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1984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BE64A0-A8DB-A248-92E0-1C867F57D73C}"/>
              </a:ext>
            </a:extLst>
          </p:cNvPr>
          <p:cNvSpPr txBox="1"/>
          <p:nvPr/>
        </p:nvSpPr>
        <p:spPr>
          <a:xfrm>
            <a:off x="3332136" y="1971415"/>
            <a:ext cx="849176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2008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3E6682-4951-1B44-B8C3-71816DB8DCEB}"/>
              </a:ext>
            </a:extLst>
          </p:cNvPr>
          <p:cNvSpPr txBox="1"/>
          <p:nvPr/>
        </p:nvSpPr>
        <p:spPr>
          <a:xfrm>
            <a:off x="4668425" y="1980055"/>
            <a:ext cx="849176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2012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85644F-13BE-4841-A4EC-DDD0D63619BC}"/>
              </a:ext>
            </a:extLst>
          </p:cNvPr>
          <p:cNvSpPr txBox="1"/>
          <p:nvPr/>
        </p:nvSpPr>
        <p:spPr>
          <a:xfrm>
            <a:off x="5700146" y="2677888"/>
            <a:ext cx="849176" cy="52844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1108351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30000" b="0" i="0" dirty="0" smtClean="0">
            <a:solidFill>
              <a:schemeClr val="bg1"/>
            </a:solidFill>
            <a:latin typeface="Brandon Grotesque Thin" charset="0"/>
            <a:ea typeface="Brandon Grotesque Thin" charset="0"/>
            <a:cs typeface="Brandon Grotesque Thi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́sentation1" id="{F4B424B5-736C-BC43-B5C5-B499F175918C}" vid="{FA955F11-B907-234D-BA29-D9F6EE98E5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Présentation1</Template>
  <TotalTime>1</TotalTime>
  <Words>830</Words>
  <Application>Microsoft Office PowerPoint</Application>
  <PresentationFormat>Affichage à l'écran (4:3)</PresentationFormat>
  <Paragraphs>156</Paragraphs>
  <Slides>17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7" baseType="lpstr">
      <vt:lpstr>Arial</vt:lpstr>
      <vt:lpstr>Brandon Grotesque</vt:lpstr>
      <vt:lpstr>Brandon Grotesque Bold</vt:lpstr>
      <vt:lpstr>Brandon Grotesque Light</vt:lpstr>
      <vt:lpstr>Brandon Grotesque Medium</vt:lpstr>
      <vt:lpstr>Brandon Grotesque Thin</vt:lpstr>
      <vt:lpstr>Browallia New</vt:lpstr>
      <vt:lpstr>Calibri</vt:lpstr>
      <vt:lpstr>Calibri Light</vt:lpstr>
      <vt:lpstr>1_Office Theme</vt:lpstr>
      <vt:lpstr>  Stage de formation       « olympisme et territoire » JEU DE CROSSE/HOCKEY-SUR-GAZON </vt:lpstr>
      <vt:lpstr>Génération 2024</vt:lpstr>
      <vt:lpstr>Présentation PowerPoint</vt:lpstr>
      <vt:lpstr>Présentation PowerPoint</vt:lpstr>
      <vt:lpstr>Présentation PowerPoint</vt:lpstr>
      <vt:lpstr>Olympisme et Hockey-sur-gazon</vt:lpstr>
      <vt:lpstr>Présentation PowerPoint</vt:lpstr>
      <vt:lpstr>Présentation PowerPoint</vt:lpstr>
      <vt:lpstr>Présentation PowerPoint</vt:lpstr>
      <vt:lpstr>Présentation PowerPoint</vt:lpstr>
      <vt:lpstr>Les Champions des J.O de Tokyo</vt:lpstr>
      <vt:lpstr>Les Championnes des J.O de Tokyo</vt:lpstr>
      <vt:lpstr>Présentation PowerPoint</vt:lpstr>
      <vt:lpstr>L’histoire se construit maintenant avec vous ...</vt:lpstr>
      <vt:lpstr>Le Hockey-sur-Gazon: Témoignages de Fabien Pourcelet et Raif Gonessa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Julian Pourchet</cp:lastModifiedBy>
  <cp:revision>168</cp:revision>
  <dcterms:created xsi:type="dcterms:W3CDTF">2015-07-27T05:58:41Z</dcterms:created>
  <dcterms:modified xsi:type="dcterms:W3CDTF">2023-02-10T15:39:45Z</dcterms:modified>
</cp:coreProperties>
</file>