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34"/>
  </p:notesMasterIdLst>
  <p:handoutMasterIdLst>
    <p:handoutMasterId r:id="rId35"/>
  </p:handoutMasterIdLst>
  <p:sldIdLst>
    <p:sldId id="390" r:id="rId2"/>
    <p:sldId id="262" r:id="rId3"/>
    <p:sldId id="380" r:id="rId4"/>
    <p:sldId id="397" r:id="rId5"/>
    <p:sldId id="408" r:id="rId6"/>
    <p:sldId id="409" r:id="rId7"/>
    <p:sldId id="410" r:id="rId8"/>
    <p:sldId id="399" r:id="rId9"/>
    <p:sldId id="362" r:id="rId10"/>
    <p:sldId id="360" r:id="rId11"/>
    <p:sldId id="361" r:id="rId12"/>
    <p:sldId id="363" r:id="rId13"/>
    <p:sldId id="311" r:id="rId14"/>
    <p:sldId id="345" r:id="rId15"/>
    <p:sldId id="364" r:id="rId16"/>
    <p:sldId id="401" r:id="rId17"/>
    <p:sldId id="369" r:id="rId18"/>
    <p:sldId id="407" r:id="rId19"/>
    <p:sldId id="386" r:id="rId20"/>
    <p:sldId id="387" r:id="rId21"/>
    <p:sldId id="403" r:id="rId22"/>
    <p:sldId id="388" r:id="rId23"/>
    <p:sldId id="375" r:id="rId24"/>
    <p:sldId id="365" r:id="rId25"/>
    <p:sldId id="374" r:id="rId26"/>
    <p:sldId id="367" r:id="rId27"/>
    <p:sldId id="405" r:id="rId28"/>
    <p:sldId id="392" r:id="rId29"/>
    <p:sldId id="393" r:id="rId30"/>
    <p:sldId id="395" r:id="rId31"/>
    <p:sldId id="277" r:id="rId32"/>
    <p:sldId id="377" r:id="rId33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DFF"/>
    <a:srgbClr val="054684"/>
    <a:srgbClr val="FFFFFF"/>
    <a:srgbClr val="E83743"/>
    <a:srgbClr val="93C461"/>
    <a:srgbClr val="0E3061"/>
    <a:srgbClr val="3871FF"/>
    <a:srgbClr val="6365FA"/>
    <a:srgbClr val="40B8E8"/>
    <a:srgbClr val="B49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76" autoAdjust="0"/>
    <p:restoredTop sz="90614" autoAdjust="0"/>
  </p:normalViewPr>
  <p:slideViewPr>
    <p:cSldViewPr snapToGrid="0" snapToObjects="1" showGuides="1">
      <p:cViewPr varScale="1">
        <p:scale>
          <a:sx n="66" d="100"/>
          <a:sy n="66" d="100"/>
        </p:scale>
        <p:origin x="102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60652-C60B-1345-8AAB-D6F7191172EE}" type="doc">
      <dgm:prSet loTypeId="urn:microsoft.com/office/officeart/2008/layout/VerticalCurvedList" loCatId="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8300382A-8CB3-8846-8AA7-78FB06632D4E}">
      <dgm:prSet phldrT="[Texte]"/>
      <dgm:spPr/>
      <dgm:t>
        <a:bodyPr/>
        <a:lstStyle/>
        <a:p>
          <a:r>
            <a:rPr lang="fr-FR" dirty="0">
              <a:latin typeface="Brandon Grotesque" panose="020B0503020203060202" pitchFamily="34" charset="77"/>
            </a:rPr>
            <a:t>Destiné à tous (de la maternelle à l’université) </a:t>
          </a:r>
        </a:p>
      </dgm:t>
    </dgm:pt>
    <dgm:pt modelId="{7C7963A5-E858-7646-B68D-8BAC16E9E84A}" type="parTrans" cxnId="{40225188-93B8-A24D-9ABB-864D799BEA0F}">
      <dgm:prSet/>
      <dgm:spPr/>
      <dgm:t>
        <a:bodyPr/>
        <a:lstStyle/>
        <a:p>
          <a:endParaRPr lang="fr-FR"/>
        </a:p>
      </dgm:t>
    </dgm:pt>
    <dgm:pt modelId="{48BBADBB-D28E-2A4F-9AEC-A1B8FDE69CF1}" type="sibTrans" cxnId="{40225188-93B8-A24D-9ABB-864D799BEA0F}">
      <dgm:prSet/>
      <dgm:spPr/>
      <dgm:t>
        <a:bodyPr/>
        <a:lstStyle/>
        <a:p>
          <a:endParaRPr lang="fr-FR"/>
        </a:p>
      </dgm:t>
    </dgm:pt>
    <dgm:pt modelId="{6BF2655B-8D78-FA4A-9D5D-F61E73886DF9}">
      <dgm:prSet phldrT="[Texte]"/>
      <dgm:spPr/>
      <dgm:t>
        <a:bodyPr/>
        <a:lstStyle/>
        <a:p>
          <a:r>
            <a:rPr lang="fr-FR" dirty="0">
              <a:latin typeface="Brandon Grotesque" panose="020B0503020203060202" pitchFamily="34" charset="77"/>
            </a:rPr>
            <a:t>Praticable sur toutes surfaces</a:t>
          </a:r>
        </a:p>
      </dgm:t>
    </dgm:pt>
    <dgm:pt modelId="{90BDC82C-A6C1-D542-8389-F06128110335}" type="parTrans" cxnId="{CB45254B-0E8E-1443-A822-7965502729AE}">
      <dgm:prSet/>
      <dgm:spPr/>
      <dgm:t>
        <a:bodyPr/>
        <a:lstStyle/>
        <a:p>
          <a:endParaRPr lang="fr-FR"/>
        </a:p>
      </dgm:t>
    </dgm:pt>
    <dgm:pt modelId="{41F3B725-3849-CA44-B692-07C011455BE5}" type="sibTrans" cxnId="{CB45254B-0E8E-1443-A822-7965502729AE}">
      <dgm:prSet/>
      <dgm:spPr/>
      <dgm:t>
        <a:bodyPr/>
        <a:lstStyle/>
        <a:p>
          <a:endParaRPr lang="fr-FR"/>
        </a:p>
      </dgm:t>
    </dgm:pt>
    <dgm:pt modelId="{1B4D00BD-5772-344F-8E16-658A2B50FB0E}">
      <dgm:prSet phldrT="[Texte]"/>
      <dgm:spPr/>
      <dgm:t>
        <a:bodyPr/>
        <a:lstStyle/>
        <a:p>
          <a:r>
            <a:rPr lang="fr-FR" dirty="0">
              <a:latin typeface="Brandon Grotesque" panose="020B0503020203060202" pitchFamily="34" charset="77"/>
            </a:rPr>
            <a:t>Peu de matériel</a:t>
          </a:r>
        </a:p>
      </dgm:t>
    </dgm:pt>
    <dgm:pt modelId="{46BEAB0B-D8E7-7449-B2A4-169C38E920B1}" type="parTrans" cxnId="{F01D01A4-D499-934E-B3C1-94803EA4FAA7}">
      <dgm:prSet/>
      <dgm:spPr/>
      <dgm:t>
        <a:bodyPr/>
        <a:lstStyle/>
        <a:p>
          <a:endParaRPr lang="fr-FR"/>
        </a:p>
      </dgm:t>
    </dgm:pt>
    <dgm:pt modelId="{1A1F9AF2-FEA5-C843-9560-E9DB20CFD5F9}" type="sibTrans" cxnId="{F01D01A4-D499-934E-B3C1-94803EA4FAA7}">
      <dgm:prSet/>
      <dgm:spPr/>
      <dgm:t>
        <a:bodyPr/>
        <a:lstStyle/>
        <a:p>
          <a:endParaRPr lang="fr-FR"/>
        </a:p>
      </dgm:t>
    </dgm:pt>
    <dgm:pt modelId="{DC0FBCA9-F235-2A47-BA4B-5B1D61B7F323}">
      <dgm:prSet phldrT="[Texte]"/>
      <dgm:spPr/>
      <dgm:t>
        <a:bodyPr/>
        <a:lstStyle/>
        <a:p>
          <a:r>
            <a:rPr lang="fr-FR" dirty="0">
              <a:latin typeface="Brandon Grotesque" panose="020B0503020203060202" pitchFamily="34" charset="77"/>
            </a:rPr>
            <a:t>Diversification des apprentissages chez l'enfant</a:t>
          </a:r>
        </a:p>
      </dgm:t>
    </dgm:pt>
    <dgm:pt modelId="{A34D7992-B448-E94E-9B01-BEF5C59048CB}" type="parTrans" cxnId="{C71C2B74-A802-194F-AB55-D45A8FEE4141}">
      <dgm:prSet/>
      <dgm:spPr/>
      <dgm:t>
        <a:bodyPr/>
        <a:lstStyle/>
        <a:p>
          <a:endParaRPr lang="fr-FR"/>
        </a:p>
      </dgm:t>
    </dgm:pt>
    <dgm:pt modelId="{29938F41-E3D5-DD48-BC6C-F56052D5B958}" type="sibTrans" cxnId="{C71C2B74-A802-194F-AB55-D45A8FEE4141}">
      <dgm:prSet/>
      <dgm:spPr/>
      <dgm:t>
        <a:bodyPr/>
        <a:lstStyle/>
        <a:p>
          <a:endParaRPr lang="fr-FR"/>
        </a:p>
      </dgm:t>
    </dgm:pt>
    <dgm:pt modelId="{A108BD33-434B-7345-B578-C991AB4DFBF3}">
      <dgm:prSet/>
      <dgm:spPr/>
      <dgm:t>
        <a:bodyPr/>
        <a:lstStyle/>
        <a:p>
          <a:r>
            <a:rPr lang="fr-FR" dirty="0"/>
            <a:t>Pas d'avantages lié au genre</a:t>
          </a:r>
        </a:p>
      </dgm:t>
    </dgm:pt>
    <dgm:pt modelId="{B08360CD-1BC8-DF40-AAF0-C2B27781ACC5}" type="parTrans" cxnId="{40D7B976-59BD-F84F-81FC-A80BB2D995BB}">
      <dgm:prSet/>
      <dgm:spPr/>
      <dgm:t>
        <a:bodyPr/>
        <a:lstStyle/>
        <a:p>
          <a:endParaRPr lang="fr-FR"/>
        </a:p>
      </dgm:t>
    </dgm:pt>
    <dgm:pt modelId="{47449870-8A1B-E54E-AC94-FF835B707027}" type="sibTrans" cxnId="{40D7B976-59BD-F84F-81FC-A80BB2D995BB}">
      <dgm:prSet/>
      <dgm:spPr/>
      <dgm:t>
        <a:bodyPr/>
        <a:lstStyle/>
        <a:p>
          <a:endParaRPr lang="fr-FR"/>
        </a:p>
      </dgm:t>
    </dgm:pt>
    <dgm:pt modelId="{97A20E7F-BAC8-2D4F-AB9A-01613BF462E7}" type="pres">
      <dgm:prSet presAssocID="{D9560652-C60B-1345-8AAB-D6F7191172EE}" presName="Name0" presStyleCnt="0">
        <dgm:presLayoutVars>
          <dgm:chMax val="7"/>
          <dgm:chPref val="7"/>
          <dgm:dir/>
        </dgm:presLayoutVars>
      </dgm:prSet>
      <dgm:spPr/>
    </dgm:pt>
    <dgm:pt modelId="{D6911A1C-BBBF-EF4A-B321-42B4F10177C4}" type="pres">
      <dgm:prSet presAssocID="{D9560652-C60B-1345-8AAB-D6F7191172EE}" presName="Name1" presStyleCnt="0"/>
      <dgm:spPr/>
    </dgm:pt>
    <dgm:pt modelId="{1C7F57C7-177D-7840-97AF-949EF14F40D8}" type="pres">
      <dgm:prSet presAssocID="{D9560652-C60B-1345-8AAB-D6F7191172EE}" presName="cycle" presStyleCnt="0"/>
      <dgm:spPr/>
    </dgm:pt>
    <dgm:pt modelId="{23EDEA39-4DA4-7F4B-B540-A47CC2B1F4C4}" type="pres">
      <dgm:prSet presAssocID="{D9560652-C60B-1345-8AAB-D6F7191172EE}" presName="srcNode" presStyleLbl="node1" presStyleIdx="0" presStyleCnt="5"/>
      <dgm:spPr/>
    </dgm:pt>
    <dgm:pt modelId="{E7661F33-976D-684C-BE35-FD7E705A6597}" type="pres">
      <dgm:prSet presAssocID="{D9560652-C60B-1345-8AAB-D6F7191172EE}" presName="conn" presStyleLbl="parChTrans1D2" presStyleIdx="0" presStyleCnt="1"/>
      <dgm:spPr/>
    </dgm:pt>
    <dgm:pt modelId="{CCFDBA00-BC46-E649-94A0-4E62F65700D0}" type="pres">
      <dgm:prSet presAssocID="{D9560652-C60B-1345-8AAB-D6F7191172EE}" presName="extraNode" presStyleLbl="node1" presStyleIdx="0" presStyleCnt="5"/>
      <dgm:spPr/>
    </dgm:pt>
    <dgm:pt modelId="{C58A8D09-5130-F64D-8847-EEE69ED39E58}" type="pres">
      <dgm:prSet presAssocID="{D9560652-C60B-1345-8AAB-D6F7191172EE}" presName="dstNode" presStyleLbl="node1" presStyleIdx="0" presStyleCnt="5"/>
      <dgm:spPr/>
    </dgm:pt>
    <dgm:pt modelId="{08B6EE8C-A1C4-AE4C-91ED-C482859DDFF8}" type="pres">
      <dgm:prSet presAssocID="{8300382A-8CB3-8846-8AA7-78FB06632D4E}" presName="text_1" presStyleLbl="node1" presStyleIdx="0" presStyleCnt="5">
        <dgm:presLayoutVars>
          <dgm:bulletEnabled val="1"/>
        </dgm:presLayoutVars>
      </dgm:prSet>
      <dgm:spPr/>
    </dgm:pt>
    <dgm:pt modelId="{3EB1878B-BE4A-1744-AA78-95878ED326EC}" type="pres">
      <dgm:prSet presAssocID="{8300382A-8CB3-8846-8AA7-78FB06632D4E}" presName="accent_1" presStyleCnt="0"/>
      <dgm:spPr/>
    </dgm:pt>
    <dgm:pt modelId="{5C473EAF-F69F-1F49-A850-962994E39F2D}" type="pres">
      <dgm:prSet presAssocID="{8300382A-8CB3-8846-8AA7-78FB06632D4E}" presName="accentRepeatNode" presStyleLbl="solidFgAcc1" presStyleIdx="0" presStyleCnt="5"/>
      <dgm:spPr/>
    </dgm:pt>
    <dgm:pt modelId="{0CC5A56B-A0E2-E04F-A6B5-9D19AA93609B}" type="pres">
      <dgm:prSet presAssocID="{6BF2655B-8D78-FA4A-9D5D-F61E73886DF9}" presName="text_2" presStyleLbl="node1" presStyleIdx="1" presStyleCnt="5">
        <dgm:presLayoutVars>
          <dgm:bulletEnabled val="1"/>
        </dgm:presLayoutVars>
      </dgm:prSet>
      <dgm:spPr/>
    </dgm:pt>
    <dgm:pt modelId="{CA3C3634-0A60-6E4C-9E53-E1DD592C76E5}" type="pres">
      <dgm:prSet presAssocID="{6BF2655B-8D78-FA4A-9D5D-F61E73886DF9}" presName="accent_2" presStyleCnt="0"/>
      <dgm:spPr/>
    </dgm:pt>
    <dgm:pt modelId="{1ECD7DAA-3B65-7540-86B7-82E213864E88}" type="pres">
      <dgm:prSet presAssocID="{6BF2655B-8D78-FA4A-9D5D-F61E73886DF9}" presName="accentRepeatNode" presStyleLbl="solidFgAcc1" presStyleIdx="1" presStyleCnt="5"/>
      <dgm:spPr/>
    </dgm:pt>
    <dgm:pt modelId="{78A065C3-F8D5-AB4A-B850-19A8F803B166}" type="pres">
      <dgm:prSet presAssocID="{1B4D00BD-5772-344F-8E16-658A2B50FB0E}" presName="text_3" presStyleLbl="node1" presStyleIdx="2" presStyleCnt="5">
        <dgm:presLayoutVars>
          <dgm:bulletEnabled val="1"/>
        </dgm:presLayoutVars>
      </dgm:prSet>
      <dgm:spPr/>
    </dgm:pt>
    <dgm:pt modelId="{FC845960-ACA6-E343-89A1-A3E0BBEE2B2B}" type="pres">
      <dgm:prSet presAssocID="{1B4D00BD-5772-344F-8E16-658A2B50FB0E}" presName="accent_3" presStyleCnt="0"/>
      <dgm:spPr/>
    </dgm:pt>
    <dgm:pt modelId="{F461A2A5-E5DD-1243-BB4D-3187941B0299}" type="pres">
      <dgm:prSet presAssocID="{1B4D00BD-5772-344F-8E16-658A2B50FB0E}" presName="accentRepeatNode" presStyleLbl="solidFgAcc1" presStyleIdx="2" presStyleCnt="5"/>
      <dgm:spPr/>
    </dgm:pt>
    <dgm:pt modelId="{C94219AC-6B67-9143-83E2-B087976C0897}" type="pres">
      <dgm:prSet presAssocID="{DC0FBCA9-F235-2A47-BA4B-5B1D61B7F323}" presName="text_4" presStyleLbl="node1" presStyleIdx="3" presStyleCnt="5">
        <dgm:presLayoutVars>
          <dgm:bulletEnabled val="1"/>
        </dgm:presLayoutVars>
      </dgm:prSet>
      <dgm:spPr/>
    </dgm:pt>
    <dgm:pt modelId="{001C1D1E-48AB-1449-A1EE-466638E60D1D}" type="pres">
      <dgm:prSet presAssocID="{DC0FBCA9-F235-2A47-BA4B-5B1D61B7F323}" presName="accent_4" presStyleCnt="0"/>
      <dgm:spPr/>
    </dgm:pt>
    <dgm:pt modelId="{E93D6B3A-AC1B-6C40-9B25-19B77380BB76}" type="pres">
      <dgm:prSet presAssocID="{DC0FBCA9-F235-2A47-BA4B-5B1D61B7F323}" presName="accentRepeatNode" presStyleLbl="solidFgAcc1" presStyleIdx="3" presStyleCnt="5"/>
      <dgm:spPr/>
    </dgm:pt>
    <dgm:pt modelId="{C8AF7C48-DB78-9748-8182-5F45457BADC8}" type="pres">
      <dgm:prSet presAssocID="{A108BD33-434B-7345-B578-C991AB4DFBF3}" presName="text_5" presStyleLbl="node1" presStyleIdx="4" presStyleCnt="5">
        <dgm:presLayoutVars>
          <dgm:bulletEnabled val="1"/>
        </dgm:presLayoutVars>
      </dgm:prSet>
      <dgm:spPr/>
    </dgm:pt>
    <dgm:pt modelId="{D9BA46E3-80D0-104E-8220-250DD414D603}" type="pres">
      <dgm:prSet presAssocID="{A108BD33-434B-7345-B578-C991AB4DFBF3}" presName="accent_5" presStyleCnt="0"/>
      <dgm:spPr/>
    </dgm:pt>
    <dgm:pt modelId="{4B006FC4-5049-E846-B028-6C1D895808D7}" type="pres">
      <dgm:prSet presAssocID="{A108BD33-434B-7345-B578-C991AB4DFBF3}" presName="accentRepeatNode" presStyleLbl="solidFgAcc1" presStyleIdx="4" presStyleCnt="5"/>
      <dgm:spPr/>
    </dgm:pt>
  </dgm:ptLst>
  <dgm:cxnLst>
    <dgm:cxn modelId="{CB45254B-0E8E-1443-A822-7965502729AE}" srcId="{D9560652-C60B-1345-8AAB-D6F7191172EE}" destId="{6BF2655B-8D78-FA4A-9D5D-F61E73886DF9}" srcOrd="1" destOrd="0" parTransId="{90BDC82C-A6C1-D542-8389-F06128110335}" sibTransId="{41F3B725-3849-CA44-B692-07C011455BE5}"/>
    <dgm:cxn modelId="{33D3684B-DEF4-C74A-95FE-51A60C862FBA}" type="presOf" srcId="{DC0FBCA9-F235-2A47-BA4B-5B1D61B7F323}" destId="{C94219AC-6B67-9143-83E2-B087976C0897}" srcOrd="0" destOrd="0" presId="urn:microsoft.com/office/officeart/2008/layout/VerticalCurvedList"/>
    <dgm:cxn modelId="{CE8BC94B-9398-2547-83CE-DCBECE590FA6}" type="presOf" srcId="{8300382A-8CB3-8846-8AA7-78FB06632D4E}" destId="{08B6EE8C-A1C4-AE4C-91ED-C482859DDFF8}" srcOrd="0" destOrd="0" presId="urn:microsoft.com/office/officeart/2008/layout/VerticalCurvedList"/>
    <dgm:cxn modelId="{C71C2B74-A802-194F-AB55-D45A8FEE4141}" srcId="{D9560652-C60B-1345-8AAB-D6F7191172EE}" destId="{DC0FBCA9-F235-2A47-BA4B-5B1D61B7F323}" srcOrd="3" destOrd="0" parTransId="{A34D7992-B448-E94E-9B01-BEF5C59048CB}" sibTransId="{29938F41-E3D5-DD48-BC6C-F56052D5B958}"/>
    <dgm:cxn modelId="{40D7B976-59BD-F84F-81FC-A80BB2D995BB}" srcId="{D9560652-C60B-1345-8AAB-D6F7191172EE}" destId="{A108BD33-434B-7345-B578-C991AB4DFBF3}" srcOrd="4" destOrd="0" parTransId="{B08360CD-1BC8-DF40-AAF0-C2B27781ACC5}" sibTransId="{47449870-8A1B-E54E-AC94-FF835B707027}"/>
    <dgm:cxn modelId="{0850A478-5454-A84D-9D5F-D507025C1563}" type="presOf" srcId="{6BF2655B-8D78-FA4A-9D5D-F61E73886DF9}" destId="{0CC5A56B-A0E2-E04F-A6B5-9D19AA93609B}" srcOrd="0" destOrd="0" presId="urn:microsoft.com/office/officeart/2008/layout/VerticalCurvedList"/>
    <dgm:cxn modelId="{40225188-93B8-A24D-9ABB-864D799BEA0F}" srcId="{D9560652-C60B-1345-8AAB-D6F7191172EE}" destId="{8300382A-8CB3-8846-8AA7-78FB06632D4E}" srcOrd="0" destOrd="0" parTransId="{7C7963A5-E858-7646-B68D-8BAC16E9E84A}" sibTransId="{48BBADBB-D28E-2A4F-9AEC-A1B8FDE69CF1}"/>
    <dgm:cxn modelId="{199E9D88-D999-2C46-B317-1C0DB82D97A2}" type="presOf" srcId="{D9560652-C60B-1345-8AAB-D6F7191172EE}" destId="{97A20E7F-BAC8-2D4F-AB9A-01613BF462E7}" srcOrd="0" destOrd="0" presId="urn:microsoft.com/office/officeart/2008/layout/VerticalCurvedList"/>
    <dgm:cxn modelId="{97111C8E-4466-314C-ADA9-FE23F092CF0F}" type="presOf" srcId="{48BBADBB-D28E-2A4F-9AEC-A1B8FDE69CF1}" destId="{E7661F33-976D-684C-BE35-FD7E705A6597}" srcOrd="0" destOrd="0" presId="urn:microsoft.com/office/officeart/2008/layout/VerticalCurvedList"/>
    <dgm:cxn modelId="{F01D01A4-D499-934E-B3C1-94803EA4FAA7}" srcId="{D9560652-C60B-1345-8AAB-D6F7191172EE}" destId="{1B4D00BD-5772-344F-8E16-658A2B50FB0E}" srcOrd="2" destOrd="0" parTransId="{46BEAB0B-D8E7-7449-B2A4-169C38E920B1}" sibTransId="{1A1F9AF2-FEA5-C843-9560-E9DB20CFD5F9}"/>
    <dgm:cxn modelId="{4049BFA6-E744-4441-B698-F9E5845B37D0}" type="presOf" srcId="{A108BD33-434B-7345-B578-C991AB4DFBF3}" destId="{C8AF7C48-DB78-9748-8182-5F45457BADC8}" srcOrd="0" destOrd="0" presId="urn:microsoft.com/office/officeart/2008/layout/VerticalCurvedList"/>
    <dgm:cxn modelId="{16653BD6-DB52-1440-B9AF-E0CD0529F8BC}" type="presOf" srcId="{1B4D00BD-5772-344F-8E16-658A2B50FB0E}" destId="{78A065C3-F8D5-AB4A-B850-19A8F803B166}" srcOrd="0" destOrd="0" presId="urn:microsoft.com/office/officeart/2008/layout/VerticalCurvedList"/>
    <dgm:cxn modelId="{0BD669BB-0314-764B-AFF9-3D9A3767B05C}" type="presParOf" srcId="{97A20E7F-BAC8-2D4F-AB9A-01613BF462E7}" destId="{D6911A1C-BBBF-EF4A-B321-42B4F10177C4}" srcOrd="0" destOrd="0" presId="urn:microsoft.com/office/officeart/2008/layout/VerticalCurvedList"/>
    <dgm:cxn modelId="{907AFD8D-5A68-3B4B-B4EE-77970A6458F6}" type="presParOf" srcId="{D6911A1C-BBBF-EF4A-B321-42B4F10177C4}" destId="{1C7F57C7-177D-7840-97AF-949EF14F40D8}" srcOrd="0" destOrd="0" presId="urn:microsoft.com/office/officeart/2008/layout/VerticalCurvedList"/>
    <dgm:cxn modelId="{D5032612-EC4C-4C4A-9776-B2045B46EC34}" type="presParOf" srcId="{1C7F57C7-177D-7840-97AF-949EF14F40D8}" destId="{23EDEA39-4DA4-7F4B-B540-A47CC2B1F4C4}" srcOrd="0" destOrd="0" presId="urn:microsoft.com/office/officeart/2008/layout/VerticalCurvedList"/>
    <dgm:cxn modelId="{5F4B6FD1-EA92-9A46-81AB-760E903AEBC5}" type="presParOf" srcId="{1C7F57C7-177D-7840-97AF-949EF14F40D8}" destId="{E7661F33-976D-684C-BE35-FD7E705A6597}" srcOrd="1" destOrd="0" presId="urn:microsoft.com/office/officeart/2008/layout/VerticalCurvedList"/>
    <dgm:cxn modelId="{7DA26916-A49A-474A-96C5-7C2FCF9135AA}" type="presParOf" srcId="{1C7F57C7-177D-7840-97AF-949EF14F40D8}" destId="{CCFDBA00-BC46-E649-94A0-4E62F65700D0}" srcOrd="2" destOrd="0" presId="urn:microsoft.com/office/officeart/2008/layout/VerticalCurvedList"/>
    <dgm:cxn modelId="{90586228-F17B-1746-B801-8EA2935642D2}" type="presParOf" srcId="{1C7F57C7-177D-7840-97AF-949EF14F40D8}" destId="{C58A8D09-5130-F64D-8847-EEE69ED39E58}" srcOrd="3" destOrd="0" presId="urn:microsoft.com/office/officeart/2008/layout/VerticalCurvedList"/>
    <dgm:cxn modelId="{DE2964FB-2184-8349-9500-B4DF8A994CCB}" type="presParOf" srcId="{D6911A1C-BBBF-EF4A-B321-42B4F10177C4}" destId="{08B6EE8C-A1C4-AE4C-91ED-C482859DDFF8}" srcOrd="1" destOrd="0" presId="urn:microsoft.com/office/officeart/2008/layout/VerticalCurvedList"/>
    <dgm:cxn modelId="{2C633E9D-D104-C54E-9332-7FCBA5B14D76}" type="presParOf" srcId="{D6911A1C-BBBF-EF4A-B321-42B4F10177C4}" destId="{3EB1878B-BE4A-1744-AA78-95878ED326EC}" srcOrd="2" destOrd="0" presId="urn:microsoft.com/office/officeart/2008/layout/VerticalCurvedList"/>
    <dgm:cxn modelId="{99D63461-0E81-4044-8A8A-1CD10FF63DEC}" type="presParOf" srcId="{3EB1878B-BE4A-1744-AA78-95878ED326EC}" destId="{5C473EAF-F69F-1F49-A850-962994E39F2D}" srcOrd="0" destOrd="0" presId="urn:microsoft.com/office/officeart/2008/layout/VerticalCurvedList"/>
    <dgm:cxn modelId="{C0C68231-4B67-FB44-8509-AF908E5E7C95}" type="presParOf" srcId="{D6911A1C-BBBF-EF4A-B321-42B4F10177C4}" destId="{0CC5A56B-A0E2-E04F-A6B5-9D19AA93609B}" srcOrd="3" destOrd="0" presId="urn:microsoft.com/office/officeart/2008/layout/VerticalCurvedList"/>
    <dgm:cxn modelId="{5A5B840F-45A7-9A4C-ADD2-66FEFA3D4949}" type="presParOf" srcId="{D6911A1C-BBBF-EF4A-B321-42B4F10177C4}" destId="{CA3C3634-0A60-6E4C-9E53-E1DD592C76E5}" srcOrd="4" destOrd="0" presId="urn:microsoft.com/office/officeart/2008/layout/VerticalCurvedList"/>
    <dgm:cxn modelId="{E357489D-BBDA-A841-BB8A-CEC719FF6EE9}" type="presParOf" srcId="{CA3C3634-0A60-6E4C-9E53-E1DD592C76E5}" destId="{1ECD7DAA-3B65-7540-86B7-82E213864E88}" srcOrd="0" destOrd="0" presId="urn:microsoft.com/office/officeart/2008/layout/VerticalCurvedList"/>
    <dgm:cxn modelId="{197FEEA6-3CCF-0E41-9ED4-C7952AEEF254}" type="presParOf" srcId="{D6911A1C-BBBF-EF4A-B321-42B4F10177C4}" destId="{78A065C3-F8D5-AB4A-B850-19A8F803B166}" srcOrd="5" destOrd="0" presId="urn:microsoft.com/office/officeart/2008/layout/VerticalCurvedList"/>
    <dgm:cxn modelId="{E5E17E55-656F-184A-B375-1CFCC16BA15D}" type="presParOf" srcId="{D6911A1C-BBBF-EF4A-B321-42B4F10177C4}" destId="{FC845960-ACA6-E343-89A1-A3E0BBEE2B2B}" srcOrd="6" destOrd="0" presId="urn:microsoft.com/office/officeart/2008/layout/VerticalCurvedList"/>
    <dgm:cxn modelId="{E29D8710-0C7E-B845-B431-D732A4734102}" type="presParOf" srcId="{FC845960-ACA6-E343-89A1-A3E0BBEE2B2B}" destId="{F461A2A5-E5DD-1243-BB4D-3187941B0299}" srcOrd="0" destOrd="0" presId="urn:microsoft.com/office/officeart/2008/layout/VerticalCurvedList"/>
    <dgm:cxn modelId="{E1C37BBA-CC50-0540-8F33-7AC5DCA7D815}" type="presParOf" srcId="{D6911A1C-BBBF-EF4A-B321-42B4F10177C4}" destId="{C94219AC-6B67-9143-83E2-B087976C0897}" srcOrd="7" destOrd="0" presId="urn:microsoft.com/office/officeart/2008/layout/VerticalCurvedList"/>
    <dgm:cxn modelId="{358A0F0C-F6E7-A147-AB69-C4E047D503B1}" type="presParOf" srcId="{D6911A1C-BBBF-EF4A-B321-42B4F10177C4}" destId="{001C1D1E-48AB-1449-A1EE-466638E60D1D}" srcOrd="8" destOrd="0" presId="urn:microsoft.com/office/officeart/2008/layout/VerticalCurvedList"/>
    <dgm:cxn modelId="{398685B8-F23B-5146-8D39-AF3AEC4A53FC}" type="presParOf" srcId="{001C1D1E-48AB-1449-A1EE-466638E60D1D}" destId="{E93D6B3A-AC1B-6C40-9B25-19B77380BB76}" srcOrd="0" destOrd="0" presId="urn:microsoft.com/office/officeart/2008/layout/VerticalCurvedList"/>
    <dgm:cxn modelId="{AFF6A860-1C3F-DF4D-A29F-721392D1BD3D}" type="presParOf" srcId="{D6911A1C-BBBF-EF4A-B321-42B4F10177C4}" destId="{C8AF7C48-DB78-9748-8182-5F45457BADC8}" srcOrd="9" destOrd="0" presId="urn:microsoft.com/office/officeart/2008/layout/VerticalCurvedList"/>
    <dgm:cxn modelId="{7C79E866-5068-844D-84BD-8044A0711673}" type="presParOf" srcId="{D6911A1C-BBBF-EF4A-B321-42B4F10177C4}" destId="{D9BA46E3-80D0-104E-8220-250DD414D603}" srcOrd="10" destOrd="0" presId="urn:microsoft.com/office/officeart/2008/layout/VerticalCurvedList"/>
    <dgm:cxn modelId="{E961B7AD-38E4-A341-AF27-F53313D41A8B}" type="presParOf" srcId="{D9BA46E3-80D0-104E-8220-250DD414D603}" destId="{4B006FC4-5049-E846-B028-6C1D895808D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61F33-976D-684C-BE35-FD7E705A6597}">
      <dsp:nvSpPr>
        <dsp:cNvPr id="0" name=""/>
        <dsp:cNvSpPr/>
      </dsp:nvSpPr>
      <dsp:spPr>
        <a:xfrm>
          <a:off x="-4630998" y="-709981"/>
          <a:ext cx="5516368" cy="5516368"/>
        </a:xfrm>
        <a:prstGeom prst="blockArc">
          <a:avLst>
            <a:gd name="adj1" fmla="val 18900000"/>
            <a:gd name="adj2" fmla="val 2700000"/>
            <a:gd name="adj3" fmla="val 392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B6EE8C-A1C4-AE4C-91ED-C482859DDFF8}">
      <dsp:nvSpPr>
        <dsp:cNvPr id="0" name=""/>
        <dsp:cNvSpPr/>
      </dsp:nvSpPr>
      <dsp:spPr>
        <a:xfrm>
          <a:off x="387532" y="255943"/>
          <a:ext cx="4538719" cy="512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57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Brandon Grotesque" panose="020B0503020203060202" pitchFamily="34" charset="77"/>
            </a:rPr>
            <a:t>Destiné à tous (de la maternelle à l’université) </a:t>
          </a:r>
        </a:p>
      </dsp:txBody>
      <dsp:txXfrm>
        <a:off x="387532" y="255943"/>
        <a:ext cx="4538719" cy="512214"/>
      </dsp:txXfrm>
    </dsp:sp>
    <dsp:sp modelId="{5C473EAF-F69F-1F49-A850-962994E39F2D}">
      <dsp:nvSpPr>
        <dsp:cNvPr id="0" name=""/>
        <dsp:cNvSpPr/>
      </dsp:nvSpPr>
      <dsp:spPr>
        <a:xfrm>
          <a:off x="67398" y="191916"/>
          <a:ext cx="640268" cy="64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C5A56B-A0E2-E04F-A6B5-9D19AA93609B}">
      <dsp:nvSpPr>
        <dsp:cNvPr id="0" name=""/>
        <dsp:cNvSpPr/>
      </dsp:nvSpPr>
      <dsp:spPr>
        <a:xfrm>
          <a:off x="754570" y="1024019"/>
          <a:ext cx="4171682" cy="512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57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Brandon Grotesque" panose="020B0503020203060202" pitchFamily="34" charset="77"/>
            </a:rPr>
            <a:t>Praticable sur toutes surfaces</a:t>
          </a:r>
        </a:p>
      </dsp:txBody>
      <dsp:txXfrm>
        <a:off x="754570" y="1024019"/>
        <a:ext cx="4171682" cy="512214"/>
      </dsp:txXfrm>
    </dsp:sp>
    <dsp:sp modelId="{1ECD7DAA-3B65-7540-86B7-82E213864E88}">
      <dsp:nvSpPr>
        <dsp:cNvPr id="0" name=""/>
        <dsp:cNvSpPr/>
      </dsp:nvSpPr>
      <dsp:spPr>
        <a:xfrm>
          <a:off x="434436" y="959992"/>
          <a:ext cx="640268" cy="64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065C3-F8D5-AB4A-B850-19A8F803B166}">
      <dsp:nvSpPr>
        <dsp:cNvPr id="0" name=""/>
        <dsp:cNvSpPr/>
      </dsp:nvSpPr>
      <dsp:spPr>
        <a:xfrm>
          <a:off x="867221" y="1792095"/>
          <a:ext cx="4059030" cy="512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57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Brandon Grotesque" panose="020B0503020203060202" pitchFamily="34" charset="77"/>
            </a:rPr>
            <a:t>Peu de matériel</a:t>
          </a:r>
        </a:p>
      </dsp:txBody>
      <dsp:txXfrm>
        <a:off x="867221" y="1792095"/>
        <a:ext cx="4059030" cy="512214"/>
      </dsp:txXfrm>
    </dsp:sp>
    <dsp:sp modelId="{F461A2A5-E5DD-1243-BB4D-3187941B0299}">
      <dsp:nvSpPr>
        <dsp:cNvPr id="0" name=""/>
        <dsp:cNvSpPr/>
      </dsp:nvSpPr>
      <dsp:spPr>
        <a:xfrm>
          <a:off x="547087" y="1728068"/>
          <a:ext cx="640268" cy="64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219AC-6B67-9143-83E2-B087976C0897}">
      <dsp:nvSpPr>
        <dsp:cNvPr id="0" name=""/>
        <dsp:cNvSpPr/>
      </dsp:nvSpPr>
      <dsp:spPr>
        <a:xfrm>
          <a:off x="754570" y="2560171"/>
          <a:ext cx="4171682" cy="512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57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>
              <a:latin typeface="Brandon Grotesque" panose="020B0503020203060202" pitchFamily="34" charset="77"/>
            </a:rPr>
            <a:t>Diversification des apprentissages chez l'enfant</a:t>
          </a:r>
        </a:p>
      </dsp:txBody>
      <dsp:txXfrm>
        <a:off x="754570" y="2560171"/>
        <a:ext cx="4171682" cy="512214"/>
      </dsp:txXfrm>
    </dsp:sp>
    <dsp:sp modelId="{E93D6B3A-AC1B-6C40-9B25-19B77380BB76}">
      <dsp:nvSpPr>
        <dsp:cNvPr id="0" name=""/>
        <dsp:cNvSpPr/>
      </dsp:nvSpPr>
      <dsp:spPr>
        <a:xfrm>
          <a:off x="434436" y="2496144"/>
          <a:ext cx="640268" cy="64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AF7C48-DB78-9748-8182-5F45457BADC8}">
      <dsp:nvSpPr>
        <dsp:cNvPr id="0" name=""/>
        <dsp:cNvSpPr/>
      </dsp:nvSpPr>
      <dsp:spPr>
        <a:xfrm>
          <a:off x="387532" y="3328247"/>
          <a:ext cx="4538719" cy="5122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570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Pas d'avantages lié au genre</a:t>
          </a:r>
        </a:p>
      </dsp:txBody>
      <dsp:txXfrm>
        <a:off x="387532" y="3328247"/>
        <a:ext cx="4538719" cy="512214"/>
      </dsp:txXfrm>
    </dsp:sp>
    <dsp:sp modelId="{4B006FC4-5049-E846-B028-6C1D895808D7}">
      <dsp:nvSpPr>
        <dsp:cNvPr id="0" name=""/>
        <dsp:cNvSpPr/>
      </dsp:nvSpPr>
      <dsp:spPr>
        <a:xfrm>
          <a:off x="67398" y="3264220"/>
          <a:ext cx="640268" cy="6402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066D5-5C4B-43E5-BA0A-5D7343C8CC3A}" type="datetimeFigureOut">
              <a:rPr lang="fr-FR" smtClean="0"/>
              <a:t>12/02/2023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CC3E2-A72D-46AC-9D40-00C5F8C2F3B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74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C2681-86BC-45E7-9EB3-5BB8AA012322}" type="datetimeFigureOut">
              <a:rPr lang="fr-FR" smtClean="0"/>
              <a:t>12/02/2023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A04EC-3D76-4429-ACEE-E4D7E4DA70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80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premier diaporama </a:t>
            </a:r>
            <a:r>
              <a:rPr lang="fr-FR"/>
              <a:t>vous permet </a:t>
            </a:r>
            <a:r>
              <a:rPr lang="fr-FR" dirty="0"/>
              <a:t>d’intégrer des repères historiques et géographiques sur la pratique du hockey en partant d’une approche mondiale jusqu’au niveau local.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315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niveau régional : </a:t>
            </a:r>
          </a:p>
          <a:p>
            <a:r>
              <a:rPr lang="fr-FR" dirty="0"/>
              <a:t>19 clubs concentrés sur paris et essentiellement ouest parisien.</a:t>
            </a:r>
          </a:p>
          <a:p>
            <a:r>
              <a:rPr lang="fr-FR" dirty="0"/>
              <a:t>- 1/3 de gros clubs +250 licenciées élite et toutes les catégories d’âge</a:t>
            </a:r>
          </a:p>
          <a:p>
            <a:r>
              <a:rPr lang="fr-FR" dirty="0"/>
              <a:t>- 1/3 clubs concentré sur une pratique (jeune ou senior)</a:t>
            </a:r>
          </a:p>
          <a:p>
            <a:r>
              <a:rPr lang="fr-FR" dirty="0"/>
              <a:t>- 1/3 clubs émergeants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929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SGHC 10 titres de champion de France 2 filles 8 gars</a:t>
            </a:r>
          </a:p>
          <a:p>
            <a:r>
              <a:rPr lang="fr-FR" dirty="0"/>
              <a:t>RCF 35 titre  13 filles et 22 garçons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53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960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1675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959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706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555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246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236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236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82191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441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1760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667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264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146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242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62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25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595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38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132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023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139 clubs en France </a:t>
            </a:r>
          </a:p>
          <a:p>
            <a:r>
              <a:rPr lang="fr-FR" dirty="0"/>
              <a:t>10 400 Licenciés</a:t>
            </a:r>
          </a:p>
          <a:p>
            <a:endParaRPr lang="fr-FR" dirty="0"/>
          </a:p>
          <a:p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titre Olympique pour les pays bas</a:t>
            </a:r>
          </a:p>
          <a:p>
            <a:r>
              <a:rPr lang="fr-FR" dirty="0"/>
              <a:t>1 er pour la Belgique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6515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Dernière participation des Hommes au JO  en 1972/</a:t>
            </a:r>
          </a:p>
          <a:p>
            <a:r>
              <a:rPr lang="fr-FR" dirty="0"/>
              <a:t>Qualification manqué de peu en 2021</a:t>
            </a:r>
          </a:p>
          <a:p>
            <a:r>
              <a:rPr lang="fr-FR" dirty="0"/>
              <a:t>Bonne position pour se qualifier cette année </a:t>
            </a:r>
          </a:p>
          <a:p>
            <a:r>
              <a:rPr lang="fr-FR" dirty="0"/>
              <a:t>Filles doivent faire le nécessaire</a:t>
            </a:r>
          </a:p>
          <a:p>
            <a:r>
              <a:rPr lang="fr-FR" dirty="0"/>
              <a:t>Qualifié d’office chez garçons et filles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4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EA04EC-3D76-4429-ACEE-E4D7E4DA70A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9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7" y="0"/>
            <a:ext cx="9151937" cy="6858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00" y="5400000"/>
            <a:ext cx="1175790" cy="1126800"/>
          </a:xfrm>
          <a:prstGeom prst="rect">
            <a:avLst/>
          </a:prstGeom>
        </p:spPr>
      </p:pic>
      <p:sp>
        <p:nvSpPr>
          <p:cNvPr id="18" name="Espace réservé du texte 7"/>
          <p:cNvSpPr txBox="1">
            <a:spLocks/>
          </p:cNvSpPr>
          <p:nvPr userDrawn="1"/>
        </p:nvSpPr>
        <p:spPr bwMode="gray">
          <a:xfrm>
            <a:off x="5302418" y="252378"/>
            <a:ext cx="3841582" cy="85166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FÉDÉRATION FRANÇAISE DE HOCKEY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" charset="0"/>
                <a:ea typeface="Brandon Grotesque" charset="0"/>
                <a:cs typeface="Browallia New" panose="020B0604020202020204" pitchFamily="34" charset="-34"/>
              </a:rPr>
              <a:t>102/102bis, avenue Henri Barbusse, Bâtiment B, 92700 Colombes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Tél. : 01 44 69 33 69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ffh@ffhockey.org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www.ffhockey.org</a:t>
            </a:r>
          </a:p>
        </p:txBody>
      </p:sp>
      <p:sp>
        <p:nvSpPr>
          <p:cNvPr id="19" name="Titre 15"/>
          <p:cNvSpPr>
            <a:spLocks noGrp="1"/>
          </p:cNvSpPr>
          <p:nvPr>
            <p:ph type="title" hasCustomPrompt="1"/>
          </p:nvPr>
        </p:nvSpPr>
        <p:spPr>
          <a:xfrm>
            <a:off x="1257300" y="2561002"/>
            <a:ext cx="7886700" cy="1325563"/>
          </a:xfrm>
          <a:prstGeom prst="rect">
            <a:avLst/>
          </a:prstGeom>
        </p:spPr>
        <p:txBody>
          <a:bodyPr anchor="b"/>
          <a:lstStyle>
            <a:lvl1pPr>
              <a:defRPr sz="40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pas plus de 2 lignes</a:t>
            </a:r>
          </a:p>
        </p:txBody>
      </p:sp>
      <p:sp>
        <p:nvSpPr>
          <p:cNvPr id="20" name="Espace réservé du texte 18"/>
          <p:cNvSpPr>
            <a:spLocks noGrp="1"/>
          </p:cNvSpPr>
          <p:nvPr>
            <p:ph type="body" sz="quarter" idx="10"/>
          </p:nvPr>
        </p:nvSpPr>
        <p:spPr>
          <a:xfrm>
            <a:off x="1257300" y="3819890"/>
            <a:ext cx="5362575" cy="322262"/>
          </a:xfrm>
          <a:prstGeom prst="rect">
            <a:avLst/>
          </a:prstGeom>
        </p:spPr>
        <p:txBody>
          <a:bodyPr/>
          <a:lstStyle>
            <a:lvl1pPr>
              <a:defRPr kumimoji="0" lang="fr-FR" sz="1600" b="1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 Medium" panose="020B0603020203060202" pitchFamily="34" charset="0"/>
                <a:ea typeface="Brandon Grotesque" charset="0"/>
                <a:cs typeface="Brandon Grotesque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lang="fr-FR" dirty="0"/>
              <a:t>Modifiez les styles du texte du masque</a:t>
            </a:r>
          </a:p>
        </p:txBody>
      </p:sp>
      <p:sp>
        <p:nvSpPr>
          <p:cNvPr id="7" name="Espace réservé du texte 7">
            <a:extLst>
              <a:ext uri="{FF2B5EF4-FFF2-40B4-BE49-F238E27FC236}">
                <a16:creationId xmlns:a16="http://schemas.microsoft.com/office/drawing/2014/main" id="{C0AAD3A8-47EF-5D4C-AC0C-13BDD541AA0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34657" y="396360"/>
            <a:ext cx="3841582" cy="5636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Comité Départemental des Yvelines de Hockey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" charset="0"/>
                <a:ea typeface="Brandon Grotesque" charset="0"/>
                <a:cs typeface="Browallia New" panose="020B0604020202020204" pitchFamily="34" charset="-34"/>
              </a:rPr>
              <a:t>21 avenue Carnot, 78100 Saint-Germain-en-Laye</a:t>
            </a:r>
            <a:b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www.cdh78.fr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052F4D-7195-3144-8AC6-C83D96ED75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734" y="4783899"/>
            <a:ext cx="1215028" cy="123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38" y="0"/>
            <a:ext cx="9151937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264286" y="2921168"/>
            <a:ext cx="46154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6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MERCI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810220" y="306637"/>
            <a:ext cx="540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FÉDÉRATION FRANÇAISE DE HOCKEY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102/102bis, avenue Henri Barbusse, Bâtiment B, 92700 Colombes  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Tél. : 01 44 69 33 69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ffh@ffhockey.org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www.ffhockey.org</a:t>
            </a:r>
          </a:p>
        </p:txBody>
      </p:sp>
      <p:sp>
        <p:nvSpPr>
          <p:cNvPr id="6" name="Espace réservé du texte 7">
            <a:extLst>
              <a:ext uri="{FF2B5EF4-FFF2-40B4-BE49-F238E27FC236}">
                <a16:creationId xmlns:a16="http://schemas.microsoft.com/office/drawing/2014/main" id="{175CDD5F-1C34-0648-8ECA-72DC4E77729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224824" y="532618"/>
            <a:ext cx="3841582" cy="56369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4"/>
              </a:buClr>
              <a:buSzPct val="100000"/>
              <a:buFontTx/>
              <a:buNone/>
              <a:defRPr lang="fr-FR" sz="1000" b="1" i="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" charset="0"/>
                <a:ea typeface="Brandon Grotesque" charset="0"/>
                <a:cs typeface="Brandon Grotesque" charset="0"/>
              </a:defRPr>
            </a:lvl1pPr>
            <a:lvl2pPr marL="190500" indent="0" algn="l" defTabSz="914400" rtl="0" eaLnBrk="1" latinLnBrk="0" hangingPunct="1">
              <a:spcBef>
                <a:spcPts val="200"/>
              </a:spcBef>
              <a:buClr>
                <a:schemeClr val="accent1"/>
              </a:buClr>
              <a:buSzPct val="90000"/>
              <a:buFont typeface="Wingdings" panose="05000000000000000000" pitchFamily="2" charset="2"/>
              <a:buNone/>
              <a:defRPr lang="fr-FR" sz="16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738187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4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192212" indent="0" algn="l" defTabSz="914400" rtl="0" eaLnBrk="1" latinLnBrk="0" hangingPunct="1">
              <a:spcBef>
                <a:spcPts val="200"/>
              </a:spcBef>
              <a:buFont typeface="Wingdings" panose="05000000000000000000" pitchFamily="2" charset="2"/>
              <a:buNone/>
              <a:defRPr lang="fr-FR" sz="1200" kern="1200" smtClean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543050" indent="0" algn="l" defTabSz="914400" rtl="0" eaLnBrk="1" latinLnBrk="0" hangingPunct="1">
              <a:spcBef>
                <a:spcPts val="200"/>
              </a:spcBef>
              <a:buFont typeface="Arial" pitchFamily="34" charset="0"/>
              <a:buNone/>
              <a:defRPr lang="fr-FR"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Comité Départemental des Yvelines de Hockey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92B6"/>
              </a:buClr>
              <a:buSzPct val="100000"/>
              <a:buFontTx/>
              <a:buNone/>
              <a:tabLst/>
              <a:defRPr/>
            </a:pP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randon Grotesque" charset="0"/>
                <a:ea typeface="Brandon Grotesque" charset="0"/>
                <a:cs typeface="Browallia New" panose="020B0604020202020204" pitchFamily="34" charset="-34"/>
              </a:rPr>
              <a:t>21 avenue Carnot, 78100 Saint-Germain-en-Laye</a:t>
            </a:r>
            <a:b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</a:br>
            <a:r>
              <a:rPr kumimoji="0" lang="fr-FR" altLang="fr-F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Brandon Grotesque" charset="0"/>
                <a:cs typeface="Browallia New" panose="020B0604020202020204" pitchFamily="34" charset="-34"/>
              </a:rPr>
              <a:t>www.cdh78.fr</a:t>
            </a:r>
          </a:p>
        </p:txBody>
      </p:sp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FH BLANC - Intercalai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2094186"/>
            <a:ext cx="7003103" cy="266962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7419975" y="230569"/>
            <a:ext cx="1533525" cy="3810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FontTx/>
              <a:buNone/>
              <a:defRPr lang="fr-FR" sz="1200" b="1" kern="1200" dirty="0" smtClean="0">
                <a:solidFill>
                  <a:schemeClr val="bg2"/>
                </a:solidFill>
                <a:latin typeface="Brandon Grotesque Light" panose="020B0303020203060202" pitchFamily="34" charset="0"/>
                <a:ea typeface="Brandon Grotesque Light" charset="0"/>
                <a:cs typeface="Brandon Grotesque Light" charset="0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rgbClr val="054684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9814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3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3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3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Titre 4"/>
          <p:cNvSpPr txBox="1">
            <a:spLocks/>
          </p:cNvSpPr>
          <p:nvPr userDrawn="1"/>
        </p:nvSpPr>
        <p:spPr bwMode="gray">
          <a:xfrm>
            <a:off x="628650" y="1135119"/>
            <a:ext cx="7399734" cy="435128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>
              <a:buFont typeface="+mj-lt"/>
              <a:buNone/>
            </a:pPr>
            <a:endParaRPr lang="fr-FR" sz="1050" dirty="0">
              <a:solidFill>
                <a:srgbClr val="161E37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7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fr-FR" sz="2250" b="0" i="0" u="none" strike="noStrike" kern="1200" cap="none" spc="0" normalizeH="0" baseline="0" noProof="0" dirty="0">
                <a:ln>
                  <a:noFill/>
                </a:ln>
                <a:solidFill>
                  <a:srgbClr val="054684"/>
                </a:solidFill>
                <a:effectLst/>
                <a:uLnTx/>
                <a:uFillTx/>
                <a:latin typeface="Brandon Grotesque Light" charset="0"/>
                <a:ea typeface="Brandon Grotesque Light" charset="0"/>
                <a:cs typeface="Brandon Grotesque Light" charset="0"/>
              </a:rPr>
              <a:t>SOMMAIRE</a:t>
            </a:r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128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BFCFF5F8-78E7-4F97-9A91-CD8B87A8CD39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space réservé du texte 10"/>
          <p:cNvSpPr>
            <a:spLocks noGrp="1"/>
          </p:cNvSpPr>
          <p:nvPr>
            <p:ph type="body" sz="quarter" idx="10"/>
          </p:nvPr>
        </p:nvSpPr>
        <p:spPr>
          <a:xfrm>
            <a:off x="628650" y="1362075"/>
            <a:ext cx="7399734" cy="2800350"/>
          </a:xfrm>
          <a:prstGeom prst="rect">
            <a:avLst/>
          </a:prstGeom>
        </p:spPr>
        <p:txBody>
          <a:bodyPr lIns="0" tIns="0" rIns="0" bIns="0"/>
          <a:lstStyle>
            <a:lvl2pPr marL="457200" indent="0"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</a:lstStyle>
          <a:p>
            <a:pPr marL="0" lvl="1" indent="0" algn="l" defTabSz="914400" rtl="0" eaLnBrk="1" latinLnBrk="0" hangingPunct="1">
              <a:lnSpc>
                <a:spcPct val="150000"/>
              </a:lnSpc>
              <a:buFontTx/>
              <a:buNone/>
            </a:pPr>
            <a:r>
              <a:rPr lang="fr-FR" dirty="0"/>
              <a:t>Modifiez les styles du texte du masque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buFontTx/>
              <a:buNone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34834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00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Titre 4"/>
          <p:cNvSpPr txBox="1">
            <a:spLocks/>
          </p:cNvSpPr>
          <p:nvPr userDrawn="1"/>
        </p:nvSpPr>
        <p:spPr bwMode="gray">
          <a:xfrm>
            <a:off x="628650" y="1135117"/>
            <a:ext cx="7399734" cy="435128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>
              <a:buFont typeface="+mj-lt"/>
              <a:buNone/>
            </a:pPr>
            <a:endParaRPr lang="fr-FR" sz="1400" dirty="0">
              <a:solidFill>
                <a:srgbClr val="161E37"/>
              </a:solidFill>
            </a:endParaRP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srgbClr val="054684"/>
                </a:solidFill>
                <a:effectLst/>
                <a:uLnTx/>
                <a:uFillTx/>
                <a:latin typeface="Brandon Grotesque Light" charset="0"/>
                <a:ea typeface="Brandon Grotesque Light" charset="0"/>
                <a:cs typeface="Brandon Grotesque Light" charset="0"/>
              </a:rPr>
              <a:t>SOMMAIRE</a:t>
            </a:r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148DFF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ARBITRAGE</a:t>
            </a:r>
            <a:endParaRPr lang="en-US" sz="1400" b="0" i="0" dirty="0">
              <a:solidFill>
                <a:srgbClr val="148DFF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3DB5B5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CHAMPIONNAT</a:t>
            </a:r>
            <a:r>
              <a:rPr lang="fr-FR" sz="1400" b="0" i="0" baseline="0" dirty="0">
                <a:solidFill>
                  <a:srgbClr val="3DB5B5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 SALLE</a:t>
            </a:r>
            <a:endParaRPr lang="en-US" sz="1400" b="0" i="0" dirty="0">
              <a:solidFill>
                <a:srgbClr val="3DB5B5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7" name="ZoneTexte 6"/>
          <p:cNvSpPr txBox="1"/>
          <p:nvPr userDrawn="1"/>
        </p:nvSpPr>
        <p:spPr>
          <a:xfrm>
            <a:off x="6106511" y="337471"/>
            <a:ext cx="2517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93C461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CHAMPIONNAT</a:t>
            </a:r>
            <a:r>
              <a:rPr lang="fr-FR" sz="1400" b="0" i="0" baseline="0" dirty="0">
                <a:solidFill>
                  <a:srgbClr val="93C461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 GAZON</a:t>
            </a:r>
            <a:endParaRPr lang="en-US" sz="1400" b="0" i="0" dirty="0">
              <a:solidFill>
                <a:srgbClr val="93C461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0373" y="893380"/>
            <a:ext cx="7003103" cy="3870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0" i="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</a:lstStyle>
          <a:p>
            <a:r>
              <a:rPr lang="fr-FR" dirty="0"/>
              <a:t>TITRE CHAPITRE </a:t>
            </a:r>
            <a:br>
              <a:rPr lang="fr-FR" dirty="0"/>
            </a:br>
            <a:r>
              <a:rPr lang="fr-FR" dirty="0"/>
              <a:t>ICI SUR 1 OU 2 LIGNES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7364107" y="337471"/>
            <a:ext cx="1259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fr-FR" sz="1400" b="0" i="0" dirty="0">
                <a:solidFill>
                  <a:srgbClr val="B49EB9"/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LOISIRS</a:t>
            </a:r>
            <a:endParaRPr lang="en-US" sz="1400" b="0" i="0" dirty="0">
              <a:solidFill>
                <a:srgbClr val="B49EB9"/>
              </a:solidFill>
              <a:latin typeface="Brandon Grotesque Medium" charset="0"/>
              <a:ea typeface="Brandon Grotesque Medium" charset="0"/>
              <a:cs typeface="Brandon Grotesque Medium" charset="0"/>
            </a:endParaRP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994400" y="3157084"/>
            <a:ext cx="3149599" cy="370091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0000">
                <a:solidFill>
                  <a:schemeClr val="bg1"/>
                </a:solidFill>
                <a:latin typeface="Brandon Grotesque Thin" panose="020B0403020203060202" pitchFamily="34" charset="0"/>
              </a:defRPr>
            </a:lvl1pPr>
            <a:lvl5pPr marL="1828800" indent="0" algn="l">
              <a:buFontTx/>
              <a:buNone/>
              <a:defRPr lang="fr-FR" sz="30000" b="0" i="0" kern="1200" baseline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defRPr>
            </a:lvl5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787C0087-4846-4CC3-B0DB-94AD35E651B3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Titre 4"/>
          <p:cNvSpPr txBox="1">
            <a:spLocks/>
          </p:cNvSpPr>
          <p:nvPr userDrawn="1"/>
        </p:nvSpPr>
        <p:spPr bwMode="gray">
          <a:xfrm>
            <a:off x="628650" y="1292772"/>
            <a:ext cx="7886700" cy="419362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52000" lvl="0" indent="-252000">
              <a:buFont typeface="+mj-lt"/>
              <a:buAutoNum type="arabicPeriod"/>
            </a:pPr>
            <a:r>
              <a:rPr lang="fr-FR" sz="2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les styles du texte du masque</a:t>
            </a:r>
          </a:p>
          <a:p>
            <a:pPr lvl="1"/>
            <a:r>
              <a:rPr lang="fr-FR" sz="1400" dirty="0">
                <a:solidFill>
                  <a:srgbClr val="FF0000"/>
                </a:solidFill>
              </a:rPr>
              <a:t>DEUXIÈME NIVEAU</a:t>
            </a:r>
          </a:p>
          <a:p>
            <a:pPr lvl="2"/>
            <a:r>
              <a:rPr lang="fr-FR" sz="1400" dirty="0">
                <a:solidFill>
                  <a:srgbClr val="161E37"/>
                </a:solidFill>
              </a:rPr>
              <a:t>Troisième niveau</a:t>
            </a:r>
          </a:p>
          <a:p>
            <a:pPr lvl="3"/>
            <a:r>
              <a:rPr lang="fr-FR" sz="1400" dirty="0">
                <a:solidFill>
                  <a:srgbClr val="161E37"/>
                </a:solidFill>
              </a:rPr>
              <a:t>Quatrième niveau</a:t>
            </a:r>
          </a:p>
          <a:p>
            <a:pPr lvl="4"/>
            <a:r>
              <a:rPr lang="fr-FR" sz="1400" dirty="0">
                <a:solidFill>
                  <a:srgbClr val="161E37"/>
                </a:solidFill>
              </a:rPr>
              <a:t>Cinquième niveau</a:t>
            </a: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628650" y="347704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cap="all" baseline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cap="all" baseline="0" dirty="0"/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A3CB8832-3A80-4164-8858-8E8B1FDA4769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10"/>
          <p:cNvSpPr txBox="1">
            <a:spLocks/>
          </p:cNvSpPr>
          <p:nvPr userDrawn="1"/>
        </p:nvSpPr>
        <p:spPr>
          <a:xfrm>
            <a:off x="628650" y="1362075"/>
            <a:ext cx="7399734" cy="28003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  <a:buFontTx/>
              <a:buNone/>
            </a:pPr>
            <a:r>
              <a:rPr lang="fr-FR" dirty="0"/>
              <a:t>Modifiez les styles du texte du masque</a:t>
            </a:r>
          </a:p>
          <a:p>
            <a:pPr marL="0" lvl="2" indent="0">
              <a:lnSpc>
                <a:spcPct val="100000"/>
              </a:lnSpc>
              <a:buFontTx/>
              <a:buNone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Titre 1"/>
          <p:cNvSpPr txBox="1">
            <a:spLocks/>
          </p:cNvSpPr>
          <p:nvPr userDrawn="1"/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cap="all" baseline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cap="all" baseline="0" dirty="0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C10BA948-9BD3-43DB-8299-9E1CC0F54911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282262"/>
            <a:ext cx="4629150" cy="445266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>
                <a:solidFill>
                  <a:srgbClr val="E83743"/>
                </a:solidFill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252000" lvl="0" indent="-252000">
              <a:buFont typeface="+mj-lt"/>
              <a:buAutoNum type="arabicPeriod"/>
            </a:pPr>
            <a:r>
              <a:rPr lang="fr-FR" sz="2400" b="0" i="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les styles du texte du masque</a:t>
            </a:r>
          </a:p>
          <a:p>
            <a:pPr lvl="1"/>
            <a:r>
              <a:rPr lang="fr-FR" sz="1400" dirty="0">
                <a:solidFill>
                  <a:srgbClr val="FF0000"/>
                </a:solidFill>
              </a:rPr>
              <a:t>DEUXIÈME NIVEAU</a:t>
            </a:r>
          </a:p>
          <a:p>
            <a:pPr lvl="2"/>
            <a:r>
              <a:rPr lang="fr-FR" sz="1400" dirty="0">
                <a:solidFill>
                  <a:srgbClr val="161E37"/>
                </a:solidFill>
              </a:rPr>
              <a:t>Troisième niveau</a:t>
            </a:r>
          </a:p>
          <a:p>
            <a:pPr lvl="3"/>
            <a:r>
              <a:rPr lang="fr-FR" sz="1400" dirty="0">
                <a:solidFill>
                  <a:srgbClr val="161E37"/>
                </a:solidFill>
              </a:rPr>
              <a:t>Quatrième niveau</a:t>
            </a:r>
          </a:p>
          <a:p>
            <a:pPr lvl="4"/>
            <a:r>
              <a:rPr lang="fr-FR" sz="1400" dirty="0">
                <a:solidFill>
                  <a:srgbClr val="161E37"/>
                </a:solidFill>
              </a:rPr>
              <a:t>Cinquième niveau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6172" y="1282948"/>
            <a:ext cx="2949178" cy="44599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Brandon Grotesque Medium" panose="020B0603020203060202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16" name="Titre 1"/>
          <p:cNvSpPr txBox="1">
            <a:spLocks/>
          </p:cNvSpPr>
          <p:nvPr userDrawn="1"/>
        </p:nvSpPr>
        <p:spPr>
          <a:xfrm>
            <a:off x="628650" y="365125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>
                <a:solidFill>
                  <a:srgbClr val="054684"/>
                </a:solidFill>
                <a:latin typeface="Brandon Grotesque Light" charset="0"/>
                <a:ea typeface="Brandon Grotesque Light" charset="0"/>
                <a:cs typeface="Brandon Grotesque Light" charset="0"/>
              </a:rPr>
              <a:t>Cliquez pour modifier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4359775"/>
            <a:ext cx="6125889" cy="2492896"/>
          </a:xfrm>
          <a:prstGeom prst="rect">
            <a:avLst/>
          </a:prstGeom>
        </p:spPr>
      </p:pic>
      <p:sp>
        <p:nvSpPr>
          <p:cNvPr id="20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066533" y="6448251"/>
            <a:ext cx="961852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FA3913B2-2FF0-443B-8316-D70548AB2FD4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2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923928" y="6448251"/>
            <a:ext cx="3086100" cy="36512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460432" y="6448251"/>
            <a:ext cx="432048" cy="365125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rgbClr val="054684"/>
                </a:solidFill>
                <a:latin typeface="Brandon Grotesque Medium" charset="0"/>
                <a:ea typeface="Brandon Grotesque Medium" charset="0"/>
                <a:cs typeface="Brandon Grotesque Medium" charset="0"/>
              </a:defRPr>
            </a:lvl1pPr>
          </a:lstStyle>
          <a:p>
            <a:fld id="{9781486F-B47A-B24E-9F72-4A3E76C22D8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Rectangle 15"/>
          <p:cNvSpPr txBox="1">
            <a:spLocks noChangeArrowheads="1"/>
          </p:cNvSpPr>
          <p:nvPr userDrawn="1"/>
        </p:nvSpPr>
        <p:spPr bwMode="auto">
          <a:xfrm>
            <a:off x="323528" y="6511098"/>
            <a:ext cx="1784164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fr-FR" sz="1200" b="0" i="1" dirty="0">
                <a:solidFill>
                  <a:srgbClr val="000000">
                    <a:lumMod val="65000"/>
                    <a:lumOff val="35000"/>
                  </a:srgbClr>
                </a:solidFill>
                <a:latin typeface="Brandon Grotesque Medium" charset="0"/>
                <a:ea typeface="Brandon Grotesque Medium" charset="0"/>
                <a:cs typeface="Brandon Grotesque Medium" charset="0"/>
              </a:rPr>
              <a:t>Le hockey, bien plus qu’un sport !</a:t>
            </a:r>
          </a:p>
        </p:txBody>
      </p:sp>
      <p:pic>
        <p:nvPicPr>
          <p:cNvPr id="24" name="Image 2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4" y="6348383"/>
            <a:ext cx="445347" cy="426791"/>
          </a:xfrm>
          <a:prstGeom prst="rect">
            <a:avLst/>
          </a:prstGeom>
        </p:spPr>
      </p:pic>
      <p:cxnSp>
        <p:nvCxnSpPr>
          <p:cNvPr id="25" name="Connecteur droit 24"/>
          <p:cNvCxnSpPr/>
          <p:nvPr userDrawn="1"/>
        </p:nvCxnSpPr>
        <p:spPr>
          <a:xfrm>
            <a:off x="628650" y="851140"/>
            <a:ext cx="78867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9" r:id="rId3"/>
    <p:sldLayoutId id="2147483720" r:id="rId4"/>
    <p:sldLayoutId id="2147483721" r:id="rId5"/>
    <p:sldLayoutId id="2147483722" r:id="rId6"/>
    <p:sldLayoutId id="2147483713" r:id="rId7"/>
    <p:sldLayoutId id="2147483714" r:id="rId8"/>
    <p:sldLayoutId id="2147483715" r:id="rId9"/>
    <p:sldLayoutId id="2147483716" r:id="rId10"/>
    <p:sldLayoutId id="2147483723" r:id="rId11"/>
    <p:sldLayoutId id="2147483724" r:id="rId12"/>
    <p:sldLayoutId id="2147483725" r:id="rId13"/>
    <p:sldLayoutId id="2147483726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jp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jp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jpg"/><Relationship Id="rId5" Type="http://schemas.openxmlformats.org/officeDocument/2006/relationships/image" Target="../media/image35.png"/><Relationship Id="rId15" Type="http://schemas.openxmlformats.org/officeDocument/2006/relationships/image" Target="../media/image45.jp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/maps/d/embed?mid=15ukRomaYsACLAivXKIXuzeP9AI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hyperlink" Target="https://www.google.com/maps/d/embed?mid=15ukRomaYsACLAivXKIXuzeP9AI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../../../Formations/CPC/2021-2022/chateau%20de%20radegou.ppt" TargetMode="External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julian.pourchet@ac-versailles.fr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antoine.zanardo@78.hockey-idf.or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Julian.pourchet@ac-versailles.fr" TargetMode="External"/><Relationship Id="rId5" Type="http://schemas.openxmlformats.org/officeDocument/2006/relationships/hyperlink" Target="mailto:Antoine.zanardo@78.hockey-idf.org" TargetMode="Externa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100137-95AE-5B44-9710-6A1760C0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56239"/>
            <a:ext cx="9144000" cy="2821474"/>
          </a:xfrm>
        </p:spPr>
        <p:txBody>
          <a:bodyPr/>
          <a:lstStyle/>
          <a:p>
            <a:pPr algn="ctr"/>
            <a:r>
              <a:rPr lang="fr-FR" dirty="0"/>
              <a:t>  </a:t>
            </a:r>
            <a:r>
              <a:rPr lang="fr-FR" cap="none" dirty="0"/>
              <a:t>Stage de formation</a:t>
            </a:r>
            <a:br>
              <a:rPr lang="fr-FR" dirty="0"/>
            </a:br>
            <a:r>
              <a:rPr lang="fr-FR" dirty="0"/>
              <a:t>      « olympisme et territoire »</a:t>
            </a:r>
            <a:br>
              <a:rPr lang="fr-FR" dirty="0"/>
            </a:br>
            <a:r>
              <a:rPr lang="fr-FR" sz="3000" dirty="0"/>
              <a:t>JEU DE CROSSE/HOCKEY-SUR-GAZON</a:t>
            </a:r>
            <a:br>
              <a:rPr lang="fr-FR" sz="3000" dirty="0"/>
            </a:br>
            <a:endParaRPr lang="fr-FR" sz="30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160E56-8B4E-764C-A213-D10F6B711555}"/>
              </a:ext>
            </a:extLst>
          </p:cNvPr>
          <p:cNvSpPr txBox="1"/>
          <p:nvPr/>
        </p:nvSpPr>
        <p:spPr>
          <a:xfrm>
            <a:off x="8706678" y="33130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933" y="5188820"/>
            <a:ext cx="1812238" cy="141581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417" y="122474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7322815" y="5188819"/>
            <a:ext cx="1549377" cy="141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6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98755B7-6AF4-814C-8DBF-CD8352E947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31712A8-F30F-B94B-8F23-36053EB73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CF95490-E2E1-CD4C-AAB0-3C80F34E0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6D19429F-A147-B749-B4B7-E233B8F25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32" y="213424"/>
            <a:ext cx="7886700" cy="471587"/>
          </a:xfrm>
        </p:spPr>
        <p:txBody>
          <a:bodyPr/>
          <a:lstStyle/>
          <a:p>
            <a:pPr algn="ctr"/>
            <a:r>
              <a:rPr lang="fr-FR" sz="2800" dirty="0">
                <a:latin typeface="Brandon Grotesque" panose="020B0503020203060202" pitchFamily="34" charset="77"/>
              </a:rPr>
              <a:t>Le Hockey en France quelques chiffres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D5CA74C-7716-CD43-A2DD-7B25D7CF93DD}"/>
              </a:ext>
            </a:extLst>
          </p:cNvPr>
          <p:cNvSpPr txBox="1"/>
          <p:nvPr/>
        </p:nvSpPr>
        <p:spPr>
          <a:xfrm>
            <a:off x="2955682" y="4422825"/>
            <a:ext cx="3074803" cy="62546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8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Saison 2022-2023 :</a:t>
            </a:r>
          </a:p>
          <a:p>
            <a:pPr algn="ctr"/>
            <a:r>
              <a:rPr lang="fr-FR" sz="28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134 clubs</a:t>
            </a:r>
          </a:p>
          <a:p>
            <a:pPr algn="ctr"/>
            <a:r>
              <a:rPr lang="fr-FR" sz="2800" b="1" dirty="0"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14278 licenciés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2D7F51-E192-7643-854C-171E975B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303" y="3121832"/>
            <a:ext cx="942702" cy="94603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C4D7F7-DCAF-664B-9B81-806B5F15A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247" y="1339262"/>
            <a:ext cx="580460" cy="7457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DA3EA1-7AEC-6F40-BD75-CAA3321C9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413" y="1948742"/>
            <a:ext cx="717856" cy="73990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4424E34-2B44-E14D-AC37-8677D85F7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317407" y="4492051"/>
            <a:ext cx="1170054" cy="117005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FAAD32-6B8B-6343-ADD7-47561E33B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181" y="5570264"/>
            <a:ext cx="782245" cy="77719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B0E08B0-32B3-2B40-BDF4-FFE7A38E3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0370" y="1934518"/>
            <a:ext cx="650624" cy="87888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E1C226-322C-0F4C-817A-98E59A32E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9021" y="3177673"/>
            <a:ext cx="739903" cy="54812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B8EDC80-E2C3-0047-9511-A9052C0CE6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3522" y="4274615"/>
            <a:ext cx="577639" cy="10058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24A05EA-24AE-1F46-83FA-5F577F5B2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1861" y="2345692"/>
            <a:ext cx="935422" cy="93542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2F05FC-E80B-274F-A650-0595AF77BC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8686" y="5186610"/>
            <a:ext cx="978597" cy="97859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24914C2-51F4-0646-A3E2-2D255B6256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4806" y="5251117"/>
            <a:ext cx="672402" cy="10217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99B719-94BE-C548-9CA1-FE74C805DB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287" y="4236671"/>
            <a:ext cx="874078" cy="8740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D63EAD9-213D-F040-87EF-F54C22BECAC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749" y="1940148"/>
            <a:ext cx="773527" cy="67683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58B0D31-83C4-2042-83B5-2415D13E1B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852" y="3078783"/>
            <a:ext cx="771474" cy="66925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8CE8E965-D2DE-3F45-B75B-ACBB84FE98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9758" y="3787166"/>
            <a:ext cx="717856" cy="71785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0BBE705-21A2-6049-A710-E117D16580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8873" y="5570264"/>
            <a:ext cx="672402" cy="6724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998B567-CC60-114B-8283-7E85A603ACC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05253" y="1083998"/>
            <a:ext cx="661352" cy="7599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618038E5-9E67-854E-8262-B33573FC0C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6009" y="909756"/>
            <a:ext cx="739904" cy="74570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17CEB5-0640-864E-9202-D967C9FFDF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35822" y="1028376"/>
            <a:ext cx="745707" cy="74570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5B7EFEA-E251-5240-9CEE-DA9E6226FF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30919" y="2522334"/>
            <a:ext cx="1717010" cy="151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3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9C7994-4203-A143-8885-F0A3C32E3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54" y="-8681"/>
            <a:ext cx="9238908" cy="685644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AA791A-8CC6-B94A-9644-A096737CD7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04A498-368D-9941-B785-33A3322EC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A7E9B61-170B-804F-BD0F-94C869633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Titre 4">
            <a:extLst>
              <a:ext uri="{FF2B5EF4-FFF2-40B4-BE49-F238E27FC236}">
                <a16:creationId xmlns:a16="http://schemas.microsoft.com/office/drawing/2014/main" id="{FBABCF32-B614-6445-9304-217C301F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80" y="123047"/>
            <a:ext cx="7886700" cy="471587"/>
          </a:xfrm>
        </p:spPr>
        <p:txBody>
          <a:bodyPr/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Brandon Grotesque" panose="020B0503020203060202" pitchFamily="34" charset="77"/>
              </a:rPr>
              <a:t>NOS EQUIPES DE FRANCE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C8C4847-3F52-8C4E-A7A0-228B3027AF1D}"/>
              </a:ext>
            </a:extLst>
          </p:cNvPr>
          <p:cNvSpPr txBox="1"/>
          <p:nvPr/>
        </p:nvSpPr>
        <p:spPr>
          <a:xfrm>
            <a:off x="359923" y="4776281"/>
            <a:ext cx="4212077" cy="1222183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400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EDF H : 12</a:t>
            </a:r>
            <a:r>
              <a:rPr lang="fr-FR" sz="2400" b="1" i="0" baseline="30000" dirty="0">
                <a:latin typeface="Brandon Grotesque Thin" charset="0"/>
                <a:ea typeface="Brandon Grotesque Thin" charset="0"/>
                <a:cs typeface="Brandon Grotesque Thin" charset="0"/>
              </a:rPr>
              <a:t>ème</a:t>
            </a:r>
            <a:r>
              <a:rPr lang="fr-FR" sz="2400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 rang mondial </a:t>
            </a:r>
          </a:p>
          <a:p>
            <a:pPr algn="ctr"/>
            <a:r>
              <a:rPr lang="fr-FR" sz="2400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EDF D : 25</a:t>
            </a:r>
            <a:r>
              <a:rPr lang="fr-FR" sz="2400" b="1" i="0" baseline="30000" dirty="0">
                <a:latin typeface="Brandon Grotesque Thin" charset="0"/>
                <a:ea typeface="Brandon Grotesque Thin" charset="0"/>
                <a:cs typeface="Brandon Grotesque Thin" charset="0"/>
              </a:rPr>
              <a:t>ème</a:t>
            </a:r>
            <a:r>
              <a:rPr lang="fr-FR" sz="2400" b="1" i="0" dirty="0">
                <a:latin typeface="Brandon Grotesque Thin" charset="0"/>
                <a:ea typeface="Brandon Grotesque Thin" charset="0"/>
                <a:cs typeface="Brandon Grotesque Thin" charset="0"/>
              </a:rPr>
              <a:t> rang mondial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834D3C2-413B-064A-B636-7BC0B4E0825D}"/>
              </a:ext>
            </a:extLst>
          </p:cNvPr>
          <p:cNvCxnSpPr/>
          <p:nvPr/>
        </p:nvCxnSpPr>
        <p:spPr>
          <a:xfrm>
            <a:off x="1697033" y="605533"/>
            <a:ext cx="63313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84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2AE26C3-879E-E443-B312-7BFA0752A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6119" y="-19153"/>
            <a:ext cx="10389386" cy="6896306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59B617B-85A8-3F49-9B11-6BF934FB54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E8F0E10-0DC2-1D47-8A63-2777044A7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84D204-C506-3342-A705-A9FDE87BAB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8" name="Titre 4">
            <a:extLst>
              <a:ext uri="{FF2B5EF4-FFF2-40B4-BE49-F238E27FC236}">
                <a16:creationId xmlns:a16="http://schemas.microsoft.com/office/drawing/2014/main" id="{083033EF-289B-FC48-80D1-00849CC82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80" y="123047"/>
            <a:ext cx="7886700" cy="471587"/>
          </a:xfrm>
        </p:spPr>
        <p:txBody>
          <a:bodyPr/>
          <a:lstStyle/>
          <a:p>
            <a:pPr algn="ctr"/>
            <a:r>
              <a:rPr lang="fr-F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</a:rPr>
              <a:t>EQUIPE DE FRANCE ADAPTÉ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AE25ABD-DA18-DC41-B858-64A44B0AED66}"/>
              </a:ext>
            </a:extLst>
          </p:cNvPr>
          <p:cNvCxnSpPr/>
          <p:nvPr/>
        </p:nvCxnSpPr>
        <p:spPr>
          <a:xfrm>
            <a:off x="1697033" y="605533"/>
            <a:ext cx="63313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0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502012" y="1101213"/>
            <a:ext cx="16419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Club de – 50 licenciés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Club de + 50 licenciés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Club de + 100 licenciés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Club de + 200 licenciés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573732" y="281763"/>
            <a:ext cx="7886700" cy="471587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000" baseline="0" dirty="0">
                <a:latin typeface="Brandon Grotesque" panose="020B0503020203060202" pitchFamily="34" charset="77"/>
                <a:ea typeface="Brandon Grotesque Light" charset="0"/>
                <a:cs typeface="Brandon Grotesque Light" charset="0"/>
              </a:rPr>
              <a:t>CARTOGRAPHIE IDF – 19 clubs</a:t>
            </a:r>
            <a:endParaRPr lang="fr-FR" baseline="0" dirty="0">
              <a:latin typeface="Brandon Grotesque" panose="020B0503020203060202" pitchFamily="34" charset="77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4D2324-F384-4C54-A4F3-B926870E1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3" y="946856"/>
            <a:ext cx="6391669" cy="51100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8052" y="1330389"/>
            <a:ext cx="226142" cy="2261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7148052" y="2399073"/>
            <a:ext cx="226142" cy="22614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7148052" y="3514752"/>
            <a:ext cx="226142" cy="22614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CC9CFA-809B-4F1A-828A-EFB2AF0F2282}"/>
              </a:ext>
            </a:extLst>
          </p:cNvPr>
          <p:cNvSpPr/>
          <p:nvPr/>
        </p:nvSpPr>
        <p:spPr>
          <a:xfrm>
            <a:off x="7148052" y="4579226"/>
            <a:ext cx="226142" cy="226142"/>
          </a:xfrm>
          <a:prstGeom prst="rect">
            <a:avLst/>
          </a:prstGeom>
          <a:solidFill>
            <a:srgbClr val="05468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213365-414F-470A-AAC7-7B8C1021B801}"/>
              </a:ext>
            </a:extLst>
          </p:cNvPr>
          <p:cNvSpPr txBox="1"/>
          <p:nvPr/>
        </p:nvSpPr>
        <p:spPr>
          <a:xfrm>
            <a:off x="251520" y="6107593"/>
            <a:ext cx="651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Complément d’informations sur :</a:t>
            </a:r>
          </a:p>
          <a:p>
            <a:r>
              <a:rPr lang="fr-FR" sz="1400" dirty="0">
                <a:hlinkClick r:id="rId4"/>
              </a:rPr>
              <a:t>Carte - Où jouer au Hockey en Ile de France ?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69794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3946227-77B8-4F7F-839B-1185419B4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686"/>
          <a:stretch/>
        </p:blipFill>
        <p:spPr>
          <a:xfrm>
            <a:off x="3689683" y="958250"/>
            <a:ext cx="5454315" cy="50427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85692" y="1622756"/>
            <a:ext cx="3462354" cy="923330"/>
          </a:xfrm>
          <a:prstGeom prst="rect">
            <a:avLst/>
          </a:prstGeom>
          <a:solidFill>
            <a:schemeClr val="bg2">
              <a:alpha val="60000"/>
            </a:schemeClr>
          </a:solidFill>
          <a:ln w="25400" cap="rnd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Comité Départemental des Yvelines: </a:t>
            </a:r>
            <a:b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</a:br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3 clubs – 845 licenciés en 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6213365-414F-470A-AAC7-7B8C1021B801}"/>
              </a:ext>
            </a:extLst>
          </p:cNvPr>
          <p:cNvSpPr txBox="1"/>
          <p:nvPr/>
        </p:nvSpPr>
        <p:spPr>
          <a:xfrm>
            <a:off x="251520" y="6037921"/>
            <a:ext cx="6519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/>
              <a:t>Complément d’informations sur :</a:t>
            </a:r>
          </a:p>
          <a:p>
            <a:r>
              <a:rPr lang="fr-FR" sz="1400" dirty="0">
                <a:hlinkClick r:id="rId4"/>
              </a:rPr>
              <a:t>Carte - Où jouer au Hockey en Ile de France ?</a:t>
            </a:r>
            <a:endParaRPr lang="fr-FR" sz="1400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51519" y="52791"/>
            <a:ext cx="8073084" cy="697616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aseline="0" dirty="0">
                <a:latin typeface="Brandon Grotesque" panose="020B0503020203060202" pitchFamily="34" charset="77"/>
                <a:ea typeface="Brandon Grotesque Light" charset="0"/>
                <a:cs typeface="Brandon Grotesque Light" charset="0"/>
              </a:rPr>
              <a:t>CARTOGRAPHIE des clubs dans les Yvelines </a:t>
            </a:r>
            <a:endParaRPr lang="fr-FR" sz="3600" baseline="0" dirty="0">
              <a:latin typeface="Brandon Grotesque" panose="020B0503020203060202" pitchFamily="34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FF533CC-A591-41FB-9FC3-8570ED329CC3}"/>
              </a:ext>
            </a:extLst>
          </p:cNvPr>
          <p:cNvSpPr txBox="1"/>
          <p:nvPr/>
        </p:nvSpPr>
        <p:spPr>
          <a:xfrm>
            <a:off x="58583" y="2597235"/>
            <a:ext cx="3462354" cy="923330"/>
          </a:xfrm>
          <a:prstGeom prst="rect">
            <a:avLst/>
          </a:prstGeom>
          <a:solidFill>
            <a:schemeClr val="bg2">
              <a:alpha val="60000"/>
            </a:schemeClr>
          </a:solidFill>
          <a:ln w="25400" cap="rnd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tx1"/>
                </a:solidFill>
                <a:latin typeface="Brandon Grotesque" panose="020B0503020203060202" pitchFamily="34" charset="77"/>
              </a:rPr>
              <a:t>Maison-Laffitte</a:t>
            </a:r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 Hockey Club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Club prometteur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48 licenciés en 2022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9A437D6-260D-404B-BE44-73846E893AD9}"/>
              </a:ext>
            </a:extLst>
          </p:cNvPr>
          <p:cNvSpPr txBox="1"/>
          <p:nvPr/>
        </p:nvSpPr>
        <p:spPr>
          <a:xfrm>
            <a:off x="48867" y="3587603"/>
            <a:ext cx="3462354" cy="923330"/>
          </a:xfrm>
          <a:prstGeom prst="rect">
            <a:avLst/>
          </a:prstGeom>
          <a:solidFill>
            <a:schemeClr val="bg2">
              <a:alpha val="60000"/>
            </a:schemeClr>
          </a:solidFill>
          <a:ln w="25400" cap="rnd" cmpd="dbl" algn="ctr">
            <a:solidFill>
              <a:srgbClr val="05468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Saint Germain Hockey Club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Champion de France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463 licenciés en 2022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C3E931-6107-4EAE-809D-5827A21ABBFB}"/>
              </a:ext>
            </a:extLst>
          </p:cNvPr>
          <p:cNvSpPr txBox="1"/>
          <p:nvPr/>
        </p:nvSpPr>
        <p:spPr>
          <a:xfrm>
            <a:off x="58583" y="4586666"/>
            <a:ext cx="3452638" cy="923330"/>
          </a:xfrm>
          <a:prstGeom prst="rect">
            <a:avLst/>
          </a:prstGeom>
          <a:solidFill>
            <a:schemeClr val="bg2">
              <a:alpha val="60000"/>
            </a:schemeClr>
          </a:solidFill>
          <a:ln w="25400" cap="rnd" cmpd="dbl" algn="ctr">
            <a:solidFill>
              <a:srgbClr val="40B8E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Racing Club de France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Club Historique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Brandon Grotesque" panose="020B0503020203060202" pitchFamily="34" charset="77"/>
              </a:rPr>
              <a:t>334 licenciés en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3EA4428-DACA-4245-A510-33BBE02CAC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8235" y="4725451"/>
            <a:ext cx="645759" cy="64575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615FE4-E6EC-044D-A7E2-962CA639C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8236" y="3865174"/>
            <a:ext cx="645759" cy="64575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BC3CA9-3B95-974B-96D2-0FC6BD871F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2409" y="2877936"/>
            <a:ext cx="551586" cy="5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54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D38357-C7C7-9542-B000-20D355C2D5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530315-E31B-654D-BB8E-7DE29C629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794613-15E1-9040-BF0C-C8A68860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8CA10057-23BA-2A45-A1EC-04B26D3D8B38}"/>
              </a:ext>
            </a:extLst>
          </p:cNvPr>
          <p:cNvSpPr txBox="1">
            <a:spLocks/>
          </p:cNvSpPr>
          <p:nvPr/>
        </p:nvSpPr>
        <p:spPr>
          <a:xfrm>
            <a:off x="535458" y="151645"/>
            <a:ext cx="8073084" cy="697616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400" baseline="0" dirty="0">
                <a:latin typeface="Brandon Grotesque" panose="020B0503020203060202" pitchFamily="34" charset="77"/>
                <a:ea typeface="Brandon Grotesque Light" charset="0"/>
                <a:cs typeface="Brandon Grotesque Light" charset="0"/>
              </a:rPr>
              <a:t>Les Yveli</a:t>
            </a:r>
            <a:r>
              <a:rPr lang="fr-FR" sz="2400" dirty="0">
                <a:latin typeface="Brandon Grotesque" panose="020B0503020203060202" pitchFamily="34" charset="77"/>
                <a:ea typeface="Brandon Grotesque Light" charset="0"/>
                <a:cs typeface="Brandon Grotesque Light" charset="0"/>
              </a:rPr>
              <a:t>nes : Terre de champions</a:t>
            </a:r>
            <a:r>
              <a:rPr lang="fr-FR" sz="2400" baseline="0" dirty="0">
                <a:latin typeface="Brandon Grotesque" panose="020B0503020203060202" pitchFamily="34" charset="77"/>
                <a:ea typeface="Brandon Grotesque Light" charset="0"/>
                <a:cs typeface="Brandon Grotesque Light" charset="0"/>
              </a:rPr>
              <a:t> </a:t>
            </a:r>
            <a:endParaRPr lang="fr-FR" sz="3600" baseline="0" dirty="0">
              <a:latin typeface="Brandon Grotesque" panose="020B0503020203060202" pitchFamily="34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C7FE62-208C-BE4B-BA75-FD3C29D1A279}"/>
              </a:ext>
            </a:extLst>
          </p:cNvPr>
          <p:cNvSpPr txBox="1"/>
          <p:nvPr/>
        </p:nvSpPr>
        <p:spPr>
          <a:xfrm>
            <a:off x="3572933" y="1031724"/>
            <a:ext cx="1998134" cy="4183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400" b="0" i="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Palmarès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6DD2FB-FD05-734E-BF24-F9DD59AC0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6442"/>
            <a:ext cx="4545116" cy="45451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8CE84F-6152-4A49-9808-4EDC431C91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06" y="1240903"/>
            <a:ext cx="4376194" cy="4376194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7266F26-B2BF-EE4A-80F8-FCCE37A1D900}"/>
              </a:ext>
            </a:extLst>
          </p:cNvPr>
          <p:cNvSpPr txBox="1"/>
          <p:nvPr/>
        </p:nvSpPr>
        <p:spPr>
          <a:xfrm>
            <a:off x="480276" y="2378289"/>
            <a:ext cx="3807255" cy="41835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A54F97B-D299-EB4A-96FE-30AD177421F1}"/>
              </a:ext>
            </a:extLst>
          </p:cNvPr>
          <p:cNvSpPr txBox="1"/>
          <p:nvPr/>
        </p:nvSpPr>
        <p:spPr>
          <a:xfrm>
            <a:off x="693253" y="2691478"/>
            <a:ext cx="3379214" cy="1232225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SGHC</a:t>
            </a:r>
          </a:p>
          <a:p>
            <a:pPr algn="ctr"/>
            <a:r>
              <a:rPr lang="fr-FR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Chp</a:t>
            </a:r>
            <a:r>
              <a:rPr lang="fr-FR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 France Féminin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: 2 x 🏆</a:t>
            </a:r>
          </a:p>
          <a:p>
            <a:pPr algn="ctr"/>
            <a:endParaRPr lang="fr-FR" sz="800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  <a:p>
            <a:pPr algn="ctr"/>
            <a:r>
              <a:rPr lang="fr-FR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Chp</a:t>
            </a:r>
            <a:r>
              <a:rPr lang="fr-FR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 France Masculin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: 8 x🏆 </a:t>
            </a:r>
          </a:p>
          <a:p>
            <a:pPr algn="ctr"/>
            <a:endParaRPr lang="fr-FR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C3E072-CD33-DF48-8435-B86F055D279A}"/>
              </a:ext>
            </a:extLst>
          </p:cNvPr>
          <p:cNvSpPr txBox="1"/>
          <p:nvPr/>
        </p:nvSpPr>
        <p:spPr>
          <a:xfrm>
            <a:off x="5373328" y="2667912"/>
            <a:ext cx="2942460" cy="1237758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RCF 78</a:t>
            </a:r>
          </a:p>
          <a:p>
            <a:pPr algn="ctr"/>
            <a:r>
              <a:rPr lang="fr-FR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Chp</a:t>
            </a:r>
            <a:r>
              <a:rPr lang="fr-FR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 France Féminin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: 13 x 🏆</a:t>
            </a:r>
          </a:p>
          <a:p>
            <a:pPr algn="ctr"/>
            <a:endParaRPr lang="fr-FR" sz="800" dirty="0">
              <a:solidFill>
                <a:schemeClr val="tx1">
                  <a:lumMod val="95000"/>
                  <a:lumOff val="5000"/>
                </a:schemeClr>
              </a:solidFill>
              <a:latin typeface="Brandon Grotesque" panose="020B0503020203060202" pitchFamily="34" charset="77"/>
              <a:ea typeface="Brandon Grotesque Thin" charset="0"/>
              <a:cs typeface="Brandon Grotesque Thin" charset="0"/>
            </a:endParaRPr>
          </a:p>
          <a:p>
            <a:pPr algn="ctr"/>
            <a:r>
              <a:rPr lang="fr-FR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Chp</a:t>
            </a:r>
            <a:r>
              <a:rPr lang="fr-FR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 France Masculin 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Brandon Grotesque" panose="020B0503020203060202" pitchFamily="34" charset="77"/>
                <a:ea typeface="Brandon Grotesque Thin" charset="0"/>
                <a:cs typeface="Brandon Grotesque Thin" charset="0"/>
              </a:rPr>
              <a:t>: 22 x 🏆</a:t>
            </a:r>
          </a:p>
        </p:txBody>
      </p:sp>
    </p:spTree>
    <p:extLst>
      <p:ext uri="{BB962C8B-B14F-4D97-AF65-F5344CB8AC3E}">
        <p14:creationId xmlns:p14="http://schemas.microsoft.com/office/powerpoint/2010/main" val="411265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070422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Hockey-sur-Gazon: Présentation de l’activité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1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AD43DA7-EA67-8A41-9491-8BD2DFD6F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6622" y="-103415"/>
            <a:ext cx="10597244" cy="706482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B0035B4-09EB-AD47-B52E-F076354C31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1B2C58-C5DC-4CA2-9FDE-392019487025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C4DFC7-3FF1-6E42-9F24-B766C87DE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6C4879-1D0C-0D42-85E3-A0021DD92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9D72A6A-8EE0-524D-9DCD-A03FA8435949}"/>
              </a:ext>
            </a:extLst>
          </p:cNvPr>
          <p:cNvSpPr txBox="1"/>
          <p:nvPr/>
        </p:nvSpPr>
        <p:spPr>
          <a:xfrm>
            <a:off x="1414020" y="350792"/>
            <a:ext cx="6315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2"/>
                </a:solidFill>
              </a:rPr>
              <a:t>Le Hockey c’est quoi 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25984A-0E47-CC40-A6EB-F68D171B9C22}"/>
              </a:ext>
            </a:extLst>
          </p:cNvPr>
          <p:cNvSpPr txBox="1"/>
          <p:nvPr/>
        </p:nvSpPr>
        <p:spPr>
          <a:xfrm>
            <a:off x="5648899" y="3829346"/>
            <a:ext cx="349510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0230A57-F876-BD44-AFFA-70A3FC433C28}"/>
              </a:ext>
            </a:extLst>
          </p:cNvPr>
          <p:cNvSpPr txBox="1"/>
          <p:nvPr/>
        </p:nvSpPr>
        <p:spPr>
          <a:xfrm>
            <a:off x="4572000" y="3428999"/>
            <a:ext cx="3954644" cy="1401288"/>
          </a:xfrm>
          <a:prstGeom prst="rect">
            <a:avLst/>
          </a:prstGeom>
          <a:solidFill>
            <a:schemeClr val="bg2">
              <a:alpha val="64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endParaRPr lang="fr-FR" sz="2400" b="1" dirty="0">
              <a:solidFill>
                <a:srgbClr val="000000"/>
              </a:solidFill>
            </a:endParaRPr>
          </a:p>
          <a:p>
            <a:pPr algn="ctr"/>
            <a:r>
              <a:rPr lang="fr-FR" sz="2000" b="1" dirty="0">
                <a:solidFill>
                  <a:srgbClr val="000000"/>
                </a:solidFill>
              </a:rPr>
              <a:t>Un objectif </a:t>
            </a:r>
            <a:r>
              <a:rPr lang="fr-FR" sz="2000" dirty="0">
                <a:solidFill>
                  <a:srgbClr val="000000"/>
                </a:solidFill>
              </a:rPr>
              <a:t>: marquer, grâce à une balle et une crosse, au moins 1 but de plus que l’adversaire pour gagner le match.</a:t>
            </a:r>
          </a:p>
          <a:p>
            <a:pPr algn="ctr"/>
            <a:endParaRPr lang="fr-FR" sz="2400" b="1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550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3A803CD-2825-A443-B794-4CDC2929F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FC5F69-52FB-2146-9EE4-0033D0C05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32FDCB3-6147-BC4D-8291-B366FE6B0E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152D5798-ED5F-014B-ACD0-F0D7BFA469A6}"/>
              </a:ext>
            </a:extLst>
          </p:cNvPr>
          <p:cNvSpPr txBox="1"/>
          <p:nvPr/>
        </p:nvSpPr>
        <p:spPr>
          <a:xfrm>
            <a:off x="366435" y="1517663"/>
            <a:ext cx="8680361" cy="131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1" indent="0">
              <a:spcBef>
                <a:spcPts val="500"/>
              </a:spcBef>
              <a:defRPr sz="2400">
                <a:solidFill>
                  <a:srgbClr val="2F2F2F"/>
                </a:solidFill>
                <a:latin typeface="Brandon Grotesque Light"/>
                <a:ea typeface="Brandon Grotesque Light"/>
                <a:cs typeface="Brandon Grotesque Light"/>
                <a:sym typeface="Brandon Grotesque Light"/>
              </a:defRPr>
            </a:pPr>
            <a:r>
              <a:rPr dirty="0"/>
              <a:t>Sport </a:t>
            </a:r>
            <a:r>
              <a:rPr dirty="0" err="1"/>
              <a:t>collectif</a:t>
            </a:r>
            <a:r>
              <a:rPr dirty="0"/>
              <a:t> </a:t>
            </a:r>
            <a:r>
              <a:rPr dirty="0" err="1"/>
              <a:t>d’évitement</a:t>
            </a:r>
            <a:r>
              <a:rPr dirty="0"/>
              <a:t> sur grand terrain</a:t>
            </a:r>
            <a:r>
              <a:rPr lang="fr-FR" dirty="0"/>
              <a:t> (91,5 m de long et 55m de large)</a:t>
            </a:r>
            <a:endParaRPr sz="2400" dirty="0"/>
          </a:p>
          <a:p>
            <a:pPr lvl="1" indent="0">
              <a:lnSpc>
                <a:spcPct val="150000"/>
              </a:lnSpc>
              <a:spcBef>
                <a:spcPts val="500"/>
              </a:spcBef>
              <a:defRPr sz="2400">
                <a:solidFill>
                  <a:srgbClr val="2F2F2F"/>
                </a:solidFill>
                <a:latin typeface="Brandon Grotesque Light"/>
                <a:ea typeface="Brandon Grotesque Light"/>
                <a:cs typeface="Brandon Grotesque Light"/>
                <a:sym typeface="Brandon Grotesque Light"/>
              </a:defRPr>
            </a:pPr>
            <a:r>
              <a:rPr dirty="0"/>
              <a:t>Match </a:t>
            </a:r>
            <a:r>
              <a:rPr dirty="0" err="1"/>
              <a:t>à</a:t>
            </a:r>
            <a:r>
              <a:rPr dirty="0"/>
              <a:t> 11 </a:t>
            </a:r>
            <a:r>
              <a:rPr dirty="0" err="1"/>
              <a:t>contre</a:t>
            </a:r>
            <a:r>
              <a:rPr dirty="0"/>
              <a:t> 11</a:t>
            </a:r>
            <a:r>
              <a:rPr lang="fr-FR" dirty="0"/>
              <a:t> dont 1 gardien</a:t>
            </a:r>
            <a:endParaRPr sz="2800" dirty="0"/>
          </a:p>
        </p:txBody>
      </p:sp>
      <p:sp>
        <p:nvSpPr>
          <p:cNvPr id="7" name="ZoneTexte 1">
            <a:extLst>
              <a:ext uri="{FF2B5EF4-FFF2-40B4-BE49-F238E27FC236}">
                <a16:creationId xmlns:a16="http://schemas.microsoft.com/office/drawing/2014/main" id="{F34F5F3C-91B2-B14C-AF20-DF36F49C06F6}"/>
              </a:ext>
            </a:extLst>
          </p:cNvPr>
          <p:cNvSpPr txBox="1"/>
          <p:nvPr/>
        </p:nvSpPr>
        <p:spPr>
          <a:xfrm>
            <a:off x="1888481" y="0"/>
            <a:ext cx="7003999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400"/>
            </a:lvl1pPr>
          </a:lstStyle>
          <a:p>
            <a:r>
              <a:rPr dirty="0"/>
              <a:t>Le Hockey </a:t>
            </a:r>
            <a:r>
              <a:rPr dirty="0" err="1"/>
              <a:t>c’est</a:t>
            </a:r>
            <a:r>
              <a:rPr dirty="0"/>
              <a:t> quoi ?</a:t>
            </a:r>
          </a:p>
        </p:txBody>
      </p:sp>
      <p:pic>
        <p:nvPicPr>
          <p:cNvPr id="8" name="Image 5" descr="Image 5">
            <a:extLst>
              <a:ext uri="{FF2B5EF4-FFF2-40B4-BE49-F238E27FC236}">
                <a16:creationId xmlns:a16="http://schemas.microsoft.com/office/drawing/2014/main" id="{DE3E44D2-2F59-2142-933D-64E79F6F7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35" y="3649409"/>
            <a:ext cx="4463716" cy="2334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 7" descr="Image 7">
            <a:extLst>
              <a:ext uri="{FF2B5EF4-FFF2-40B4-BE49-F238E27FC236}">
                <a16:creationId xmlns:a16="http://schemas.microsoft.com/office/drawing/2014/main" id="{F625860D-FD58-F84F-A849-91938D5F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584" y="3429000"/>
            <a:ext cx="3962887" cy="25546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9C7B76A-4011-1341-BBBC-CEA68D781EC0}"/>
              </a:ext>
            </a:extLst>
          </p:cNvPr>
          <p:cNvSpPr txBox="1"/>
          <p:nvPr/>
        </p:nvSpPr>
        <p:spPr>
          <a:xfrm>
            <a:off x="6104238" y="159402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4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F838BA-DFE4-DD4B-8C81-FD0FBFCD92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11018A8-9593-6845-8452-1662BE022D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F7A303-7D3B-6441-8D40-2B20072F0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869FFA-1F0E-4841-B04F-F49DB625913E}"/>
              </a:ext>
            </a:extLst>
          </p:cNvPr>
          <p:cNvSpPr txBox="1"/>
          <p:nvPr/>
        </p:nvSpPr>
        <p:spPr>
          <a:xfrm>
            <a:off x="1504171" y="0"/>
            <a:ext cx="6315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Le Hockey c’est quoi ?</a:t>
            </a:r>
          </a:p>
        </p:txBody>
      </p:sp>
      <p:pic>
        <p:nvPicPr>
          <p:cNvPr id="12" name="4 clés pour comprendre le sport.mp4" descr="4 clés pour comprendre le sport.mp4">
            <a:hlinkClick r:id="" action="ppaction://media"/>
            <a:extLst>
              <a:ext uri="{FF2B5EF4-FFF2-40B4-BE49-F238E27FC236}">
                <a16:creationId xmlns:a16="http://schemas.microsoft.com/office/drawing/2014/main" id="{C6E53D3A-58A5-E64B-8883-5D654C32C3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233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1085" y="230303"/>
            <a:ext cx="5623560" cy="857250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50"/>
                </a:solidFill>
              </a:rPr>
              <a:t>Les albums à ….</a:t>
            </a:r>
          </a:p>
        </p:txBody>
      </p:sp>
      <p:pic>
        <p:nvPicPr>
          <p:cNvPr id="3074" name="Picture 2" descr="image descri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76773"/>
            <a:ext cx="1998222" cy="20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description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1376773"/>
            <a:ext cx="1998222" cy="20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descrip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6773"/>
            <a:ext cx="1998222" cy="201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descrip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645024"/>
            <a:ext cx="2054157" cy="20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descrip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3" y="3645024"/>
            <a:ext cx="2079139" cy="20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image descrip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38" y="3645024"/>
            <a:ext cx="2095133" cy="20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1331640" y="3390365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grandir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599892" y="3390365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jouer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862593" y="3381125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danser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13578" y="5704120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nager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599892" y="5721484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s’orienter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862593" y="5741446"/>
            <a:ext cx="19982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/>
              <a:t>À vivre ensemble</a:t>
            </a:r>
          </a:p>
        </p:txBody>
      </p:sp>
    </p:spTree>
    <p:extLst>
      <p:ext uri="{BB962C8B-B14F-4D97-AF65-F5344CB8AC3E}">
        <p14:creationId xmlns:p14="http://schemas.microsoft.com/office/powerpoint/2010/main" val="4034760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8D7D11-87C4-0440-954B-92FE55B4A0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2ECC1E0-AD77-2A4B-8675-6AB8F0733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8C1670-26D3-DF43-96DC-DBFF6FC07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5B20D7CD-159E-D043-9C6D-65218FAA8629}"/>
              </a:ext>
            </a:extLst>
          </p:cNvPr>
          <p:cNvSpPr txBox="1">
            <a:spLocks/>
          </p:cNvSpPr>
          <p:nvPr/>
        </p:nvSpPr>
        <p:spPr>
          <a:xfrm>
            <a:off x="321972" y="1117377"/>
            <a:ext cx="8680359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Du matériel spécifique à la pratique fédérale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FE735C2-17FD-5649-BB8B-E066D250FC2F}"/>
              </a:ext>
            </a:extLst>
          </p:cNvPr>
          <p:cNvSpPr txBox="1"/>
          <p:nvPr/>
        </p:nvSpPr>
        <p:spPr>
          <a:xfrm>
            <a:off x="1504171" y="0"/>
            <a:ext cx="6315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Le Hockey c’est quoi ?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C0AC67F-95F0-C74E-81D7-BEEA21760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43" y="2236758"/>
            <a:ext cx="4249470" cy="35695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197D37-1532-344D-A237-BECC0FF39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013" y="2047887"/>
            <a:ext cx="4474318" cy="37584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6CF0D7-06A6-3E42-A482-36B81589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265" y="2236758"/>
            <a:ext cx="4249470" cy="356955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19098AE-3C18-0D4B-8339-18BD893CD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841" y="2368856"/>
            <a:ext cx="4474318" cy="37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070422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Hockey éducatif: </a:t>
            </a:r>
            <a:b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Jeu de crosse ou Hockey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68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A7F2C84-6338-1440-8952-F97CDB1785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BED828C-09DA-FA43-843F-B3056FA0C0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67C786-4E09-1F4D-9083-93CF112E9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C261211-FB92-FF4B-8C39-60D7ECEBE2F1}"/>
              </a:ext>
            </a:extLst>
          </p:cNvPr>
          <p:cNvSpPr txBox="1"/>
          <p:nvPr/>
        </p:nvSpPr>
        <p:spPr>
          <a:xfrm>
            <a:off x="1504171" y="0"/>
            <a:ext cx="5606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Le Hockey Educatif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04BAEF2-146B-6C46-BECA-2729F23DFEB1}"/>
              </a:ext>
            </a:extLst>
          </p:cNvPr>
          <p:cNvSpPr txBox="1"/>
          <p:nvPr/>
        </p:nvSpPr>
        <p:spPr>
          <a:xfrm>
            <a:off x="988792" y="1300102"/>
            <a:ext cx="663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Avec quoi ça se joue ???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EE99E1-8C7D-E246-8944-978D75FC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34" y="2125556"/>
            <a:ext cx="7020932" cy="27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2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8E699C4-9E82-E340-81BE-592D6C81AB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238162-780D-984D-908B-175B71B7C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620DF1-7A11-5946-B652-F9611B966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88AE94-2F1A-E44D-AD43-32636474D782}"/>
              </a:ext>
            </a:extLst>
          </p:cNvPr>
          <p:cNvSpPr txBox="1"/>
          <p:nvPr/>
        </p:nvSpPr>
        <p:spPr>
          <a:xfrm>
            <a:off x="1504171" y="0"/>
            <a:ext cx="5606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Le Hockey Educatif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D3BE09D-EE1A-1A45-93A6-4C364754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700"/>
            <a:ext cx="5094514" cy="4096405"/>
          </a:xfrm>
          <a:prstGeom prst="rect">
            <a:avLst/>
          </a:prstGeom>
        </p:spPr>
      </p:pic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6C9C19FC-0A84-804E-B27A-1E0866653A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741765"/>
              </p:ext>
            </p:extLst>
          </p:nvPr>
        </p:nvGraphicFramePr>
        <p:xfrm>
          <a:off x="3287404" y="1869009"/>
          <a:ext cx="4981951" cy="4096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0B58305-57D1-EC4C-A493-608821DD2115}"/>
              </a:ext>
            </a:extLst>
          </p:cNvPr>
          <p:cNvSpPr txBox="1">
            <a:spLocks/>
          </p:cNvSpPr>
          <p:nvPr/>
        </p:nvSpPr>
        <p:spPr>
          <a:xfrm>
            <a:off x="321972" y="1117377"/>
            <a:ext cx="8680359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Les avantages de la pratique</a:t>
            </a:r>
          </a:p>
        </p:txBody>
      </p:sp>
    </p:spTree>
    <p:extLst>
      <p:ext uri="{BB962C8B-B14F-4D97-AF65-F5344CB8AC3E}">
        <p14:creationId xmlns:p14="http://schemas.microsoft.com/office/powerpoint/2010/main" val="2612074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AE55E6-1611-E642-BB85-4CE8D9FD74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8AEFF9-6C50-4543-8292-0A7D8F7D6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9E44AF-1165-0E4F-BF60-157C6DB3C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BED371F-D567-0647-852E-86AE2C712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9521" y="-72451"/>
            <a:ext cx="12455078" cy="7002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A72A942-4991-C54E-940D-A226170E93DB}"/>
              </a:ext>
            </a:extLst>
          </p:cNvPr>
          <p:cNvSpPr txBox="1"/>
          <p:nvPr/>
        </p:nvSpPr>
        <p:spPr>
          <a:xfrm>
            <a:off x="1504171" y="0"/>
            <a:ext cx="5606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chemeClr val="bg2"/>
                </a:solidFill>
              </a:rPr>
              <a:t>Le Hockey Educatif</a:t>
            </a:r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7259E6B6-B51A-E84E-8550-59D271DB7E77}"/>
              </a:ext>
            </a:extLst>
          </p:cNvPr>
          <p:cNvSpPr txBox="1">
            <a:spLocks/>
          </p:cNvSpPr>
          <p:nvPr/>
        </p:nvSpPr>
        <p:spPr>
          <a:xfrm>
            <a:off x="1213911" y="2333202"/>
            <a:ext cx="8680359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b="1" dirty="0">
                <a:solidFill>
                  <a:schemeClr val="bg2"/>
                </a:solidFill>
              </a:rPr>
              <a:t>Les objectifs principaux développées</a:t>
            </a:r>
            <a:endParaRPr lang="fr-FR" sz="2000" b="1" dirty="0">
              <a:solidFill>
                <a:schemeClr val="bg2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0B0E26-0FDD-D54C-8526-2C85AF12E160}"/>
              </a:ext>
            </a:extLst>
          </p:cNvPr>
          <p:cNvSpPr txBox="1"/>
          <p:nvPr/>
        </p:nvSpPr>
        <p:spPr>
          <a:xfrm>
            <a:off x="1346836" y="3235571"/>
            <a:ext cx="78245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8100" lvl="1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  <a:latin typeface="Brandon Grotesque" panose="020B0503020203060202" pitchFamily="34" charset="77"/>
              </a:rPr>
              <a:t>Comprendre, accepter et s’impliquer dans un jeu collectif.</a:t>
            </a:r>
          </a:p>
          <a:p>
            <a:pPr marL="908100" lvl="1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  <a:latin typeface="Brandon Grotesque" panose="020B0503020203060202" pitchFamily="34" charset="77"/>
              </a:rPr>
              <a:t>Coopérer avec ses partenaires pour affronter collectivement des adversaires</a:t>
            </a:r>
          </a:p>
          <a:p>
            <a:pPr marL="908100" lvl="1" indent="-342900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fr-FR" dirty="0">
                <a:solidFill>
                  <a:schemeClr val="bg2"/>
                </a:solidFill>
                <a:latin typeface="Brandon Grotesque" panose="020B0503020203060202" pitchFamily="34" charset="77"/>
              </a:rPr>
              <a:t>Coopérer avec ses partenaires pour s’opposer à un ou plusieurs adversaires dans un jeu collectif.</a:t>
            </a:r>
          </a:p>
        </p:txBody>
      </p:sp>
    </p:spTree>
    <p:extLst>
      <p:ext uri="{BB962C8B-B14F-4D97-AF65-F5344CB8AC3E}">
        <p14:creationId xmlns:p14="http://schemas.microsoft.com/office/powerpoint/2010/main" val="3425039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3933CE-AB81-204D-A6FF-A81BE9294A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4AC519-7CFD-B942-B88A-95B3057C5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298A74-2F03-A741-98F1-CB61B2C01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6082863-731C-1D49-8DC6-4F154FA232BA}"/>
              </a:ext>
            </a:extLst>
          </p:cNvPr>
          <p:cNvSpPr txBox="1"/>
          <p:nvPr/>
        </p:nvSpPr>
        <p:spPr>
          <a:xfrm>
            <a:off x="64335" y="44624"/>
            <a:ext cx="9079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Les 8 règles d’or du Hockey Educatif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A8ECD64-7571-4248-ABE0-EE8CE5164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06168"/>
            <a:ext cx="1862005" cy="50026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422D6DA-0C44-3549-AD59-64B166E13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861" y="1806167"/>
            <a:ext cx="2023367" cy="50026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123351-D8AF-9E42-89D9-C60BB2651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564" y="1809703"/>
            <a:ext cx="1858949" cy="499288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773661-E318-A64D-B748-B2E889178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182" y="1809703"/>
            <a:ext cx="1858949" cy="5002619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6AA4A49B-F990-4C41-88FB-DE74A22130A0}"/>
              </a:ext>
            </a:extLst>
          </p:cNvPr>
          <p:cNvSpPr txBox="1">
            <a:spLocks/>
          </p:cNvSpPr>
          <p:nvPr/>
        </p:nvSpPr>
        <p:spPr>
          <a:xfrm>
            <a:off x="2159809" y="967278"/>
            <a:ext cx="5868576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Les règles liées à la sécurité</a:t>
            </a:r>
          </a:p>
        </p:txBody>
      </p:sp>
    </p:spTree>
    <p:extLst>
      <p:ext uri="{BB962C8B-B14F-4D97-AF65-F5344CB8AC3E}">
        <p14:creationId xmlns:p14="http://schemas.microsoft.com/office/powerpoint/2010/main" val="101674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947295-1CA5-A549-B770-D52ED12350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0996DE-52FE-8941-898F-B7B30ABEB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FD328B-E50B-734C-8602-BB4B52929E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940891-3269-7F46-902B-65C871802AA8}"/>
              </a:ext>
            </a:extLst>
          </p:cNvPr>
          <p:cNvSpPr txBox="1"/>
          <p:nvPr/>
        </p:nvSpPr>
        <p:spPr>
          <a:xfrm>
            <a:off x="32167" y="55411"/>
            <a:ext cx="8980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Les 8 règles d’or du Hockey Educatif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F636FD-ECAF-354C-8144-3C27B34B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094" y="1775168"/>
            <a:ext cx="2099385" cy="44923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034C678-9638-5549-B45E-DE1E10210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520" y="1775168"/>
            <a:ext cx="2095385" cy="449237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9891E5-7837-3946-88AC-BD009FAA4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946" y="1775168"/>
            <a:ext cx="2095385" cy="44838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7C6E4B-36D3-634C-86C3-63B370E03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69" y="1775168"/>
            <a:ext cx="2099384" cy="4492374"/>
          </a:xfrm>
          <a:prstGeom prst="rect">
            <a:avLst/>
          </a:prstGeom>
        </p:spPr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B5BB7C4-D662-594F-AA85-1B8A62CA56A1}"/>
              </a:ext>
            </a:extLst>
          </p:cNvPr>
          <p:cNvSpPr txBox="1">
            <a:spLocks/>
          </p:cNvSpPr>
          <p:nvPr/>
        </p:nvSpPr>
        <p:spPr>
          <a:xfrm>
            <a:off x="2250500" y="967278"/>
            <a:ext cx="5048657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dirty="0">
                <a:solidFill>
                  <a:schemeClr val="tx1"/>
                </a:solidFill>
              </a:rPr>
              <a:t>Les règles liées à la technique</a:t>
            </a:r>
          </a:p>
        </p:txBody>
      </p:sp>
    </p:spTree>
    <p:extLst>
      <p:ext uri="{BB962C8B-B14F-4D97-AF65-F5344CB8AC3E}">
        <p14:creationId xmlns:p14="http://schemas.microsoft.com/office/powerpoint/2010/main" val="3124306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070422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Hockey éducatif: </a:t>
            </a:r>
            <a:b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ressources pédagogiques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F3D0BC7-33D7-714E-B4F9-C6E7437855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33061F-3A77-574B-BF72-02D9A03FE3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53E5F2-DC72-1B46-A100-82181D7B5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7F3CFC04-1FC3-DE4F-A746-8365D04C64F7}"/>
              </a:ext>
            </a:extLst>
          </p:cNvPr>
          <p:cNvSpPr txBox="1">
            <a:spLocks/>
          </p:cNvSpPr>
          <p:nvPr/>
        </p:nvSpPr>
        <p:spPr>
          <a:xfrm>
            <a:off x="1384480" y="1730333"/>
            <a:ext cx="6510269" cy="43355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Mise à disposition de documents ressources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9FBA6F28-7989-1F44-92B7-DC766F557198}"/>
              </a:ext>
            </a:extLst>
          </p:cNvPr>
          <p:cNvSpPr txBox="1">
            <a:spLocks/>
          </p:cNvSpPr>
          <p:nvPr/>
        </p:nvSpPr>
        <p:spPr>
          <a:xfrm>
            <a:off x="1384478" y="1093908"/>
            <a:ext cx="6510269" cy="43355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</a:rPr>
              <a:t>Un accompagnement en présentiel (1 intervention)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F11016-2639-D74D-8638-DD8CCB3E8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7" y="2760234"/>
            <a:ext cx="1607048" cy="227417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65FE81-EC54-E349-9F0A-DC3F49636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464" y="2760234"/>
            <a:ext cx="1589666" cy="229618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AE50178-8C66-7E43-9E17-FCCC91D0B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476" y="2760234"/>
            <a:ext cx="1607048" cy="229428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86082863-731C-1D49-8DC6-4F154FA232BA}"/>
              </a:ext>
            </a:extLst>
          </p:cNvPr>
          <p:cNvSpPr txBox="1"/>
          <p:nvPr/>
        </p:nvSpPr>
        <p:spPr>
          <a:xfrm>
            <a:off x="867588" y="44877"/>
            <a:ext cx="740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Les ressources pédagogiques</a:t>
            </a:r>
          </a:p>
        </p:txBody>
      </p:sp>
      <p:sp>
        <p:nvSpPr>
          <p:cNvPr id="5" name="Flèche droite 4"/>
          <p:cNvSpPr/>
          <p:nvPr/>
        </p:nvSpPr>
        <p:spPr>
          <a:xfrm rot="5400000">
            <a:off x="2075560" y="5181785"/>
            <a:ext cx="786063" cy="545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5400000">
            <a:off x="4155996" y="5204528"/>
            <a:ext cx="786063" cy="545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5400000">
            <a:off x="6356341" y="5204528"/>
            <a:ext cx="786063" cy="545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70969" y="5847532"/>
            <a:ext cx="2597507" cy="39284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Dossier de présentation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340860" y="5837370"/>
            <a:ext cx="2597507" cy="39284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Guide pédagogique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575065" y="5816550"/>
            <a:ext cx="2597507" cy="39284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Charte matériel</a:t>
            </a:r>
          </a:p>
        </p:txBody>
      </p:sp>
    </p:spTree>
    <p:extLst>
      <p:ext uri="{BB962C8B-B14F-4D97-AF65-F5344CB8AC3E}">
        <p14:creationId xmlns:p14="http://schemas.microsoft.com/office/powerpoint/2010/main" val="38337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  <p:bldP spid="22" grpId="0" animBg="1"/>
      <p:bldP spid="23" grpId="0" animBg="1"/>
      <p:bldP spid="6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51045C-B073-0449-A0E1-EA3C3CFE70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972C151-5BC5-5948-8201-0C6914C3C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2607C-E9A8-264D-B9FB-1B8B394BB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EC1D9F93-C818-4B4B-AE8C-68F3F6EA6983}"/>
              </a:ext>
            </a:extLst>
          </p:cNvPr>
          <p:cNvSpPr txBox="1">
            <a:spLocks/>
          </p:cNvSpPr>
          <p:nvPr/>
        </p:nvSpPr>
        <p:spPr>
          <a:xfrm>
            <a:off x="3016479" y="1233321"/>
            <a:ext cx="3111039" cy="57807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50000"/>
              </a:lnSpc>
            </a:pPr>
            <a:r>
              <a:rPr lang="fr-FR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Rencontre de secteur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DE8683-90CB-5E48-B19C-6585AB804770}"/>
              </a:ext>
            </a:extLst>
          </p:cNvPr>
          <p:cNvSpPr txBox="1"/>
          <p:nvPr/>
        </p:nvSpPr>
        <p:spPr>
          <a:xfrm>
            <a:off x="286746" y="2267827"/>
            <a:ext cx="8570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400" dirty="0"/>
              <a:t>Un travail à définir avec l’USEP et les enseignants :</a:t>
            </a:r>
          </a:p>
          <a:p>
            <a:endParaRPr lang="fr-FR" sz="2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Le format</a:t>
            </a:r>
          </a:p>
          <a:p>
            <a:pPr marL="1657350" lvl="3" indent="-285750">
              <a:buFont typeface="Wingdings" pitchFamily="2" charset="2"/>
              <a:buChar char="Ø"/>
            </a:pPr>
            <a:r>
              <a:rPr lang="fr-FR" sz="2400" dirty="0"/>
              <a:t>La date</a:t>
            </a:r>
          </a:p>
          <a:p>
            <a:pPr marL="1657350" lvl="3" indent="-285750">
              <a:buFont typeface="Wingdings" pitchFamily="2" charset="2"/>
              <a:buChar char="Ø"/>
            </a:pPr>
            <a:r>
              <a:rPr lang="fr-FR" sz="2400" dirty="0"/>
              <a:t>Le lieu</a:t>
            </a:r>
          </a:p>
          <a:p>
            <a:pPr marL="1657350" lvl="3" indent="-285750">
              <a:buFont typeface="Wingdings" pitchFamily="2" charset="2"/>
              <a:buChar char="Ø"/>
            </a:pPr>
            <a:r>
              <a:rPr lang="fr-FR" sz="2400" dirty="0"/>
              <a:t>Des jeux</a:t>
            </a:r>
          </a:p>
          <a:p>
            <a:pPr marL="1657350" lvl="3" indent="-285750">
              <a:buFont typeface="Wingdings" pitchFamily="2" charset="2"/>
              <a:buChar char="Ø"/>
            </a:pPr>
            <a:r>
              <a:rPr lang="fr-FR" sz="2400" dirty="0"/>
              <a:t>Un tournoi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400" dirty="0"/>
              <a:t>Le nombre de classes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2B92A1D-B969-5142-9A27-ADC535138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3666"/>
            <a:ext cx="1975159" cy="1975159"/>
          </a:xfrm>
          <a:prstGeom prst="rect">
            <a:avLst/>
          </a:prstGeom>
        </p:spPr>
      </p:pic>
      <p:pic>
        <p:nvPicPr>
          <p:cNvPr id="4100" name="Picture 4" descr="Toute la journée, de jeunes joueurs de hockey sur gazon se sont affrontés sur le terrain du Pitou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8" r="5115"/>
          <a:stretch/>
        </p:blipFill>
        <p:spPr bwMode="auto">
          <a:xfrm>
            <a:off x="4860759" y="2870877"/>
            <a:ext cx="3815698" cy="290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6082863-731C-1D49-8DC6-4F154FA232BA}"/>
              </a:ext>
            </a:extLst>
          </p:cNvPr>
          <p:cNvSpPr txBox="1"/>
          <p:nvPr/>
        </p:nvSpPr>
        <p:spPr>
          <a:xfrm>
            <a:off x="867588" y="44877"/>
            <a:ext cx="7408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Les ressources pédagogiques</a:t>
            </a:r>
          </a:p>
        </p:txBody>
      </p:sp>
    </p:spTree>
    <p:extLst>
      <p:ext uri="{BB962C8B-B14F-4D97-AF65-F5344CB8AC3E}">
        <p14:creationId xmlns:p14="http://schemas.microsoft.com/office/powerpoint/2010/main" val="2977638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220309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 départemental </a:t>
            </a:r>
            <a:b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Hockey-sur-gazon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4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0ED59D-28F0-D246-9966-AB4A9CA5CB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B56EF35-88A4-8D43-8D8B-625B22C295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C7D367-6744-784A-B4A5-D0328790B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FB7A12A-03F0-6645-99D6-EA3911485D73}"/>
              </a:ext>
            </a:extLst>
          </p:cNvPr>
          <p:cNvSpPr txBox="1"/>
          <p:nvPr/>
        </p:nvSpPr>
        <p:spPr>
          <a:xfrm>
            <a:off x="2481523" y="0"/>
            <a:ext cx="4974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/>
              <a:t>Autres ressources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175017D6-D7CB-DE44-BFFF-C1608100CE7D}"/>
              </a:ext>
            </a:extLst>
          </p:cNvPr>
          <p:cNvSpPr txBox="1">
            <a:spLocks/>
          </p:cNvSpPr>
          <p:nvPr/>
        </p:nvSpPr>
        <p:spPr>
          <a:xfrm>
            <a:off x="321972" y="934396"/>
            <a:ext cx="8680359" cy="708323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2800" b="0" i="0" kern="1200" dirty="0" smtClean="0">
                <a:solidFill>
                  <a:schemeClr val="bg1">
                    <a:lumMod val="75000"/>
                  </a:schemeClr>
                </a:solidFill>
                <a:latin typeface="Brandon Grotesque Light" charset="0"/>
                <a:ea typeface="Brandon Grotesque Light" charset="0"/>
                <a:cs typeface="Brandon Grotesque Light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200" kern="1200" cap="all" baseline="0" dirty="0" smtClean="0">
                <a:solidFill>
                  <a:srgbClr val="E83743"/>
                </a:solidFill>
                <a:latin typeface="Brandon Grotesque Bold" panose="020B0803020203060202" pitchFamily="34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 smtClean="0">
                <a:solidFill>
                  <a:srgbClr val="054684"/>
                </a:solidFill>
                <a:latin typeface="Brandon Grotesque Medium" panose="020B0603020203060202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lang="fr-FR" sz="1800" kern="1200" dirty="0">
                <a:solidFill>
                  <a:schemeClr val="bg1">
                    <a:lumMod val="75000"/>
                  </a:schemeClr>
                </a:solidFill>
                <a:latin typeface="Brandon Grotesque Light" panose="020B03030202030602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ctr">
              <a:lnSpc>
                <a:spcPct val="150000"/>
              </a:lnSpc>
            </a:pPr>
            <a:r>
              <a:rPr lang="fr-FR" b="1" dirty="0">
                <a:solidFill>
                  <a:schemeClr val="tx1"/>
                </a:solidFill>
              </a:rPr>
              <a:t>Le </a:t>
            </a:r>
            <a:r>
              <a:rPr lang="fr-FR" b="1" dirty="0" err="1">
                <a:solidFill>
                  <a:schemeClr val="tx1"/>
                </a:solidFill>
              </a:rPr>
              <a:t>Pass</a:t>
            </a:r>
            <a:r>
              <a:rPr lang="fr-FR" b="1" dirty="0">
                <a:solidFill>
                  <a:schemeClr val="tx1"/>
                </a:solidFill>
              </a:rPr>
              <a:t> OK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BE2D221-F125-AA40-85C0-FF6CA6E07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99" y="1212415"/>
            <a:ext cx="3011233" cy="21826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B6E1E1-DBDC-8E4B-AB53-4DB3DC445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902" y="2684915"/>
            <a:ext cx="3001643" cy="21757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AF722E-B33C-3940-9770-F233B2024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8128" y="4341317"/>
            <a:ext cx="3011232" cy="210908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B20A4A-9244-5F4D-A94F-29F545897D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939" y="1921243"/>
            <a:ext cx="3898061" cy="275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6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45432" y="3785937"/>
            <a:ext cx="7748336" cy="20854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2000" b="0" i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Coordonnées: </a:t>
            </a:r>
          </a:p>
          <a:p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Julian POURCHET: CPD EPS: 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  <a:hlinkClick r:id="rId3"/>
              </a:rPr>
              <a:t>julian.pourchet@ac-versailles.fr</a:t>
            </a:r>
            <a:endParaRPr lang="fr-FR" sz="200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  <a:p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Antoine</a:t>
            </a:r>
            <a:r>
              <a:rPr lang="fr-FR" sz="2000" b="0" i="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 Zanardo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</a:rPr>
              <a:t>: CDH78: </a:t>
            </a:r>
            <a:r>
              <a:rPr lang="fr-FR" sz="2000" dirty="0">
                <a:solidFill>
                  <a:schemeClr val="bg1"/>
                </a:solidFill>
                <a:latin typeface="Brandon Grotesque Thin" charset="0"/>
                <a:ea typeface="Brandon Grotesque Thin" charset="0"/>
                <a:cs typeface="Brandon Grotesque Thin" charset="0"/>
                <a:hlinkClick r:id="rId4"/>
              </a:rPr>
              <a:t>antoine.zanardo@78.hockey-idf.org</a:t>
            </a:r>
            <a:endParaRPr lang="fr-FR" sz="200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  <a:p>
            <a:endParaRPr lang="fr-FR" sz="2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58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38BB069-B03B-4A4B-9C93-4541D4170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C0E3B0-1E4D-A042-A210-7436880F3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A1B2C58-C5DC-4CA2-9FDE-392019487025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EC9844-4455-BC4D-AB87-33756EAEF3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A764A4-C4CC-E445-A2AC-40B1291BA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856E112-6A86-FB4F-895C-75E0F6D338C8}"/>
              </a:ext>
            </a:extLst>
          </p:cNvPr>
          <p:cNvSpPr txBox="1"/>
          <p:nvPr/>
        </p:nvSpPr>
        <p:spPr>
          <a:xfrm>
            <a:off x="-308760" y="44624"/>
            <a:ext cx="6685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4400" dirty="0"/>
          </a:p>
        </p:txBody>
      </p:sp>
      <p:sp>
        <p:nvSpPr>
          <p:cNvPr id="5" name="Explosion 2 4"/>
          <p:cNvSpPr/>
          <p:nvPr/>
        </p:nvSpPr>
        <p:spPr>
          <a:xfrm>
            <a:off x="4764505" y="204399"/>
            <a:ext cx="3852059" cy="2065282"/>
          </a:xfrm>
          <a:prstGeom prst="irregularSeal2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Brandon Grotesque" panose="020B0503020203060202" pitchFamily="34" charset="77"/>
              </a:rPr>
              <a:t>Place à la pratique</a:t>
            </a:r>
          </a:p>
        </p:txBody>
      </p:sp>
    </p:spTree>
    <p:extLst>
      <p:ext uri="{BB962C8B-B14F-4D97-AF65-F5344CB8AC3E}">
        <p14:creationId xmlns:p14="http://schemas.microsoft.com/office/powerpoint/2010/main" val="371959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FCFF5F8-78E7-4F97-9A91-CD8B87A8CD39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31" y="1362075"/>
            <a:ext cx="8239125" cy="307657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12248" y="362607"/>
            <a:ext cx="4449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Convention départementale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75874" y="5454316"/>
            <a:ext cx="1860884" cy="4973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fr-FR" sz="1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94611" y="5454316"/>
            <a:ext cx="2470484" cy="4973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fr-FR" sz="30000" b="0" i="0" dirty="0">
              <a:solidFill>
                <a:schemeClr val="bg1"/>
              </a:solidFill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64428" y="5480712"/>
            <a:ext cx="1604210" cy="49730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endParaRPr lang="fr-FR" b="0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21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1604045-0950-564B-A690-705889E56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96DFA8-1EE6-D542-8D59-88E581D01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69D96A0-58A8-2C40-84B0-5DA208584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7" t="9425" r="11724" b="8736"/>
          <a:stretch/>
        </p:blipFill>
        <p:spPr>
          <a:xfrm>
            <a:off x="5737919" y="204952"/>
            <a:ext cx="2983993" cy="22317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4780DE6-81DF-8A40-8116-6CAB72DAE2A5}"/>
              </a:ext>
            </a:extLst>
          </p:cNvPr>
          <p:cNvSpPr txBox="1"/>
          <p:nvPr/>
        </p:nvSpPr>
        <p:spPr>
          <a:xfrm>
            <a:off x="772510" y="204952"/>
            <a:ext cx="395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Avantages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5A8045C-E642-2342-8690-A8AFC2D580B1}"/>
              </a:ext>
            </a:extLst>
          </p:cNvPr>
          <p:cNvSpPr txBox="1"/>
          <p:nvPr/>
        </p:nvSpPr>
        <p:spPr>
          <a:xfrm>
            <a:off x="1008264" y="1014770"/>
            <a:ext cx="4887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Prêt de matériel pour une période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D070CEB-6891-AC44-80A4-5F2B6DD2D0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24" y="1785270"/>
            <a:ext cx="2213558" cy="29514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068EE87-B9CB-254D-BCF4-A06EBC3311B5}"/>
              </a:ext>
            </a:extLst>
          </p:cNvPr>
          <p:cNvSpPr txBox="1"/>
          <p:nvPr/>
        </p:nvSpPr>
        <p:spPr>
          <a:xfrm>
            <a:off x="2751082" y="1977919"/>
            <a:ext cx="3248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Possibilité d’intervention d’un éducateur sportif du CDH  sur une séance</a:t>
            </a:r>
          </a:p>
          <a:p>
            <a:r>
              <a:rPr lang="fr-FR" sz="1600" dirty="0">
                <a:hlinkClick r:id="rId5"/>
              </a:rPr>
              <a:t>Antoine.zanardo@78.hockey-idf.org</a:t>
            </a:r>
            <a:endParaRPr lang="fr-FR" sz="1600" dirty="0"/>
          </a:p>
          <a:p>
            <a:r>
              <a:rPr lang="fr-FR" dirty="0"/>
              <a:t>Copie à</a:t>
            </a:r>
          </a:p>
          <a:p>
            <a:r>
              <a:rPr lang="fr-FR" dirty="0">
                <a:hlinkClick r:id="rId6"/>
              </a:rPr>
              <a:t>Julian.pourchet@ac-versailles.fr</a:t>
            </a:r>
            <a:endParaRPr lang="fr-FR" dirty="0"/>
          </a:p>
          <a:p>
            <a:endParaRPr lang="fr-FR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71F175-4FF0-C244-B708-34D9EB4E9ED2}"/>
              </a:ext>
            </a:extLst>
          </p:cNvPr>
          <p:cNvSpPr txBox="1"/>
          <p:nvPr/>
        </p:nvSpPr>
        <p:spPr>
          <a:xfrm>
            <a:off x="6022963" y="2595804"/>
            <a:ext cx="3248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Bénéficier d’une formation par le CDH et de ressources pédagogiques </a:t>
            </a: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1B9737F-7C29-704E-B91E-83C18C8F7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1" y="4362003"/>
            <a:ext cx="3295801" cy="204836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D0376-B3BA-DC45-9048-32A8C95CC813}"/>
              </a:ext>
            </a:extLst>
          </p:cNvPr>
          <p:cNvSpPr txBox="1"/>
          <p:nvPr/>
        </p:nvSpPr>
        <p:spPr>
          <a:xfrm>
            <a:off x="261628" y="5071547"/>
            <a:ext cx="4468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Avoir la possibilité de participer à une rencontre de secteur USEP</a:t>
            </a:r>
          </a:p>
        </p:txBody>
      </p:sp>
      <p:cxnSp>
        <p:nvCxnSpPr>
          <p:cNvPr id="14" name="Connecteur en angle 13"/>
          <p:cNvCxnSpPr/>
          <p:nvPr/>
        </p:nvCxnSpPr>
        <p:spPr>
          <a:xfrm>
            <a:off x="2695013" y="1412756"/>
            <a:ext cx="433137" cy="30883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205357" y="1509100"/>
            <a:ext cx="1862113" cy="3576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charte</a:t>
            </a:r>
          </a:p>
        </p:txBody>
      </p:sp>
    </p:spTree>
    <p:extLst>
      <p:ext uri="{BB962C8B-B14F-4D97-AF65-F5344CB8AC3E}">
        <p14:creationId xmlns:p14="http://schemas.microsoft.com/office/powerpoint/2010/main" val="1774912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16529" y="1042029"/>
            <a:ext cx="7611856" cy="3818197"/>
          </a:xfrm>
        </p:spPr>
        <p:txBody>
          <a:bodyPr/>
          <a:lstStyle/>
          <a:p>
            <a:pPr>
              <a:buFontTx/>
              <a:buChar char="-"/>
            </a:pPr>
            <a:r>
              <a:rPr lang="fr-FR" dirty="0"/>
              <a:t>Visite d’un sportif de haut niveau dans les classes</a:t>
            </a:r>
          </a:p>
          <a:p>
            <a:pPr>
              <a:buFontTx/>
              <a:buChar char="-"/>
            </a:pPr>
            <a:r>
              <a:rPr lang="fr-FR" dirty="0"/>
              <a:t>Participation à une rencontre départementale USEP ou une rencontre de secteur</a:t>
            </a:r>
          </a:p>
          <a:p>
            <a:pPr>
              <a:buFontTx/>
              <a:buChar char="-"/>
            </a:pPr>
            <a:r>
              <a:rPr lang="fr-FR" dirty="0"/>
              <a:t>Invitation à des événements sportifs: </a:t>
            </a:r>
          </a:p>
          <a:p>
            <a:pPr lvl="1">
              <a:buFontTx/>
              <a:buChar char="-"/>
            </a:pPr>
            <a:r>
              <a:rPr lang="fr-FR" dirty="0">
                <a:solidFill>
                  <a:srgbClr val="054684"/>
                </a:solidFill>
              </a:rPr>
              <a:t> </a:t>
            </a:r>
            <a:r>
              <a:rPr lang="fr-FR" sz="2400" dirty="0">
                <a:solidFill>
                  <a:srgbClr val="054684"/>
                </a:solidFill>
              </a:rPr>
              <a:t>samedi 13 mai à 13h: masculins à Versailles </a:t>
            </a:r>
          </a:p>
          <a:p>
            <a:pPr lvl="1">
              <a:buFontTx/>
              <a:buChar char="-"/>
            </a:pPr>
            <a:r>
              <a:rPr lang="fr-FR" sz="2400" dirty="0">
                <a:solidFill>
                  <a:srgbClr val="054684"/>
                </a:solidFill>
              </a:rPr>
              <a:t> dimanche 14 mai à 15h: féminines à Versailles </a:t>
            </a:r>
            <a:br>
              <a:rPr lang="fr-FR" sz="2400" dirty="0">
                <a:solidFill>
                  <a:srgbClr val="054684"/>
                </a:solidFill>
              </a:rPr>
            </a:br>
            <a:r>
              <a:rPr lang="fr-FR" sz="2400" dirty="0">
                <a:solidFill>
                  <a:srgbClr val="054684"/>
                </a:solidFill>
              </a:rPr>
              <a:t>- samedi 20 mai et dimanche 21 mai : phases finales masculins et féminines</a:t>
            </a:r>
          </a:p>
          <a:p>
            <a:pPr lvl="1">
              <a:buFontTx/>
              <a:buChar char="-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780DE6-81DF-8A40-8116-6CAB72DAE2A5}"/>
              </a:ext>
            </a:extLst>
          </p:cNvPr>
          <p:cNvSpPr txBox="1"/>
          <p:nvPr/>
        </p:nvSpPr>
        <p:spPr>
          <a:xfrm>
            <a:off x="772510" y="204952"/>
            <a:ext cx="395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Avantages</a:t>
            </a:r>
          </a:p>
        </p:txBody>
      </p:sp>
      <p:pic>
        <p:nvPicPr>
          <p:cNvPr id="8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1029027" y="4390299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ckey sur gazon (barrage olympique): l&amp;#39;équipe de France veut croire à son  heure de glo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043" y="4130632"/>
            <a:ext cx="3754883" cy="211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21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3812248" y="1362076"/>
            <a:ext cx="5080232" cy="1394630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Du CP au CM2</a:t>
            </a:r>
          </a:p>
          <a:p>
            <a:pPr marL="0" indent="0">
              <a:buNone/>
            </a:pPr>
            <a:r>
              <a:rPr lang="fr-FR" sz="2400" dirty="0"/>
              <a:t>Mener un cycle d’apprentissage de 8 à 10 séances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4" t="8143" r="14717" b="18081"/>
          <a:stretch/>
        </p:blipFill>
        <p:spPr>
          <a:xfrm>
            <a:off x="378374" y="362607"/>
            <a:ext cx="3200399" cy="239409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812248" y="362607"/>
            <a:ext cx="354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Généralités 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20813" b="37565"/>
          <a:stretch/>
        </p:blipFill>
        <p:spPr>
          <a:xfrm>
            <a:off x="5784874" y="3121572"/>
            <a:ext cx="2817448" cy="30016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78374" y="3283593"/>
            <a:ext cx="52015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/>
              <a:t>Dans la cour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Sur une installation </a:t>
            </a:r>
          </a:p>
          <a:p>
            <a:pPr algn="r"/>
            <a:r>
              <a:rPr lang="fr-FR" sz="2400" dirty="0"/>
              <a:t>  en intérieur (gymnase) ou</a:t>
            </a:r>
          </a:p>
          <a:p>
            <a:pPr algn="r"/>
            <a:r>
              <a:rPr lang="fr-FR" sz="2400" dirty="0"/>
              <a:t>  en extérieur </a:t>
            </a:r>
          </a:p>
          <a:p>
            <a:pPr algn="r"/>
            <a:endParaRPr lang="fr-FR" sz="2400" dirty="0"/>
          </a:p>
          <a:p>
            <a:pPr algn="r"/>
            <a:r>
              <a:rPr lang="fr-FR" sz="2400" dirty="0"/>
              <a:t>Très peu de matériel nécessaire</a:t>
            </a:r>
          </a:p>
        </p:txBody>
      </p:sp>
      <p:sp>
        <p:nvSpPr>
          <p:cNvPr id="12" name="Étoile : 12 branches 11">
            <a:extLst>
              <a:ext uri="{FF2B5EF4-FFF2-40B4-BE49-F238E27FC236}">
                <a16:creationId xmlns:a16="http://schemas.microsoft.com/office/drawing/2014/main" id="{2D957331-33A7-4732-AD99-DEBACFB279AC}"/>
              </a:ext>
            </a:extLst>
          </p:cNvPr>
          <p:cNvSpPr/>
          <p:nvPr/>
        </p:nvSpPr>
        <p:spPr>
          <a:xfrm rot="20731510">
            <a:off x="117656" y="2930515"/>
            <a:ext cx="2203047" cy="2137995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ED2E5D-3F0A-4FB2-B883-DADEA9D087DB}"/>
              </a:ext>
            </a:extLst>
          </p:cNvPr>
          <p:cNvSpPr txBox="1"/>
          <p:nvPr/>
        </p:nvSpPr>
        <p:spPr>
          <a:xfrm>
            <a:off x="378374" y="3429000"/>
            <a:ext cx="1674162" cy="10450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FR" sz="2000" dirty="0">
                <a:latin typeface="Brandon Grotesque Thin" charset="0"/>
                <a:ea typeface="Brandon Grotesque Thin" charset="0"/>
                <a:cs typeface="Brandon Grotesque Thin" charset="0"/>
              </a:rPr>
              <a:t>Kit expérimental cycle 2 dès la GS</a:t>
            </a:r>
            <a:endParaRPr lang="fr-FR" sz="2000" b="0" i="0" dirty="0">
              <a:latin typeface="Brandon Grotesque Thin" charset="0"/>
              <a:ea typeface="Brandon Grotesque Thin" charset="0"/>
              <a:cs typeface="Brandon Grotesque Thi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0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0014" y="2070422"/>
            <a:ext cx="7003103" cy="2669627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Hockey-sur-Gazon: Contextualisation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406" y="478550"/>
            <a:ext cx="4762500" cy="1581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338" y="4288221"/>
            <a:ext cx="2028488" cy="206826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88" y="4512198"/>
            <a:ext cx="2226567" cy="1739505"/>
          </a:xfrm>
          <a:prstGeom prst="rect">
            <a:avLst/>
          </a:prstGeom>
        </p:spPr>
      </p:pic>
      <p:pic>
        <p:nvPicPr>
          <p:cNvPr id="7" name="Picture 2" descr="Label &amp;quot;Génération 2024&amp;quot; - Pédagogie - Direction des services départementaux  de l&amp;#39;éducation nationale du 16 - Pédagogie - Académie de Poiti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2" t="15544" r="12094" b="15157"/>
          <a:stretch/>
        </p:blipFill>
        <p:spPr bwMode="auto">
          <a:xfrm>
            <a:off x="6950381" y="4480913"/>
            <a:ext cx="1901784" cy="173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56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92F7EE6-131A-9942-B3AC-3383E5A32D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87130E-1B72-4A64-B493-D0DE39939550}" type="datetime1">
              <a:rPr lang="fr-FR" smtClean="0"/>
              <a:t>12/02/2023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FD5B8E9-1CC1-FA48-8B10-30E6654B58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6939D2-173B-C249-8D93-654EA0F03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81486F-B47A-B24E-9F72-4A3E76C22D8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51260438-BAAE-C240-AA7C-CFBA87D2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134" y="1026217"/>
            <a:ext cx="6331226" cy="35369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sz="2100" dirty="0">
                <a:latin typeface="Brandon Grotesque" panose="020B0503020203060202" pitchFamily="34" charset="77"/>
              </a:rPr>
              <a:t>Le Hockey : quelques repères historiques</a:t>
            </a:r>
          </a:p>
        </p:txBody>
      </p:sp>
      <p:sp>
        <p:nvSpPr>
          <p:cNvPr id="7" name="Forme 6">
            <a:extLst>
              <a:ext uri="{FF2B5EF4-FFF2-40B4-BE49-F238E27FC236}">
                <a16:creationId xmlns:a16="http://schemas.microsoft.com/office/drawing/2014/main" id="{2A17AF76-11DD-C440-BCC5-6A3FD58BCB67}"/>
              </a:ext>
            </a:extLst>
          </p:cNvPr>
          <p:cNvSpPr/>
          <p:nvPr/>
        </p:nvSpPr>
        <p:spPr>
          <a:xfrm>
            <a:off x="1653808" y="2059693"/>
            <a:ext cx="5316218" cy="3222221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054684"/>
          </a:solidFill>
          <a:ln>
            <a:solidFill>
              <a:schemeClr val="tx1"/>
            </a:solidFill>
          </a:ln>
        </p:spPr>
        <p:style>
          <a:lnRef idx="0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0ED0615-28F6-7A46-92D7-6B862E14811E}"/>
              </a:ext>
            </a:extLst>
          </p:cNvPr>
          <p:cNvSpPr/>
          <p:nvPr/>
        </p:nvSpPr>
        <p:spPr>
          <a:xfrm>
            <a:off x="2173976" y="4435919"/>
            <a:ext cx="145420" cy="145420"/>
          </a:xfrm>
          <a:prstGeom prst="ellipse">
            <a:avLst/>
          </a:prstGeom>
          <a:solidFill>
            <a:srgbClr val="14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F9E843C-AAE0-C34E-913C-6573553A225D}"/>
              </a:ext>
            </a:extLst>
          </p:cNvPr>
          <p:cNvSpPr/>
          <p:nvPr/>
        </p:nvSpPr>
        <p:spPr>
          <a:xfrm>
            <a:off x="3608606" y="3334082"/>
            <a:ext cx="336722" cy="336722"/>
          </a:xfrm>
          <a:prstGeom prst="ellipse">
            <a:avLst/>
          </a:prstGeom>
          <a:solidFill>
            <a:srgbClr val="14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E701B13-1602-5D40-A797-60363F6D1D07}"/>
              </a:ext>
            </a:extLst>
          </p:cNvPr>
          <p:cNvSpPr txBox="1"/>
          <p:nvPr/>
        </p:nvSpPr>
        <p:spPr>
          <a:xfrm>
            <a:off x="1819433" y="3984092"/>
            <a:ext cx="942619" cy="41800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fr-FR" sz="1500" b="1" dirty="0">
                <a:ea typeface="Brandon Grotesque Thin" charset="0"/>
                <a:cs typeface="Brandon Grotesque Thin" charset="0"/>
              </a:rPr>
              <a:t>- </a:t>
            </a:r>
            <a:r>
              <a:rPr lang="fr-FR" sz="1200" b="1" dirty="0">
                <a:ea typeface="Brandon Grotesque Thin" charset="0"/>
                <a:cs typeface="Brandon Grotesque Thin" charset="0"/>
              </a:rPr>
              <a:t>2000 av J-C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26C397B-86BB-BA43-A201-EF6BCFE332D6}"/>
              </a:ext>
            </a:extLst>
          </p:cNvPr>
          <p:cNvSpPr/>
          <p:nvPr/>
        </p:nvSpPr>
        <p:spPr>
          <a:xfrm>
            <a:off x="4670324" y="2894997"/>
            <a:ext cx="400408" cy="400408"/>
          </a:xfrm>
          <a:prstGeom prst="ellipse">
            <a:avLst/>
          </a:prstGeom>
          <a:solidFill>
            <a:srgbClr val="14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DC6C8AD-8BB3-8C4D-BCA5-CEFC88626492}"/>
              </a:ext>
            </a:extLst>
          </p:cNvPr>
          <p:cNvSpPr/>
          <p:nvPr/>
        </p:nvSpPr>
        <p:spPr>
          <a:xfrm>
            <a:off x="2851980" y="3791836"/>
            <a:ext cx="215690" cy="215690"/>
          </a:xfrm>
          <a:prstGeom prst="ellipse">
            <a:avLst/>
          </a:prstGeom>
          <a:solidFill>
            <a:srgbClr val="14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3F9E599-E679-42AC-8D09-F5C731CD9441}"/>
              </a:ext>
            </a:extLst>
          </p:cNvPr>
          <p:cNvSpPr txBox="1"/>
          <p:nvPr/>
        </p:nvSpPr>
        <p:spPr>
          <a:xfrm>
            <a:off x="2762053" y="3197066"/>
            <a:ext cx="800026" cy="41800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fr-FR" sz="1500" b="1" dirty="0">
                <a:ea typeface="Brandon Grotesque Thin" charset="0"/>
                <a:cs typeface="Brandon Grotesque Thin" charset="0"/>
              </a:rPr>
              <a:t>19</a:t>
            </a:r>
            <a:r>
              <a:rPr lang="fr-FR" sz="1500" b="1" baseline="30000" dirty="0">
                <a:ea typeface="Brandon Grotesque Thin" charset="0"/>
                <a:cs typeface="Brandon Grotesque Thin" charset="0"/>
              </a:rPr>
              <a:t>ème</a:t>
            </a:r>
            <a:r>
              <a:rPr lang="fr-FR" sz="1500" b="1" dirty="0">
                <a:ea typeface="Brandon Grotesque Thin" charset="0"/>
                <a:cs typeface="Brandon Grotesque Thin" charset="0"/>
              </a:rPr>
              <a:t> siècle</a:t>
            </a:r>
            <a:endParaRPr lang="fr-FR" sz="1200" b="1" dirty="0">
              <a:ea typeface="Brandon Grotesque Thin" charset="0"/>
              <a:cs typeface="Brandon Grotesque Thin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37D00F9-2580-544C-B08C-8EED774AD4F3}"/>
              </a:ext>
            </a:extLst>
          </p:cNvPr>
          <p:cNvSpPr/>
          <p:nvPr/>
        </p:nvSpPr>
        <p:spPr>
          <a:xfrm>
            <a:off x="5693268" y="2575171"/>
            <a:ext cx="609600" cy="609600"/>
          </a:xfrm>
          <a:prstGeom prst="ellipse">
            <a:avLst/>
          </a:prstGeom>
          <a:solidFill>
            <a:srgbClr val="148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31F3587-F719-404C-A6D5-76BBA7B8D040}"/>
              </a:ext>
            </a:extLst>
          </p:cNvPr>
          <p:cNvSpPr txBox="1"/>
          <p:nvPr/>
        </p:nvSpPr>
        <p:spPr>
          <a:xfrm>
            <a:off x="5556539" y="2168406"/>
            <a:ext cx="800026" cy="41800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fr-FR" sz="2400" b="1" dirty="0">
                <a:ea typeface="Brandon Grotesque Thin" charset="0"/>
                <a:cs typeface="Brandon Grotesque Thin" charset="0"/>
              </a:rPr>
              <a:t>2021</a:t>
            </a:r>
            <a:endParaRPr lang="fr-FR" b="1" dirty="0">
              <a:ea typeface="Brandon Grotesque Thin" charset="0"/>
              <a:cs typeface="Brandon Grotesque Thin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1A1E222-C334-47A3-83E6-ACBD6DE9E9E4}"/>
              </a:ext>
            </a:extLst>
          </p:cNvPr>
          <p:cNvSpPr txBox="1"/>
          <p:nvPr/>
        </p:nvSpPr>
        <p:spPr>
          <a:xfrm>
            <a:off x="3923928" y="2542151"/>
            <a:ext cx="800026" cy="418008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noAutofit/>
          </a:bodyPr>
          <a:lstStyle/>
          <a:p>
            <a:pPr algn="ctr"/>
            <a:r>
              <a:rPr lang="fr-FR" sz="1500" b="1" dirty="0">
                <a:ea typeface="Brandon Grotesque Thin" charset="0"/>
                <a:cs typeface="Brandon Grotesque Thin" charset="0"/>
              </a:rPr>
              <a:t>1930</a:t>
            </a:r>
            <a:endParaRPr lang="fr-FR" sz="1200" b="1" dirty="0">
              <a:ea typeface="Brandon Grotesque Thin" charset="0"/>
              <a:cs typeface="Brandon Grotesque Thin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2B8A5E-39B6-0E48-8D27-A8274F97D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48" y="2377410"/>
            <a:ext cx="4359154" cy="326936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3F9059D9-326F-472B-9FAD-B3D89EAF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823" y="2537994"/>
            <a:ext cx="4981742" cy="2989492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DE5A152-2B24-4A82-952A-FE78587A6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107" y="1764337"/>
            <a:ext cx="5128166" cy="384612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8C0B96-4CCB-5348-9BD5-C80FF1D68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478" y="1787943"/>
            <a:ext cx="45617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4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>
          <a:defRPr sz="30000" b="0" i="0" dirty="0" smtClean="0">
            <a:solidFill>
              <a:schemeClr val="bg1"/>
            </a:solidFill>
            <a:latin typeface="Brandon Grotesque Thin" charset="0"/>
            <a:ea typeface="Brandon Grotesque Thin" charset="0"/>
            <a:cs typeface="Brandon Grotesque Thin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́sentation1" id="{F4B424B5-736C-BC43-B5C5-B499F175918C}" vid="{FA955F11-B907-234D-BA29-D9F6EE98E5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Présentation1</Template>
  <TotalTime>14</TotalTime>
  <Words>916</Words>
  <Application>Microsoft Office PowerPoint</Application>
  <PresentationFormat>Affichage à l'écran (4:3)</PresentationFormat>
  <Paragraphs>226</Paragraphs>
  <Slides>32</Slides>
  <Notes>27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3" baseType="lpstr">
      <vt:lpstr>Arial</vt:lpstr>
      <vt:lpstr>Brandon Grotesque</vt:lpstr>
      <vt:lpstr>Brandon Grotesque Bold</vt:lpstr>
      <vt:lpstr>Brandon Grotesque Light</vt:lpstr>
      <vt:lpstr>Brandon Grotesque Medium</vt:lpstr>
      <vt:lpstr>Brandon Grotesque Thin</vt:lpstr>
      <vt:lpstr>Browallia New</vt:lpstr>
      <vt:lpstr>Calibri</vt:lpstr>
      <vt:lpstr>Calibri Light</vt:lpstr>
      <vt:lpstr>Wingdings</vt:lpstr>
      <vt:lpstr>1_Office Theme</vt:lpstr>
      <vt:lpstr>  Stage de formation       « olympisme et territoire » JEU DE CROSSE/HOCKEY-SUR-GAZON </vt:lpstr>
      <vt:lpstr>Les albums à ….</vt:lpstr>
      <vt:lpstr>Projet départemental  Hockey-sur-gazon</vt:lpstr>
      <vt:lpstr>Présentation PowerPoint</vt:lpstr>
      <vt:lpstr>Présentation PowerPoint</vt:lpstr>
      <vt:lpstr>Présentation PowerPoint</vt:lpstr>
      <vt:lpstr>Présentation PowerPoint</vt:lpstr>
      <vt:lpstr>Le Hockey-sur-Gazon: Contextualisation</vt:lpstr>
      <vt:lpstr>Le Hockey : quelques repères historiques</vt:lpstr>
      <vt:lpstr>Le Hockey en France quelques chiffres</vt:lpstr>
      <vt:lpstr>NOS EQUIPES DE FRANCE</vt:lpstr>
      <vt:lpstr>EQUIPE DE FRANCE ADAPTÉ</vt:lpstr>
      <vt:lpstr>Présentation PowerPoint</vt:lpstr>
      <vt:lpstr>Présentation PowerPoint</vt:lpstr>
      <vt:lpstr>Présentation PowerPoint</vt:lpstr>
      <vt:lpstr>Le Hockey-sur-Gazon: Présentation de l’activité</vt:lpstr>
      <vt:lpstr>Présentation PowerPoint</vt:lpstr>
      <vt:lpstr>Présentation PowerPoint</vt:lpstr>
      <vt:lpstr>Présentation PowerPoint</vt:lpstr>
      <vt:lpstr>Présentation PowerPoint</vt:lpstr>
      <vt:lpstr>Le Hockey éducatif:  Jeu de crosse ou Hockey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Hockey éducatif:  Les ressources pédagogiques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Julian Pourchet</cp:lastModifiedBy>
  <cp:revision>187</cp:revision>
  <cp:lastPrinted>2021-10-14T12:59:06Z</cp:lastPrinted>
  <dcterms:created xsi:type="dcterms:W3CDTF">2015-07-27T05:58:41Z</dcterms:created>
  <dcterms:modified xsi:type="dcterms:W3CDTF">2023-02-12T14:37:18Z</dcterms:modified>
</cp:coreProperties>
</file>