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72" r:id="rId5"/>
    <p:sldId id="270" r:id="rId6"/>
    <p:sldId id="277" r:id="rId7"/>
    <p:sldId id="278" r:id="rId8"/>
    <p:sldId id="260" r:id="rId9"/>
    <p:sldId id="261" r:id="rId10"/>
    <p:sldId id="279" r:id="rId11"/>
    <p:sldId id="262" r:id="rId12"/>
    <p:sldId id="263" r:id="rId13"/>
    <p:sldId id="264" r:id="rId14"/>
    <p:sldId id="275" r:id="rId15"/>
    <p:sldId id="271" r:id="rId16"/>
    <p:sldId id="265" r:id="rId17"/>
    <p:sldId id="266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0A1D62-0DEA-4AB3-98D5-3F2C88025AC2}" type="datetimeFigureOut">
              <a:rPr lang="fr-FR" smtClean="0"/>
              <a:t>10/02/2024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63FA5A-4269-4636-92E8-9D7596E309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2729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9FDE736-6161-44EC-B55D-09D1AE8D6DC1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A432B-FF31-44FB-B301-605054E99975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CF0AF-92DE-468A-B7E0-EC692B0F1109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7BEA1-CB77-4527-BF31-570ECCAACCEA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CD5E5-B56A-4667-AAB2-C0E61DC294B7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E734E-1932-4DC6-BE02-7D5D3EA3DFAA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4808D-7390-48A6-BD85-CCAFECDBD99C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DE8738-F661-4FA4-BA32-504988494DF4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E79A9-5B40-4CC7-926C-4A1F3666B99D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7327BB-32F5-4B7B-8D36-A273FFC8B6E5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E52CA-11EC-4AFC-9563-BB2C8F348FC8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899E4-CE05-466D-9395-494F7675D800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FC532F-0E3D-4D14-9032-A6AE4758937D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60DE6-4A42-4179-989C-C346AAD75CA5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2868DE-2FEB-4E9C-91FC-62136EFB317C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A6579-3C4D-460A-BE7D-64FEB3C4785B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E7A230-B095-4636-B93E-EFFE48C30CDE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6CFBC7D-0708-40FB-9EEF-98C42BF24CE4}" type="datetime1">
              <a:rPr lang="en-US" smtClean="0"/>
              <a:t>2/10/2024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‹N°›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hf sldNum="0" hdr="0" dt="0"/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s://www.youtube.com/watch?v=miaVk7GqwL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La gestion positive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des 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conflits 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Ecole de Mercurey</a:t>
            </a:r>
          </a:p>
          <a:p>
            <a:r>
              <a:rPr lang="fr-FR" sz="2400" dirty="0" smtClean="0">
                <a:solidFill>
                  <a:schemeClr val="accent5">
                    <a:lumMod val="75000"/>
                  </a:schemeClr>
                </a:solidFill>
              </a:rPr>
              <a:t>Lundi 12 février</a:t>
            </a:r>
            <a:endParaRPr lang="fr-FR" sz="2400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698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Moi  dans un  conflit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7051" y="2497829"/>
            <a:ext cx="1486107" cy="1952898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 smtClean="0"/>
              <a:t>OCCE, CPC Chalon 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9553" y="2539794"/>
            <a:ext cx="1314633" cy="2048161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05076" y="2539794"/>
            <a:ext cx="1124107" cy="2105319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29183" y="2551173"/>
            <a:ext cx="1428949" cy="210531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10362" y="2551172"/>
            <a:ext cx="1438476" cy="210531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234181" y="2551172"/>
            <a:ext cx="1409897" cy="1057423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194424" y="3665753"/>
            <a:ext cx="1438476" cy="990738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1417051" y="4797287"/>
            <a:ext cx="92158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dirty="0" smtClean="0"/>
              <a:t>Je choisis l’animal qui me représente dans le conflit</a:t>
            </a:r>
          </a:p>
          <a:p>
            <a:pPr marL="342900" indent="-342900">
              <a:buAutoNum type="arabicPeriod"/>
            </a:pPr>
            <a:r>
              <a:rPr lang="fr-FR" dirty="0" smtClean="0"/>
              <a:t>J’explique mon choix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348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Situations de conflits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6" name="Espace réservé du contenu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14385" y="2635261"/>
            <a:ext cx="2867425" cy="279121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7" name="Rectangle à coins arrondis 6"/>
          <p:cNvSpPr/>
          <p:nvPr/>
        </p:nvSpPr>
        <p:spPr>
          <a:xfrm>
            <a:off x="2114385" y="3140765"/>
            <a:ext cx="45719" cy="662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5857461" y="2692041"/>
            <a:ext cx="64670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 s’est-il passé ?</a:t>
            </a:r>
          </a:p>
          <a:p>
            <a:endParaRPr lang="fr-FR" sz="2400" dirty="0"/>
          </a:p>
          <a:p>
            <a:r>
              <a:rPr lang="fr-FR" sz="2400" dirty="0" smtClean="0"/>
              <a:t>Pourquoi se sont-ils disputés ?</a:t>
            </a:r>
          </a:p>
          <a:p>
            <a:endParaRPr lang="fr-FR" sz="2400" dirty="0"/>
          </a:p>
          <a:p>
            <a:r>
              <a:rPr lang="fr-FR" sz="2400" dirty="0" smtClean="0"/>
              <a:t>Sur quoi ne sont-ils pas d’accord ?</a:t>
            </a:r>
          </a:p>
          <a:p>
            <a:endParaRPr lang="fr-FR" sz="2400" dirty="0"/>
          </a:p>
          <a:p>
            <a:r>
              <a:rPr lang="fr-FR" sz="2400" dirty="0" smtClean="0"/>
              <a:t>Qu’est ce qu’un conflit ?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94111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Un conflit, qu’est-ce que c’est ?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04635" y="2214010"/>
            <a:ext cx="7982730" cy="375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508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Les attitudes dans le conflit 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9" name="Espace réservé du contenu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19718" y="3073482"/>
            <a:ext cx="857725" cy="909708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401" y="4453252"/>
            <a:ext cx="1000046" cy="925176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35949" y="4453252"/>
            <a:ext cx="662404" cy="925176"/>
          </a:xfrm>
          <a:prstGeom prst="rect">
            <a:avLst/>
          </a:prstGeom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64945" y="3167269"/>
            <a:ext cx="929596" cy="652241"/>
          </a:xfrm>
          <a:prstGeom prst="rect">
            <a:avLst/>
          </a:prstGeom>
        </p:spPr>
      </p:pic>
      <p:pic>
        <p:nvPicPr>
          <p:cNvPr id="16" name="Espace réservé du contenu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53126" y="2429451"/>
            <a:ext cx="2611819" cy="3509132"/>
          </a:xfrm>
          <a:prstGeom prst="rect">
            <a:avLst/>
          </a:prstGeom>
        </p:spPr>
      </p:pic>
      <p:pic>
        <p:nvPicPr>
          <p:cNvPr id="17" name="Espace réservé du contenu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80550" y="2079758"/>
            <a:ext cx="2688537" cy="3874034"/>
          </a:xfrm>
          <a:prstGeom prst="rect">
            <a:avLst/>
          </a:prstGeom>
        </p:spPr>
      </p:pic>
      <p:pic>
        <p:nvPicPr>
          <p:cNvPr id="18" name="Espace réservé du contenu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2087" y="3675080"/>
            <a:ext cx="581008" cy="616220"/>
          </a:xfrm>
          <a:prstGeom prst="rect">
            <a:avLst/>
          </a:prstGeom>
        </p:spPr>
      </p:pic>
      <p:pic>
        <p:nvPicPr>
          <p:cNvPr id="19" name="Imag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85554" y="3880749"/>
            <a:ext cx="518155" cy="363558"/>
          </a:xfrm>
          <a:prstGeom prst="rect">
            <a:avLst/>
          </a:prstGeom>
        </p:spPr>
      </p:pic>
      <p:pic>
        <p:nvPicPr>
          <p:cNvPr id="20" name="Imag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0379" y="5274371"/>
            <a:ext cx="504424" cy="466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824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A la cantine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876430"/>
            <a:ext cx="2067213" cy="1714739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1903" y="2876429"/>
            <a:ext cx="1699565" cy="1714739"/>
          </a:xfrm>
          <a:prstGeom prst="rect">
            <a:avLst/>
          </a:prstGeom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73286" y="2876429"/>
            <a:ext cx="1723312" cy="1714739"/>
          </a:xfrm>
          <a:prstGeom prst="rect">
            <a:avLst/>
          </a:prstGeom>
        </p:spPr>
      </p:pic>
      <p:pic>
        <p:nvPicPr>
          <p:cNvPr id="11" name="Imag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73005" y="2697788"/>
            <a:ext cx="1058744" cy="207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24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Agir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39818" y="2468031"/>
            <a:ext cx="5516216" cy="3318936"/>
          </a:xfrm>
        </p:spPr>
        <p:txBody>
          <a:bodyPr/>
          <a:lstStyle/>
          <a:p>
            <a:endParaRPr lang="fr-FR" dirty="0" smtClean="0"/>
          </a:p>
          <a:p>
            <a:r>
              <a:rPr lang="fr-FR" dirty="0" smtClean="0"/>
              <a:t>Apprendre à dire non</a:t>
            </a:r>
          </a:p>
          <a:p>
            <a:r>
              <a:rPr lang="fr-FR" dirty="0" smtClean="0"/>
              <a:t>Formuler une demande et accepter le non</a:t>
            </a:r>
          </a:p>
          <a:p>
            <a:r>
              <a:rPr lang="fr-FR" dirty="0" smtClean="0"/>
              <a:t>Trouver des solutions</a:t>
            </a:r>
          </a:p>
          <a:p>
            <a:r>
              <a:rPr lang="fr-FR" dirty="0" smtClean="0"/>
              <a:t>Intégrer les étapes de la négociation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800100"/>
            <a:ext cx="1303084" cy="13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38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75000"/>
                  </a:schemeClr>
                </a:solidFill>
              </a:rPr>
              <a:t>Loulou et Gigi</a:t>
            </a:r>
            <a:endParaRPr lang="fr-FR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1" y="2690191"/>
            <a:ext cx="2423608" cy="2512548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98976" y="2687805"/>
            <a:ext cx="2054124" cy="2514934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83626" y="2786888"/>
            <a:ext cx="4239217" cy="248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241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La danse des foulards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97086" y="2468562"/>
            <a:ext cx="2612713" cy="331787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4721085" y="2788671"/>
            <a:ext cx="61755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fr-FR" sz="2400" dirty="0" smtClean="0"/>
              <a:t>Je demande pour avoir un foulard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 smtClean="0"/>
              <a:t>Je suis obligé de donner mon foulard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 smtClean="0"/>
              <a:t>Je suis obligé de refuser de donner mon foulard</a:t>
            </a:r>
          </a:p>
          <a:p>
            <a:pPr marL="342900" indent="-342900">
              <a:buAutoNum type="arabicPeriod"/>
            </a:pPr>
            <a:endParaRPr lang="fr-FR" sz="2400" dirty="0"/>
          </a:p>
          <a:p>
            <a:pPr marL="342900" indent="-342900">
              <a:buAutoNum type="arabicPeriod"/>
            </a:pPr>
            <a:r>
              <a:rPr lang="fr-FR" sz="2400" dirty="0" smtClean="0"/>
              <a:t>Libre choix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71375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Silence </a:t>
            </a:r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la violence</a:t>
            </a:r>
            <a:br>
              <a:rPr lang="fr-FR" dirty="0">
                <a:solidFill>
                  <a:schemeClr val="accent4">
                    <a:lumMod val="50000"/>
                  </a:schemeClr>
                </a:solidFill>
              </a:rPr>
            </a:br>
            <a:r>
              <a:rPr lang="fr-FR" sz="2200" u="sng" dirty="0">
                <a:solidFill>
                  <a:schemeClr val="accent4">
                    <a:lumMod val="50000"/>
                  </a:schemeClr>
                </a:solidFill>
                <a:hlinkClick r:id="rId2"/>
              </a:rPr>
              <a:t>https://</a:t>
            </a:r>
            <a:r>
              <a:rPr lang="fr-FR" sz="2200" u="sng" dirty="0" smtClean="0">
                <a:solidFill>
                  <a:schemeClr val="accent4">
                    <a:lumMod val="50000"/>
                  </a:schemeClr>
                </a:solidFill>
                <a:hlinkClick r:id="rId2"/>
              </a:rPr>
              <a:t>www.youtube.com/watch?v=miaVk7GqwL8</a:t>
            </a:r>
            <a:r>
              <a:rPr lang="fr-FR" sz="2200" u="sng" dirty="0" smtClean="0">
                <a:solidFill>
                  <a:schemeClr val="accent4">
                    <a:lumMod val="50000"/>
                  </a:schemeClr>
                </a:solidFill>
              </a:rPr>
              <a:t/>
            </a:r>
            <a:br>
              <a:rPr lang="fr-FR" sz="2200" u="sng" dirty="0" smtClean="0">
                <a:solidFill>
                  <a:schemeClr val="accent4">
                    <a:lumMod val="50000"/>
                  </a:schemeClr>
                </a:solidFill>
              </a:rPr>
            </a:br>
            <a:endParaRPr lang="fr-FR" sz="2200" u="sng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Espace réservé du contenu 1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295401" y="2468562"/>
            <a:ext cx="2376197" cy="3317875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15" name="ZoneTexte 14"/>
          <p:cNvSpPr txBox="1"/>
          <p:nvPr/>
        </p:nvSpPr>
        <p:spPr>
          <a:xfrm>
            <a:off x="3988904" y="3158003"/>
            <a:ext cx="690769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dirty="0" smtClean="0"/>
              <a:t>Quel est le conflit?</a:t>
            </a:r>
          </a:p>
          <a:p>
            <a:endParaRPr lang="fr-FR" sz="2400" dirty="0"/>
          </a:p>
          <a:p>
            <a:r>
              <a:rPr lang="fr-FR" sz="2400" dirty="0" smtClean="0"/>
              <a:t>Recherche d’un maximum de solutions en groupes</a:t>
            </a:r>
          </a:p>
          <a:p>
            <a:endParaRPr lang="fr-FR" sz="2400" dirty="0" smtClean="0"/>
          </a:p>
          <a:p>
            <a:r>
              <a:rPr lang="fr-FR" sz="2400" dirty="0" smtClean="0"/>
              <a:t>Mise en commun</a:t>
            </a:r>
            <a:endParaRPr lang="fr-FR" sz="2400" dirty="0"/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6005" y="4505030"/>
            <a:ext cx="2400593" cy="118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2420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Le chemin du dauphin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13" name="Imag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3453" y="2753011"/>
            <a:ext cx="4204705" cy="2812902"/>
          </a:xfrm>
          <a:prstGeom prst="rect">
            <a:avLst/>
          </a:prstGeom>
        </p:spPr>
      </p:pic>
      <p:pic>
        <p:nvPicPr>
          <p:cNvPr id="14" name="Imag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18158" y="3140933"/>
            <a:ext cx="4723978" cy="2828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43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Objectifs de la formation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 smtClean="0"/>
              <a:t> travailler sur deux des quatre « rouages »</a:t>
            </a:r>
          </a:p>
          <a:p>
            <a:pPr marL="0" indent="0">
              <a:buNone/>
            </a:pPr>
            <a:r>
              <a:rPr lang="fr-FR" dirty="0" smtClean="0"/>
              <a:t>	 vivre </a:t>
            </a:r>
            <a:r>
              <a:rPr lang="fr-FR" dirty="0" smtClean="0"/>
              <a:t>ensemble</a:t>
            </a:r>
            <a:r>
              <a:rPr lang="fr-FR" dirty="0" smtClean="0"/>
              <a:t>,</a:t>
            </a:r>
          </a:p>
          <a:p>
            <a:pPr marL="0" indent="0">
              <a:buNone/>
            </a:pPr>
            <a:r>
              <a:rPr lang="fr-FR" dirty="0" smtClean="0"/>
              <a:t> 	</a:t>
            </a:r>
            <a:r>
              <a:rPr lang="fr-FR" b="1" dirty="0" smtClean="0"/>
              <a:t>comprendre</a:t>
            </a:r>
            <a:r>
              <a:rPr lang="fr-FR" dirty="0" smtClean="0"/>
              <a:t>, </a:t>
            </a:r>
          </a:p>
          <a:p>
            <a:pPr marL="0" indent="0">
              <a:buNone/>
            </a:pPr>
            <a:r>
              <a:rPr lang="fr-FR" dirty="0" smtClean="0"/>
              <a:t>	communiquer</a:t>
            </a:r>
            <a:r>
              <a:rPr lang="fr-FR" dirty="0" smtClean="0"/>
              <a:t>, </a:t>
            </a:r>
            <a:endParaRPr lang="fr-FR" dirty="0" smtClean="0"/>
          </a:p>
          <a:p>
            <a:pPr marL="0" indent="0">
              <a:buNone/>
            </a:pPr>
            <a:r>
              <a:rPr lang="fr-FR" b="1" dirty="0" smtClean="0"/>
              <a:t>	agir</a:t>
            </a:r>
            <a:endParaRPr lang="fr-FR" dirty="0" smtClean="0"/>
          </a:p>
          <a:p>
            <a:pPr marL="0" indent="0">
              <a:buNone/>
            </a:pPr>
            <a:r>
              <a:rPr lang="fr-FR" dirty="0" smtClean="0"/>
              <a:t> </a:t>
            </a:r>
            <a:r>
              <a:rPr lang="fr-FR" dirty="0" smtClean="0"/>
              <a:t>     qui </a:t>
            </a:r>
            <a:r>
              <a:rPr lang="fr-FR" dirty="0" smtClean="0"/>
              <a:t>permettent d’arriver à une gestion positive des conflits</a:t>
            </a:r>
          </a:p>
          <a:p>
            <a:pPr marL="0" indent="0">
              <a:buNone/>
            </a:pPr>
            <a:r>
              <a:rPr lang="fr-FR" dirty="0"/>
              <a:t> </a:t>
            </a:r>
            <a:r>
              <a:rPr lang="fr-FR" dirty="0" smtClean="0"/>
              <a:t>.</a:t>
            </a:r>
            <a:endParaRPr lang="fr-FR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5861" y="2505646"/>
            <a:ext cx="2268264" cy="3370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38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Les règles du groupe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pPr algn="ctr"/>
            <a:r>
              <a:rPr lang="fr-FR" dirty="0" smtClean="0"/>
              <a:t>RESPECT</a:t>
            </a:r>
          </a:p>
          <a:p>
            <a:pPr algn="ctr"/>
            <a:r>
              <a:rPr lang="fr-FR" dirty="0" smtClean="0"/>
              <a:t>ECOUTE BIENVEILLANTE</a:t>
            </a:r>
          </a:p>
          <a:p>
            <a:pPr algn="ctr"/>
            <a:r>
              <a:rPr lang="fr-FR" dirty="0" smtClean="0"/>
              <a:t>CONFIDENTIALITE</a:t>
            </a:r>
          </a:p>
          <a:p>
            <a:pPr algn="ctr"/>
            <a:r>
              <a:rPr lang="fr-FR" dirty="0" smtClean="0"/>
              <a:t>JOKER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89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Le jeu du samouraï</a:t>
            </a:r>
            <a:endParaRPr lang="fr-FR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97283" y="2825599"/>
            <a:ext cx="3048425" cy="2172003"/>
          </a:xfrm>
          <a:prstGeom prst="rect">
            <a:avLst/>
          </a:prstGeom>
        </p:spPr>
      </p:pic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5062330" y="2825599"/>
            <a:ext cx="573819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 smtClean="0"/>
              <a:t>En cercle</a:t>
            </a:r>
          </a:p>
          <a:p>
            <a:r>
              <a:rPr lang="fr-FR" sz="2000" dirty="0" smtClean="0"/>
              <a:t>Un joueur A attaque un joueur B en criant: « HI »</a:t>
            </a:r>
          </a:p>
          <a:p>
            <a:r>
              <a:rPr lang="fr-FR" sz="2000" dirty="0" smtClean="0"/>
              <a:t>Le joueur B  se pare en criant « HA »</a:t>
            </a:r>
          </a:p>
          <a:p>
            <a:r>
              <a:rPr lang="fr-FR" sz="2000" dirty="0" smtClean="0"/>
              <a:t>Ses deux voisins contre-attaquent en criant « HO »</a:t>
            </a:r>
          </a:p>
          <a:p>
            <a:r>
              <a:rPr lang="fr-FR" sz="2000" dirty="0" smtClean="0"/>
              <a:t>Le joueur B attaque à son tour .</a:t>
            </a:r>
          </a:p>
          <a:p>
            <a:endParaRPr lang="fr-FR" sz="2000" dirty="0"/>
          </a:p>
          <a:p>
            <a:r>
              <a:rPr lang="fr-FR" sz="2000" dirty="0" smtClean="0"/>
              <a:t>1 tour pour s’échauffer</a:t>
            </a:r>
          </a:p>
          <a:p>
            <a:r>
              <a:rPr lang="fr-FR" sz="2000" dirty="0" smtClean="0"/>
              <a:t>1 tour pour éliminer</a:t>
            </a:r>
          </a:p>
          <a:p>
            <a:r>
              <a:rPr lang="fr-FR" sz="2000" dirty="0" smtClean="0"/>
              <a:t>1 duel avec les finalistes (fruits/légume)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112085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>
                <a:solidFill>
                  <a:schemeClr val="accent4">
                    <a:lumMod val="50000"/>
                  </a:schemeClr>
                </a:solidFill>
              </a:rPr>
              <a:t>C</a:t>
            </a:r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omprendre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 smtClean="0"/>
          </a:p>
          <a:p>
            <a:endParaRPr lang="fr-FR" dirty="0"/>
          </a:p>
          <a:p>
            <a:r>
              <a:rPr lang="fr-FR" dirty="0" smtClean="0"/>
              <a:t>Distinguer faits et ressentis</a:t>
            </a:r>
          </a:p>
          <a:p>
            <a:r>
              <a:rPr lang="fr-FR" dirty="0" smtClean="0"/>
              <a:t>La notion de conflit</a:t>
            </a:r>
          </a:p>
          <a:p>
            <a:r>
              <a:rPr lang="fr-FR" dirty="0" smtClean="0"/>
              <a:t>Les attitudes dans le conflit</a:t>
            </a:r>
          </a:p>
          <a:p>
            <a:endParaRPr lang="fr-FR" dirty="0" smtClean="0"/>
          </a:p>
          <a:p>
            <a:endParaRPr lang="fr-FR" dirty="0" smtClean="0"/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3605" y="987463"/>
            <a:ext cx="1297803" cy="1476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3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5" name="Image 3"/>
          <p:cNvPicPr/>
          <p:nvPr/>
        </p:nvPicPr>
        <p:blipFill>
          <a:blip r:embed="rId2"/>
          <a:stretch/>
        </p:blipFill>
        <p:spPr>
          <a:xfrm>
            <a:off x="2421836" y="735648"/>
            <a:ext cx="3144077" cy="5163702"/>
          </a:xfrm>
          <a:prstGeom prst="rect">
            <a:avLst/>
          </a:prstGeom>
          <a:ln w="0">
            <a:noFill/>
          </a:ln>
        </p:spPr>
      </p:pic>
      <p:pic>
        <p:nvPicPr>
          <p:cNvPr id="6" name="Image 2"/>
          <p:cNvPicPr/>
          <p:nvPr/>
        </p:nvPicPr>
        <p:blipFill>
          <a:blip r:embed="rId3"/>
          <a:stretch/>
        </p:blipFill>
        <p:spPr>
          <a:xfrm>
            <a:off x="6034084" y="805298"/>
            <a:ext cx="4342367" cy="5094052"/>
          </a:xfrm>
          <a:prstGeom prst="rect">
            <a:avLst/>
          </a:prstGeom>
          <a:ln w="0">
            <a:noFill/>
          </a:ln>
        </p:spPr>
      </p:pic>
    </p:spTree>
    <p:extLst>
      <p:ext uri="{BB962C8B-B14F-4D97-AF65-F5344CB8AC3E}">
        <p14:creationId xmlns:p14="http://schemas.microsoft.com/office/powerpoint/2010/main" val="2336176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6" name="Image 11"/>
          <p:cNvPicPr/>
          <p:nvPr/>
        </p:nvPicPr>
        <p:blipFill>
          <a:blip r:embed="rId2"/>
          <a:stretch/>
        </p:blipFill>
        <p:spPr>
          <a:xfrm>
            <a:off x="1391268" y="821635"/>
            <a:ext cx="2783166" cy="4961835"/>
          </a:xfrm>
          <a:prstGeom prst="rect">
            <a:avLst/>
          </a:prstGeom>
          <a:ln w="0">
            <a:noFill/>
          </a:ln>
        </p:spPr>
      </p:pic>
      <p:pic>
        <p:nvPicPr>
          <p:cNvPr id="7" name="Image 12"/>
          <p:cNvPicPr/>
          <p:nvPr/>
        </p:nvPicPr>
        <p:blipFill>
          <a:blip r:embed="rId3"/>
          <a:stretch/>
        </p:blipFill>
        <p:spPr>
          <a:xfrm>
            <a:off x="5746159" y="1000383"/>
            <a:ext cx="5074920" cy="2880000"/>
          </a:xfrm>
          <a:prstGeom prst="rect">
            <a:avLst/>
          </a:prstGeom>
          <a:ln w="0">
            <a:noFill/>
          </a:ln>
        </p:spPr>
      </p:pic>
      <p:sp>
        <p:nvSpPr>
          <p:cNvPr id="8" name="ZoneTexte 7"/>
          <p:cNvSpPr txBox="1"/>
          <p:nvPr/>
        </p:nvSpPr>
        <p:spPr>
          <a:xfrm>
            <a:off x="4948351" y="4629740"/>
            <a:ext cx="587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spc="-1" dirty="0"/>
              <a:t>Parfois, le désaccord peut naître d’une perception différentes des paroles et des faits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3678788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La pomme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1" y="2027487"/>
            <a:ext cx="4702942" cy="3941513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6321287" y="2703443"/>
            <a:ext cx="441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 smtClean="0"/>
              <a:t>Pour apprendre à distinguer </a:t>
            </a:r>
          </a:p>
          <a:p>
            <a:pPr algn="ctr"/>
            <a:r>
              <a:rPr lang="fr-FR" sz="2400" dirty="0" smtClean="0"/>
              <a:t>faits et ressentis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310679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>
                <a:solidFill>
                  <a:schemeClr val="accent4">
                    <a:lumMod val="50000"/>
                  </a:schemeClr>
                </a:solidFill>
              </a:rPr>
              <a:t>Les statues</a:t>
            </a:r>
            <a:endParaRPr lang="fr-FR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OCCE, CPC Chalon 1</a:t>
            </a:r>
            <a:endParaRPr lang="en-US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5435" y="2506216"/>
            <a:ext cx="2053435" cy="1880253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05422" y="2535000"/>
            <a:ext cx="1917655" cy="2010875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475435" y="4890052"/>
            <a:ext cx="8782388" cy="8878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1789" y="5094290"/>
            <a:ext cx="1047092" cy="51945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342" y="4890052"/>
            <a:ext cx="872782" cy="719906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80904" y="2484887"/>
            <a:ext cx="1619476" cy="2133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9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que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603</TotalTime>
  <Words>398</Words>
  <Application>Microsoft Office PowerPoint</Application>
  <PresentationFormat>Grand écran</PresentationFormat>
  <Paragraphs>95</Paragraphs>
  <Slides>19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Arial</vt:lpstr>
      <vt:lpstr>Calibri</vt:lpstr>
      <vt:lpstr>Garamond</vt:lpstr>
      <vt:lpstr>Organique</vt:lpstr>
      <vt:lpstr>La gestion positive  des conflits </vt:lpstr>
      <vt:lpstr>Objectifs de la formation</vt:lpstr>
      <vt:lpstr>Les règles du groupe</vt:lpstr>
      <vt:lpstr>Le jeu du samouraï</vt:lpstr>
      <vt:lpstr>Comprendre</vt:lpstr>
      <vt:lpstr>Présentation PowerPoint</vt:lpstr>
      <vt:lpstr>Présentation PowerPoint</vt:lpstr>
      <vt:lpstr>La pomme</vt:lpstr>
      <vt:lpstr>Les statues</vt:lpstr>
      <vt:lpstr>Moi  dans un  conflit</vt:lpstr>
      <vt:lpstr>Situations de conflits</vt:lpstr>
      <vt:lpstr>Un conflit, qu’est-ce que c’est ?</vt:lpstr>
      <vt:lpstr>Les attitudes dans le conflit </vt:lpstr>
      <vt:lpstr>A la cantine</vt:lpstr>
      <vt:lpstr>Agir</vt:lpstr>
      <vt:lpstr>Loulou et Gigi</vt:lpstr>
      <vt:lpstr>La danse des foulards</vt:lpstr>
      <vt:lpstr>Silence la violence https://www.youtube.com/watch?v=miaVk7GqwL8 </vt:lpstr>
      <vt:lpstr>Le chemin du dauphin</vt:lpstr>
    </vt:vector>
  </TitlesOfParts>
  <Company>HP Inc.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Climat scolaire</dc:title>
  <dc:creator>nathalie.riehl</dc:creator>
  <cp:lastModifiedBy>nathalie.riehl</cp:lastModifiedBy>
  <cp:revision>49</cp:revision>
  <dcterms:created xsi:type="dcterms:W3CDTF">2023-08-25T12:14:29Z</dcterms:created>
  <dcterms:modified xsi:type="dcterms:W3CDTF">2024-02-10T20:58:42Z</dcterms:modified>
</cp:coreProperties>
</file>