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8" r:id="rId12"/>
    <p:sldId id="267" r:id="rId13"/>
    <p:sldId id="266" r:id="rId14"/>
    <p:sldId id="269" r:id="rId15"/>
    <p:sldId id="270" r:id="rId16"/>
    <p:sldId id="273" r:id="rId17"/>
    <p:sldId id="272" r:id="rId18"/>
    <p:sldId id="274" r:id="rId19"/>
    <p:sldId id="275" r:id="rId20"/>
    <p:sldId id="276" r:id="rId21"/>
    <p:sldId id="271" r:id="rId2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6" d="100"/>
          <a:sy n="86" d="100"/>
        </p:scale>
        <p:origin x="562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15128" y="1788454"/>
            <a:ext cx="8361229" cy="2098226"/>
          </a:xfrm>
        </p:spPr>
        <p:txBody>
          <a:bodyPr anchor="b">
            <a:noAutofit/>
          </a:bodyPr>
          <a:lstStyle>
            <a:lvl1pPr algn="ct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79906" y="3956279"/>
            <a:ext cx="6831673" cy="1086237"/>
          </a:xfrm>
        </p:spPr>
        <p:txBody>
          <a:bodyPr>
            <a:normAutofit/>
          </a:bodyPr>
          <a:lstStyle>
            <a:lvl1pPr marL="0" indent="0"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3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52858" y="6453386"/>
            <a:ext cx="1607944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17FF32E7-5B28-4BFA-B095-16F3FAE3A524}" type="datetimeFigureOut">
              <a:rPr lang="ru-RU" smtClean="0"/>
              <a:t>25.04.2021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054" y="6453386"/>
            <a:ext cx="7023377" cy="404614"/>
          </a:xfrm>
        </p:spPr>
        <p:txBody>
          <a:bodyPr/>
          <a:lstStyle>
            <a:lvl1pPr algn="ctr">
              <a:defRPr baseline="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4769CB38-BD0A-48ED-B9DA-8574A0F6CC75}" type="slidenum">
              <a:rPr lang="ru-RU" smtClean="0"/>
              <a:t>‹#›</a:t>
            </a:fld>
            <a:endParaRPr lang="ru-RU"/>
          </a:p>
        </p:txBody>
      </p:sp>
      <p:grpSp>
        <p:nvGrpSpPr>
          <p:cNvPr id="7" name="Group 6"/>
          <p:cNvGrpSpPr/>
          <p:nvPr/>
        </p:nvGrpSpPr>
        <p:grpSpPr>
          <a:xfrm>
            <a:off x="752858" y="744469"/>
            <a:ext cx="10674117" cy="5349671"/>
            <a:chOff x="752858" y="744469"/>
            <a:chExt cx="10674117" cy="5349671"/>
          </a:xfrm>
        </p:grpSpPr>
        <p:sp>
          <p:nvSpPr>
            <p:cNvPr id="11" name="Freeform 6"/>
            <p:cNvSpPr/>
            <p:nvPr/>
          </p:nvSpPr>
          <p:spPr bwMode="auto">
            <a:xfrm>
              <a:off x="8151962" y="1685652"/>
              <a:ext cx="3275013" cy="4408488"/>
            </a:xfrm>
            <a:custGeom>
              <a:avLst/>
              <a:gdLst/>
              <a:ahLst/>
              <a:cxnLst/>
              <a:rect l="l" t="t" r="r" b="b"/>
              <a:pathLst>
                <a:path w="10000" h="10000">
                  <a:moveTo>
                    <a:pt x="8761" y="0"/>
                  </a:moveTo>
                  <a:lnTo>
                    <a:pt x="10000" y="0"/>
                  </a:lnTo>
                  <a:lnTo>
                    <a:pt x="10000" y="10000"/>
                  </a:lnTo>
                  <a:lnTo>
                    <a:pt x="0" y="10000"/>
                  </a:lnTo>
                  <a:lnTo>
                    <a:pt x="0" y="9126"/>
                  </a:lnTo>
                  <a:lnTo>
                    <a:pt x="8761" y="9127"/>
                  </a:lnTo>
                  <a:lnTo>
                    <a:pt x="8761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4" name="Freeform 6"/>
            <p:cNvSpPr/>
            <p:nvPr/>
          </p:nvSpPr>
          <p:spPr bwMode="auto">
            <a:xfrm flipH="1" flipV="1">
              <a:off x="752858" y="744469"/>
              <a:ext cx="3275668" cy="4408488"/>
            </a:xfrm>
            <a:custGeom>
              <a:avLst/>
              <a:gdLst/>
              <a:ahLst/>
              <a:cxnLst/>
              <a:rect l="l" t="t" r="r" b="b"/>
              <a:pathLst>
                <a:path w="10002" h="10000">
                  <a:moveTo>
                    <a:pt x="8763" y="0"/>
                  </a:moveTo>
                  <a:lnTo>
                    <a:pt x="10002" y="0"/>
                  </a:lnTo>
                  <a:lnTo>
                    <a:pt x="10002" y="10000"/>
                  </a:lnTo>
                  <a:lnTo>
                    <a:pt x="2" y="10000"/>
                  </a:lnTo>
                  <a:cubicBezTo>
                    <a:pt x="-2" y="9698"/>
                    <a:pt x="4" y="9427"/>
                    <a:pt x="0" y="9125"/>
                  </a:cubicBezTo>
                  <a:lnTo>
                    <a:pt x="8763" y="9128"/>
                  </a:lnTo>
                  <a:lnTo>
                    <a:pt x="8763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</p:grpSp>
    </p:spTree>
    <p:extLst>
      <p:ext uri="{BB962C8B-B14F-4D97-AF65-F5344CB8AC3E}">
        <p14:creationId xmlns:p14="http://schemas.microsoft.com/office/powerpoint/2010/main" val="157060192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2295525"/>
            <a:ext cx="9601200" cy="357187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FF32E7-5B28-4BFA-B095-16F3FAE3A524}" type="datetimeFigureOut">
              <a:rPr lang="ru-RU" smtClean="0"/>
              <a:t>25.04.2021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69CB38-BD0A-48ED-B9DA-8574A0F6CC7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321972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596561" y="624156"/>
            <a:ext cx="1565766" cy="5243244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624156"/>
            <a:ext cx="8179641" cy="5243244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FF32E7-5B28-4BFA-B095-16F3FAE3A524}" type="datetimeFigureOut">
              <a:rPr lang="ru-RU" smtClean="0"/>
              <a:t>25.04.2021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69CB38-BD0A-48ED-B9DA-8574A0F6CC7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843911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FF32E7-5B28-4BFA-B095-16F3FAE3A524}" type="datetimeFigureOut">
              <a:rPr lang="ru-RU" smtClean="0"/>
              <a:t>25.04.2021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69CB38-BD0A-48ED-B9DA-8574A0F6CC7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789435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5025" y="1301360"/>
            <a:ext cx="9612971" cy="2852737"/>
          </a:xfrm>
        </p:spPr>
        <p:txBody>
          <a:bodyPr anchor="b">
            <a:normAutofit/>
          </a:bodyPr>
          <a:lstStyle>
            <a:lvl1pPr algn="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5025" y="4216328"/>
            <a:ext cx="9612971" cy="1143324"/>
          </a:xfrm>
        </p:spPr>
        <p:txBody>
          <a:bodyPr/>
          <a:lstStyle>
            <a:lvl1pPr marL="0" indent="0" algn="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8908" y="6453386"/>
            <a:ext cx="1622409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17FF32E7-5B28-4BFA-B095-16F3FAE3A524}" type="datetimeFigureOut">
              <a:rPr lang="ru-RU" smtClean="0"/>
              <a:t>25.04.2021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312" y="6453386"/>
            <a:ext cx="7023377" cy="404614"/>
          </a:xfrm>
        </p:spPr>
        <p:txBody>
          <a:bodyPr/>
          <a:lstStyle>
            <a:lvl1pPr algn="ctr">
              <a:defRPr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4769CB38-BD0A-48ED-B9DA-8574A0F6CC75}" type="slidenum">
              <a:rPr lang="ru-RU" smtClean="0"/>
              <a:t>‹#›</a:t>
            </a:fld>
            <a:endParaRPr lang="ru-RU"/>
          </a:p>
        </p:txBody>
      </p:sp>
      <p:sp>
        <p:nvSpPr>
          <p:cNvPr id="7" name="Freeform 6" title="Crop Mark"/>
          <p:cNvSpPr/>
          <p:nvPr/>
        </p:nvSpPr>
        <p:spPr bwMode="auto">
          <a:xfrm>
            <a:off x="8151962" y="1685652"/>
            <a:ext cx="3275013" cy="4408488"/>
          </a:xfrm>
          <a:custGeom>
            <a:avLst/>
            <a:gdLst/>
            <a:ahLst/>
            <a:cxnLst/>
            <a:rect l="0" t="0" r="r" b="b"/>
            <a:pathLst>
              <a:path w="4125" h="5554">
                <a:moveTo>
                  <a:pt x="3614" y="0"/>
                </a:moveTo>
                <a:lnTo>
                  <a:pt x="4125" y="0"/>
                </a:lnTo>
                <a:lnTo>
                  <a:pt x="4125" y="5554"/>
                </a:lnTo>
                <a:lnTo>
                  <a:pt x="0" y="5554"/>
                </a:lnTo>
                <a:lnTo>
                  <a:pt x="0" y="5074"/>
                </a:lnTo>
                <a:lnTo>
                  <a:pt x="3614" y="5074"/>
                </a:lnTo>
                <a:lnTo>
                  <a:pt x="3614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</p:spTree>
    <p:extLst>
      <p:ext uri="{BB962C8B-B14F-4D97-AF65-F5344CB8AC3E}">
        <p14:creationId xmlns:p14="http://schemas.microsoft.com/office/powerpoint/2010/main" val="110924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371600" y="2285999"/>
            <a:ext cx="4447786" cy="3581401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25403" y="2285999"/>
            <a:ext cx="4447786" cy="3581401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FF32E7-5B28-4BFA-B095-16F3FAE3A524}" type="datetimeFigureOut">
              <a:rPr lang="ru-RU" smtClean="0"/>
              <a:t>25.04.2021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69CB38-BD0A-48ED-B9DA-8574A0F6CC7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100233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71600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25014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525014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FF32E7-5B28-4BFA-B095-16F3FAE3A524}" type="datetimeFigureOut">
              <a:rPr lang="ru-RU" smtClean="0"/>
              <a:t>25.04.2021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69CB38-BD0A-48ED-B9DA-8574A0F6CC7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228924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FF32E7-5B28-4BFA-B095-16F3FAE3A524}" type="datetimeFigureOut">
              <a:rPr lang="ru-RU" smtClean="0"/>
              <a:t>25.04.2021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69CB38-BD0A-48ED-B9DA-8574A0F6CC7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616307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FF32E7-5B28-4BFA-B095-16F3FAE3A524}" type="datetimeFigureOut">
              <a:rPr lang="ru-RU" smtClean="0"/>
              <a:t>25.04.2021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69CB38-BD0A-48ED-B9DA-8574A0F6CC7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811021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Autofit/>
          </a:bodyPr>
          <a:lstStyle>
            <a:lvl1pPr>
              <a:lnSpc>
                <a:spcPct val="84000"/>
              </a:lnSpc>
              <a:defRPr sz="4800" baseline="0">
                <a:solidFill>
                  <a:schemeClr val="tx2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56020" y="685801"/>
            <a:ext cx="5212080" cy="517525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6344"/>
            <a:ext cx="3855720" cy="3011056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17FF32E7-5B28-4BFA-B095-16F3FAE3A524}" type="datetimeFigureOut">
              <a:rPr lang="ru-RU" smtClean="0"/>
              <a:t>25.04.2021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4769CB38-BD0A-48ED-B9DA-8574A0F6CC75}" type="slidenum">
              <a:rPr lang="ru-RU" smtClean="0"/>
              <a:t>‹#›</a:t>
            </a:fld>
            <a:endParaRPr lang="ru-RU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32149139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rmAutofit/>
          </a:bodyPr>
          <a:lstStyle>
            <a:lvl1pPr>
              <a:lnSpc>
                <a:spcPct val="84000"/>
              </a:lnSpc>
              <a:defRPr sz="4800" baseline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532120" y="0"/>
            <a:ext cx="6659880" cy="6857999"/>
          </a:xfrm>
        </p:spPr>
        <p:txBody>
          <a:bodyPr anchor="t"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5968"/>
            <a:ext cx="3855720" cy="3011432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17FF32E7-5B28-4BFA-B095-16F3FAE3A524}" type="datetimeFigureOut">
              <a:rPr lang="ru-RU" smtClean="0"/>
              <a:t>25.04.2021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4769CB38-BD0A-48ED-B9DA-8574A0F6CC75}" type="slidenum">
              <a:rPr lang="ru-RU" smtClean="0"/>
              <a:t>‹#›</a:t>
            </a:fld>
            <a:endParaRPr lang="ru-RU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22101108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286000"/>
            <a:ext cx="9601200" cy="3581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390650" y="6453386"/>
            <a:ext cx="120457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fld id="{17FF32E7-5B28-4BFA-B095-16F3FAE3A524}" type="datetimeFigureOut">
              <a:rPr lang="ru-RU" smtClean="0"/>
              <a:t>25.04.2021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893564" y="6453386"/>
            <a:ext cx="6280830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472736" y="6453386"/>
            <a:ext cx="159629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aseline="0">
                <a:solidFill>
                  <a:schemeClr val="tx2"/>
                </a:solidFill>
              </a:defRPr>
            </a:lvl1pPr>
          </a:lstStyle>
          <a:p>
            <a:fld id="{4769CB38-BD0A-48ED-B9DA-8574A0F6CC75}" type="slidenum">
              <a:rPr lang="ru-RU" smtClean="0"/>
              <a:t>‹#›</a:t>
            </a:fld>
            <a:endParaRPr lang="ru-RU"/>
          </a:p>
        </p:txBody>
      </p:sp>
      <p:sp>
        <p:nvSpPr>
          <p:cNvPr id="9" name="Rectangle 8" title="Side bar"/>
          <p:cNvSpPr/>
          <p:nvPr/>
        </p:nvSpPr>
        <p:spPr>
          <a:xfrm>
            <a:off x="478095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9860565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89000"/>
        </a:lnSpc>
        <a:spcBef>
          <a:spcPct val="0"/>
        </a:spcBef>
        <a:buNone/>
        <a:defRPr sz="4400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84048" indent="-384048" algn="l" defTabSz="914400" rtl="0" eaLnBrk="1" latinLnBrk="0" hangingPunct="1">
        <a:lnSpc>
          <a:spcPct val="94000"/>
        </a:lnSpc>
        <a:spcBef>
          <a:spcPts val="1000"/>
        </a:spcBef>
        <a:spcAft>
          <a:spcPts val="200"/>
        </a:spcAft>
        <a:buFont typeface="Franklin Gothic Book" panose="020B0503020102020204" pitchFamily="34" charset="0"/>
        <a:buChar char="■"/>
        <a:defRPr sz="2000" kern="1200" baseline="0">
          <a:solidFill>
            <a:schemeClr val="tx2"/>
          </a:solidFill>
          <a:latin typeface="+mn-lt"/>
          <a:ea typeface="+mn-ea"/>
          <a:cs typeface="+mn-cs"/>
        </a:defRPr>
      </a:lvl1pPr>
      <a:lvl2pPr marL="914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2000" i="1" kern="1200" baseline="0">
          <a:solidFill>
            <a:schemeClr val="tx2"/>
          </a:solidFill>
          <a:latin typeface="+mn-lt"/>
          <a:ea typeface="+mn-ea"/>
          <a:cs typeface="+mn-cs"/>
        </a:defRPr>
      </a:lvl2pPr>
      <a:lvl3pPr marL="1371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3pPr>
      <a:lvl4pPr marL="1828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800" i="1" kern="1200" baseline="0">
          <a:solidFill>
            <a:schemeClr val="tx2"/>
          </a:solidFill>
          <a:latin typeface="+mn-lt"/>
          <a:ea typeface="+mn-ea"/>
          <a:cs typeface="+mn-cs"/>
        </a:defRPr>
      </a:lvl4pPr>
      <a:lvl5pPr marL="22860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27432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600" i="1" kern="1200" baseline="0">
          <a:solidFill>
            <a:schemeClr val="tx2"/>
          </a:solidFill>
          <a:latin typeface="+mn-lt"/>
          <a:ea typeface="+mn-ea"/>
          <a:cs typeface="+mn-cs"/>
        </a:defRPr>
      </a:lvl6pPr>
      <a:lvl7pPr marL="3200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3657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400" i="1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4114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3" orient="horz" pos="1368">
          <p15:clr>
            <a:srgbClr val="F26B43"/>
          </p15:clr>
        </p15:guide>
        <p15:guide id="4" orient="horz" pos="1440">
          <p15:clr>
            <a:srgbClr val="F26B43"/>
          </p15:clr>
        </p15:guide>
        <p15:guide id="6" orient="horz" pos="3696">
          <p15:clr>
            <a:srgbClr val="F26B43"/>
          </p15:clr>
        </p15:guide>
        <p15:guide id="7" orient="horz" pos="432">
          <p15:clr>
            <a:srgbClr val="F26B43"/>
          </p15:clr>
        </p15:guide>
        <p15:guide id="8" orient="horz" pos="1512">
          <p15:clr>
            <a:srgbClr val="F26B43"/>
          </p15:clr>
        </p15:guide>
        <p15:guide id="9" pos="6912">
          <p15:clr>
            <a:srgbClr val="F26B43"/>
          </p15:clr>
        </p15:guide>
        <p15:guide id="10" pos="936">
          <p15:clr>
            <a:srgbClr val="F26B43"/>
          </p15:clr>
        </p15:guide>
        <p15:guide id="11" pos="864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5.jpg"/><Relationship Id="rId4" Type="http://schemas.openxmlformats.org/officeDocument/2006/relationships/image" Target="../media/image14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0DF5D4D-20C0-4B32-B2CB-E04E6ADDE00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/>
              <a:t>Китайская живопись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6EC487BA-98B8-4E87-ACA1-71D51DA2A6E5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dirty="0"/>
              <a:t>20-21 века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63619A0-3F48-49CB-B6DE-EB9E14C4EF1D}"/>
              </a:ext>
            </a:extLst>
          </p:cNvPr>
          <p:cNvSpPr txBox="1"/>
          <p:nvPr/>
        </p:nvSpPr>
        <p:spPr>
          <a:xfrm>
            <a:off x="3517776" y="4598975"/>
            <a:ext cx="609452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dirty="0"/>
              <a:t>Кирилюк Алина</a:t>
            </a:r>
          </a:p>
        </p:txBody>
      </p:sp>
    </p:spTree>
    <p:extLst>
      <p:ext uri="{BB962C8B-B14F-4D97-AF65-F5344CB8AC3E}">
        <p14:creationId xmlns:p14="http://schemas.microsoft.com/office/powerpoint/2010/main" val="68164825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47E0C48D-A2E1-40DB-AC3E-4C87A918041B}"/>
              </a:ext>
            </a:extLst>
          </p:cNvPr>
          <p:cNvSpPr txBox="1"/>
          <p:nvPr/>
        </p:nvSpPr>
        <p:spPr>
          <a:xfrm>
            <a:off x="1493668" y="2949605"/>
            <a:ext cx="3460072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/>
              <a:t>Одну из самых интересных форм китайскому классическому «снежному» пейзажу дал художник Ван Цзы Сю в своих замечательных монохромных снежных пейзажах.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691E13F-7BD2-43C1-B7AF-611113624777}"/>
              </a:ext>
            </a:extLst>
          </p:cNvPr>
          <p:cNvSpPr txBox="1"/>
          <p:nvPr/>
        </p:nvSpPr>
        <p:spPr>
          <a:xfrm>
            <a:off x="1573567" y="1091107"/>
            <a:ext cx="609452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3200" dirty="0"/>
              <a:t>Ван Цзы Сю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AA325DF3-26C5-4416-9FB3-F1FD96C700D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45159" y="798144"/>
            <a:ext cx="2444708" cy="2438611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82C6FDE8-65BA-420D-BCFA-E3AA476F7FA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51894" y="734130"/>
            <a:ext cx="2572735" cy="2566638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A0AF9074-1B1E-4A2A-9F0E-C2082AA6A5C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117132" y="3786179"/>
            <a:ext cx="2700762" cy="2694666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B89318E6-94E6-4BCE-BC4D-52D61E69E6C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951894" y="3657745"/>
            <a:ext cx="2572735" cy="25666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792736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BBED689C-8089-4606-B9CA-AA55A1D733FD}"/>
              </a:ext>
            </a:extLst>
          </p:cNvPr>
          <p:cNvSpPr txBox="1"/>
          <p:nvPr/>
        </p:nvSpPr>
        <p:spPr>
          <a:xfrm>
            <a:off x="1875407" y="1471020"/>
            <a:ext cx="609452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3200" dirty="0"/>
              <a:t>Лай </a:t>
            </a:r>
            <a:r>
              <a:rPr lang="ru-RU" sz="3200" dirty="0" err="1"/>
              <a:t>Шаоци</a:t>
            </a:r>
            <a:endParaRPr lang="ru-RU" sz="32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20D84F3-A55F-409C-977A-45D9FA266BC6}"/>
              </a:ext>
            </a:extLst>
          </p:cNvPr>
          <p:cNvSpPr txBox="1"/>
          <p:nvPr/>
        </p:nvSpPr>
        <p:spPr>
          <a:xfrm>
            <a:off x="1875407" y="2943701"/>
            <a:ext cx="3939467" cy="22467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000" dirty="0"/>
              <a:t>Лай </a:t>
            </a:r>
            <a:r>
              <a:rPr lang="ru-RU" sz="2000" dirty="0" err="1"/>
              <a:t>Шаоци</a:t>
            </a:r>
            <a:r>
              <a:rPr lang="ru-RU" sz="2000" dirty="0"/>
              <a:t>, уроженец Пунина, Гуандун. Известный современный китайский художник, гравер, каллиграф, литограф. Он чрезвычайно своеобразный художник в китайской живописи двадцатого века.</a:t>
            </a:r>
            <a:endParaRPr lang="ru-RU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ECBD78C-4DE2-4745-8EB1-ED9396FA8D68}"/>
              </a:ext>
            </a:extLst>
          </p:cNvPr>
          <p:cNvSpPr txBox="1"/>
          <p:nvPr/>
        </p:nvSpPr>
        <p:spPr>
          <a:xfrm>
            <a:off x="2123631" y="2055795"/>
            <a:ext cx="609452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dirty="0"/>
              <a:t>(1915-2000гг.)</a:t>
            </a: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AD39E345-AC4A-44A1-80C8-7963BA9D3CC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8530" y="1060881"/>
            <a:ext cx="3224672" cy="47362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32997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9AECC847-9D49-4028-B593-FDC4F7698C7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70834" y="335290"/>
            <a:ext cx="4427442" cy="61874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516804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>
            <a:extLst>
              <a:ext uri="{FF2B5EF4-FFF2-40B4-BE49-F238E27FC236}">
                <a16:creationId xmlns:a16="http://schemas.microsoft.com/office/drawing/2014/main" id="{35A0B3BA-B7CB-449F-9CB8-C1ADADA6A5CB}"/>
              </a:ext>
            </a:extLst>
          </p:cNvPr>
          <p:cNvSpPr txBox="1"/>
          <p:nvPr/>
        </p:nvSpPr>
        <p:spPr>
          <a:xfrm>
            <a:off x="1759998" y="1018258"/>
            <a:ext cx="609452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3200" dirty="0" err="1"/>
              <a:t>Чжао</a:t>
            </a:r>
            <a:r>
              <a:rPr lang="ru-RU" sz="3200" dirty="0"/>
              <a:t> </a:t>
            </a:r>
            <a:r>
              <a:rPr lang="ru-RU" sz="3200" dirty="0" err="1"/>
              <a:t>Шаоань</a:t>
            </a:r>
            <a:endParaRPr lang="ru-RU" sz="3200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522A288E-3153-4DA8-AC8C-CE96870E3EA0}"/>
              </a:ext>
            </a:extLst>
          </p:cNvPr>
          <p:cNvSpPr txBox="1"/>
          <p:nvPr/>
        </p:nvSpPr>
        <p:spPr>
          <a:xfrm>
            <a:off x="1884285" y="1590330"/>
            <a:ext cx="609452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dirty="0"/>
              <a:t> (1905-1998гг.)</a:t>
            </a:r>
          </a:p>
        </p:txBody>
      </p:sp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EA229592-5788-4F01-9175-EF48B877E5D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12487" y="785812"/>
            <a:ext cx="6667500" cy="5286375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DE2CCCDA-144A-4A37-AE9A-5AF14EB4D495}"/>
              </a:ext>
            </a:extLst>
          </p:cNvPr>
          <p:cNvSpPr txBox="1"/>
          <p:nvPr/>
        </p:nvSpPr>
        <p:spPr>
          <a:xfrm>
            <a:off x="1720048" y="2689799"/>
            <a:ext cx="3211497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000" dirty="0"/>
              <a:t>Он прославился живописью пейзажей, животных, цветов, насекомых и рыб, и особенно живописью цикад.</a:t>
            </a:r>
          </a:p>
        </p:txBody>
      </p:sp>
    </p:spTree>
    <p:extLst>
      <p:ext uri="{BB962C8B-B14F-4D97-AF65-F5344CB8AC3E}">
        <p14:creationId xmlns:p14="http://schemas.microsoft.com/office/powerpoint/2010/main" val="79982807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AA844CED-ECBF-4614-9013-37A9AEDC6AA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44138" y="1324074"/>
            <a:ext cx="5218775" cy="4033368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360427AA-7F6A-4276-8FD0-EEA81154A53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3221" y="1324074"/>
            <a:ext cx="5142779" cy="4033368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CC43FF62-1946-492F-BCFD-9F6454CC16FB}"/>
              </a:ext>
            </a:extLst>
          </p:cNvPr>
          <p:cNvSpPr txBox="1"/>
          <p:nvPr/>
        </p:nvSpPr>
        <p:spPr>
          <a:xfrm>
            <a:off x="1138561" y="5445149"/>
            <a:ext cx="2829757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400" dirty="0" err="1"/>
              <a:t>Чжао</a:t>
            </a:r>
            <a:r>
              <a:rPr lang="ru-RU" sz="1400" dirty="0"/>
              <a:t> </a:t>
            </a:r>
            <a:r>
              <a:rPr lang="ru-RU" sz="1400" dirty="0" err="1"/>
              <a:t>Шаоань</a:t>
            </a:r>
            <a:r>
              <a:rPr lang="ru-RU" sz="1400" dirty="0"/>
              <a:t>, Цикада</a:t>
            </a:r>
          </a:p>
        </p:txBody>
      </p:sp>
    </p:spTree>
    <p:extLst>
      <p:ext uri="{BB962C8B-B14F-4D97-AF65-F5344CB8AC3E}">
        <p14:creationId xmlns:p14="http://schemas.microsoft.com/office/powerpoint/2010/main" val="65308225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9989654B-E77B-42B3-96DF-CBB93327DAC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67464" y="150920"/>
            <a:ext cx="3287943" cy="65561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887339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EBCDC265-FFBC-4864-A586-80DF0BCDD361}"/>
              </a:ext>
            </a:extLst>
          </p:cNvPr>
          <p:cNvSpPr txBox="1"/>
          <p:nvPr/>
        </p:nvSpPr>
        <p:spPr>
          <a:xfrm>
            <a:off x="1422647" y="1952087"/>
            <a:ext cx="5413159" cy="40934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000" dirty="0"/>
              <a:t>В большинстве традиционных китайских произведений изобразительного искусства фигуративная живопись всегда «отсутствовала». Китайские художники имели тенденцию подчеркивать важность ландшафта, делая человеческую фигуру крошечной и неопределенной по сравнению с ним. Се Юсу стремится восполнить этот пробел в китайской живописи, сделав повседневную жизнь простых людей центральной темой в своих работах, подчеркивая не только уникальные черты персонажей, но и отношения между ними.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9097121B-DB88-4EE9-BD06-DAC1567AC90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06820" y="1952087"/>
            <a:ext cx="4742524" cy="3801924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7CEC7623-4315-464A-AEDB-A0D6C8904104}"/>
              </a:ext>
            </a:extLst>
          </p:cNvPr>
          <p:cNvSpPr txBox="1"/>
          <p:nvPr/>
        </p:nvSpPr>
        <p:spPr>
          <a:xfrm>
            <a:off x="1520301" y="812485"/>
            <a:ext cx="1693416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3200" dirty="0"/>
              <a:t>Се Юсу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91BC44C-BE80-46E2-B879-736147DCEF51}"/>
              </a:ext>
            </a:extLst>
          </p:cNvPr>
          <p:cNvSpPr txBox="1"/>
          <p:nvPr/>
        </p:nvSpPr>
        <p:spPr>
          <a:xfrm>
            <a:off x="1520301" y="1397260"/>
            <a:ext cx="13138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(р. 1948)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05305C0C-5AF6-4443-8883-7CEE93ED5F59}"/>
              </a:ext>
            </a:extLst>
          </p:cNvPr>
          <p:cNvSpPr txBox="1"/>
          <p:nvPr/>
        </p:nvSpPr>
        <p:spPr>
          <a:xfrm>
            <a:off x="8337981" y="5818332"/>
            <a:ext cx="4862744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400" dirty="0"/>
              <a:t>Се Юсу. Игра на музыкальном инструменте</a:t>
            </a:r>
          </a:p>
        </p:txBody>
      </p:sp>
    </p:spTree>
    <p:extLst>
      <p:ext uri="{BB962C8B-B14F-4D97-AF65-F5344CB8AC3E}">
        <p14:creationId xmlns:p14="http://schemas.microsoft.com/office/powerpoint/2010/main" val="370389659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CF882A5D-3CFB-4DB7-9EFD-7BCD28F83C8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64247" y="822734"/>
            <a:ext cx="6663506" cy="5212532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F06F4CC3-0E57-4D51-9E23-696EAA0DBE6C}"/>
              </a:ext>
            </a:extLst>
          </p:cNvPr>
          <p:cNvSpPr txBox="1"/>
          <p:nvPr/>
        </p:nvSpPr>
        <p:spPr>
          <a:xfrm>
            <a:off x="7061040" y="6140673"/>
            <a:ext cx="3965026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400" dirty="0"/>
              <a:t>Се Юсу. Сонливая погода</a:t>
            </a:r>
          </a:p>
        </p:txBody>
      </p:sp>
    </p:spTree>
    <p:extLst>
      <p:ext uri="{BB962C8B-B14F-4D97-AF65-F5344CB8AC3E}">
        <p14:creationId xmlns:p14="http://schemas.microsoft.com/office/powerpoint/2010/main" val="81050668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04DB38A1-7998-49E9-82FE-ED474DE6700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09245" y="393525"/>
            <a:ext cx="8106608" cy="6070949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72789A88-2D98-4C15-8216-5115594EFE1A}"/>
              </a:ext>
            </a:extLst>
          </p:cNvPr>
          <p:cNvSpPr txBox="1"/>
          <p:nvPr/>
        </p:nvSpPr>
        <p:spPr>
          <a:xfrm>
            <a:off x="8196308" y="6464474"/>
            <a:ext cx="2909657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400" dirty="0"/>
              <a:t>Се Юсу, Взгляд украдкой...</a:t>
            </a:r>
          </a:p>
        </p:txBody>
      </p:sp>
    </p:spTree>
    <p:extLst>
      <p:ext uri="{BB962C8B-B14F-4D97-AF65-F5344CB8AC3E}">
        <p14:creationId xmlns:p14="http://schemas.microsoft.com/office/powerpoint/2010/main" val="246266424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1BA5F030-DD13-49F7-AFA3-0F401C32D796}"/>
              </a:ext>
            </a:extLst>
          </p:cNvPr>
          <p:cNvSpPr txBox="1"/>
          <p:nvPr/>
        </p:nvSpPr>
        <p:spPr>
          <a:xfrm>
            <a:off x="1813264" y="897832"/>
            <a:ext cx="2545672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3200" dirty="0"/>
              <a:t>У </a:t>
            </a:r>
            <a:r>
              <a:rPr lang="ru-RU" sz="3200" dirty="0" err="1"/>
              <a:t>Гуаньчжун</a:t>
            </a:r>
            <a:endParaRPr lang="ru-RU" sz="32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20CEB6C-4985-44AE-89CB-6DDEAFFB8CBC}"/>
              </a:ext>
            </a:extLst>
          </p:cNvPr>
          <p:cNvSpPr txBox="1"/>
          <p:nvPr/>
        </p:nvSpPr>
        <p:spPr>
          <a:xfrm>
            <a:off x="1999695" y="1473765"/>
            <a:ext cx="202189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dirty="0"/>
              <a:t>(1919— 2010гг.)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58213D2-6123-4D1A-A42D-081F767C6D45}"/>
              </a:ext>
            </a:extLst>
          </p:cNvPr>
          <p:cNvSpPr txBox="1"/>
          <p:nvPr/>
        </p:nvSpPr>
        <p:spPr>
          <a:xfrm>
            <a:off x="1813264" y="1968129"/>
            <a:ext cx="5315505" cy="37856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000" dirty="0"/>
              <a:t>У </a:t>
            </a:r>
            <a:r>
              <a:rPr lang="ru-RU" sz="2000" dirty="0" err="1"/>
              <a:t>Гуаньчжун</a:t>
            </a:r>
            <a:r>
              <a:rPr lang="ru-RU" sz="2000" dirty="0"/>
              <a:t> мастер современной китайской живописи, считается одним из самых важных фигур двадцатого века в китайском искусстве. Его пейзажи, сочетающие западную технику живописи маслом и традиционные методы живописи китайской тушью — признанные шедевры современной живописи.</a:t>
            </a:r>
          </a:p>
          <a:p>
            <a:r>
              <a:rPr lang="ru-RU" sz="2000" dirty="0"/>
              <a:t>В восьмидесятых годах двадцатого века художник работает в стиле абстрактного экспрессионизма. Выразительна работа этого периода-изображение «Великой Китайской стены».</a:t>
            </a: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C9767D94-C744-4AB5-856A-8EE03DF0C23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34291" y="491601"/>
            <a:ext cx="3048000" cy="5715000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15C93934-AB42-4EDD-B950-D1BA23AC0178}"/>
              </a:ext>
            </a:extLst>
          </p:cNvPr>
          <p:cNvSpPr txBox="1"/>
          <p:nvPr/>
        </p:nvSpPr>
        <p:spPr>
          <a:xfrm>
            <a:off x="7989902" y="6216588"/>
            <a:ext cx="399828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400" dirty="0"/>
              <a:t>У </a:t>
            </a:r>
            <a:r>
              <a:rPr lang="ru-RU" sz="1400" dirty="0" err="1"/>
              <a:t>Гуаньчжун</a:t>
            </a:r>
            <a:r>
              <a:rPr lang="ru-RU" sz="1400" dirty="0"/>
              <a:t>. Великая стена. 1986г</a:t>
            </a:r>
            <a:r>
              <a:rPr lang="ru-RU" sz="16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74993511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B283881F-87F1-4FF4-8C6C-EBC805AE255C}"/>
              </a:ext>
            </a:extLst>
          </p:cNvPr>
          <p:cNvSpPr txBox="1"/>
          <p:nvPr/>
        </p:nvSpPr>
        <p:spPr>
          <a:xfrm>
            <a:off x="1651247" y="612559"/>
            <a:ext cx="307619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err="1"/>
              <a:t>Сюй</a:t>
            </a:r>
            <a:r>
              <a:rPr lang="ru-RU" sz="3200" dirty="0"/>
              <a:t> </a:t>
            </a:r>
            <a:r>
              <a:rPr lang="ru-RU" sz="3200" dirty="0" err="1"/>
              <a:t>Бэйхун</a:t>
            </a:r>
            <a:endParaRPr lang="ru-RU" sz="3200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46CF886-9E9B-47E8-85E8-6BCF75E77DD8}"/>
              </a:ext>
            </a:extLst>
          </p:cNvPr>
          <p:cNvSpPr txBox="1"/>
          <p:nvPr/>
        </p:nvSpPr>
        <p:spPr>
          <a:xfrm flipH="1">
            <a:off x="1522454" y="2032986"/>
            <a:ext cx="4785108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err="1"/>
              <a:t>Сюй</a:t>
            </a:r>
            <a:r>
              <a:rPr lang="ru-RU" sz="2000" dirty="0"/>
              <a:t> </a:t>
            </a:r>
            <a:r>
              <a:rPr lang="ru-RU" sz="2000" dirty="0" err="1"/>
              <a:t>Бэйхун</a:t>
            </a:r>
            <a:r>
              <a:rPr lang="ru-RU" sz="2000" dirty="0"/>
              <a:t> работал во многих жанрах. В жанре китайского пейзажа он известен благодаря его технике монохромных пейзажей «от пятна», но в его творчестве присутствуют и несколько колористических пейзажей. </a:t>
            </a:r>
          </a:p>
          <a:p>
            <a:r>
              <a:rPr lang="ru-RU" sz="2000" dirty="0"/>
              <a:t>Одной их любимых тем художника были лошади галопирующие, стоящие, пасущиеся, пьющие, идущие, лежащие, парящие и т.п. Картины с лошадьми стали своеобразной визитной карточкой мастера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E177F20B-D5B4-4F82-94F5-F02577D8B02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47528" y="1197334"/>
            <a:ext cx="3076192" cy="4242521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19BAB07C-0E75-4469-AF56-50D288C555C8}"/>
              </a:ext>
            </a:extLst>
          </p:cNvPr>
          <p:cNvSpPr txBox="1"/>
          <p:nvPr/>
        </p:nvSpPr>
        <p:spPr>
          <a:xfrm>
            <a:off x="1748902" y="1197334"/>
            <a:ext cx="168449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(1895-1953гг.)</a:t>
            </a:r>
          </a:p>
        </p:txBody>
      </p:sp>
    </p:spTree>
    <p:extLst>
      <p:ext uri="{BB962C8B-B14F-4D97-AF65-F5344CB8AC3E}">
        <p14:creationId xmlns:p14="http://schemas.microsoft.com/office/powerpoint/2010/main" val="244171578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1F994701-C839-4E45-8F1E-8940C3FFDAB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81803" y="269059"/>
            <a:ext cx="5628393" cy="63198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478863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9B108BCA-9077-4DD7-AE19-6288DD68D0F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44203" y="0"/>
            <a:ext cx="2895516" cy="68580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FFC9CC7F-BB80-4690-9A10-09AC1C90BDBA}"/>
              </a:ext>
            </a:extLst>
          </p:cNvPr>
          <p:cNvSpPr txBox="1"/>
          <p:nvPr/>
        </p:nvSpPr>
        <p:spPr>
          <a:xfrm>
            <a:off x="1452281" y="971587"/>
            <a:ext cx="609452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3200" dirty="0"/>
              <a:t>Ван </a:t>
            </a:r>
            <a:r>
              <a:rPr lang="ru-RU" sz="3200" dirty="0" err="1"/>
              <a:t>Тианде</a:t>
            </a:r>
            <a:r>
              <a:rPr lang="ru-RU" sz="3200" dirty="0"/>
              <a:t> 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605DBE7-C2B6-45AC-8FE1-46C2F29467EE}"/>
              </a:ext>
            </a:extLst>
          </p:cNvPr>
          <p:cNvSpPr txBox="1"/>
          <p:nvPr/>
        </p:nvSpPr>
        <p:spPr>
          <a:xfrm>
            <a:off x="1600982" y="1455019"/>
            <a:ext cx="609452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dirty="0"/>
              <a:t>(р. 1960)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67876459-1625-479F-994E-F2A746944C2A}"/>
              </a:ext>
            </a:extLst>
          </p:cNvPr>
          <p:cNvSpPr txBox="1"/>
          <p:nvPr/>
        </p:nvSpPr>
        <p:spPr>
          <a:xfrm>
            <a:off x="1452281" y="2092340"/>
            <a:ext cx="6094520" cy="44012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000" dirty="0"/>
              <a:t>Ван </a:t>
            </a:r>
            <a:r>
              <a:rPr lang="ru-RU" sz="2000" dirty="0" err="1"/>
              <a:t>Тианде</a:t>
            </a:r>
            <a:r>
              <a:rPr lang="ru-RU" sz="2000" dirty="0"/>
              <a:t> создает концептуальные экспериментальные работы в дерзком смешанном стиле.</a:t>
            </a:r>
          </a:p>
          <a:p>
            <a:r>
              <a:rPr lang="ru-RU" sz="2000" dirty="0"/>
              <a:t>Однажды Ван случайно сбросил пепел с зажженной сигареты на рисовую бумагу и пришел в состояние измененного сознания, когда смотрел, как она горела, создавая случайные формы.</a:t>
            </a:r>
          </a:p>
          <a:p>
            <a:r>
              <a:rPr lang="ru-RU" sz="2000" dirty="0"/>
              <a:t>Вдохновленный, Ван начал преобразовывать свои пейзажные картины путем прямого сжигания бумаги, окрашенной копиями классических китайских картин. Самопроизвольная деконструкция классических картин, как с точки зрения визуальной, так и концептуальной теперь имеет решающее значение для художественной практики </a:t>
            </a:r>
            <a:r>
              <a:rPr lang="ru-RU" sz="2000" dirty="0" err="1"/>
              <a:t>Вана</a:t>
            </a:r>
            <a:r>
              <a:rPr lang="ru-RU" sz="20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95071654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89BFF89C-BF4E-4757-B86D-0B72092BABE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74828" y="809625"/>
            <a:ext cx="2876550" cy="5238750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86BDA7F0-ADC1-4B8F-B189-55F1D5853EC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40392" y="1571162"/>
            <a:ext cx="5838825" cy="3467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632606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65B1F509-024A-4E4A-BB9A-4EA65636B59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49736" y="849102"/>
            <a:ext cx="3425182" cy="4629705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48AA5536-B440-4654-8A1F-1E9C3A2BD90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94008" y="849102"/>
            <a:ext cx="3425182" cy="46297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022798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F940BCE6-AADD-476A-AA8D-DDED157ED70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68305" y="705295"/>
            <a:ext cx="3882078" cy="5252224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6C3FC54B-636D-4163-BA46-35B402EE714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39139" y="705296"/>
            <a:ext cx="3888998" cy="52522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532484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2BEEE9FE-3B3A-4251-A0B8-FA80A5B712AD}"/>
              </a:ext>
            </a:extLst>
          </p:cNvPr>
          <p:cNvSpPr txBox="1"/>
          <p:nvPr/>
        </p:nvSpPr>
        <p:spPr>
          <a:xfrm flipH="1">
            <a:off x="1572012" y="807868"/>
            <a:ext cx="366514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err="1"/>
              <a:t>Чжан</a:t>
            </a:r>
            <a:r>
              <a:rPr lang="ru-RU" sz="3200" dirty="0"/>
              <a:t> Да Цянь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DCB22F2-129D-4764-B66E-3648015FE097}"/>
              </a:ext>
            </a:extLst>
          </p:cNvPr>
          <p:cNvSpPr txBox="1"/>
          <p:nvPr/>
        </p:nvSpPr>
        <p:spPr>
          <a:xfrm>
            <a:off x="1572012" y="2233704"/>
            <a:ext cx="4039340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/>
              <a:t>Он известен благодаря своему неповторимому стилю, совмещающему традиционный китайский сине-зеленый пейзаж с техникой европейского модерна. Сегодня картины </a:t>
            </a:r>
            <a:r>
              <a:rPr lang="ru-RU" sz="2000" dirty="0" err="1"/>
              <a:t>Чжан</a:t>
            </a:r>
            <a:r>
              <a:rPr lang="ru-RU" sz="2000" dirty="0"/>
              <a:t> Да Цяня крайне востребованы и конкурируют по стоимости с картинами Пикассо.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07CF2BA2-0526-4E53-81E0-FEA23735E47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59365" y="807868"/>
            <a:ext cx="3914775" cy="49149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9729F83C-5746-4BE6-B88D-3739FE1A5605}"/>
              </a:ext>
            </a:extLst>
          </p:cNvPr>
          <p:cNvSpPr txBox="1"/>
          <p:nvPr/>
        </p:nvSpPr>
        <p:spPr>
          <a:xfrm>
            <a:off x="1572012" y="1392643"/>
            <a:ext cx="165798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(1899-1983гг.)</a:t>
            </a:r>
          </a:p>
        </p:txBody>
      </p:sp>
    </p:spTree>
    <p:extLst>
      <p:ext uri="{BB962C8B-B14F-4D97-AF65-F5344CB8AC3E}">
        <p14:creationId xmlns:p14="http://schemas.microsoft.com/office/powerpoint/2010/main" val="103283038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10194B3B-A978-44D7-B387-7D86EC99B8F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41106" y="671512"/>
            <a:ext cx="7620000" cy="55149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239452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56F0A8B5-3327-451C-9FFA-309782DDFFC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26538" y="358019"/>
            <a:ext cx="5922828" cy="2672213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B2DCADE3-0E0B-45FF-BBB8-315BED9C8A4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26538" y="3535532"/>
            <a:ext cx="5920240" cy="29023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107040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F7EBA6DA-A2DF-4786-8FBD-78F29939583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8525" y="434266"/>
            <a:ext cx="2572767" cy="2572767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7B0DA156-9C06-4846-A985-BABBF10E618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82406" y="434266"/>
            <a:ext cx="2572767" cy="2572767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6CF93A2B-58A2-4201-A1D6-123CEA7EC83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8524" y="3850967"/>
            <a:ext cx="2572767" cy="2572767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37329995-9066-4925-A12A-6A540761B2A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82406" y="3850966"/>
            <a:ext cx="2572767" cy="25727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1079871"/>
      </p:ext>
    </p:extLst>
  </p:cSld>
  <p:clrMapOvr>
    <a:masterClrMapping/>
  </p:clrMapOvr>
</p:sld>
</file>

<file path=ppt/theme/theme1.xml><?xml version="1.0" encoding="utf-8"?>
<a:theme xmlns:a="http://schemas.openxmlformats.org/drawingml/2006/main" name="Уголки">
  <a:themeElements>
    <a:clrScheme name="Уголки">
      <a:dk1>
        <a:sysClr val="windowText" lastClr="000000"/>
      </a:dk1>
      <a:lt1>
        <a:sysClr val="window" lastClr="FFFFFF"/>
      </a:lt1>
      <a:dk2>
        <a:srgbClr val="191B0E"/>
      </a:dk2>
      <a:lt2>
        <a:srgbClr val="EFEDE3"/>
      </a:lt2>
      <a:accent1>
        <a:srgbClr val="8C8D86"/>
      </a:accent1>
      <a:accent2>
        <a:srgbClr val="E6C069"/>
      </a:accent2>
      <a:accent3>
        <a:srgbClr val="897B61"/>
      </a:accent3>
      <a:accent4>
        <a:srgbClr val="8DAB8E"/>
      </a:accent4>
      <a:accent5>
        <a:srgbClr val="77A2BB"/>
      </a:accent5>
      <a:accent6>
        <a:srgbClr val="E28394"/>
      </a:accent6>
      <a:hlink>
        <a:srgbClr val="77A2BB"/>
      </a:hlink>
      <a:folHlink>
        <a:srgbClr val="957A99"/>
      </a:folHlink>
    </a:clrScheme>
    <a:fontScheme name="Уголки">
      <a:maj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Уголки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34925" cap="flat" cmpd="sng" algn="in">
          <a:solidFill>
            <a:schemeClr val="phClr"/>
          </a:solidFill>
          <a:prstDash val="solid"/>
        </a:ln>
        <a:ln w="1905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rop" id="{EC9488ED-E761-4D60-9AC4-764D1FE2C171}" vid="{CE19780C-D67D-4C13-9DE9-A52BC3BA51B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Уголки</Template>
  <TotalTime>265</TotalTime>
  <Words>457</Words>
  <Application>Microsoft Office PowerPoint</Application>
  <PresentationFormat>Широкоэкранный</PresentationFormat>
  <Paragraphs>35</Paragraphs>
  <Slides>21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1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3" baseType="lpstr">
      <vt:lpstr>Franklin Gothic Book</vt:lpstr>
      <vt:lpstr>Уголки</vt:lpstr>
      <vt:lpstr>Китайская живопись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Китайская живопись</dc:title>
  <dc:creator>lenovo_home</dc:creator>
  <cp:lastModifiedBy>lenovo_home</cp:lastModifiedBy>
  <cp:revision>17</cp:revision>
  <dcterms:created xsi:type="dcterms:W3CDTF">2021-04-10T04:51:02Z</dcterms:created>
  <dcterms:modified xsi:type="dcterms:W3CDTF">2021-04-25T13:55:55Z</dcterms:modified>
</cp:coreProperties>
</file>