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1382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Юрий Зайцев" userId="fa5187202fa58395" providerId="LiveId" clId="{CC58EE28-8A40-4D8D-9B2A-FD952D3AE200}"/>
    <pc:docChg chg="custSel addSld modSld">
      <pc:chgData name="Юрий Зайцев" userId="fa5187202fa58395" providerId="LiveId" clId="{CC58EE28-8A40-4D8D-9B2A-FD952D3AE200}" dt="2017-10-25T16:49:35.312" v="44" actId="1076"/>
      <pc:docMkLst>
        <pc:docMk/>
      </pc:docMkLst>
      <pc:sldChg chg="addSp delSp modSp add">
        <pc:chgData name="Юрий Зайцев" userId="fa5187202fa58395" providerId="LiveId" clId="{CC58EE28-8A40-4D8D-9B2A-FD952D3AE200}" dt="2017-10-25T16:49:35.312" v="44" actId="1076"/>
        <pc:sldMkLst>
          <pc:docMk/>
          <pc:sldMk cId="1696123919" sldId="267"/>
        </pc:sldMkLst>
        <pc:spChg chg="mod ord">
          <ac:chgData name="Юрий Зайцев" userId="fa5187202fa58395" providerId="LiveId" clId="{CC58EE28-8A40-4D8D-9B2A-FD952D3AE200}" dt="2017-10-25T16:49:15.734" v="41" actId="166"/>
          <ac:spMkLst>
            <pc:docMk/>
            <pc:sldMk cId="1696123919" sldId="267"/>
            <ac:spMk id="2" creationId="{5B86B88B-6B53-41AD-B4E2-FB27255587D6}"/>
          </ac:spMkLst>
        </pc:spChg>
        <pc:spChg chg="del">
          <ac:chgData name="Юрий Зайцев" userId="fa5187202fa58395" providerId="LiveId" clId="{CC58EE28-8A40-4D8D-9B2A-FD952D3AE200}" dt="2017-10-25T16:48:35.038" v="34" actId="478"/>
          <ac:spMkLst>
            <pc:docMk/>
            <pc:sldMk cId="1696123919" sldId="267"/>
            <ac:spMk id="3" creationId="{E2E683C5-86C3-4F7B-8396-81FD61A65A11}"/>
          </ac:spMkLst>
        </pc:spChg>
        <pc:spChg chg="add mod">
          <ac:chgData name="Юрий Зайцев" userId="fa5187202fa58395" providerId="LiveId" clId="{CC58EE28-8A40-4D8D-9B2A-FD952D3AE200}" dt="2017-10-25T16:49:35.312" v="44" actId="1076"/>
          <ac:spMkLst>
            <pc:docMk/>
            <pc:sldMk cId="1696123919" sldId="267"/>
            <ac:spMk id="4" creationId="{823DA9AD-719C-4A3F-8DEE-6B15170DDFA2}"/>
          </ac:spMkLst>
        </pc:spChg>
        <pc:picChg chg="add mod">
          <ac:chgData name="Юрий Зайцев" userId="fa5187202fa58395" providerId="LiveId" clId="{CC58EE28-8A40-4D8D-9B2A-FD952D3AE200}" dt="2017-10-25T16:49:28.181" v="43" actId="14100"/>
          <ac:picMkLst>
            <pc:docMk/>
            <pc:sldMk cId="1696123919" sldId="267"/>
            <ac:picMk id="4097" creationId="{57051C46-486C-40CB-BA8C-139AEB5138F5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Лист1!$B$3:$B$8</c:f>
              <c:numCache>
                <c:formatCode>0.00</c:formatCode>
                <c:ptCount val="6"/>
                <c:pt idx="0">
                  <c:v>3.1</c:v>
                </c:pt>
                <c:pt idx="1">
                  <c:v>7.7</c:v>
                </c:pt>
                <c:pt idx="2">
                  <c:v>8.1999999999999993</c:v>
                </c:pt>
                <c:pt idx="3">
                  <c:v>13.6</c:v>
                </c:pt>
                <c:pt idx="4">
                  <c:v>19.7</c:v>
                </c:pt>
                <c:pt idx="5">
                  <c:v>22.1</c:v>
                </c:pt>
              </c:numCache>
            </c:numRef>
          </c:xVal>
          <c:yVal>
            <c:numRef>
              <c:f>Лист1!$C$3:$C$8</c:f>
              <c:numCache>
                <c:formatCode>General</c:formatCode>
                <c:ptCount val="6"/>
                <c:pt idx="0">
                  <c:v>750</c:v>
                </c:pt>
                <c:pt idx="1">
                  <c:v>2100</c:v>
                </c:pt>
                <c:pt idx="2">
                  <c:v>1900</c:v>
                </c:pt>
                <c:pt idx="3">
                  <c:v>2550</c:v>
                </c:pt>
                <c:pt idx="4">
                  <c:v>4250</c:v>
                </c:pt>
                <c:pt idx="5">
                  <c:v>5200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5F9A-4933-91E7-D0C2121268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49420200"/>
        <c:axId val="649423808"/>
      </c:scatterChart>
      <c:valAx>
        <c:axId val="6494202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49423808"/>
        <c:crosses val="autoZero"/>
        <c:crossBetween val="midCat"/>
      </c:valAx>
      <c:valAx>
        <c:axId val="649423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4942020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1"/>
            <c:trendlineLbl>
              <c:layout>
                <c:manualLayout>
                  <c:x val="-0.31441103106792501"/>
                  <c:y val="0.21401347213355087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baseline="0" dirty="0"/>
                      <a:t>y = 217,06x + 100,13</a:t>
                    </a:r>
                    <a:endParaRPr lang="en-US" sz="1600" dirty="0"/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</c:trendlineLbl>
          </c:trendline>
          <c:xVal>
            <c:numRef>
              <c:f>Лист1!$B$3:$B$8</c:f>
              <c:numCache>
                <c:formatCode>0.00</c:formatCode>
                <c:ptCount val="6"/>
                <c:pt idx="0">
                  <c:v>3.1</c:v>
                </c:pt>
                <c:pt idx="1">
                  <c:v>7.7</c:v>
                </c:pt>
                <c:pt idx="2">
                  <c:v>8.1999999999999993</c:v>
                </c:pt>
                <c:pt idx="3">
                  <c:v>13.6</c:v>
                </c:pt>
                <c:pt idx="4">
                  <c:v>19.7</c:v>
                </c:pt>
                <c:pt idx="5">
                  <c:v>22.1</c:v>
                </c:pt>
              </c:numCache>
            </c:numRef>
          </c:xVal>
          <c:yVal>
            <c:numRef>
              <c:f>Лист1!$C$3:$C$8</c:f>
              <c:numCache>
                <c:formatCode>General</c:formatCode>
                <c:ptCount val="6"/>
                <c:pt idx="0">
                  <c:v>750</c:v>
                </c:pt>
                <c:pt idx="1">
                  <c:v>2100</c:v>
                </c:pt>
                <c:pt idx="2">
                  <c:v>1900</c:v>
                </c:pt>
                <c:pt idx="3">
                  <c:v>2550</c:v>
                </c:pt>
                <c:pt idx="4">
                  <c:v>4250</c:v>
                </c:pt>
                <c:pt idx="5">
                  <c:v>5200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4A77-4683-A558-FC3661692B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49420200"/>
        <c:axId val="649423808"/>
      </c:scatterChart>
      <c:valAx>
        <c:axId val="6494202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49423808"/>
        <c:crosses val="autoZero"/>
        <c:crossBetween val="midCat"/>
      </c:valAx>
      <c:valAx>
        <c:axId val="649423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4942020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10/25/2017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182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989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10/25/2017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7238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10/25/2017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271384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10/25/2017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1847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3408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8308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0700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10/25/2017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699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081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10/25/2017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479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449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376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65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329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086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426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10/25/2017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501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A3vOqeiPSe0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hubblesite.org/images/gallery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охожее изображение">
            <a:extLst>
              <a:ext uri="{FF2B5EF4-FFF2-40B4-BE49-F238E27FC236}">
                <a16:creationId xmlns:a16="http://schemas.microsoft.com/office/drawing/2014/main" id="{7B9CBB09-3050-4BA2-AE99-26AEE0A633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55" r="15079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20CCD5-36B4-4F52-AC05-4F2D9574AE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8700" y="2290713"/>
            <a:ext cx="7086600" cy="2548522"/>
          </a:xfrm>
        </p:spPr>
        <p:txBody>
          <a:bodyPr>
            <a:normAutofit/>
          </a:bodyPr>
          <a:lstStyle/>
          <a:p>
            <a:r>
              <a:rPr lang="ru-RU" sz="5100"/>
              <a:t>Расширяющаяся вселенная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FFD9EF9-1264-4829-A67F-E780D4184E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8700" y="4842935"/>
            <a:ext cx="7086600" cy="685800"/>
          </a:xfrm>
        </p:spPr>
        <p:txBody>
          <a:bodyPr>
            <a:normAutofit/>
          </a:bodyPr>
          <a:lstStyle/>
          <a:p>
            <a:r>
              <a:rPr lang="ru-RU" dirty="0"/>
              <a:t>Неделя науки</a:t>
            </a:r>
          </a:p>
        </p:txBody>
      </p:sp>
    </p:spTree>
    <p:extLst>
      <p:ext uri="{BB962C8B-B14F-4D97-AF65-F5344CB8AC3E}">
        <p14:creationId xmlns:p14="http://schemas.microsoft.com/office/powerpoint/2010/main" val="8731045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D04250-6360-4BA5-AAA3-9390CC62A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D7507DF-FEE8-45E6-9AA2-3805763A00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Что вам понравилось в данном занятии?</a:t>
            </a:r>
          </a:p>
          <a:p>
            <a:r>
              <a:rPr lang="ru-RU" dirty="0"/>
              <a:t>Что вы узнали из данного занятия (один факт)?</a:t>
            </a:r>
          </a:p>
          <a:p>
            <a:r>
              <a:rPr lang="ru-RU" dirty="0"/>
              <a:t>Что еще вы хотели бы узнать о теории Большого взрыва или расширяющейся Вселенной?</a:t>
            </a:r>
          </a:p>
        </p:txBody>
      </p:sp>
    </p:spTree>
    <p:extLst>
      <p:ext uri="{BB962C8B-B14F-4D97-AF65-F5344CB8AC3E}">
        <p14:creationId xmlns:p14="http://schemas.microsoft.com/office/powerpoint/2010/main" val="3680259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ультимедиа в Интернете 3">
            <a:hlinkClick r:id="" action="ppaction://media"/>
            <a:extLst>
              <a:ext uri="{FF2B5EF4-FFF2-40B4-BE49-F238E27FC236}">
                <a16:creationId xmlns:a16="http://schemas.microsoft.com/office/drawing/2014/main" id="{10DE4C6A-CACC-4E7E-8306-B3C93385E00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5578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Multiwavelength Crab Nebula">
            <a:extLst>
              <a:ext uri="{FF2B5EF4-FFF2-40B4-BE49-F238E27FC236}">
                <a16:creationId xmlns:a16="http://schemas.microsoft.com/office/drawing/2014/main" id="{57051C46-486C-40CB-BA8C-139AEB5138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06425" y="1463040"/>
            <a:ext cx="9512935" cy="535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823DA9AD-719C-4A3F-8DEE-6B15170DDF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7942" y="6316718"/>
            <a:ext cx="1479892" cy="369332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rgbClr val="96969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Crab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rgbClr val="96969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rgbClr val="96969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Nebula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86B88B-6B53-41AD-B4E2-FB2725558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hlinkClick r:id="rId3"/>
              </a:rPr>
              <a:t>Снимки</a:t>
            </a:r>
            <a:r>
              <a:rPr lang="ru-RU" dirty="0"/>
              <a:t> телескопа </a:t>
            </a:r>
            <a:r>
              <a:rPr lang="ru-RU" cap="none" dirty="0"/>
              <a:t>им</a:t>
            </a:r>
            <a:r>
              <a:rPr lang="ru-RU" dirty="0"/>
              <a:t>. Хаббла</a:t>
            </a:r>
          </a:p>
        </p:txBody>
      </p:sp>
    </p:spTree>
    <p:extLst>
      <p:ext uri="{BB962C8B-B14F-4D97-AF65-F5344CB8AC3E}">
        <p14:creationId xmlns:p14="http://schemas.microsoft.com/office/powerpoint/2010/main" val="1696123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B5BD3E-FEE4-47B6-AE98-6892DD0FC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0844" y="-104307"/>
            <a:ext cx="6377940" cy="1293028"/>
          </a:xfrm>
        </p:spPr>
        <p:txBody>
          <a:bodyPr/>
          <a:lstStyle/>
          <a:p>
            <a:r>
              <a:rPr lang="ru-RU" dirty="0"/>
              <a:t>Большой Взрыв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CA6BC56-0441-495F-8523-1877E45A7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40664"/>
            <a:ext cx="9034272" cy="1069848"/>
          </a:xfrm>
        </p:spPr>
        <p:txBody>
          <a:bodyPr/>
          <a:lstStyle/>
          <a:p>
            <a:pPr marL="0" indent="0" algn="r">
              <a:buNone/>
            </a:pPr>
            <a:r>
              <a:rPr lang="ru-RU" dirty="0"/>
              <a:t>это модель, объясняющая расширение вселенной из первоначального состояния с высокой плотностью и высокой температурой</a:t>
            </a:r>
          </a:p>
        </p:txBody>
      </p:sp>
      <p:pic>
        <p:nvPicPr>
          <p:cNvPr id="3075" name="Picture 3" descr="Картинки по запросу большой взрыв">
            <a:extLst>
              <a:ext uri="{FF2B5EF4-FFF2-40B4-BE49-F238E27FC236}">
                <a16:creationId xmlns:a16="http://schemas.microsoft.com/office/drawing/2014/main" id="{342AB83A-A453-4717-B52C-FEB87557FA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9225"/>
            <a:ext cx="9144000" cy="514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Картинки по запросу какие ваши доказательства">
            <a:extLst>
              <a:ext uri="{FF2B5EF4-FFF2-40B4-BE49-F238E27FC236}">
                <a16:creationId xmlns:a16="http://schemas.microsoft.com/office/drawing/2014/main" id="{EF5B336C-4CBC-446A-AA26-4CE9F9A560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4258" y="5017417"/>
            <a:ext cx="3269742" cy="1840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2411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967AD10-A9AA-49BE-AB36-65269B329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Эдвин </a:t>
            </a:r>
            <a:r>
              <a:rPr lang="ru-RU" dirty="0" err="1"/>
              <a:t>хаббл</a:t>
            </a:r>
            <a:endParaRPr lang="ru-RU" dirty="0"/>
          </a:p>
        </p:txBody>
      </p:sp>
      <p:pic>
        <p:nvPicPr>
          <p:cNvPr id="2050" name="Picture 2" descr="Картинки по запросу хаббл">
            <a:extLst>
              <a:ext uri="{FF2B5EF4-FFF2-40B4-BE49-F238E27FC236}">
                <a16:creationId xmlns:a16="http://schemas.microsoft.com/office/drawing/2014/main" id="{65060579-5F67-4E77-B55A-4254609794B9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27581"/>
            <a:ext cx="5663472" cy="4251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Похожее изображение">
            <a:extLst>
              <a:ext uri="{FF2B5EF4-FFF2-40B4-BE49-F238E27FC236}">
                <a16:creationId xmlns:a16="http://schemas.microsoft.com/office/drawing/2014/main" id="{81E808AF-E080-4F88-8B03-BE8C64FB853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5372" y="1727581"/>
            <a:ext cx="3518628" cy="407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E8F7F36-F149-481E-A570-8636D2452712}"/>
              </a:ext>
            </a:extLst>
          </p:cNvPr>
          <p:cNvSpPr txBox="1"/>
          <p:nvPr/>
        </p:nvSpPr>
        <p:spPr>
          <a:xfrm>
            <a:off x="7852013" y="398097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1929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EFE2EBA-77EF-4263-B705-4257CD40B3D2}"/>
              </a:ext>
            </a:extLst>
          </p:cNvPr>
          <p:cNvSpPr/>
          <p:nvPr/>
        </p:nvSpPr>
        <p:spPr>
          <a:xfrm>
            <a:off x="2694576" y="6111752"/>
            <a:ext cx="3678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возраст Вселенной</a:t>
            </a:r>
          </a:p>
          <a:p>
            <a:r>
              <a:rPr lang="ru-RU" dirty="0"/>
              <a:t>теорию Большого взрыва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FB7ABF3-B4CF-475F-B22D-E0361B8F3D15}"/>
              </a:ext>
            </a:extLst>
          </p:cNvPr>
          <p:cNvSpPr/>
          <p:nvPr/>
        </p:nvSpPr>
        <p:spPr>
          <a:xfrm>
            <a:off x="1577340" y="804251"/>
            <a:ext cx="32415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/>
              <a:t>чем дальше расположена галактика, тем быстрее она от нас движется</a:t>
            </a:r>
          </a:p>
        </p:txBody>
      </p:sp>
    </p:spTree>
    <p:extLst>
      <p:ext uri="{BB962C8B-B14F-4D97-AF65-F5344CB8AC3E}">
        <p14:creationId xmlns:p14="http://schemas.microsoft.com/office/powerpoint/2010/main" val="1472117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B59E57F-3A11-4230-9529-D58E4812F1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91339"/>
            <a:ext cx="9144000" cy="4866661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A717E52-9918-48D9-B77A-0A4B1313F254}"/>
              </a:ext>
            </a:extLst>
          </p:cNvPr>
          <p:cNvSpPr/>
          <p:nvPr/>
        </p:nvSpPr>
        <p:spPr>
          <a:xfrm>
            <a:off x="5623560" y="386100"/>
            <a:ext cx="31272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Масштаб</a:t>
            </a:r>
          </a:p>
          <a:p>
            <a:r>
              <a:rPr lang="ru-RU" dirty="0"/>
              <a:t>1 см = 1 км</a:t>
            </a:r>
          </a:p>
          <a:p>
            <a:r>
              <a:rPr lang="ru-RU" dirty="0"/>
              <a:t>1 см = 100 миллионов км</a:t>
            </a:r>
          </a:p>
          <a:p>
            <a:r>
              <a:rPr lang="ru-RU" dirty="0"/>
              <a:t>1 см = 10</a:t>
            </a:r>
            <a:r>
              <a:rPr lang="ru-RU" baseline="30000" dirty="0"/>
              <a:t>20</a:t>
            </a:r>
            <a:r>
              <a:rPr lang="ru-RU" dirty="0"/>
              <a:t> км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30F9A8-BCAE-402E-87B9-736392412DD0}"/>
              </a:ext>
            </a:extLst>
          </p:cNvPr>
          <p:cNvSpPr txBox="1"/>
          <p:nvPr/>
        </p:nvSpPr>
        <p:spPr>
          <a:xfrm>
            <a:off x="5065776" y="497115"/>
            <a:ext cx="72968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/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440D2D-345B-486E-979B-FBB1CCD99EF3}"/>
              </a:ext>
            </a:extLst>
          </p:cNvPr>
          <p:cNvSpPr txBox="1"/>
          <p:nvPr/>
        </p:nvSpPr>
        <p:spPr>
          <a:xfrm>
            <a:off x="18288" y="63827"/>
            <a:ext cx="1444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Карточка 1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C8C12FD-0142-4CF1-A0BF-4805CEBE00BD}"/>
              </a:ext>
            </a:extLst>
          </p:cNvPr>
          <p:cNvSpPr/>
          <p:nvPr/>
        </p:nvSpPr>
        <p:spPr>
          <a:xfrm>
            <a:off x="658368" y="63561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dirty="0"/>
              <a:t>10 секунд</a:t>
            </a:r>
          </a:p>
          <a:p>
            <a:pPr algn="r"/>
            <a:r>
              <a:rPr lang="ru-RU" dirty="0"/>
              <a:t>30 000 секунд (около года)</a:t>
            </a:r>
          </a:p>
          <a:p>
            <a:pPr algn="r"/>
            <a:r>
              <a:rPr lang="ru-RU" dirty="0"/>
              <a:t>один миллиард лет</a:t>
            </a:r>
          </a:p>
        </p:txBody>
      </p:sp>
    </p:spTree>
    <p:extLst>
      <p:ext uri="{BB962C8B-B14F-4D97-AF65-F5344CB8AC3E}">
        <p14:creationId xmlns:p14="http://schemas.microsoft.com/office/powerpoint/2010/main" val="273636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4B1924F-FC4E-4F65-BAA9-89DAF4E1B5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11371"/>
            <a:ext cx="9144000" cy="374662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B7B4AB1-15E9-4E5F-A64C-4D3EEEF912CB}"/>
              </a:ext>
            </a:extLst>
          </p:cNvPr>
          <p:cNvSpPr txBox="1"/>
          <p:nvPr/>
        </p:nvSpPr>
        <p:spPr>
          <a:xfrm>
            <a:off x="73152" y="0"/>
            <a:ext cx="1444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Карточка 2</a:t>
            </a:r>
          </a:p>
        </p:txBody>
      </p:sp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id="{16FF9741-C31D-4466-89F3-19D5427C41FF}"/>
              </a:ext>
            </a:extLst>
          </p:cNvPr>
          <p:cNvCxnSpPr/>
          <p:nvPr/>
        </p:nvCxnSpPr>
        <p:spPr>
          <a:xfrm>
            <a:off x="3063240" y="2697480"/>
            <a:ext cx="5230368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3239F56B-9C06-4C53-B267-B56744E228F7}"/>
              </a:ext>
            </a:extLst>
          </p:cNvPr>
          <p:cNvCxnSpPr/>
          <p:nvPr/>
        </p:nvCxnSpPr>
        <p:spPr>
          <a:xfrm flipV="1">
            <a:off x="3072384" y="512064"/>
            <a:ext cx="0" cy="218541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76799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F6254A29-F726-4197-AE47-0106DB33E7F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3138638"/>
              </p:ext>
            </p:extLst>
          </p:nvPr>
        </p:nvGraphicFramePr>
        <p:xfrm>
          <a:off x="429768" y="1325880"/>
          <a:ext cx="8403336" cy="5129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4DB1F70-8C9E-4BED-9853-B8C5B9C2E45A}"/>
              </a:ext>
            </a:extLst>
          </p:cNvPr>
          <p:cNvSpPr txBox="1"/>
          <p:nvPr/>
        </p:nvSpPr>
        <p:spPr>
          <a:xfrm>
            <a:off x="7123176" y="749808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Галактики</a:t>
            </a:r>
          </a:p>
        </p:txBody>
      </p:sp>
    </p:spTree>
    <p:extLst>
      <p:ext uri="{BB962C8B-B14F-4D97-AF65-F5344CB8AC3E}">
        <p14:creationId xmlns:p14="http://schemas.microsoft.com/office/powerpoint/2010/main" val="34631017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 стрелкой 1">
            <a:extLst>
              <a:ext uri="{FF2B5EF4-FFF2-40B4-BE49-F238E27FC236}">
                <a16:creationId xmlns:a16="http://schemas.microsoft.com/office/drawing/2014/main" id="{2B981F8D-9C33-4CE5-AEB2-B882D6E0D432}"/>
              </a:ext>
            </a:extLst>
          </p:cNvPr>
          <p:cNvCxnSpPr>
            <a:cxnSpLocks/>
          </p:cNvCxnSpPr>
          <p:nvPr/>
        </p:nvCxnSpPr>
        <p:spPr>
          <a:xfrm>
            <a:off x="594360" y="6217920"/>
            <a:ext cx="808329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Прямая со стрелкой 2">
            <a:extLst>
              <a:ext uri="{FF2B5EF4-FFF2-40B4-BE49-F238E27FC236}">
                <a16:creationId xmlns:a16="http://schemas.microsoft.com/office/drawing/2014/main" id="{C0BE9054-E652-40A1-AE03-0673E803F33A}"/>
              </a:ext>
            </a:extLst>
          </p:cNvPr>
          <p:cNvCxnSpPr>
            <a:cxnSpLocks/>
          </p:cNvCxnSpPr>
          <p:nvPr/>
        </p:nvCxnSpPr>
        <p:spPr>
          <a:xfrm flipV="1">
            <a:off x="603504" y="1225296"/>
            <a:ext cx="0" cy="499262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571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4DB1F70-8C9E-4BED-9853-B8C5B9C2E45A}"/>
              </a:ext>
            </a:extLst>
          </p:cNvPr>
          <p:cNvSpPr txBox="1"/>
          <p:nvPr/>
        </p:nvSpPr>
        <p:spPr>
          <a:xfrm>
            <a:off x="6675120" y="406093"/>
            <a:ext cx="20281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Галактики</a:t>
            </a: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F6254A29-F726-4197-AE47-0106DB33E7F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9757477"/>
              </p:ext>
            </p:extLst>
          </p:nvPr>
        </p:nvGraphicFramePr>
        <p:xfrm>
          <a:off x="265176" y="1188720"/>
          <a:ext cx="8595360" cy="4251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33027D8-76EE-4B80-B0D7-1AEE6350CA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00087"/>
            <a:ext cx="9144000" cy="1157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7712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BE64D8-B71A-41B3-8F7F-4D925C3F6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оцените свои модели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9D32692-5595-4636-BE8C-625F1538E0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 чем их модель Вселенной похожа на реальную Вселенную? </a:t>
            </a:r>
          </a:p>
          <a:p>
            <a:r>
              <a:rPr lang="ru-RU" dirty="0"/>
              <a:t>В чем их модель Вселенной отличается от реальной Вселенной?</a:t>
            </a:r>
          </a:p>
          <a:p>
            <a:r>
              <a:rPr lang="ru-RU" dirty="0"/>
              <a:t>Как использование модели помогло им понять теорию Большого взрыва?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A518935-E0F9-43D0-9437-6101781A8BA5}"/>
              </a:ext>
            </a:extLst>
          </p:cNvPr>
          <p:cNvSpPr/>
          <p:nvPr/>
        </p:nvSpPr>
        <p:spPr>
          <a:xfrm>
            <a:off x="795528" y="5437555"/>
            <a:ext cx="8348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помогла или помешала ли им что-то понять резиновая модель?</a:t>
            </a:r>
          </a:p>
        </p:txBody>
      </p:sp>
    </p:spTree>
    <p:extLst>
      <p:ext uri="{BB962C8B-B14F-4D97-AF65-F5344CB8AC3E}">
        <p14:creationId xmlns:p14="http://schemas.microsoft.com/office/powerpoint/2010/main" val="1354514807"/>
      </p:ext>
    </p:extLst>
  </p:cSld>
  <p:clrMapOvr>
    <a:masterClrMapping/>
  </p:clrMapOvr>
</p:sld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01D17D"/>
      </a:accent1>
      <a:accent2>
        <a:srgbClr val="84C72A"/>
      </a:accent2>
      <a:accent3>
        <a:srgbClr val="E1D126"/>
      </a:accent3>
      <a:accent4>
        <a:srgbClr val="E29932"/>
      </a:accent4>
      <a:accent5>
        <a:srgbClr val="E56526"/>
      </a:accent5>
      <a:accent6>
        <a:srgbClr val="D63731"/>
      </a:accent6>
      <a:hlink>
        <a:srgbClr val="35FA7F"/>
      </a:hlink>
      <a:folHlink>
        <a:srgbClr val="BAFC85"/>
      </a:folHlink>
    </a:clrScheme>
    <a:fontScheme name="След самолета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2B2A868B-6BC2-4B3E-98B9-1258F41035D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TM04033937[[fn=След самолета]]</Template>
  <TotalTime>111</TotalTime>
  <Words>157</Words>
  <Application>Microsoft Office PowerPoint</Application>
  <PresentationFormat>Экран (4:3)</PresentationFormat>
  <Paragraphs>31</Paragraphs>
  <Slides>12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Arial</vt:lpstr>
      <vt:lpstr>Century Gothic</vt:lpstr>
      <vt:lpstr>След самолета</vt:lpstr>
      <vt:lpstr>Расширяющаяся вселенная</vt:lpstr>
      <vt:lpstr>Большой Взрыв</vt:lpstr>
      <vt:lpstr>Эдвин хаббл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оцените свои модели</vt:lpstr>
      <vt:lpstr>Презентация PowerPoint</vt:lpstr>
      <vt:lpstr>Презентация PowerPoint</vt:lpstr>
      <vt:lpstr>Снимки телескопа им. Хаббла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Расширяющаяся вселенная</dc:title>
  <dc:creator>Юрий Зайцев</dc:creator>
  <cp:lastModifiedBy>Юрий Зайцев</cp:lastModifiedBy>
  <cp:revision>8</cp:revision>
  <dcterms:created xsi:type="dcterms:W3CDTF">2017-10-25T14:58:24Z</dcterms:created>
  <dcterms:modified xsi:type="dcterms:W3CDTF">2017-10-25T16:49:35Z</dcterms:modified>
</cp:coreProperties>
</file>