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5" r:id="rId4"/>
    <p:sldId id="258" r:id="rId5"/>
    <p:sldId id="264" r:id="rId6"/>
    <p:sldId id="266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1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7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0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4337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9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6977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02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75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6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4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2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7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9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3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9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3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20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MOE2BPGyA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tV6QOKKUo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lay.google.com/store/apps/details?id=com.farproc.wifi.analyze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play.google.com/store/apps/details?id=com.phuongpn.wifisignalstrengthmete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23E7F-2BF0-4C77-A332-F003AACE51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ГЛУШЕНИЕ БЕСПРОВОДНОГО СИГНАЛА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3B300D-CC30-4185-B1D2-7380DDBDA0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Неделя науки</a:t>
            </a:r>
          </a:p>
        </p:txBody>
      </p:sp>
      <p:pic>
        <p:nvPicPr>
          <p:cNvPr id="1026" name="Picture 2" descr="Картинки по запросу wifi">
            <a:extLst>
              <a:ext uri="{FF2B5EF4-FFF2-40B4-BE49-F238E27FC236}">
                <a16:creationId xmlns:a16="http://schemas.microsoft.com/office/drawing/2014/main" id="{5C12C2CD-B2F1-4DBF-8E72-6469301F9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84" y="3657601"/>
            <a:ext cx="4462272" cy="28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4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D4E0F8-A801-4811-88AC-C20CA04912CA}"/>
              </a:ext>
            </a:extLst>
          </p:cNvPr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 можно использовать результаты для планировки аудитории или дома, чтобы обеспечить максимальный уровень сигнала </a:t>
            </a:r>
            <a:r>
              <a:rPr lang="ru-RU" sz="2400" dirty="0" err="1"/>
              <a:t>Wi-Fi</a:t>
            </a:r>
            <a:endParaRPr lang="ru-RU" sz="2400" dirty="0"/>
          </a:p>
        </p:txBody>
      </p:sp>
      <p:pic>
        <p:nvPicPr>
          <p:cNvPr id="4100" name="Picture 4" descr="Картинки по запросу план квартиры">
            <a:extLst>
              <a:ext uri="{FF2B5EF4-FFF2-40B4-BE49-F238E27FC236}">
                <a16:creationId xmlns:a16="http://schemas.microsoft.com/office/drawing/2014/main" id="{AE21FBF6-6C68-4DC8-8440-ADC49F107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4" y="1200329"/>
            <a:ext cx="7357872" cy="551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1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D4E0F8-A801-4811-88AC-C20CA04912CA}"/>
              </a:ext>
            </a:extLst>
          </p:cNvPr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 можно использовать результаты для планировки аудитории или дома, чтобы обеспечить максимальный уровень сигнала </a:t>
            </a:r>
            <a:r>
              <a:rPr lang="ru-RU" sz="2400" dirty="0" err="1"/>
              <a:t>Wi-Fi</a:t>
            </a:r>
            <a:endParaRPr lang="ru-RU" sz="2400" dirty="0"/>
          </a:p>
        </p:txBody>
      </p:sp>
      <p:pic>
        <p:nvPicPr>
          <p:cNvPr id="5122" name="Picture 2" descr="Картинки по запросу план квартиры">
            <a:extLst>
              <a:ext uri="{FF2B5EF4-FFF2-40B4-BE49-F238E27FC236}">
                <a16:creationId xmlns:a16="http://schemas.microsoft.com/office/drawing/2014/main" id="{5B858355-A906-40FA-AEA4-B434272CA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72" y="1200329"/>
            <a:ext cx="7606856" cy="552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3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162524-E945-4902-99ED-A63FEFA04F82}"/>
              </a:ext>
            </a:extLst>
          </p:cNvPr>
          <p:cNvSpPr/>
          <p:nvPr/>
        </p:nvSpPr>
        <p:spPr>
          <a:xfrm>
            <a:off x="722376" y="675978"/>
            <a:ext cx="8531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Бывало ли такое, что вы расстраивались из-за слабого</a:t>
            </a:r>
            <a:r>
              <a:rPr lang="en-US" sz="2400" dirty="0"/>
              <a:t> </a:t>
            </a:r>
            <a:r>
              <a:rPr lang="ru-RU" sz="2400" dirty="0"/>
              <a:t>сигнала </a:t>
            </a:r>
            <a:r>
              <a:rPr lang="ru-RU" sz="2400" dirty="0" err="1"/>
              <a:t>Wi-Fi</a:t>
            </a:r>
            <a:r>
              <a:rPr lang="ru-RU" sz="2400" dirty="0"/>
              <a:t>?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Откуда берется сигнал </a:t>
            </a:r>
            <a:r>
              <a:rPr lang="ru-RU" sz="2400" dirty="0" err="1"/>
              <a:t>Wi-Fi</a:t>
            </a:r>
            <a:r>
              <a:rPr lang="ru-RU" sz="2400" dirty="0"/>
              <a:t>?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Как можно посмотреть уровень сигнала </a:t>
            </a:r>
            <a:r>
              <a:rPr lang="ru-RU" sz="2400" dirty="0" err="1"/>
              <a:t>Wi-Fi</a:t>
            </a:r>
            <a:r>
              <a:rPr lang="ru-RU" sz="2400" dirty="0"/>
              <a:t> на телефоне</a:t>
            </a:r>
            <a:r>
              <a:rPr lang="en-US" sz="2400" dirty="0"/>
              <a:t> </a:t>
            </a:r>
            <a:r>
              <a:rPr lang="ru-RU" sz="2400" dirty="0"/>
              <a:t>или компьютере?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4B41AF-9CEF-44E3-87C3-13890444F4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88" b="75000" l="40000" r="60000">
                        <a14:foregroundMark x1="45543" y1="60000" x2="46304" y2="74412"/>
                        <a14:foregroundMark x1="46304" y1="74412" x2="46304" y2="74706"/>
                        <a14:foregroundMark x1="50109" y1="49118" x2="49891" y2="73235"/>
                        <a14:foregroundMark x1="58696" y1="23529" x2="58804" y2="75294"/>
                        <a14:foregroundMark x1="60000" y1="22059" x2="58587" y2="20882"/>
                        <a14:foregroundMark x1="53913" y1="33529" x2="54348" y2="73824"/>
                        <a14:foregroundMark x1="41522" y1="69706" x2="41522" y2="74118"/>
                        <a14:foregroundMark x1="40000" y1="69412" x2="40217" y2="74706"/>
                      </a14:backgroundRemoval>
                    </a14:imgEffect>
                  </a14:imgLayer>
                </a14:imgProps>
              </a:ext>
            </a:extLst>
          </a:blip>
          <a:srcRect l="38105" t="16988" r="38208" b="18353"/>
          <a:stretch/>
        </p:blipFill>
        <p:spPr>
          <a:xfrm>
            <a:off x="1911096" y="4187952"/>
            <a:ext cx="2075688" cy="2093976"/>
          </a:xfrm>
          <a:prstGeom prst="rect">
            <a:avLst/>
          </a:prstGeom>
        </p:spPr>
      </p:pic>
      <p:pic>
        <p:nvPicPr>
          <p:cNvPr id="2050" name="Picture 2" descr="Картинки по запросу роутер">
            <a:extLst>
              <a:ext uri="{FF2B5EF4-FFF2-40B4-BE49-F238E27FC236}">
                <a16:creationId xmlns:a16="http://schemas.microsoft.com/office/drawing/2014/main" id="{DC8707B0-DA18-4AFC-83D1-74574AF34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30" y="3538728"/>
            <a:ext cx="2789146" cy="308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8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ультимедиа в Интернете 1">
            <a:hlinkClick r:id="" action="ppaction://media"/>
            <a:extLst>
              <a:ext uri="{FF2B5EF4-FFF2-40B4-BE49-F238E27FC236}">
                <a16:creationId xmlns:a16="http://schemas.microsoft.com/office/drawing/2014/main" id="{A22C3C20-4820-4584-BF14-C9FCC61029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1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микроволновка">
            <a:extLst>
              <a:ext uri="{FF2B5EF4-FFF2-40B4-BE49-F238E27FC236}">
                <a16:creationId xmlns:a16="http://schemas.microsoft.com/office/drawing/2014/main" id="{82DDB4B5-B1F1-4CC0-897C-642DB3F21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36" b="92460" l="1910" r="98495">
                        <a14:foregroundMark x1="2836" y1="9614" x2="11227" y2="1131"/>
                        <a14:foregroundMark x1="17534" y1="2008" x2="70197" y2="9331"/>
                        <a14:foregroundMark x1="70197" y1="9331" x2="90567" y2="6786"/>
                        <a14:foregroundMark x1="90567" y1="6786" x2="91377" y2="26013"/>
                        <a14:foregroundMark x1="91377" y1="26013" x2="85706" y2="78699"/>
                        <a14:foregroundMark x1="85706" y1="78699" x2="55093" y2="93968"/>
                        <a14:foregroundMark x1="55093" y1="93968" x2="20544" y2="90292"/>
                        <a14:foregroundMark x1="20544" y1="90292" x2="11458" y2="83223"/>
                        <a14:foregroundMark x1="11458" y1="83223" x2="7523" y2="55231"/>
                        <a14:foregroundMark x1="7523" y1="55231" x2="6713" y2="15174"/>
                        <a14:foregroundMark x1="6713" y1="15174" x2="7350" y2="15174"/>
                        <a14:foregroundMark x1="9144" y1="4618" x2="22743" y2="3959"/>
                        <a14:foregroundMark x1="22743" y1="3959" x2="43171" y2="4618"/>
                        <a14:foregroundMark x1="43171" y1="4618" x2="53472" y2="4336"/>
                        <a14:foregroundMark x1="53472" y1="4336" x2="84606" y2="7257"/>
                        <a14:foregroundMark x1="94792" y1="10462" x2="95255" y2="43827"/>
                        <a14:foregroundMark x1="95255" y1="43827" x2="89815" y2="63431"/>
                        <a14:foregroundMark x1="89815" y1="63431" x2="68576" y2="82658"/>
                        <a14:foregroundMark x1="68576" y1="82658" x2="29167" y2="70877"/>
                        <a14:foregroundMark x1="29167" y1="70877" x2="20081" y2="50895"/>
                        <a14:foregroundMark x1="20081" y1="50895" x2="33623" y2="41093"/>
                        <a14:foregroundMark x1="33623" y1="41093" x2="73611" y2="38172"/>
                        <a14:foregroundMark x1="73611" y1="38172" x2="78009" y2="38172"/>
                        <a14:foregroundMark x1="5556" y1="18096" x2="17593" y2="17436"/>
                        <a14:foregroundMark x1="17593" y1="17436" x2="82639" y2="19793"/>
                        <a14:foregroundMark x1="2315" y1="11970" x2="1620" y2="79359"/>
                        <a14:foregroundMark x1="1620" y1="79359" x2="7755" y2="91329"/>
                        <a14:foregroundMark x1="7755" y1="91329" x2="45178" y2="96362"/>
                        <a14:foregroundMark x1="54639" y1="96478" x2="72454" y2="91329"/>
                        <a14:foregroundMark x1="72454" y1="91329" x2="95081" y2="92554"/>
                        <a14:foregroundMark x1="95081" y1="92554" x2="96412" y2="92083"/>
                        <a14:foregroundMark x1="97164" y1="11687" x2="98553" y2="46843"/>
                        <a14:foregroundMark x1="98553" y1="46843" x2="96412" y2="84731"/>
                        <a14:foregroundMark x1="1273" y1="11687" x2="1910" y2="91140"/>
                        <a14:foregroundMark x1="1910" y1="91140" x2="5903" y2="92366"/>
                        <a14:backgroundMark x1="95891" y1="2922" x2="99132" y2="5844"/>
                        <a14:backgroundMark x1="10532" y1="848" x2="17882" y2="1131"/>
                        <a14:backgroundMark x1="44560" y1="97926" x2="55787" y2="98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3310129"/>
            <a:ext cx="5111496" cy="313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роутер png">
            <a:extLst>
              <a:ext uri="{FF2B5EF4-FFF2-40B4-BE49-F238E27FC236}">
                <a16:creationId xmlns:a16="http://schemas.microsoft.com/office/drawing/2014/main" id="{FE234A62-CCD8-420D-A2F3-E3691083B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45" y="171831"/>
            <a:ext cx="33337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C112B6-6904-4516-8F26-13BC326A5955}"/>
              </a:ext>
            </a:extLst>
          </p:cNvPr>
          <p:cNvSpPr txBox="1"/>
          <p:nvPr/>
        </p:nvSpPr>
        <p:spPr>
          <a:xfrm>
            <a:off x="1033272" y="1133856"/>
            <a:ext cx="2988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2,4 </a:t>
            </a:r>
            <a:r>
              <a:rPr lang="en-US" sz="6000" dirty="0"/>
              <a:t>GHz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4416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ультимедиа в Интернете 1">
            <a:hlinkClick r:id="" action="ppaction://media"/>
            <a:extLst>
              <a:ext uri="{FF2B5EF4-FFF2-40B4-BE49-F238E27FC236}">
                <a16:creationId xmlns:a16="http://schemas.microsoft.com/office/drawing/2014/main" id="{F4A1E04E-8F29-41EF-B563-235142310C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0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  <a:extLst>
              <a:ext uri="{FF2B5EF4-FFF2-40B4-BE49-F238E27FC236}">
                <a16:creationId xmlns:a16="http://schemas.microsoft.com/office/drawing/2014/main" id="{58C7304D-45A9-4D76-AF58-57533C497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29" y="145351"/>
            <a:ext cx="7055168" cy="2444249"/>
          </a:xfrm>
          <a:prstGeom prst="rect">
            <a:avLst/>
          </a:prstGeom>
        </p:spPr>
      </p:pic>
      <p:pic>
        <p:nvPicPr>
          <p:cNvPr id="3" name="Рисунок 2">
            <a:hlinkClick r:id="rId4"/>
            <a:extLst>
              <a:ext uri="{FF2B5EF4-FFF2-40B4-BE49-F238E27FC236}">
                <a16:creationId xmlns:a16="http://schemas.microsoft.com/office/drawing/2014/main" id="{A72452AB-F5EB-4C44-872C-79AF26A8D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229" y="2718245"/>
            <a:ext cx="7055168" cy="230798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B2AB9C-B16E-4EA1-A2D3-6C0CCCED784E}"/>
              </a:ext>
            </a:extLst>
          </p:cNvPr>
          <p:cNvSpPr/>
          <p:nvPr/>
        </p:nvSpPr>
        <p:spPr>
          <a:xfrm>
            <a:off x="118872" y="5154872"/>
            <a:ext cx="63002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Уровень сигнала отображается в единицах, обозначаемых </a:t>
            </a:r>
            <a:r>
              <a:rPr lang="ru-RU" sz="1400" dirty="0" err="1"/>
              <a:t>дБм</a:t>
            </a:r>
            <a:r>
              <a:rPr lang="ru-RU" sz="1400" dirty="0"/>
              <a:t> (</a:t>
            </a:r>
            <a:r>
              <a:rPr lang="ru-RU" sz="1400" dirty="0" err="1"/>
              <a:t>dBm</a:t>
            </a:r>
            <a:r>
              <a:rPr lang="ru-RU" sz="1400" dirty="0"/>
              <a:t>), что обозначает</a:t>
            </a:r>
            <a:r>
              <a:rPr lang="en-US" sz="1400" dirty="0"/>
              <a:t> </a:t>
            </a:r>
            <a:r>
              <a:rPr lang="ru-RU" sz="1400" dirty="0"/>
              <a:t>«децибелы относительно милливатта». Уровень сигнала составляет −72 </a:t>
            </a:r>
            <a:r>
              <a:rPr lang="ru-RU" sz="1400" dirty="0" err="1"/>
              <a:t>дБм</a:t>
            </a:r>
            <a:r>
              <a:rPr lang="ru-RU" sz="1400" dirty="0"/>
              <a:t> без </a:t>
            </a:r>
            <a:r>
              <a:rPr lang="ru-RU" sz="1400" dirty="0" err="1"/>
              <a:t>какихлибо</a:t>
            </a:r>
            <a:r>
              <a:rPr lang="ru-RU" sz="1400" dirty="0"/>
              <a:t> преград, но он может опуститься до −82 </a:t>
            </a:r>
            <a:r>
              <a:rPr lang="ru-RU" sz="1400" dirty="0" err="1"/>
              <a:t>дБм</a:t>
            </a:r>
            <a:r>
              <a:rPr lang="ru-RU" sz="1400" dirty="0"/>
              <a:t> при размещении преграды между </a:t>
            </a:r>
            <a:r>
              <a:rPr lang="ru-RU" sz="1400" dirty="0" err="1"/>
              <a:t>Wi-Fi</a:t>
            </a:r>
            <a:r>
              <a:rPr lang="en-US" sz="1400" dirty="0"/>
              <a:t> </a:t>
            </a:r>
            <a:r>
              <a:rPr lang="ru-RU" sz="1400" dirty="0"/>
              <a:t>роутером и компьютером. Поскольку данная единица носит логарифмический характер,</a:t>
            </a:r>
            <a:r>
              <a:rPr lang="en-US" sz="1400" dirty="0"/>
              <a:t> </a:t>
            </a:r>
            <a:r>
              <a:rPr lang="ru-RU" sz="1400" dirty="0"/>
              <a:t>потеря 10 </a:t>
            </a:r>
            <a:r>
              <a:rPr lang="ru-RU" sz="1400" dirty="0" err="1"/>
              <a:t>дБм</a:t>
            </a:r>
            <a:r>
              <a:rPr lang="ru-RU" sz="1400" dirty="0"/>
              <a:t> означает ослабление сигнала в 10 раз относительно исходного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406375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AB326D-3268-49B7-ADB1-A4EEBA0E0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22" y="699325"/>
            <a:ext cx="8086083" cy="155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4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2773D6-6BFA-474F-9F74-B6A199A95795}"/>
              </a:ext>
            </a:extLst>
          </p:cNvPr>
          <p:cNvSpPr/>
          <p:nvPr/>
        </p:nvSpPr>
        <p:spPr>
          <a:xfrm>
            <a:off x="237744" y="1720840"/>
            <a:ext cx="8750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Имеет ли значение, насколько близко расположен материал к компьютеру или </a:t>
            </a:r>
            <a:r>
              <a:rPr lang="ru-RU" dirty="0" err="1"/>
              <a:t>Wi-Fi</a:t>
            </a:r>
            <a:r>
              <a:rPr lang="ru-RU" dirty="0"/>
              <a:t> роутеру?</a:t>
            </a:r>
          </a:p>
          <a:p>
            <a:endParaRPr lang="ru-RU" dirty="0"/>
          </a:p>
          <a:p>
            <a:r>
              <a:rPr lang="ru-RU" dirty="0"/>
              <a:t>Как толщина предмета, который является преградой, влияет на снижение уровня сигнала </a:t>
            </a:r>
            <a:r>
              <a:rPr lang="ru-RU" dirty="0" err="1"/>
              <a:t>Wi-Fi</a:t>
            </a:r>
            <a:r>
              <a:rPr lang="ru-RU" dirty="0"/>
              <a:t>?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Как можно разработать тесты для ответа на эти вопросы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674590-B21F-46FE-AD93-15C63CB6E1A0}"/>
              </a:ext>
            </a:extLst>
          </p:cNvPr>
          <p:cNvSpPr/>
          <p:nvPr/>
        </p:nvSpPr>
        <p:spPr>
          <a:xfrm>
            <a:off x="3547872" y="409694"/>
            <a:ext cx="5301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/>
              <a:t>Как можно расширить эксперимент?</a:t>
            </a:r>
          </a:p>
        </p:txBody>
      </p:sp>
    </p:spTree>
    <p:extLst>
      <p:ext uri="{BB962C8B-B14F-4D97-AF65-F5344CB8AC3E}">
        <p14:creationId xmlns:p14="http://schemas.microsoft.com/office/powerpoint/2010/main" val="252520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D4E0F8-A801-4811-88AC-C20CA04912CA}"/>
              </a:ext>
            </a:extLst>
          </p:cNvPr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 можно использовать результаты для планировки аудитории или дома, чтобы обеспечить максимальный уровень сигнала </a:t>
            </a:r>
            <a:r>
              <a:rPr lang="ru-RU" sz="2400" dirty="0" err="1"/>
              <a:t>Wi-Fi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C9520E-B6A7-49DA-AF66-C54554DA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869" y="1200329"/>
            <a:ext cx="5898261" cy="55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2733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</TotalTime>
  <Words>190</Words>
  <Application>Microsoft Office PowerPoint</Application>
  <PresentationFormat>Экран (4:3)</PresentationFormat>
  <Paragraphs>19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Сектор</vt:lpstr>
      <vt:lpstr>ГЛУШЕНИЕ БЕСПРОВОДНОГО СИГНАЛА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ГЛУШЕНИЕ БЕСПРОВОДНОГО СИГНАЛА</dc:title>
  <dc:creator>Юрий Зайцев</dc:creator>
  <cp:lastModifiedBy>Юрий Зайцев</cp:lastModifiedBy>
  <cp:revision>5</cp:revision>
  <dcterms:created xsi:type="dcterms:W3CDTF">2017-10-25T17:19:36Z</dcterms:created>
  <dcterms:modified xsi:type="dcterms:W3CDTF">2017-10-25T17:57:06Z</dcterms:modified>
</cp:coreProperties>
</file>