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9.xml" ContentType="application/vnd.openxmlformats-officedocument.presentationml.tags+xml"/>
  <Override PartName="/ppt/notesSlides/notesSlide18.xml" ContentType="application/vnd.openxmlformats-officedocument.presentationml.notesSlide+xml"/>
  <Override PartName="/ppt/tags/tag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79" r:id="rId2"/>
    <p:sldId id="293" r:id="rId3"/>
    <p:sldId id="310" r:id="rId4"/>
    <p:sldId id="311" r:id="rId5"/>
    <p:sldId id="297" r:id="rId6"/>
    <p:sldId id="317" r:id="rId7"/>
    <p:sldId id="302" r:id="rId8"/>
    <p:sldId id="312" r:id="rId9"/>
    <p:sldId id="284" r:id="rId10"/>
    <p:sldId id="30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14" r:id="rId19"/>
    <p:sldId id="325" r:id="rId20"/>
    <p:sldId id="277" r:id="rId21"/>
    <p:sldId id="278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Ebrima" panose="02000000000000000000" pitchFamily="2" charset="0"/>
      <p:regular r:id="rId28"/>
      <p:bold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Mangal" panose="020B0604020202020204" charset="0"/>
      <p:regular r:id="rId34"/>
      <p:bold r:id="rId35"/>
    </p:embeddedFont>
    <p:embeddedFont>
      <p:font typeface="ＭＳ Ｐゴシック" panose="020B0600070205080204" pitchFamily="34" charset="-128"/>
      <p:regular r:id="rId36"/>
    </p:embeddedFont>
  </p:embeddedFontLst>
  <p:custDataLst>
    <p:tags r:id="rId37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y Sherborne" initials="AS" lastIdx="27" clrIdx="0">
    <p:extLst/>
  </p:cmAuthor>
  <p:cmAuthor id="2" name="Gemma Young" initials="GY" lastIdx="72" clrIdx="1"/>
  <p:cmAuthor id="3" name="Linda" initials="L" lastIdx="3" clrIdx="2"/>
  <p:cmAuthor id="4" name="LOMMEN Suzanne" initials="SL" lastIdx="1" clrIdx="3"/>
  <p:cmAuthor id="5" name="Philippa Gardom Hulme" initials="PGH" lastIdx="2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A3"/>
    <a:srgbClr val="FF0000"/>
    <a:srgbClr val="A4D76B"/>
    <a:srgbClr val="009900"/>
    <a:srgbClr val="639A00"/>
    <a:srgbClr val="008EC0"/>
    <a:srgbClr val="456C00"/>
    <a:srgbClr val="CAF098"/>
    <a:srgbClr val="8ADB1F"/>
    <a:srgbClr val="C8F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5" autoAdjust="0"/>
    <p:restoredTop sz="96404" autoAdjust="0"/>
  </p:normalViewPr>
  <p:slideViewPr>
    <p:cSldViewPr>
      <p:cViewPr varScale="1">
        <p:scale>
          <a:sx n="112" d="100"/>
          <a:sy n="112" d="100"/>
        </p:scale>
        <p:origin x="12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0C4CB4-6439-4B9C-81E7-42EE3FE83D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01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baseline="0" dirty="0" smtClean="0"/>
          </a:p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</a:p>
          <a:p>
            <a:pPr rt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Распечатайте и повесьте на стене.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Группы учеников записывают название каждой карты в одном поле на этом листе в соответствии с их мнением об этом свидетельстве.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Попросите учеников разбиться по парам и обсудить возможные причины видимой яркости этого небесного тела. Выслушайте их мнения.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Укажите, что ледяная поверхность Энцелада отражает 99% солнечного света, попадающего на нее. В этом причина его кажущейся яркости. </a:t>
            </a: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Назовите точку плавления льда на Земле (0 ºC) и попросите учеников предположить, где на Энцеладе может скрываться жидкая вода. </a:t>
            </a: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Убедитесь, что ученики знают разницу в расположении частиц вещества в жидкой и твердой форме.</a:t>
            </a:r>
            <a:endParaRPr lang="ru-RU" baseline="0" dirty="0" smtClean="0"/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этом слайде описана одна из теорий происхождения жизни на Земле. Возможно, на Энцеладе тоже существуют такие подводные каналы? А что если на этом спутнике Сатурна существует внеземная жизнь?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7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Расскажите ученикам о «Кассини», беспилотном космическом корабле, который ежедневно с 2004 года отправляет поток данных, собранных его датчиками, о системе Сатурна.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слайде приводятся два заключения, которые сделали ученые на основе этих данных.  </a:t>
            </a:r>
          </a:p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Ученики в группах должны изучить карточки с материалами (SS1a – h), расположенные в аудитории, и решить, достаточно ли этих свидетельств, чтобы сделать предположение о существовании горячей воды на Энцеладе. Они записывают заголовок каждого свидетельства в поля на распечатанной копии слайда SS2. </a:t>
            </a:r>
          </a:p>
          <a:p>
            <a:pPr rtl="0"/>
            <a:endParaRPr lang="ru-RU" sz="1200" kern="1200" dirty="0" smtClean="0">
              <a:solidFill>
                <a:schemeClr val="tx1"/>
              </a:solidFill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Предлагаемые ответы:</a:t>
            </a:r>
          </a:p>
          <a:p>
            <a:pPr lvl="0" rtl="0"/>
            <a:r>
              <a:rPr lang="ru-RU" sz="1200" kern="1200" dirty="0" smtClean="0">
                <a:solidFill>
                  <a:schemeClr val="tx1"/>
                </a:solidFill>
              </a:rPr>
              <a:t>Свидетельства в пользу заключения – A, B, C, E, F, H</a:t>
            </a:r>
          </a:p>
          <a:p>
            <a:pPr lvl="0" rtl="0"/>
            <a:r>
              <a:rPr lang="ru-RU" sz="1200" kern="1200" dirty="0" smtClean="0">
                <a:solidFill>
                  <a:schemeClr val="tx1"/>
                </a:solidFill>
              </a:rPr>
              <a:t>Свидетельства против заключения – D, G </a:t>
            </a:r>
          </a:p>
          <a:p>
            <a:pPr lvl="0" rtl="0"/>
            <a:endParaRPr lang="ru-RU" sz="1200" kern="1200" dirty="0" smtClean="0">
              <a:solidFill>
                <a:schemeClr val="tx1"/>
              </a:solidFill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Далее ученики в группах решают задание 3 (7). Здесь нет одного правильного ответа – ученики должны самостоятельно оценить все свидетельства.</a:t>
            </a:r>
          </a:p>
          <a:p>
            <a:pPr rtl="0"/>
            <a:endParaRPr lang="ru-RU" sz="1200" kern="1200" dirty="0" smtClean="0">
              <a:solidFill>
                <a:schemeClr val="tx1"/>
              </a:solidFill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Отдельные студенты могут выполнить задание 4 (7), чтобы можно было оценить их индивидуальные знания.</a:t>
            </a:r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3378DDA-6197-446A-853C-9249F1FC77A7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36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Дисплей (8). Ученики, в группах или целым классом, обсуждают, стоит ли отправлять космический корабль на Энцелад для поиска внеземной жизни. </a:t>
            </a:r>
          </a:p>
          <a:p>
            <a:pPr rtl="0"/>
            <a:endParaRPr lang="ru-RU" sz="1200" kern="1200" dirty="0" smtClean="0">
              <a:solidFill>
                <a:schemeClr val="tx1"/>
              </a:solidFill>
            </a:endParaRPr>
          </a:p>
          <a:p>
            <a:pPr rtl="0"/>
            <a:r>
              <a:rPr lang="ru-RU" sz="1200" kern="1200" dirty="0" smtClean="0">
                <a:solidFill>
                  <a:schemeClr val="tx1"/>
                </a:solidFill>
              </a:rPr>
              <a:t>Во время обсуждения могут возникнуть дополнительные вопросы, например: </a:t>
            </a:r>
            <a:r>
              <a:rPr lang="ru-RU" sz="1200" i="1" kern="1200" dirty="0" smtClean="0">
                <a:solidFill>
                  <a:schemeClr val="tx1"/>
                </a:solidFill>
              </a:rPr>
              <a:t>В чем польза от находки жизни на Энцеладе? Какие расходы связаны с отправкой космического корабля на это небесное тело? Когда ученые смогут ответить на этот вопрос с помощью данных с нового корабля?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Распечатайте и повесьте на стене.</a:t>
            </a:r>
          </a:p>
          <a:p>
            <a:pPr rtl="0"/>
            <a:endParaRPr lang="ru-RU" baseline="0" dirty="0" smtClean="0"/>
          </a:p>
          <a:p>
            <a:pPr rt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40C4CB4-6439-4B9C-81E7-42EE3FE83DA2}" type="slidenum">
              <a:rPr lang="ru-RU" smtClean="0"/>
              <a:pPr rtl="0"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2"/>
            <a:ext cx="6019800" cy="5851525"/>
          </a:xfrm>
        </p:spPr>
        <p:txBody>
          <a:bodyPr vert="eaVert" rtlCol="0"/>
          <a:lstStyle/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udent she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5400000">
            <a:off x="4395062" y="2130283"/>
            <a:ext cx="353875" cy="9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055768" y="652534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Student sheets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0091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 rtl="0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 rtl="0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 rtl="0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 rtl="0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dirty="0" smtClean="0"/>
              <a:t>26/07/2017</a:t>
            </a: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D068295-E773-4C24-906E-6EACDE99BB7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emf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emf"/><Relationship Id="rId10" Type="http://schemas.openxmlformats.org/officeDocument/2006/relationships/image" Target="../media/image32.jpeg"/><Relationship Id="rId4" Type="http://schemas.openxmlformats.org/officeDocument/2006/relationships/image" Target="../media/image2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slide" Target="slide9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slide" Target="sl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98306"/>
            <a:ext cx="9142412" cy="1066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35901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5400" dirty="0" smtClean="0">
                <a:solidFill>
                  <a:schemeClr val="bg1"/>
                </a:solidFill>
                <a:latin typeface="Century Gothic" pitchFamily="34" charset="0"/>
              </a:rPr>
              <a:t>Жизнь на Энцеладе? </a:t>
            </a:r>
            <a:endParaRPr lang="ru-RU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9" name="Picture 8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1" y="396248"/>
            <a:ext cx="5135866" cy="20603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5744" y="2508741"/>
            <a:ext cx="554408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Помогаем следующему поколению активно заниматься наукой</a:t>
            </a:r>
            <a:endParaRPr lang="ru-RU" sz="1300" b="1" kern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apod.nasa.gov/apod/image/0606/EnceladusCARROLL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686464" cy="5631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А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4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SS1a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450770" y="904652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latin typeface="Century Gothic" pitchFamily="34" charset="0"/>
              </a:rPr>
              <a:t>«Кассини» обнаружил более 100 гейзеров, выходящих из трещин в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поверхности Энцелада.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79912" y="6926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Гейзеры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03848" y="3501008"/>
            <a:ext cx="16729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latin typeface="Century Gothic" pitchFamily="34" charset="0"/>
              </a:rPr>
              <a:t>Некоторые ученые считают, что источником воды для гейзеров может быть </a:t>
            </a:r>
            <a:r>
              <a:rPr lang="ru-RU" b="1" dirty="0" smtClean="0">
                <a:latin typeface="Century Gothic" pitchFamily="34" charset="0"/>
              </a:rPr>
              <a:t>подземное море жидкой воды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176972"/>
            <a:ext cx="3131840" cy="3348372"/>
            <a:chOff x="-72007" y="3212976"/>
            <a:chExt cx="3203847" cy="331236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t="12452" r="2965"/>
            <a:stretch>
              <a:fillRect/>
            </a:stretch>
          </p:blipFill>
          <p:spPr bwMode="auto">
            <a:xfrm>
              <a:off x="-72007" y="3212976"/>
              <a:ext cx="3203847" cy="331236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1907704" y="3284984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400" dirty="0" smtClean="0">
                  <a:solidFill>
                    <a:schemeClr val="bg1"/>
                  </a:solidFill>
                </a:rPr>
                <a:t>Водяной пар и кристаллы льда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8960" y="4941168"/>
              <a:ext cx="856656" cy="51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800" b="1" dirty="0" smtClean="0">
                  <a:solidFill>
                    <a:srgbClr val="0070C0"/>
                  </a:solidFill>
                </a:rPr>
                <a:t>ЛЕД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7703" y="4941168"/>
              <a:ext cx="855818" cy="517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800" b="1" dirty="0" smtClean="0">
                  <a:solidFill>
                    <a:srgbClr val="0070C0"/>
                  </a:solidFill>
                </a:rPr>
                <a:t>ЛЕД</a:t>
              </a:r>
              <a:endParaRPr lang="ru-RU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55776" y="1145647"/>
            <a:ext cx="2376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600"/>
              </a:spcBef>
            </a:pPr>
            <a:r>
              <a:rPr lang="ru-RU" dirty="0" smtClean="0">
                <a:latin typeface="Century Gothic" pitchFamily="34" charset="0"/>
              </a:rPr>
              <a:t>Гейзеры выбрасывают 200 кг воды в секунду в виде водяного пара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и крохотных кристаллов льда. </a:t>
            </a:r>
            <a:endParaRPr lang="ru-RU" dirty="0">
              <a:latin typeface="Century Gothic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555776" y="1412776"/>
            <a:ext cx="0" cy="15841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7544" y="1412776"/>
            <a:ext cx="0" cy="158417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2516" y="3794631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>
                <a:latin typeface="Century Gothic" pitchFamily="34" charset="0"/>
              </a:rPr>
              <a:t>Но с водой все обстоит наоборот.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При 0 °C частицы более плотно упакованы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при жидком состоянии. Это означает,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что жидкая вода плотнее, чем лед. </a:t>
            </a:r>
            <a:endParaRPr lang="ru-RU" sz="1400" dirty="0">
              <a:latin typeface="Century Gothic" pitchFamily="34" charset="0"/>
            </a:endParaRPr>
          </a:p>
        </p:txBody>
      </p:sp>
      <p:cxnSp>
        <p:nvCxnSpPr>
          <p:cNvPr id="28" name="Elbow Connector 27"/>
          <p:cNvCxnSpPr/>
          <p:nvPr/>
        </p:nvCxnSpPr>
        <p:spPr>
          <a:xfrm>
            <a:off x="1097469" y="3665149"/>
            <a:ext cx="4986699" cy="1132003"/>
          </a:xfrm>
          <a:prstGeom prst="bentConnector3">
            <a:avLst>
              <a:gd name="adj1" fmla="val 30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161365" y="2008965"/>
            <a:ext cx="4410635" cy="1132003"/>
          </a:xfrm>
          <a:prstGeom prst="bentConnector3">
            <a:avLst>
              <a:gd name="adj1" fmla="val 124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SS1b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61365" y="1766533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>
                <a:latin typeface="Century Gothic" pitchFamily="34" charset="0"/>
              </a:rPr>
              <a:t>Большинство веществ в твердой форме обладают более высокой плотностью, чем в жидкой. Это связано с тем, что частицы </a:t>
            </a:r>
            <a:br>
              <a:rPr lang="ru-RU" sz="1400" dirty="0" smtClean="0">
                <a:latin typeface="Century Gothic" pitchFamily="34" charset="0"/>
              </a:rPr>
            </a:br>
            <a:r>
              <a:rPr lang="ru-RU" sz="1400" dirty="0" smtClean="0">
                <a:latin typeface="Century Gothic" pitchFamily="34" charset="0"/>
              </a:rPr>
              <a:t>более тесно упакованы в твердой форме вещества.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31640" y="980728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Твердая и жидкая форма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04048" y="5374957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latin typeface="Century Gothic" pitchFamily="34" charset="0"/>
              </a:rPr>
              <a:t>Частицы в </a:t>
            </a:r>
            <a:r>
              <a:rPr lang="ru-RU" b="1" dirty="0" smtClean="0">
                <a:latin typeface="Century Gothic" pitchFamily="34" charset="0"/>
              </a:rPr>
              <a:t>жидкой воде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71286" y="125870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latin typeface="Century Gothic" pitchFamily="34" charset="0"/>
              </a:rPr>
              <a:t>Частицы в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b="1" dirty="0" smtClean="0">
                <a:latin typeface="Century Gothic" pitchFamily="34" charset="0"/>
              </a:rPr>
              <a:t>твердой форме воды</a:t>
            </a:r>
            <a:r>
              <a:rPr lang="ru-RU" dirty="0" smtClean="0">
                <a:latin typeface="Century Gothic" pitchFamily="34" charset="0"/>
              </a:rPr>
              <a:t> (лед)</a:t>
            </a:r>
            <a:endParaRPr lang="ru-RU" dirty="0">
              <a:latin typeface="Century Gothic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5536" y="5353761"/>
            <a:ext cx="4032448" cy="830997"/>
            <a:chOff x="395536" y="5137737"/>
            <a:chExt cx="4032448" cy="830997"/>
          </a:xfrm>
        </p:grpSpPr>
        <p:sp>
          <p:nvSpPr>
            <p:cNvPr id="15" name="Rectangle 14"/>
            <p:cNvSpPr/>
            <p:nvPr/>
          </p:nvSpPr>
          <p:spPr>
            <a:xfrm>
              <a:off x="395536" y="5157192"/>
              <a:ext cx="4032448" cy="7920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5536" y="5137737"/>
              <a:ext cx="39604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  <a:t>Так что любая жидкая вода на Энцеладе скорее всего находится </a:t>
              </a:r>
              <a:r>
                <a:rPr lang="ru-RU" sz="1600" b="1" dirty="0" smtClean="0">
                  <a:solidFill>
                    <a:schemeClr val="bg1"/>
                  </a:solidFill>
                  <a:latin typeface="Century Gothic" pitchFamily="34" charset="0"/>
                </a:rPr>
                <a:t>подо льдом</a:t>
              </a:r>
              <a: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  <a:t>.</a:t>
              </a:r>
              <a:endParaRPr lang="ru-RU" sz="1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B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pic>
        <p:nvPicPr>
          <p:cNvPr id="16" name="Picture 15" descr="particles in i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836712"/>
            <a:ext cx="2929779" cy="2950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 descr="particles in liquid wat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561686">
            <a:off x="6025836" y="3374547"/>
            <a:ext cx="2778895" cy="295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Elbow Connector 27"/>
          <p:cNvCxnSpPr/>
          <p:nvPr/>
        </p:nvCxnSpPr>
        <p:spPr>
          <a:xfrm>
            <a:off x="1475656" y="2996952"/>
            <a:ext cx="5112568" cy="1404156"/>
          </a:xfrm>
          <a:prstGeom prst="bentConnector3">
            <a:avLst>
              <a:gd name="adj1" fmla="val 256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4" name="Picture 2" descr="http://upload.wikimedia.org/wikipedia/commons/thumb/0/01/PIA18071-SaturnMoonEnceladus-WaterOcean-20140403.jpg/800px-PIA18071-SaturnMoonEnceladus-WaterOcean-20140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398" y="908720"/>
            <a:ext cx="3528391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SS1c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601806" y="1666849"/>
            <a:ext cx="4968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>
                <a:latin typeface="Century Gothic" pitchFamily="34" charset="0"/>
              </a:rPr>
              <a:t>Пролетая над Энцеладом, «Кассини» изменил направление движения. Ученые внимательно наблюдали за этим изменением. Они говорят, что оно связано с притяжением Энцелада. </a:t>
            </a:r>
            <a:endParaRPr lang="ru-RU" sz="1400" dirty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07904" y="7606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Сила тяжести</a:t>
            </a:r>
            <a:endParaRPr lang="ru-RU" sz="2400" b="1" dirty="0">
              <a:latin typeface="Century Gothic" pitchFamily="34" charset="0"/>
            </a:endParaRPr>
          </a:p>
        </p:txBody>
      </p:sp>
      <p:cxnSp>
        <p:nvCxnSpPr>
          <p:cNvPr id="10" name="Straight Connector 9"/>
          <p:cNvCxnSpPr>
            <a:endCxn id="11" idx="0"/>
          </p:cNvCxnSpPr>
          <p:nvPr/>
        </p:nvCxnSpPr>
        <p:spPr>
          <a:xfrm flipH="1">
            <a:off x="7128284" y="3573016"/>
            <a:ext cx="180020" cy="15121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72200" y="508518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 dirty="0" smtClean="0">
                <a:latin typeface="Century Gothic" pitchFamily="34" charset="0"/>
              </a:rPr>
              <a:t>жидкая вода</a:t>
            </a:r>
            <a:endParaRPr lang="ru-RU" b="1" dirty="0">
              <a:latin typeface="Century Gothic" pitchFamily="34" charset="0"/>
            </a:endParaRPr>
          </a:p>
        </p:txBody>
      </p:sp>
      <p:cxnSp>
        <p:nvCxnSpPr>
          <p:cNvPr id="12" name="Straight Connector 11"/>
          <p:cNvCxnSpPr>
            <a:endCxn id="16" idx="0"/>
          </p:cNvCxnSpPr>
          <p:nvPr/>
        </p:nvCxnSpPr>
        <p:spPr>
          <a:xfrm>
            <a:off x="7524328" y="2564904"/>
            <a:ext cx="720080" cy="316835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7" idx="0"/>
          </p:cNvCxnSpPr>
          <p:nvPr/>
        </p:nvCxnSpPr>
        <p:spPr>
          <a:xfrm flipH="1">
            <a:off x="5976156" y="3068960"/>
            <a:ext cx="684076" cy="252028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4328" y="5733256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 dirty="0" smtClean="0">
                <a:latin typeface="Century Gothic" pitchFamily="34" charset="0"/>
              </a:rPr>
              <a:t>каменное ядро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558924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 dirty="0" smtClean="0">
                <a:latin typeface="Century Gothic" pitchFamily="34" charset="0"/>
              </a:rPr>
              <a:t>лед</a:t>
            </a:r>
            <a:endParaRPr lang="ru-RU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3433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С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9512" y="4797152"/>
            <a:ext cx="4896544" cy="1440160"/>
          </a:xfrm>
          <a:prstGeom prst="rect">
            <a:avLst/>
          </a:prstGeom>
          <a:solidFill>
            <a:srgbClr val="009900"/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574577" y="2936264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>
                <a:latin typeface="Century Gothic" pitchFamily="34" charset="0"/>
              </a:rPr>
              <a:t>Ученые рассчитали, что у южного полюса Энцелада сосредоточено больше массы, чем можно было бы ожидать от луны, полностью состоящей изо льда вплоть до каменной сердцевины.</a:t>
            </a:r>
            <a:endParaRPr lang="ru-RU" sz="1400" dirty="0">
              <a:latin typeface="Century Gothic" pitchFamily="34" charset="0"/>
            </a:endParaRPr>
          </a:p>
        </p:txBody>
      </p:sp>
      <p:cxnSp>
        <p:nvCxnSpPr>
          <p:cNvPr id="18" name="Elbow Connector 17"/>
          <p:cNvCxnSpPr>
            <a:endCxn id="18434" idx="1"/>
          </p:cNvCxnSpPr>
          <p:nvPr/>
        </p:nvCxnSpPr>
        <p:spPr>
          <a:xfrm>
            <a:off x="0" y="1591632"/>
            <a:ext cx="5334398" cy="1081284"/>
          </a:xfrm>
          <a:prstGeom prst="bentConnector3">
            <a:avLst>
              <a:gd name="adj1" fmla="val 12032"/>
            </a:avLst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7524" y="4742114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ru-RU" sz="1550" b="1" dirty="0" smtClean="0">
                <a:solidFill>
                  <a:schemeClr val="bg1"/>
                </a:solidFill>
                <a:latin typeface="Century Gothic" pitchFamily="34" charset="0"/>
              </a:rPr>
              <a:t>Жидкая вода при 0 °C обладает более высокой плотностью, чем лед</a:t>
            </a:r>
            <a:r>
              <a:rPr lang="ru-RU" sz="1550" dirty="0" smtClean="0">
                <a:solidFill>
                  <a:schemeClr val="bg1"/>
                </a:solidFill>
                <a:latin typeface="Century Gothic" pitchFamily="34" charset="0"/>
              </a:rPr>
              <a:t>, и следовательно большей массой в том же объеме. Лишняя масса на южном полюсе может объясняться наличием жидкого океана подо льдом. </a:t>
            </a:r>
            <a:endParaRPr lang="ru-RU" sz="155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Elbow Connector 29"/>
          <p:cNvCxnSpPr/>
          <p:nvPr/>
        </p:nvCxnSpPr>
        <p:spPr>
          <a:xfrm>
            <a:off x="179512" y="2924944"/>
            <a:ext cx="4572000" cy="890752"/>
          </a:xfrm>
          <a:prstGeom prst="bentConnector3">
            <a:avLst>
              <a:gd name="adj1" fmla="val 259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67544" y="5589240"/>
            <a:ext cx="3816424" cy="7200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>
              <a:solidFill>
                <a:schemeClr val="lt1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>
            <a:off x="1403648" y="4221088"/>
            <a:ext cx="4032448" cy="1080120"/>
          </a:xfrm>
          <a:prstGeom prst="bentConnector3">
            <a:avLst>
              <a:gd name="adj1" fmla="val 59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755576" y="1700808"/>
            <a:ext cx="4032448" cy="936104"/>
          </a:xfrm>
          <a:prstGeom prst="bentConnector3">
            <a:avLst>
              <a:gd name="adj1" fmla="val 329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N00145329.jpg"/>
          <p:cNvPicPr>
            <a:picLocks noChangeAspect="1" noChangeArrowheads="1"/>
          </p:cNvPicPr>
          <p:nvPr/>
        </p:nvPicPr>
        <p:blipFill>
          <a:blip r:embed="rId3" cstate="print"/>
          <a:srcRect l="3986" r="13633"/>
          <a:stretch>
            <a:fillRect/>
          </a:stretch>
        </p:blipFill>
        <p:spPr bwMode="auto">
          <a:xfrm rot="10800000">
            <a:off x="4716016" y="1106049"/>
            <a:ext cx="4464496" cy="5419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Picture 24" descr="spectrometer.png"/>
          <p:cNvPicPr>
            <a:picLocks noChangeAspect="1"/>
          </p:cNvPicPr>
          <p:nvPr/>
        </p:nvPicPr>
        <p:blipFill>
          <a:blip r:embed="rId4" cstate="print"/>
          <a:srcRect r="13969"/>
          <a:stretch>
            <a:fillRect/>
          </a:stretch>
        </p:blipFill>
        <p:spPr>
          <a:xfrm>
            <a:off x="5364088" y="2060848"/>
            <a:ext cx="3779912" cy="4380953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SS1d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3059832" y="97143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Цианид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4813" y="1414045"/>
            <a:ext cx="3816424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«Кассини» наблюдал за образцами смеси, выбрасываемой гейзерами на Энцеладе.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6336" y="1412776"/>
            <a:ext cx="133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гейзеры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12" y="93705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D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6627" y="5687670"/>
            <a:ext cx="381642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«Кассини» не обнаружил этих новых веществ в выбросах </a:t>
            </a:r>
            <a:r>
              <a:rPr lang="ru-RU" sz="1400" b="1" dirty="0" smtClean="0">
                <a:solidFill>
                  <a:schemeClr val="bg1"/>
                </a:solidFill>
                <a:latin typeface="Century Gothic" pitchFamily="34" charset="0"/>
              </a:rPr>
              <a:t>гейзеров</a:t>
            </a: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024" y="2865710"/>
            <a:ext cx="471601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Инструмент, называемый массовым спектрометром, указал на наличие в этой смеси </a:t>
            </a:r>
            <a:r>
              <a:rPr lang="ru-RU" sz="1600" b="1" dirty="0" smtClean="0">
                <a:latin typeface="Century Gothic" pitchFamily="34" charset="0"/>
              </a:rPr>
              <a:t>цианида водорода</a:t>
            </a:r>
            <a:r>
              <a:rPr lang="ru-RU" sz="1600" dirty="0" smtClean="0">
                <a:latin typeface="Century Gothic" pitchFamily="34" charset="0"/>
              </a:rPr>
              <a:t>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54244" y="3917373"/>
            <a:ext cx="3096344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Цианид водорода реагирует с другими веществами, растворенными в воде, 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latin typeface="Century Gothic" pitchFamily="34" charset="0"/>
              </a:rPr>
              <a:t>и создает новые вещества.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032" y="198884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массовый спектрометр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20072" y="2708920"/>
            <a:ext cx="1008112" cy="151216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961668" y="1448686"/>
            <a:ext cx="664817" cy="13692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>
            <a:off x="179512" y="1483043"/>
            <a:ext cx="5697016" cy="648072"/>
          </a:xfrm>
          <a:prstGeom prst="bentConnector3">
            <a:avLst>
              <a:gd name="adj1" fmla="val -253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827584" y="2420888"/>
            <a:ext cx="5112568" cy="648072"/>
          </a:xfrm>
          <a:prstGeom prst="bentConnector3">
            <a:avLst>
              <a:gd name="adj1" fmla="val 389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sand.png"/>
          <p:cNvPicPr>
            <a:picLocks noChangeAspect="1"/>
          </p:cNvPicPr>
          <p:nvPr/>
        </p:nvPicPr>
        <p:blipFill>
          <a:blip r:embed="rId3" cstate="print"/>
          <a:srcRect t="57020"/>
          <a:stretch>
            <a:fillRect/>
          </a:stretch>
        </p:blipFill>
        <p:spPr>
          <a:xfrm flipH="1" flipV="1">
            <a:off x="0" y="4293096"/>
            <a:ext cx="9142858" cy="2232248"/>
          </a:xfrm>
          <a:prstGeom prst="rect">
            <a:avLst/>
          </a:prstGeom>
        </p:spPr>
      </p:pic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SS1e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79512" y="141277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«Кассини» получил образцы веществ, выбрасываемых гейзерами на Энцеладе.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84643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Каменные зерна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54274" name="Picture 2" descr="Saturnian moon Enceladus cutaway image provided by NASA's Jet Propulsion Labora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004048" y="620689"/>
            <a:ext cx="3998714" cy="30345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Е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2725" y="2251901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В их составе присутствуют крохотные каменные зерна. Их основная порода – двуокись кремния.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3582308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rtl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38000"/>
              <a:buFont typeface="Century Gothic" pitchFamily="34" charset="0"/>
              <a:buChar char="■"/>
            </a:pPr>
            <a:r>
              <a:rPr lang="ru-RU" dirty="0" smtClean="0">
                <a:latin typeface="Century Gothic" pitchFamily="34" charset="0"/>
              </a:rPr>
              <a:t>Горячая вода поднимается наверх. Она содержит растворенные вещества из каменной сердцевины небесного тела. Концентрированный раствор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представляет собой легкую щелочь.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3582308"/>
            <a:ext cx="4680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rtl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38000"/>
              <a:buFont typeface="Century Gothic" pitchFamily="34" charset="0"/>
              <a:buChar char="■"/>
            </a:pPr>
            <a:r>
              <a:rPr lang="ru-RU" dirty="0" smtClean="0">
                <a:latin typeface="Century Gothic" pitchFamily="34" charset="0"/>
              </a:rPr>
              <a:t>Горячий раствор вступает во взаимодействие с холодной водой. Он быстро остывает. </a:t>
            </a:r>
          </a:p>
          <a:p>
            <a:pPr marL="271463" indent="-271463" rtl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4000"/>
              <a:buFont typeface="Century Gothic" pitchFamily="34" charset="0"/>
              <a:buChar char="■"/>
            </a:pPr>
            <a:r>
              <a:rPr lang="ru-RU" dirty="0" smtClean="0">
                <a:latin typeface="Century Gothic" pitchFamily="34" charset="0"/>
              </a:rPr>
              <a:t>Крохотные частицы камня выпадают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из раствора.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5516" y="311396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400" dirty="0" smtClean="0">
                <a:latin typeface="Century Gothic" pitchFamily="34" charset="0"/>
              </a:rPr>
              <a:t>Ученые полагают, что эти зерна имеют следующее происхождение:</a:t>
            </a:r>
            <a:endParaRPr lang="ru-RU" sz="1600" dirty="0">
              <a:latin typeface="Century Gothic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915816" y="5445223"/>
            <a:ext cx="2952328" cy="830998"/>
            <a:chOff x="3347864" y="5445223"/>
            <a:chExt cx="2952328" cy="830998"/>
          </a:xfrm>
        </p:grpSpPr>
        <p:sp>
          <p:nvSpPr>
            <p:cNvPr id="20" name="Rectangle 19"/>
            <p:cNvSpPr/>
            <p:nvPr/>
          </p:nvSpPr>
          <p:spPr>
            <a:xfrm>
              <a:off x="3347864" y="5445223"/>
              <a:ext cx="2952328" cy="83099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>
                <a:solidFill>
                  <a:schemeClr val="lt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47864" y="5445224"/>
              <a:ext cx="2952328" cy="830997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  <a:t>Большая часть песка на </a:t>
              </a:r>
              <a:b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  <a:t>Земле состоит из двуокиси кремния.</a:t>
              </a:r>
              <a:endParaRPr lang="ru-RU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755576" y="5517232"/>
            <a:ext cx="3816424" cy="792088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cxnSp>
        <p:nvCxnSpPr>
          <p:cNvPr id="22" name="Elbow Connector 21"/>
          <p:cNvCxnSpPr/>
          <p:nvPr/>
        </p:nvCxnSpPr>
        <p:spPr>
          <a:xfrm>
            <a:off x="323528" y="4293096"/>
            <a:ext cx="5163346" cy="864096"/>
          </a:xfrm>
          <a:prstGeom prst="bentConnector3">
            <a:avLst>
              <a:gd name="adj1" fmla="val 24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1475656" y="3140968"/>
            <a:ext cx="3888432" cy="864096"/>
          </a:xfrm>
          <a:prstGeom prst="bentConnector3">
            <a:avLst>
              <a:gd name="adj1" fmla="val 44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221906" y="1710815"/>
            <a:ext cx="5112568" cy="1152128"/>
          </a:xfrm>
          <a:prstGeom prst="bentConnector3">
            <a:avLst>
              <a:gd name="adj1" fmla="val 38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SS1f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555776" y="867634"/>
            <a:ext cx="261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Горячее ядро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6166" y="1551688"/>
            <a:ext cx="5004048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«Кассини» измерил температуру на южном полюсе Энцелада: −116 ºC. Это выше температуры на других небесных телах, расположенных на таком же расстоянии от Солнца.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2290" name="Picture 2" descr="http://upload.wikimedia.org/wikipedia/commons/thumb/7/7d/Enceladus_Roll.jpg/200px-Enceladus_Ro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908720"/>
            <a:ext cx="3744416" cy="456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F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536" y="4221088"/>
            <a:ext cx="4464496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Энергия ядра может поднимать температуру настолько, чтобы растопить часть льда на южном полюсе. </a:t>
            </a:r>
            <a:endParaRPr lang="ru-RU" sz="1600" dirty="0"/>
          </a:p>
        </p:txBody>
      </p:sp>
      <p:sp>
        <p:nvSpPr>
          <p:cNvPr id="12" name="Rectangle 11"/>
          <p:cNvSpPr/>
          <p:nvPr/>
        </p:nvSpPr>
        <p:spPr>
          <a:xfrm>
            <a:off x="1511660" y="2947135"/>
            <a:ext cx="3672408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Ученые предполагают, что высокая температура свидетельствует о наличии у Энцелада горячего ядра. </a:t>
            </a:r>
            <a:endParaRPr lang="ru-RU" sz="1600" dirty="0"/>
          </a:p>
        </p:txBody>
      </p:sp>
      <p:sp>
        <p:nvSpPr>
          <p:cNvPr id="13" name="Rectangle 12"/>
          <p:cNvSpPr/>
          <p:nvPr/>
        </p:nvSpPr>
        <p:spPr>
          <a:xfrm>
            <a:off x="755576" y="5589240"/>
            <a:ext cx="3744416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В результате могут появиться </a:t>
            </a:r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подземные моря жидкой воды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Elbow Connector 18"/>
          <p:cNvCxnSpPr/>
          <p:nvPr/>
        </p:nvCxnSpPr>
        <p:spPr>
          <a:xfrm>
            <a:off x="644041" y="3608962"/>
            <a:ext cx="4432015" cy="1188190"/>
          </a:xfrm>
          <a:prstGeom prst="bentConnector3">
            <a:avLst>
              <a:gd name="adj1" fmla="val 177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971600" y="1988840"/>
            <a:ext cx="3888432" cy="1224136"/>
          </a:xfrm>
          <a:prstGeom prst="bentConnector3">
            <a:avLst>
              <a:gd name="adj1" fmla="val 328"/>
            </a:avLst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ice.png"/>
          <p:cNvPicPr>
            <a:picLocks noChangeAspect="1"/>
          </p:cNvPicPr>
          <p:nvPr/>
        </p:nvPicPr>
        <p:blipFill>
          <a:blip r:embed="rId3" cstate="print"/>
          <a:srcRect l="17470" t="11655" r="19833" b="9292"/>
          <a:stretch>
            <a:fillRect/>
          </a:stretch>
        </p:blipFill>
        <p:spPr>
          <a:xfrm>
            <a:off x="3581269" y="908720"/>
            <a:ext cx="5311211" cy="4464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SS1g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339752" y="105273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Сублимация</a:t>
            </a:r>
            <a:endParaRPr lang="ru-RU" sz="2400" b="1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7391" y="1629883"/>
            <a:ext cx="2736304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На Энцеладе существуют гейзеры. Они выбрасывают водяной пар и мельчайшие кристаллы льда.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530120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dirty="0" smtClean="0">
                <a:latin typeface="Century Gothic" pitchFamily="34" charset="0"/>
              </a:rPr>
              <a:t>Данное изображение демонстрирует </a:t>
            </a:r>
            <a:r>
              <a:rPr lang="ru-RU" b="1" dirty="0" smtClean="0">
                <a:latin typeface="Century Gothic" pitchFamily="34" charset="0"/>
              </a:rPr>
              <a:t>сублимацию </a:t>
            </a:r>
            <a:r>
              <a:rPr lang="ru-RU" dirty="0" smtClean="0">
                <a:latin typeface="Century Gothic" pitchFamily="34" charset="0"/>
              </a:rPr>
              <a:t>углекислого газа.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7921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со свидетельствами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G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3501008"/>
            <a:ext cx="3600400" cy="13234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Сублимация – это переход из </a:t>
            </a:r>
            <a:r>
              <a:rPr lang="ru-RU" sz="1600" b="1" dirty="0" smtClean="0">
                <a:latin typeface="Century Gothic" pitchFamily="34" charset="0"/>
              </a:rPr>
              <a:t>твердого состояния </a:t>
            </a:r>
            <a:r>
              <a:rPr lang="ru-RU" sz="1600" dirty="0" smtClean="0">
                <a:latin typeface="Century Gothic" pitchFamily="34" charset="0"/>
              </a:rPr>
              <a:t>в </a:t>
            </a:r>
            <a:r>
              <a:rPr lang="ru-RU" sz="1600" b="1" dirty="0" smtClean="0">
                <a:latin typeface="Century Gothic" pitchFamily="34" charset="0"/>
              </a:rPr>
              <a:t/>
            </a:r>
            <a:br>
              <a:rPr lang="ru-RU" sz="1600" b="1" dirty="0" smtClean="0">
                <a:latin typeface="Century Gothic" pitchFamily="34" charset="0"/>
              </a:rPr>
            </a:br>
            <a:r>
              <a:rPr lang="ru-RU" sz="1600" b="1" dirty="0" smtClean="0">
                <a:latin typeface="Century Gothic" pitchFamily="34" charset="0"/>
              </a:rPr>
              <a:t>газообразное</a:t>
            </a:r>
            <a:r>
              <a:rPr lang="ru-RU" sz="1600" dirty="0" smtClean="0">
                <a:latin typeface="Century Gothic" pitchFamily="34" charset="0"/>
              </a:rPr>
              <a:t> без промежуточного жидкого состояния.</a:t>
            </a:r>
            <a:endParaRPr lang="ru-RU" sz="1600" dirty="0">
              <a:latin typeface="Century Gothic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87624" y="5174203"/>
            <a:ext cx="3528392" cy="1087378"/>
            <a:chOff x="1043608" y="5102195"/>
            <a:chExt cx="3528392" cy="1087378"/>
          </a:xfrm>
        </p:grpSpPr>
        <p:sp>
          <p:nvSpPr>
            <p:cNvPr id="15" name="Rectangle 14"/>
            <p:cNvSpPr/>
            <p:nvPr/>
          </p:nvSpPr>
          <p:spPr>
            <a:xfrm>
              <a:off x="1043608" y="5102195"/>
              <a:ext cx="3528392" cy="106310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84541" y="5112355"/>
              <a:ext cx="34563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1600" dirty="0" smtClean="0">
                  <a:solidFill>
                    <a:schemeClr val="bg1"/>
                  </a:solidFill>
                  <a:latin typeface="Century Gothic" pitchFamily="34" charset="0"/>
                </a:rPr>
                <a:t>Некоторые ученые считают, что водяной пар образуется при сублимации льда под поверхностью.</a:t>
              </a:r>
              <a:endParaRPr lang="ru-RU" sz="1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Elbow Connector 14"/>
          <p:cNvCxnSpPr/>
          <p:nvPr/>
        </p:nvCxnSpPr>
        <p:spPr>
          <a:xfrm>
            <a:off x="611560" y="2780928"/>
            <a:ext cx="4475037" cy="964803"/>
          </a:xfrm>
          <a:prstGeom prst="bentConnector3">
            <a:avLst>
              <a:gd name="adj1" fmla="val -116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55576" y="4437112"/>
            <a:ext cx="3635896" cy="1872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SS1h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627784" y="9807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400" b="1" dirty="0" smtClean="0">
                <a:latin typeface="Century Gothic" pitchFamily="34" charset="0"/>
              </a:rPr>
              <a:t>Поверхность</a:t>
            </a: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48130" name="Picture 2" descr="Raw image from Cassini's Nov. 02, 2009, flyby of Enceladus"/>
          <p:cNvPicPr>
            <a:picLocks noChangeAspect="1" noChangeArrowheads="1"/>
          </p:cNvPicPr>
          <p:nvPr/>
        </p:nvPicPr>
        <p:blipFill>
          <a:blip r:embed="rId4" cstate="print"/>
          <a:srcRect l="14869"/>
          <a:stretch>
            <a:fillRect/>
          </a:stretch>
        </p:blipFill>
        <p:spPr bwMode="auto">
          <a:xfrm>
            <a:off x="5076056" y="1052737"/>
            <a:ext cx="4122812" cy="5472608"/>
          </a:xfrm>
          <a:prstGeom prst="rect">
            <a:avLst/>
          </a:prstGeom>
          <a:ln>
            <a:noFill/>
          </a:ln>
          <a:effectLst>
            <a:outerShdw blurRad="139700" dist="635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4868" y="31210"/>
            <a:ext cx="9144000" cy="64633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Карточка с материалами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H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5332" y="4588386"/>
            <a:ext cx="3456384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Разное состояние поверхности Энцелада указывает на то, что там могут быть активные </a:t>
            </a:r>
            <a:r>
              <a:rPr lang="ru-RU" sz="1600" b="1" i="1" dirty="0" smtClean="0">
                <a:solidFill>
                  <a:schemeClr val="bg1"/>
                </a:solidFill>
                <a:latin typeface="Century Gothic" pitchFamily="34" charset="0"/>
              </a:rPr>
              <a:t>водяные вулканы</a:t>
            </a:r>
            <a:r>
              <a:rPr lang="ru-RU" sz="1600" dirty="0" smtClean="0">
                <a:solidFill>
                  <a:schemeClr val="bg1"/>
                </a:solidFill>
                <a:latin typeface="Century Gothic" pitchFamily="34" charset="0"/>
              </a:rPr>
              <a:t>, которые с течением времени изменили его поверхность.</a:t>
            </a:r>
            <a:endParaRPr lang="ru-RU" sz="1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648" y="1767237"/>
            <a:ext cx="3528392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В некоторых местах на поверхности Энцелада имеются большие кратеры.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9101" y="2681918"/>
            <a:ext cx="4320480" cy="107721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latin typeface="Century Gothic" pitchFamily="34" charset="0"/>
              </a:rPr>
              <a:t>В других местах кратеров нет. Ученые говорят о том, что такое поведение может свидетельствовать о недавних изменениях поверхности.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36096" y="2204864"/>
            <a:ext cx="3240360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Поверхность </a:t>
            </a:r>
            <a:b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entury Gothic" pitchFamily="34" charset="0"/>
              </a:rPr>
              <a:t>Энцелада нельзя назвать гладкой. </a:t>
            </a:r>
            <a:endParaRPr lang="ru-RU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1" name="Elbow Connector 20"/>
          <p:cNvCxnSpPr/>
          <p:nvPr/>
        </p:nvCxnSpPr>
        <p:spPr>
          <a:xfrm>
            <a:off x="1403648" y="1988840"/>
            <a:ext cx="3695247" cy="609394"/>
          </a:xfrm>
          <a:prstGeom prst="bentConnector3">
            <a:avLst>
              <a:gd name="adj1" fmla="val 57"/>
            </a:avLst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9753" y="107929"/>
            <a:ext cx="5040560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ea typeface="+mj-ea"/>
                <a:cs typeface="+mj-cs"/>
              </a:rPr>
              <a:t>Организация материалов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7813154" y="0"/>
            <a:ext cx="1296144" cy="641606"/>
            <a:chOff x="7813154" y="0"/>
            <a:chExt cx="1296144" cy="641606"/>
          </a:xfrm>
        </p:grpSpPr>
        <p:sp>
          <p:nvSpPr>
            <p:cNvPr id="7" name="TextBox 6"/>
            <p:cNvSpPr txBox="1"/>
            <p:nvPr/>
          </p:nvSpPr>
          <p:spPr>
            <a:xfrm>
              <a:off x="7813154" y="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0"/>
              <a:r>
                <a:rPr lang="ru-RU" sz="1600" dirty="0" smtClean="0">
                  <a:latin typeface="Century Gothic" pitchFamily="34" charset="0"/>
                </a:rPr>
                <a:t>SS2</a:t>
              </a:r>
              <a:endParaRPr lang="ru-RU" sz="1600" dirty="0">
                <a:latin typeface="Century Gothic" pitchFamily="34" charset="0"/>
              </a:endParaRPr>
            </a:p>
          </p:txBody>
        </p:sp>
        <p:pic>
          <p:nvPicPr>
            <p:cNvPr id="8" name="Picture 7" descr="Student sheet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815" y="44624"/>
              <a:ext cx="510483" cy="596982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764990" y="631149"/>
            <a:ext cx="6444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b="1" dirty="0" smtClean="0">
                <a:latin typeface="Century Gothic" pitchFamily="34" charset="0"/>
              </a:rPr>
              <a:t>Заключение</a:t>
            </a:r>
            <a:r>
              <a:rPr lang="ru-RU" sz="2400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На Энцеладе </a:t>
            </a:r>
            <a:r>
              <a:rPr lang="ru-RU" sz="1600" b="1" dirty="0" smtClean="0">
                <a:latin typeface="Century Gothic" pitchFamily="34" charset="0"/>
              </a:rPr>
              <a:t>есть </a:t>
            </a:r>
            <a:r>
              <a:rPr lang="ru-RU" sz="1600" dirty="0" smtClean="0">
                <a:latin typeface="Century Gothic" pitchFamily="34" charset="0"/>
              </a:rPr>
              <a:t>горячая жидкая вода. 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2953107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latin typeface="Century Gothic" pitchFamily="34" charset="0"/>
              </a:rPr>
              <a:t>Сильное </a:t>
            </a:r>
            <a:r>
              <a:rPr lang="ru-RU" sz="1600" dirty="0" smtClean="0">
                <a:latin typeface="Century Gothic" pitchFamily="34" charset="0"/>
              </a:rPr>
              <a:t>свидетельство </a:t>
            </a:r>
            <a:r>
              <a:rPr lang="ru-RU" sz="2800" b="1" dirty="0" smtClean="0">
                <a:solidFill>
                  <a:srgbClr val="639A00"/>
                </a:solidFill>
                <a:latin typeface="Century Gothic" pitchFamily="34" charset="0"/>
              </a:rPr>
              <a:t>в пользу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заключения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504" y="5637520"/>
            <a:ext cx="439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latin typeface="Century Gothic" pitchFamily="34" charset="0"/>
              </a:rPr>
              <a:t>Слабое </a:t>
            </a:r>
            <a:r>
              <a:rPr lang="ru-RU" sz="1600" dirty="0" smtClean="0">
                <a:latin typeface="Century Gothic" pitchFamily="34" charset="0"/>
              </a:rPr>
              <a:t>свидетельство </a:t>
            </a:r>
            <a:r>
              <a:rPr lang="ru-RU" sz="2800" b="1" dirty="0" smtClean="0">
                <a:solidFill>
                  <a:srgbClr val="639A00"/>
                </a:solidFill>
                <a:latin typeface="Century Gothic" pitchFamily="34" charset="0"/>
              </a:rPr>
              <a:t>в пользу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заключения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46341" y="3030051"/>
            <a:ext cx="4572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b="1" dirty="0" smtClean="0">
                <a:latin typeface="Century Gothic" pitchFamily="34" charset="0"/>
              </a:rPr>
              <a:t>Сильное </a:t>
            </a:r>
            <a:r>
              <a:rPr lang="ru-RU" sz="1600" dirty="0" smtClean="0">
                <a:latin typeface="Century Gothic" pitchFamily="34" charset="0"/>
              </a:rPr>
              <a:t>свидетельство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entury Gothic" pitchFamily="34" charset="0"/>
              </a:rPr>
              <a:t>против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такого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заключения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56546" y="5714464"/>
            <a:ext cx="449999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1600" b="1" dirty="0" smtClean="0">
                <a:latin typeface="Century Gothic" pitchFamily="34" charset="0"/>
              </a:rPr>
              <a:t>Слабое </a:t>
            </a:r>
            <a:r>
              <a:rPr lang="ru-RU" sz="1600" dirty="0" smtClean="0">
                <a:latin typeface="Century Gothic" pitchFamily="34" charset="0"/>
              </a:rPr>
              <a:t>свидетельство </a:t>
            </a:r>
            <a:r>
              <a:rPr lang="ru-RU" sz="2300" b="1" dirty="0" smtClean="0">
                <a:solidFill>
                  <a:srgbClr val="FF0000"/>
                </a:solidFill>
                <a:latin typeface="Century Gothic" pitchFamily="34" charset="0"/>
              </a:rPr>
              <a:t>против</a:t>
            </a:r>
            <a:r>
              <a:rPr lang="ru-RU" dirty="0" smtClean="0">
                <a:latin typeface="Century Gothic" pitchFamily="34" charset="0"/>
              </a:rPr>
              <a:t> </a:t>
            </a:r>
            <a:r>
              <a:rPr lang="ru-RU" sz="1600" dirty="0" smtClean="0">
                <a:latin typeface="Century Gothic" pitchFamily="34" charset="0"/>
              </a:rPr>
              <a:t>заключения</a:t>
            </a:r>
            <a:endParaRPr lang="ru-RU" sz="1600" dirty="0">
              <a:latin typeface="Century Gothic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4841" y="1124744"/>
            <a:ext cx="4438837" cy="2629695"/>
          </a:xfrm>
          <a:prstGeom prst="rect">
            <a:avLst/>
          </a:prstGeom>
          <a:noFill/>
          <a:ln w="19050">
            <a:solidFill>
              <a:srgbClr val="A4D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4597659" y="1124744"/>
            <a:ext cx="4438837" cy="262969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84841" y="3823641"/>
            <a:ext cx="4438837" cy="2629695"/>
          </a:xfrm>
          <a:prstGeom prst="rect">
            <a:avLst/>
          </a:prstGeom>
          <a:noFill/>
          <a:ln w="19050">
            <a:solidFill>
              <a:srgbClr val="A4D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4597659" y="3823641"/>
            <a:ext cx="4438837" cy="2629695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9" y="191389"/>
            <a:ext cx="2823295" cy="1132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515578"/>
            <a:ext cx="2520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Сведения об авторах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617068"/>
              </p:ext>
            </p:extLst>
          </p:nvPr>
        </p:nvGraphicFramePr>
        <p:xfrm>
          <a:off x="395536" y="1933543"/>
          <a:ext cx="8277225" cy="4472940"/>
        </p:xfrm>
        <a:graphic>
          <a:graphicData uri="http://schemas.openxmlformats.org/drawingml/2006/table">
            <a:tbl>
              <a:tblPr/>
              <a:tblGrid>
                <a:gridCol w="2992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8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Сатурн и его спутники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Центр космических исследований Годдарда, 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Поверхность Энцелада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Объект Sully в гидротермальном поле Endeavour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Национальное управление океанических и атмосферных исследований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Гейзеры на Энцеладе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SS1a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Молекулы воды в твердой и жидкой форме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SS1b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Лицензия Wikimedia – изображение создано программой Ascalaph Designer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Диаграмма Энцелада с разрезом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SS1c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3413125" algn="l"/>
                          <a:tab pos="4667250" algn="l"/>
                        </a:tabLst>
                        <a:defRPr/>
                      </a:pPr>
                      <a:r>
                        <a:rPr lang="ru-RU" sz="1100" dirty="0" smtClean="0">
                          <a:latin typeface="Century Gothic" pitchFamily="34" charset="0"/>
                        </a:rPr>
                        <a:t>Институт космических исследований, лаборатория исследования реактивного движения 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Зонд «Кассини»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SS1d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Лаборатория исследования реактивного движения НАСА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Диаграмма Энцелада с разрезом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SS1e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Лаборатория исследования реактивного движения 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Горячее ядро Энцелада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SS1f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Century Gothic" pitchFamily="34" charset="0"/>
                        </a:rPr>
                        <a:t>Институт космических исследований, лаборатория исследования реактивного движения 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Сублимация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SS1g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Лицензия Wikimedia commons</a:t>
                      </a: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Поверхность Энцелада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SS1h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Лаборатория исследования реактивного движения НАСА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95536" y="1528481"/>
            <a:ext cx="85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>
            <a:spAutoFit/>
          </a:bodyPr>
          <a:lstStyle/>
          <a:p>
            <a:pPr rtl="0">
              <a:tabLst>
                <a:tab pos="3233738" algn="l"/>
                <a:tab pos="4303713" algn="l"/>
              </a:tabLst>
              <a:defRPr/>
            </a:pPr>
            <a:r>
              <a:rPr lang="ru-RU" sz="2000" dirty="0" smtClean="0">
                <a:solidFill>
                  <a:srgbClr val="639729"/>
                </a:solidFill>
                <a:latin typeface="Century Gothic" pitchFamily="34" charset="0"/>
              </a:rPr>
              <a:t>Изображение	Слайд	Информация об авторах</a:t>
            </a:r>
            <a:endParaRPr lang="ru-RU" sz="2000" dirty="0">
              <a:solidFill>
                <a:srgbClr val="639729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nssdc.gsfc.nasa.gov/planetary/image/saturn_voy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01890"/>
            <a:ext cx="4716016" cy="3295461"/>
          </a:xfrm>
          <a:prstGeom prst="rect">
            <a:avLst/>
          </a:prstGeom>
          <a:noFill/>
          <a:effectLst>
            <a:outerShdw blurRad="88900" dist="63500" dir="132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120680" y="6525344"/>
            <a:ext cx="305983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47256" y="332656"/>
            <a:ext cx="53651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dirty="0" smtClean="0">
                <a:latin typeface="Century Gothic" pitchFamily="34" charset="0"/>
              </a:rPr>
              <a:t>В миллиарде миль от </a:t>
            </a:r>
            <a:br>
              <a:rPr lang="ru-RU" sz="3200" dirty="0" smtClean="0">
                <a:latin typeface="Century Gothic" pitchFamily="34" charset="0"/>
              </a:rPr>
            </a:br>
            <a:r>
              <a:rPr lang="ru-RU" sz="3200" dirty="0" smtClean="0">
                <a:latin typeface="Century Gothic" pitchFamily="34" charset="0"/>
              </a:rPr>
              <a:t>Солнца расположена крохотная луна Энцелад, которая обращается вокруг Сатурна.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27" y="3233008"/>
            <a:ext cx="2483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2800" dirty="0" smtClean="0">
                <a:latin typeface="Century Gothic" pitchFamily="34" charset="0"/>
              </a:rPr>
              <a:t>Энцелад – один из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ярчайших объектов </a:t>
            </a:r>
            <a:r>
              <a:rPr lang="ru-RU" sz="2800" dirty="0" smtClean="0">
                <a:latin typeface="Century Gothic" pitchFamily="34" charset="0"/>
              </a:rPr>
              <a:t>Солнечной системы.</a:t>
            </a:r>
            <a:endParaRPr lang="ru-RU" sz="2800" dirty="0">
              <a:latin typeface="Century Gothic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2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457183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</a:rPr>
              <a:t>тень Энцелада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003214" y="5077481"/>
            <a:ext cx="737138" cy="5062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594928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600" dirty="0" smtClean="0">
                <a:solidFill>
                  <a:schemeClr val="bg1"/>
                </a:solidFill>
              </a:rPr>
              <a:t>другие луны – </a:t>
            </a:r>
            <a:r>
              <a:rPr lang="ru-RU" sz="1600" i="1" dirty="0" smtClean="0">
                <a:solidFill>
                  <a:schemeClr val="bg1"/>
                </a:solidFill>
              </a:rPr>
              <a:t>Тефия, Диона и Рея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59832" y="6525344"/>
            <a:ext cx="3059832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0" y="6529282"/>
            <a:ext cx="3131840" cy="35610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/>
      <p:bldP spid="13" grpId="0"/>
      <p:bldP spid="12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7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71"/>
          <a:stretch>
            <a:fillRect/>
          </a:stretch>
        </p:blipFill>
        <p:spPr>
          <a:xfrm>
            <a:off x="-2096" y="2209404"/>
            <a:ext cx="9146096" cy="4675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engagelogo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531" y="404664"/>
            <a:ext cx="2823295" cy="1132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973" y="1700811"/>
            <a:ext cx="6946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dirty="0" smtClean="0">
                <a:solidFill>
                  <a:srgbClr val="639729"/>
                </a:solidFill>
                <a:latin typeface="Century Gothic" pitchFamily="34" charset="0"/>
              </a:rPr>
              <a:t>Помогаем ученикам говорить и думать </a:t>
            </a:r>
            <a:endParaRPr lang="ru-RU" sz="3200" dirty="0">
              <a:solidFill>
                <a:srgbClr val="639729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941" y="396248"/>
            <a:ext cx="5135866" cy="20603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35744" y="2508741"/>
            <a:ext cx="554408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ru-RU" sz="1300" b="1" kern="12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Ebrima" panose="02000000000000000000" pitchFamily="2" charset="0"/>
                <a:cs typeface="Mangal" panose="02040503050203030202" pitchFamily="18" charset="0"/>
              </a:rPr>
              <a:t>Помогаем следующему поколению активно заниматься наукой</a:t>
            </a:r>
            <a:endParaRPr lang="ru-RU" sz="1300" b="1" kern="1200" dirty="0">
              <a:solidFill>
                <a:schemeClr val="bg1">
                  <a:lumMod val="50000"/>
                </a:schemeClr>
              </a:solidFill>
              <a:latin typeface="Century Gothic" pitchFamily="34" charset="0"/>
              <a:ea typeface="Ebrima" panose="02000000000000000000" pitchFamily="2" charset="0"/>
              <a:cs typeface="Mangal" panose="02040503050203030202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551" y="5960265"/>
            <a:ext cx="1872785" cy="4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54" y="4984030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37" y="5011861"/>
            <a:ext cx="912456" cy="4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07" y="4980334"/>
            <a:ext cx="1181328" cy="5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273" y="5952407"/>
            <a:ext cx="611742" cy="4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7" y="4252789"/>
            <a:ext cx="601988" cy="25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6" y="6005157"/>
            <a:ext cx="1407851" cy="3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24" y="4941168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54" y="4165507"/>
            <a:ext cx="495823" cy="4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7811824" y="5047014"/>
            <a:ext cx="93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/>
              <a:t>TRACES</a:t>
            </a:r>
            <a:endParaRPr lang="ru-RU" dirty="0"/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40409"/>
          <a:stretch/>
        </p:blipFill>
        <p:spPr bwMode="auto">
          <a:xfrm>
            <a:off x="4068033" y="5974056"/>
            <a:ext cx="1104065" cy="3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112" y="4191376"/>
            <a:ext cx="8556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21290"/>
            <a:ext cx="1221254" cy="2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989" y="4145879"/>
            <a:ext cx="410310" cy="47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245" y="4077072"/>
            <a:ext cx="878253" cy="6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80275" y="3933056"/>
            <a:ext cx="8783451" cy="2736304"/>
          </a:xfrm>
          <a:prstGeom prst="rect">
            <a:avLst/>
          </a:prstGeom>
          <a:noFill/>
          <a:ln w="6350">
            <a:solidFill>
              <a:srgbClr val="0091C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nceladus saturn moon surf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1" y="1131237"/>
            <a:ext cx="9144000" cy="5486401"/>
          </a:xfrm>
          <a:prstGeom prst="rect">
            <a:avLst/>
          </a:prstGeom>
          <a:noFill/>
          <a:effectLst>
            <a:outerShdw blurRad="101600" dist="508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11663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3200" b="1" dirty="0" smtClean="0">
                <a:latin typeface="Century Gothic" pitchFamily="34" charset="0"/>
              </a:rPr>
              <a:t>Энцелад</a:t>
            </a:r>
            <a:r>
              <a:rPr lang="ru-RU" sz="3200" dirty="0" smtClean="0">
                <a:latin typeface="Century Gothic" pitchFamily="34" charset="0"/>
              </a:rPr>
              <a:t> покрыт чистым белым льдом. </a:t>
            </a:r>
            <a:endParaRPr lang="ru-RU" sz="2800" dirty="0" smtClean="0">
              <a:latin typeface="Century Gothic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59832" y="6525344"/>
            <a:ext cx="3059832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529282"/>
            <a:ext cx="3131840" cy="35610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oup 67"/>
          <p:cNvGrpSpPr/>
          <p:nvPr/>
        </p:nvGrpSpPr>
        <p:grpSpPr>
          <a:xfrm>
            <a:off x="467545" y="5085187"/>
            <a:ext cx="4536502" cy="1080118"/>
            <a:chOff x="6575839" y="887972"/>
            <a:chExt cx="1614176" cy="948428"/>
          </a:xfrm>
        </p:grpSpPr>
        <p:sp>
          <p:nvSpPr>
            <p:cNvPr id="15" name="Rounded Rectangle 14"/>
            <p:cNvSpPr/>
            <p:nvPr/>
          </p:nvSpPr>
          <p:spPr>
            <a:xfrm>
              <a:off x="6575839" y="887972"/>
              <a:ext cx="1588554" cy="948428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01460" y="973955"/>
              <a:ext cx="1588555" cy="729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Правда ли это? Где может быть расположена жидкая</a:t>
              </a:r>
              <a:r>
                <a:rPr lang="ru-RU" sz="2800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вода?</a:t>
              </a:r>
              <a:r>
                <a:rPr lang="ru-RU" sz="2800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endParaRPr lang="ru-RU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20272" y="1458392"/>
            <a:ext cx="20517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Однако, ученые считают, что на нем могут существовать </a:t>
            </a:r>
            <a:r>
              <a:rPr lang="ru-RU" sz="2800" dirty="0" smtClean="0">
                <a:solidFill>
                  <a:srgbClr val="FFFF00"/>
                </a:solidFill>
                <a:latin typeface="Century Gothic" pitchFamily="34" charset="0"/>
              </a:rPr>
              <a:t>океаны горячей жидкой воды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.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504" y="1340768"/>
            <a:ext cx="26642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Температура его поверхности составляет </a:t>
            </a:r>
            <a:r>
              <a:rPr lang="ru-RU" sz="2800" b="1" dirty="0" smtClean="0">
                <a:solidFill>
                  <a:srgbClr val="FFFF00"/>
                </a:solidFill>
                <a:latin typeface="Century Gothic" pitchFamily="34" charset="0"/>
              </a:rPr>
              <a:t>−200 ºC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.  </a:t>
            </a:r>
            <a:endParaRPr lang="ru-RU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3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Rectangle 8"/>
          <p:cNvSpPr/>
          <p:nvPr/>
        </p:nvSpPr>
        <p:spPr>
          <a:xfrm>
            <a:off x="6127791" y="6521406"/>
            <a:ext cx="305983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" name="Rectangle 15"/>
          <p:cNvSpPr/>
          <p:nvPr/>
        </p:nvSpPr>
        <p:spPr>
          <a:xfrm>
            <a:off x="3066943" y="6521406"/>
            <a:ext cx="3059832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0" name="Rounded Rectangle 17"/>
          <p:cNvSpPr/>
          <p:nvPr/>
        </p:nvSpPr>
        <p:spPr>
          <a:xfrm>
            <a:off x="7111" y="6525344"/>
            <a:ext cx="3131840" cy="35610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13" grpId="0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Sully Main Endeavor Field.jpg"/>
          <p:cNvPicPr>
            <a:picLocks noChangeAspect="1" noChangeArrowheads="1"/>
          </p:cNvPicPr>
          <p:nvPr/>
        </p:nvPicPr>
        <p:blipFill>
          <a:blip r:embed="rId3" cstate="print"/>
          <a:srcRect t="12991"/>
          <a:stretch>
            <a:fillRect/>
          </a:stretch>
        </p:blipFill>
        <p:spPr bwMode="auto">
          <a:xfrm>
            <a:off x="0" y="1268760"/>
            <a:ext cx="9144000" cy="5400600"/>
          </a:xfrm>
          <a:prstGeom prst="rect">
            <a:avLst/>
          </a:prstGeom>
          <a:noFill/>
          <a:effectLst>
            <a:outerShdw blurRad="101600" dist="508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059832" y="6525344"/>
            <a:ext cx="3059832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6529282"/>
            <a:ext cx="3131840" cy="356102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104007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400" dirty="0" smtClean="0">
                <a:latin typeface="Century Gothic" pitchFamily="34" charset="0"/>
              </a:rPr>
              <a:t>На Земле жизнь предположительно зародилась в океанах. </a:t>
            </a:r>
            <a:endParaRPr lang="ru-RU" sz="2400" dirty="0">
              <a:latin typeface="Century Gothic" pitchFamily="34" charset="0"/>
            </a:endParaRPr>
          </a:p>
        </p:txBody>
      </p:sp>
      <p:grpSp>
        <p:nvGrpSpPr>
          <p:cNvPr id="20" name="Group 67"/>
          <p:cNvGrpSpPr/>
          <p:nvPr/>
        </p:nvGrpSpPr>
        <p:grpSpPr>
          <a:xfrm>
            <a:off x="323526" y="4653136"/>
            <a:ext cx="3744418" cy="1488825"/>
            <a:chOff x="6793991" y="887972"/>
            <a:chExt cx="1370404" cy="730718"/>
          </a:xfrm>
        </p:grpSpPr>
        <p:sp>
          <p:nvSpPr>
            <p:cNvPr id="21" name="Rounded Rectangle 20"/>
            <p:cNvSpPr/>
            <p:nvPr/>
          </p:nvSpPr>
          <p:spPr>
            <a:xfrm>
              <a:off x="6820346" y="887972"/>
              <a:ext cx="1344049" cy="727454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93991" y="908720"/>
              <a:ext cx="1370403" cy="709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Если на Энцеладе есть океаны, возможно, там существует </a:t>
              </a:r>
              <a:r>
                <a:rPr lang="ru-RU" sz="2000" b="1" dirty="0" smtClean="0">
                  <a:solidFill>
                    <a:schemeClr val="bg1"/>
                  </a:solidFill>
                  <a:latin typeface="Century Gothic" pitchFamily="34" charset="0"/>
                </a:rPr>
                <a:t>внеземная жизнь</a:t>
              </a:r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?</a:t>
              </a:r>
              <a:r>
                <a:rPr lang="ru-RU" sz="2800" dirty="0" smtClean="0">
                  <a:solidFill>
                    <a:schemeClr val="bg1"/>
                  </a:solidFill>
                  <a:latin typeface="Century Gothic" pitchFamily="34" charset="0"/>
                </a:rPr>
                <a:t> </a:t>
              </a:r>
              <a:endParaRPr lang="ru-RU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79512" y="83671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rtl="0"/>
            <a:r>
              <a:rPr lang="ru-RU" sz="3200" dirty="0" smtClean="0">
                <a:latin typeface="Century Gothic" pitchFamily="34" charset="0"/>
              </a:rPr>
              <a:t> </a:t>
            </a:r>
            <a:endParaRPr lang="ru-RU" sz="3200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1669737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200" b="1" dirty="0" smtClean="0">
                <a:solidFill>
                  <a:srgbClr val="FFFF00"/>
                </a:solidFill>
                <a:latin typeface="Century Gothic" pitchFamily="34" charset="0"/>
              </a:rPr>
              <a:t>Лава</a:t>
            </a:r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ru-RU" sz="2200" b="1" dirty="0" smtClean="0">
                <a:solidFill>
                  <a:srgbClr val="FFFF00"/>
                </a:solidFill>
                <a:latin typeface="Century Gothic" pitchFamily="34" charset="0"/>
              </a:rPr>
              <a:t>горячая вода</a:t>
            </a:r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 и соединения </a:t>
            </a:r>
            <a:r>
              <a:rPr lang="ru-RU" sz="2200" b="1" dirty="0" smtClean="0">
                <a:solidFill>
                  <a:srgbClr val="FFFF00"/>
                </a:solidFill>
                <a:latin typeface="Century Gothic" pitchFamily="34" charset="0"/>
              </a:rPr>
              <a:t>серы</a:t>
            </a:r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 прорывались в океан через гидротермальные трещины в морском дне. 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88224" y="2500441"/>
            <a:ext cx="22322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В результате химических реакций вокруг этих трещин образовались молекулы </a:t>
            </a:r>
            <a:r>
              <a:rPr lang="ru-RU" sz="2200" b="1" dirty="0" smtClean="0">
                <a:solidFill>
                  <a:srgbClr val="FFFF00"/>
                </a:solidFill>
                <a:latin typeface="Century Gothic" pitchFamily="34" charset="0"/>
              </a:rPr>
              <a:t>первых живых существ</a:t>
            </a:r>
            <a:r>
              <a:rPr lang="ru-RU" sz="2200" dirty="0" smtClean="0">
                <a:solidFill>
                  <a:schemeClr val="bg1"/>
                </a:solidFill>
                <a:latin typeface="Century Gothic" pitchFamily="34" charset="0"/>
              </a:rPr>
              <a:t>. </a:t>
            </a:r>
            <a:endParaRPr lang="ru-RU" sz="2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4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7" name="Rectangle 8"/>
          <p:cNvSpPr/>
          <p:nvPr/>
        </p:nvSpPr>
        <p:spPr>
          <a:xfrm>
            <a:off x="6119664" y="6525344"/>
            <a:ext cx="305983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7" grpId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15616" y="794906"/>
            <a:ext cx="7344816" cy="524759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 fontAlgn="base"/>
            <a:r>
              <a:rPr lang="ru-RU" sz="2900" b="1" dirty="0" smtClean="0">
                <a:latin typeface="Century Gothic" pitchFamily="34" charset="0"/>
              </a:rPr>
              <a:t>В этом упражнении вы:</a:t>
            </a:r>
          </a:p>
          <a:p>
            <a:pPr rtl="0" fontAlgn="base">
              <a:spcBef>
                <a:spcPts val="1800"/>
              </a:spcBef>
            </a:pPr>
            <a:r>
              <a:rPr lang="ru-RU" sz="2900" dirty="0" smtClean="0">
                <a:latin typeface="Century Gothic" pitchFamily="34" charset="0"/>
              </a:rPr>
              <a:t>Решите, поддерживают ли свидетельства вывод о существовании горячей жидкой воды на Энцеладе:</a:t>
            </a:r>
            <a:endParaRPr lang="ru-RU" sz="29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rtl="0" fontAlgn="base">
              <a:spcBef>
                <a:spcPts val="1800"/>
              </a:spcBef>
            </a:pPr>
            <a:r>
              <a:rPr lang="ru-RU" sz="2900" b="1" dirty="0" smtClean="0">
                <a:solidFill>
                  <a:srgbClr val="008EC0"/>
                </a:solidFill>
                <a:latin typeface="Century Gothic" pitchFamily="34" charset="0"/>
              </a:rPr>
              <a:t>Материя: </a:t>
            </a:r>
            <a:r>
              <a:rPr lang="ru-RU" sz="2900" dirty="0" smtClean="0">
                <a:latin typeface="Century Gothic" pitchFamily="34" charset="0"/>
              </a:rPr>
              <a:t>Как расположение частиц объясняет свойства жидкой воды и льда </a:t>
            </a:r>
          </a:p>
          <a:p>
            <a:pPr rtl="0" fontAlgn="base">
              <a:spcBef>
                <a:spcPts val="1800"/>
              </a:spcBef>
            </a:pPr>
            <a:r>
              <a:rPr lang="ru-RU" sz="2900" b="1" dirty="0" smtClean="0">
                <a:solidFill>
                  <a:srgbClr val="009900"/>
                </a:solidFill>
                <a:latin typeface="Century Gothic" pitchFamily="34" charset="0"/>
              </a:rPr>
              <a:t>Рассмотрите выводы: </a:t>
            </a:r>
            <a:r>
              <a:rPr lang="ru-RU" sz="2900" dirty="0" smtClean="0">
                <a:latin typeface="Century Gothic" pitchFamily="34" charset="0"/>
              </a:rPr>
              <a:t>Оценить значимость доказательств для вывода</a:t>
            </a:r>
            <a:endParaRPr lang="ru-RU" sz="2900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44132" y="6161237"/>
            <a:ext cx="2109873" cy="369332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rtl="0"/>
            <a:r>
              <a:rPr lang="ru-RU" b="1" dirty="0" smtClean="0">
                <a:solidFill>
                  <a:srgbClr val="389E2A"/>
                </a:solidFill>
                <a:latin typeface="Century Gothic" pitchFamily="34" charset="0"/>
              </a:rPr>
              <a:t>Научная работа</a:t>
            </a:r>
            <a:endParaRPr lang="ru-RU" dirty="0">
              <a:solidFill>
                <a:srgbClr val="389E2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80351" y="6169662"/>
            <a:ext cx="1806905" cy="369332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rtl="0"/>
            <a:r>
              <a:rPr lang="ru-RU" b="1" dirty="0" smtClean="0">
                <a:solidFill>
                  <a:srgbClr val="008EC0"/>
                </a:solidFill>
                <a:latin typeface="Century Gothic" pitchFamily="34" charset="0"/>
              </a:rPr>
              <a:t>Большая идея</a:t>
            </a:r>
            <a:endParaRPr lang="ru-RU" dirty="0">
              <a:solidFill>
                <a:srgbClr val="008EC0"/>
              </a:solidFill>
            </a:endParaRPr>
          </a:p>
        </p:txBody>
      </p:sp>
      <p:pic>
        <p:nvPicPr>
          <p:cNvPr id="12" name="Picture 11" descr="citiz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8068" y="6093296"/>
            <a:ext cx="555213" cy="509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knowled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6106079"/>
            <a:ext cx="648511" cy="4964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080"/>
          <a:stretch>
            <a:fillRect/>
          </a:stretch>
        </p:blipFill>
        <p:spPr bwMode="auto">
          <a:xfrm>
            <a:off x="0" y="2132856"/>
            <a:ext cx="9144000" cy="4420468"/>
          </a:xfrm>
          <a:prstGeom prst="rect">
            <a:avLst/>
          </a:prstGeom>
          <a:noFill/>
          <a:effectLst>
            <a:outerShdw blurRad="101600" dist="508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339752" y="11663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000" dirty="0" smtClean="0">
                <a:latin typeface="Century Gothic" pitchFamily="34" charset="0"/>
              </a:rPr>
              <a:t>Ученые пришли к двум 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заключениям</a:t>
            </a:r>
            <a:r>
              <a:rPr lang="ru-RU" sz="3000" dirty="0" smtClean="0">
                <a:latin typeface="Century Gothic" pitchFamily="34" charset="0"/>
              </a:rPr>
              <a:t>:</a:t>
            </a:r>
            <a:endParaRPr lang="ru-RU" sz="3000" dirty="0">
              <a:latin typeface="Century Gothic" pitchFamily="34" charset="0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79512" y="2348880"/>
            <a:ext cx="4614583" cy="1008112"/>
            <a:chOff x="2154828" y="4764638"/>
            <a:chExt cx="5174200" cy="1008112"/>
          </a:xfrm>
        </p:grpSpPr>
        <p:sp>
          <p:nvSpPr>
            <p:cNvPr id="18" name="Rounded Rectangle 17"/>
            <p:cNvSpPr/>
            <p:nvPr/>
          </p:nvSpPr>
          <p:spPr>
            <a:xfrm>
              <a:off x="2154828" y="4764638"/>
              <a:ext cx="5167393" cy="1008112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42376" y="4884554"/>
              <a:ext cx="5086652" cy="707886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Подтверждают ли свидетельства первое заключение?</a:t>
              </a:r>
              <a:endParaRPr lang="ru-RU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67"/>
          <p:cNvGrpSpPr/>
          <p:nvPr/>
        </p:nvGrpSpPr>
        <p:grpSpPr>
          <a:xfrm>
            <a:off x="4770787" y="4869159"/>
            <a:ext cx="4049683" cy="1415772"/>
            <a:chOff x="6709452" y="887970"/>
            <a:chExt cx="1508594" cy="1007821"/>
          </a:xfrm>
        </p:grpSpPr>
        <p:sp>
          <p:nvSpPr>
            <p:cNvPr id="21" name="Rounded Rectangle 20"/>
            <p:cNvSpPr/>
            <p:nvPr/>
          </p:nvSpPr>
          <p:spPr>
            <a:xfrm>
              <a:off x="6715873" y="887971"/>
              <a:ext cx="1448522" cy="973921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09452" y="887970"/>
              <a:ext cx="1508594" cy="1007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Если да, стоит ли отправить еще один космический корабль на поиски внеземной </a:t>
              </a:r>
              <a:r>
                <a:rPr lang="ru-RU" sz="2600" dirty="0" smtClean="0">
                  <a:solidFill>
                    <a:schemeClr val="bg1"/>
                  </a:solidFill>
                  <a:latin typeface="Century Gothic" pitchFamily="34" charset="0"/>
                </a:rPr>
                <a:t>жизни? </a:t>
              </a:r>
              <a:endParaRPr lang="ru-RU" sz="26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3568" y="118862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rt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1</a:t>
            </a:r>
            <a:r>
              <a:rPr lang="ru-RU" sz="2000" dirty="0" smtClean="0">
                <a:latin typeface="Century Gothic" pitchFamily="34" charset="0"/>
              </a:rPr>
              <a:t>	На Энцеладе есть </a:t>
            </a:r>
            <a:r>
              <a:rPr lang="ru-RU" sz="2000" b="1" dirty="0" smtClean="0">
                <a:latin typeface="Century Gothic" pitchFamily="34" charset="0"/>
              </a:rPr>
              <a:t>горячая жидкая вода</a:t>
            </a:r>
            <a:r>
              <a:rPr lang="ru-RU" sz="2000" dirty="0" smtClean="0">
                <a:latin typeface="Century Gothic" pitchFamily="34" charset="0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9512" y="422108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Космический зонд «Кассини» 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Straight Connector 25"/>
          <p:cNvCxnSpPr>
            <a:stCxn id="24" idx="2"/>
          </p:cNvCxnSpPr>
          <p:nvPr/>
        </p:nvCxnSpPr>
        <p:spPr>
          <a:xfrm>
            <a:off x="1115616" y="5144418"/>
            <a:ext cx="504056" cy="3728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-36512" y="6525344"/>
            <a:ext cx="3088861" cy="360040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24336" y="6529282"/>
            <a:ext cx="3131840" cy="356102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 rot="16200000">
            <a:off x="9147942" y="5778841"/>
            <a:ext cx="306387" cy="107931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8761478" y="6197052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rtl="0" eaLnBrk="1" hangingPunct="1"/>
            <a:fld id="{74256886-91BF-4076-AFFA-7356CEB4E16A}" type="slidenum">
              <a:rPr lang="ru-RU" altLang="en-US" sz="1400" b="1" smtClean="0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6</a:t>
            </a:fld>
            <a:endParaRPr lang="ru-RU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70787" y="1164043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indent="-357188" rtl="0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Century Gothic" pitchFamily="34" charset="0"/>
              </a:rPr>
              <a:t>	</a:t>
            </a:r>
            <a:r>
              <a:rPr lang="ru-RU" sz="2000" dirty="0" smtClean="0">
                <a:latin typeface="Century Gothic" pitchFamily="34" charset="0"/>
              </a:rPr>
              <a:t>На Энцеладе может существовать </a:t>
            </a:r>
            <a:r>
              <a:rPr lang="ru-RU" sz="2000" b="1" dirty="0" smtClean="0">
                <a:latin typeface="Century Gothic" pitchFamily="34" charset="0"/>
              </a:rPr>
              <a:t>внеземная жизнь</a:t>
            </a:r>
            <a:r>
              <a:rPr lang="ru-RU" sz="2000" dirty="0" smtClean="0">
                <a:latin typeface="Century Gothic" pitchFamily="34" charset="0"/>
              </a:rPr>
              <a:t>. </a:t>
            </a:r>
            <a:endParaRPr lang="ru-RU" sz="2000" dirty="0">
              <a:latin typeface="Century Gothic" pitchFamily="34" charset="0"/>
            </a:endParaRPr>
          </a:p>
        </p:txBody>
      </p:sp>
      <p:sp>
        <p:nvSpPr>
          <p:cNvPr id="28" name="Rectangle 8"/>
          <p:cNvSpPr/>
          <p:nvPr/>
        </p:nvSpPr>
        <p:spPr>
          <a:xfrm>
            <a:off x="6119664" y="6525344"/>
            <a:ext cx="305983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3" grpId="0"/>
      <p:bldP spid="24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7811798" y="51090"/>
            <a:ext cx="79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600" dirty="0" smtClean="0">
                <a:latin typeface="Century Gothic" pitchFamily="34" charset="0"/>
              </a:rPr>
              <a:t>SS1-2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31" name="Picture 30" descr="Student shee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97324" y="95714"/>
            <a:ext cx="510394" cy="596982"/>
          </a:xfrm>
          <a:prstGeom prst="rect">
            <a:avLst/>
          </a:prstGeom>
        </p:spPr>
      </p:pic>
      <p:grpSp>
        <p:nvGrpSpPr>
          <p:cNvPr id="5" name="Group 47"/>
          <p:cNvGrpSpPr/>
          <p:nvPr/>
        </p:nvGrpSpPr>
        <p:grpSpPr>
          <a:xfrm>
            <a:off x="1979713" y="836712"/>
            <a:ext cx="5616624" cy="2169825"/>
            <a:chOff x="1842801" y="5301206"/>
            <a:chExt cx="5062545" cy="1972530"/>
          </a:xfrm>
        </p:grpSpPr>
        <p:sp>
          <p:nvSpPr>
            <p:cNvPr id="32" name="Rounded Rectangle 31"/>
            <p:cNvSpPr/>
            <p:nvPr/>
          </p:nvSpPr>
          <p:spPr>
            <a:xfrm>
              <a:off x="1842801" y="5301207"/>
              <a:ext cx="4932737" cy="124375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sz="16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72609" y="5301206"/>
              <a:ext cx="4932737" cy="1972530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rtl="0"/>
              <a:r>
                <a:rPr lang="ru-RU" sz="2700" dirty="0" smtClean="0">
                  <a:solidFill>
                    <a:schemeClr val="bg1"/>
                  </a:solidFill>
                  <a:latin typeface="Century Gothic" pitchFamily="34" charset="0"/>
                </a:rPr>
                <a:t>Поддерживают ли свидетельства </a:t>
              </a:r>
              <a:br>
                <a:rPr lang="ru-RU" sz="2700" dirty="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ru-RU" sz="2700" dirty="0" smtClean="0">
                  <a:solidFill>
                    <a:schemeClr val="bg1"/>
                  </a:solidFill>
                  <a:latin typeface="Century Gothic" pitchFamily="34" charset="0"/>
                </a:rPr>
                <a:t>вывод о существовании </a:t>
              </a:r>
              <a:br>
                <a:rPr lang="ru-RU" sz="2700" dirty="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ru-RU" sz="2700" dirty="0" smtClean="0">
                  <a:solidFill>
                    <a:schemeClr val="bg1"/>
                  </a:solidFill>
                  <a:latin typeface="Century Gothic" pitchFamily="34" charset="0"/>
                </a:rPr>
                <a:t>горячей жидкой воды на Энцеладе?</a:t>
              </a:r>
              <a:endParaRPr lang="ru-RU" sz="27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-36512" y="6525344"/>
            <a:ext cx="3088861" cy="360040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3024336" y="6529282"/>
            <a:ext cx="3131840" cy="356102"/>
          </a:xfrm>
          <a:prstGeom prst="roundRect">
            <a:avLst/>
          </a:prstGeom>
          <a:solidFill>
            <a:srgbClr val="CC99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35696" y="2492896"/>
            <a:ext cx="6480720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rtl="0">
              <a:spcBef>
                <a:spcPts val="400"/>
              </a:spcBef>
            </a:pPr>
            <a:r>
              <a:rPr lang="ru-RU" sz="2000" b="1" dirty="0" smtClean="0">
                <a:latin typeface="Century Gothic" pitchFamily="34" charset="0"/>
              </a:rPr>
              <a:t>1</a:t>
            </a:r>
            <a:r>
              <a:rPr lang="ru-RU" sz="2000" dirty="0" smtClean="0">
                <a:latin typeface="Century Gothic" pitchFamily="34" charset="0"/>
              </a:rPr>
              <a:t>	</a:t>
            </a:r>
            <a:r>
              <a:rPr lang="ru-RU" dirty="0" smtClean="0">
                <a:latin typeface="Century Gothic" pitchFamily="34" charset="0"/>
              </a:rPr>
              <a:t>Прочитайте карточки со свидетельствами и посмотрите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на изображения.</a:t>
            </a:r>
          </a:p>
          <a:p>
            <a:pPr marL="342900" indent="-342900" rtl="0">
              <a:spcBef>
                <a:spcPts val="600"/>
              </a:spcBef>
            </a:pPr>
            <a:r>
              <a:rPr lang="ru-RU" b="1" dirty="0" smtClean="0">
                <a:latin typeface="Century Gothic" pitchFamily="34" charset="0"/>
              </a:rPr>
              <a:t>2</a:t>
            </a:r>
            <a:r>
              <a:rPr lang="ru-RU" dirty="0" smtClean="0">
                <a:latin typeface="Century Gothic" pitchFamily="34" charset="0"/>
              </a:rPr>
              <a:t>	Для каждой карточки со свидетельствами:</a:t>
            </a:r>
          </a:p>
          <a:p>
            <a:pPr marL="627063" lvl="1" indent="-268288" rtl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38000"/>
              <a:buFont typeface="Century Gothic" pitchFamily="34" charset="0"/>
              <a:buChar char="■"/>
            </a:pPr>
            <a:r>
              <a:rPr lang="ru-RU" dirty="0" smtClean="0">
                <a:latin typeface="Century Gothic" pitchFamily="34" charset="0"/>
              </a:rPr>
              <a:t>Определите, в какую графу на SS2 </a:t>
            </a:r>
            <a:br>
              <a:rPr lang="ru-RU" dirty="0" smtClean="0">
                <a:latin typeface="Century Gothic" pitchFamily="34" charset="0"/>
              </a:rPr>
            </a:br>
            <a:r>
              <a:rPr lang="ru-RU" dirty="0" smtClean="0">
                <a:latin typeface="Century Gothic" pitchFamily="34" charset="0"/>
              </a:rPr>
              <a:t>она должна пойти.</a:t>
            </a:r>
          </a:p>
          <a:p>
            <a:pPr marL="627063" lvl="1" indent="-268288" rtl="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38000"/>
              <a:buFont typeface="Century Gothic" pitchFamily="34" charset="0"/>
              <a:buChar char="■"/>
            </a:pPr>
            <a:r>
              <a:rPr lang="ru-RU" dirty="0" smtClean="0">
                <a:latin typeface="Century Gothic" pitchFamily="34" charset="0"/>
              </a:rPr>
              <a:t>Запишите название карточки в этой графе.</a:t>
            </a:r>
          </a:p>
          <a:p>
            <a:pPr marL="342900" indent="-342900" rtl="0">
              <a:spcBef>
                <a:spcPts val="600"/>
              </a:spcBef>
            </a:pPr>
            <a:r>
              <a:rPr lang="ru-RU" b="1" dirty="0" smtClean="0">
                <a:latin typeface="Century Gothic" pitchFamily="34" charset="0"/>
              </a:rPr>
              <a:t>3	</a:t>
            </a:r>
            <a:r>
              <a:rPr lang="ru-RU" dirty="0" smtClean="0">
                <a:latin typeface="Century Gothic" pitchFamily="34" charset="0"/>
              </a:rPr>
              <a:t>В группе взвесьте </a:t>
            </a:r>
            <a:r>
              <a:rPr lang="ru-RU" b="1" dirty="0" smtClean="0">
                <a:latin typeface="Century Gothic" pitchFamily="34" charset="0"/>
              </a:rPr>
              <a:t>все </a:t>
            </a:r>
            <a:r>
              <a:rPr lang="ru-RU" dirty="0" smtClean="0">
                <a:latin typeface="Century Gothic" pitchFamily="34" charset="0"/>
              </a:rPr>
              <a:t>свидетельства и найдите ответ на вопрос выше.</a:t>
            </a:r>
          </a:p>
          <a:p>
            <a:pPr marL="342900" indent="-342900" rtl="0">
              <a:spcBef>
                <a:spcPts val="600"/>
              </a:spcBef>
            </a:pPr>
            <a:r>
              <a:rPr lang="ru-RU" b="1" dirty="0" smtClean="0">
                <a:latin typeface="Century Gothic" pitchFamily="34" charset="0"/>
              </a:rPr>
              <a:t>4</a:t>
            </a:r>
            <a:r>
              <a:rPr lang="ru-RU" dirty="0" smtClean="0">
                <a:latin typeface="Century Gothic" pitchFamily="34" charset="0"/>
              </a:rPr>
              <a:t>	В индивидуальном порядке запишите собственный ответ на вопрос выше. </a:t>
            </a:r>
            <a:r>
              <a:rPr lang="ru-RU" b="1" dirty="0" smtClean="0">
                <a:latin typeface="Century Gothic" pitchFamily="34" charset="0"/>
              </a:rPr>
              <a:t>Объясните свое решение</a:t>
            </a:r>
            <a:r>
              <a:rPr lang="ru-RU" dirty="0" smtClean="0">
                <a:latin typeface="Century Gothic" pitchFamily="34" charset="0"/>
              </a:rPr>
              <a:t>. </a:t>
            </a:r>
            <a:endParaRPr lang="ru-RU" dirty="0">
              <a:latin typeface="Century Gothic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591" y="2420888"/>
            <a:ext cx="7416825" cy="3744416"/>
          </a:xfrm>
          <a:prstGeom prst="rect">
            <a:avLst/>
          </a:prstGeom>
          <a:noFill/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27" name="Picture 26" descr="discus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5616" y="2605070"/>
            <a:ext cx="777923" cy="433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wr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59632" y="5373216"/>
            <a:ext cx="345949" cy="5044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8"/>
          <p:cNvSpPr/>
          <p:nvPr/>
        </p:nvSpPr>
        <p:spPr>
          <a:xfrm>
            <a:off x="6119664" y="6525344"/>
            <a:ext cx="3059832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bldLvl="2" autoUpdateAnimBg="0" advAuto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7476" r="9051"/>
          <a:stretch>
            <a:fillRect/>
          </a:stretch>
        </p:blipFill>
        <p:spPr bwMode="auto">
          <a:xfrm>
            <a:off x="755576" y="1021001"/>
            <a:ext cx="7632848" cy="50722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-36512" y="6525344"/>
            <a:ext cx="3168352" cy="360040"/>
          </a:xfrm>
          <a:prstGeom prst="rect">
            <a:avLst/>
          </a:prstGeom>
          <a:solidFill>
            <a:srgbClr val="E8D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Начало урока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6525344"/>
            <a:ext cx="3059832" cy="360040"/>
          </a:xfrm>
          <a:prstGeom prst="rect">
            <a:avLst/>
          </a:prstGeom>
          <a:solidFill>
            <a:srgbClr val="FCD6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2000" b="1" dirty="0" smtClean="0">
                <a:solidFill>
                  <a:schemeClr val="bg1"/>
                </a:solidFill>
                <a:latin typeface="Century Gothic" pitchFamily="34" charset="0"/>
              </a:rPr>
              <a:t>Основная часть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" name="Picture 12" descr="engage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83" y="116632"/>
            <a:ext cx="1511642" cy="606536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6012160" y="6529282"/>
            <a:ext cx="3131840" cy="356102"/>
          </a:xfrm>
          <a:prstGeom prst="roundRect">
            <a:avLst/>
          </a:prstGeom>
          <a:solidFill>
            <a:srgbClr val="5C7230"/>
          </a:solidFill>
          <a:ln>
            <a:noFill/>
          </a:ln>
          <a:effectLst>
            <a:outerShdw blurRad="635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Пленарное обсуждение</a:t>
            </a:r>
            <a:endParaRPr lang="ru-RU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0" name="Group 67"/>
          <p:cNvGrpSpPr/>
          <p:nvPr/>
        </p:nvGrpSpPr>
        <p:grpSpPr>
          <a:xfrm>
            <a:off x="4896036" y="692696"/>
            <a:ext cx="3816424" cy="1440160"/>
            <a:chOff x="6780815" y="887972"/>
            <a:chExt cx="1396757" cy="1025181"/>
          </a:xfrm>
        </p:grpSpPr>
        <p:sp>
          <p:nvSpPr>
            <p:cNvPr id="11" name="Rounded Rectangle 10"/>
            <p:cNvSpPr/>
            <p:nvPr/>
          </p:nvSpPr>
          <p:spPr>
            <a:xfrm>
              <a:off x="6793992" y="887972"/>
              <a:ext cx="1370403" cy="1025181"/>
            </a:xfrm>
            <a:prstGeom prst="roundRect">
              <a:avLst/>
            </a:prstGeom>
            <a:solidFill>
              <a:srgbClr val="00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0815" y="1039061"/>
              <a:ext cx="1396757" cy="72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Стоит ли отправлять </a:t>
              </a:r>
              <a:b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</a:br>
              <a:r>
                <a:rPr lang="ru-RU" sz="2000" dirty="0" smtClean="0">
                  <a:solidFill>
                    <a:schemeClr val="bg1"/>
                  </a:solidFill>
                  <a:latin typeface="Century Gothic" pitchFamily="34" charset="0"/>
                </a:rPr>
                <a:t>космический корабль на поиски внеземной жизни? </a:t>
              </a:r>
              <a:endParaRPr lang="ru-RU" sz="20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277380" y="4242431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3600" dirty="0" smtClean="0">
                <a:solidFill>
                  <a:schemeClr val="bg1"/>
                </a:solidFill>
                <a:latin typeface="Century Gothic" pitchFamily="34" charset="0"/>
              </a:rPr>
              <a:t>Что еще вам необходимо узнать, прежде чем вы примете решение?</a:t>
            </a:r>
            <a:endParaRPr lang="ru-RU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1798" y="51090"/>
            <a:ext cx="791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ru-RU" sz="1600" dirty="0" smtClean="0">
                <a:latin typeface="Century Gothic" pitchFamily="34" charset="0"/>
              </a:rPr>
              <a:t>SS1-2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19" name="Picture 18" descr="Student sheet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97324" y="95714"/>
            <a:ext cx="510394" cy="59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411762" y="476672"/>
            <a:ext cx="4464050" cy="647700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Листки для учеников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Century Gothic" pitchFamily="34" charset="0"/>
              <a:cs typeface="Lato Regular"/>
            </a:endParaRPr>
          </a:p>
        </p:txBody>
      </p:sp>
      <p:pic>
        <p:nvPicPr>
          <p:cNvPr id="5" name="Picture 4" descr="engage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14" y="205267"/>
            <a:ext cx="1902871" cy="76324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210073"/>
            <a:ext cx="9142412" cy="1066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0229" y="1270783"/>
            <a:ext cx="74875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ru-RU" sz="5400" dirty="0" smtClean="0">
                <a:solidFill>
                  <a:schemeClr val="bg1"/>
                </a:solidFill>
                <a:latin typeface="Century Gothic" pitchFamily="34" charset="0"/>
              </a:rPr>
              <a:t>Жизнь на Энцеладе?</a:t>
            </a:r>
            <a:endParaRPr lang="ru-RU" sz="5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331639" y="2556683"/>
          <a:ext cx="6552728" cy="2857932"/>
        </p:xfrm>
        <a:graphic>
          <a:graphicData uri="http://schemas.openxmlformats.org/drawingml/2006/table">
            <a:tbl>
              <a:tblPr/>
              <a:tblGrid>
                <a:gridCol w="1368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45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9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Лист №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Название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Примечания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126000" marR="126000" marT="72000" marB="50400"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723">
                <a:tc>
                  <a:txBody>
                    <a:bodyPr/>
                    <a:lstStyle/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SS1a – h 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Карты с фактическими материалами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Можно использовать повторно, распечатайте одну или две копии каждой формы в цветном виде и повесьте на стену в классе.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6063">
                <a:tc>
                  <a:txBody>
                    <a:bodyPr/>
                    <a:lstStyle/>
                    <a:p>
                      <a:pPr marL="3603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SS2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Организация материалов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Можно использовать повторно. По одному на группу.</a:t>
                      </a:r>
                      <a:endParaRPr lang="ru-RU" sz="1400" b="0" i="0" u="none" strike="noStrike" cap="none" normalizeH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6875856" y="0"/>
            <a:ext cx="2268144" cy="1169368"/>
          </a:xfrm>
          <a:prstGeom prst="actionButtonBlank">
            <a:avLst/>
          </a:prstGeom>
          <a:solidFill>
            <a:schemeClr val="bg1">
              <a:lumMod val="85000"/>
              <a:alpha val="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84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ebol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7157</TotalTime>
  <Words>1440</Words>
  <Application>Microsoft Office PowerPoint</Application>
  <PresentationFormat>Экран (4:3)</PresentationFormat>
  <Paragraphs>235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Lato Regular</vt:lpstr>
      <vt:lpstr>Calibri</vt:lpstr>
      <vt:lpstr>Ebrima</vt:lpstr>
      <vt:lpstr>Century Gothic</vt:lpstr>
      <vt:lpstr>Mangal</vt:lpstr>
      <vt:lpstr>Arial</vt:lpstr>
      <vt:lpstr>ＭＳ Ｐゴシック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Листки для учеников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Gemma Young</dc:creator>
  <cp:lastModifiedBy>User</cp:lastModifiedBy>
  <cp:revision>497</cp:revision>
  <dcterms:created xsi:type="dcterms:W3CDTF">2014-09-15T10:50:25Z</dcterms:created>
  <dcterms:modified xsi:type="dcterms:W3CDTF">2017-08-07T11:25:06Z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926A4257-4A38-4A28-A204-42692B1F4461</vt:lpwstr>
  </property>
  <property fmtid="{D5CDD505-2E9C-101B-9397-08002B2CF9AE}" pid="3" name="ArticulatePath">
    <vt:lpwstr>Ebola presentation</vt:lpwstr>
  </property>
</Properties>
</file>