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Playfair Display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  <p:embeddedFont>
      <p:font typeface="Montserrat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Lato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8" Type="http://schemas.openxmlformats.org/officeDocument/2006/relationships/font" Target="fonts/Montserrat-regular.fntdata"/><Relationship Id="rId27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Italic.fntdata"/><Relationship Id="rId30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d086cc5de1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d086cc5de1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d2a27b49a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d2a27b49a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d2a27b49a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d2a27b49a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d2a27b49a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d2a27b49a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d2a27b49af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d2a27b49af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d2a27b49af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d2a27b49af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086cc5de1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086cc5de1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086cc5de1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086cc5de1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d086cc5de1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d086cc5de1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d086cc5de1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d086cc5de1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086cc5de1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d086cc5de1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d2a27b49a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d2a27b49a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d2a27b49a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d2a27b49a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d2a27b49a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d2a27b49a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hyperlink" Target="https://ru.wikipedia.org/wiki/%D0%93%D0%BE%D0%BD%D0%BA%D0%BE%D0%BD%D0%B3" TargetMode="External"/><Relationship Id="rId10" Type="http://schemas.openxmlformats.org/officeDocument/2006/relationships/hyperlink" Target="https://ru.wikipedia.org/wiki/%D0%9A%D0%B8%D1%82%D0%B0%D0%B9" TargetMode="External"/><Relationship Id="rId13" Type="http://schemas.openxmlformats.org/officeDocument/2006/relationships/hyperlink" Target="https://ru.wikipedia.org/wiki/1967_%D0%B3%D0%BE%D0%B4" TargetMode="External"/><Relationship Id="rId12" Type="http://schemas.openxmlformats.org/officeDocument/2006/relationships/hyperlink" Target="https://ru.wikipedia.org/wiki/%D0%A2%D1%80%D0%B8%D0%B0%D0%B4%D0%B0_(%D0%BE%D1%80%D0%B3%D0%B0%D0%BD%D0%B8%D0%B7%D0%B0%D1%86%D0%B8%D1%8F)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ru.wikipedia.org/wiki/%D0%93%D0%BE%D0%BD%D0%BA%D0%BE%D0%BD%D0%B3" TargetMode="External"/><Relationship Id="rId4" Type="http://schemas.openxmlformats.org/officeDocument/2006/relationships/hyperlink" Target="https://ru.wikipedia.org/wiki/%D0%A1%D0%A8%D0%90" TargetMode="External"/><Relationship Id="rId9" Type="http://schemas.openxmlformats.org/officeDocument/2006/relationships/hyperlink" Target="https://ru.wikipedia.org/wiki/1946_%D0%B3%D0%BE%D0%B4" TargetMode="External"/><Relationship Id="rId15" Type="http://schemas.openxmlformats.org/officeDocument/2006/relationships/hyperlink" Target="https://ru.wikipedia.org/wiki/%D0%A1%D0%B2%D0%B5%D1%82%D0%BB%D0%BE%D0%B5_%D0%B1%D1%83%D0%B4%D1%83%D1%89%D0%B5%D0%B5_(%D1%84%D0%B8%D0%BB%D1%8C%D0%BC)" TargetMode="External"/><Relationship Id="rId14" Type="http://schemas.openxmlformats.org/officeDocument/2006/relationships/hyperlink" Target="https://ru.wikipedia.org/wiki/1973_%D0%B3%D0%BE%D0%B4" TargetMode="External"/><Relationship Id="rId16" Type="http://schemas.openxmlformats.org/officeDocument/2006/relationships/image" Target="../media/image7.png"/><Relationship Id="rId5" Type="http://schemas.openxmlformats.org/officeDocument/2006/relationships/hyperlink" Target="https://ru.wikipedia.org/wiki/%D0%9A%D0%B8%D0%BD%D0%BE%D1%80%D0%B5%D0%B6%D0%B8%D1%81%D1%81%D1%91%D1%80" TargetMode="External"/><Relationship Id="rId6" Type="http://schemas.openxmlformats.org/officeDocument/2006/relationships/hyperlink" Target="https://ru.wikipedia.org/wiki/%D0%A1%D1%86%D0%B5%D0%BD%D0%B0%D1%80%D0%B8%D1%81%D1%82" TargetMode="External"/><Relationship Id="rId7" Type="http://schemas.openxmlformats.org/officeDocument/2006/relationships/hyperlink" Target="https://ru.wikipedia.org/wiki/%D0%9C%D0%BE%D0%BD%D1%82%D0%B0%D0%B6_%D0%BC%D0%B5%D0%B4%D0%B8%D0%B0%D0%BA%D0%BE%D0%BD%D1%82%D0%B5%D0%BD%D1%82%D0%B0" TargetMode="External"/><Relationship Id="rId8" Type="http://schemas.openxmlformats.org/officeDocument/2006/relationships/hyperlink" Target="https://ru.wikipedia.org/wiki/%D0%93%D1%83%D0%B0%D0%BD%D1%87%D0%B6%D0%BE%D1%83" TargetMode="Externa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hyperlink" Target="https://ru.wikipedia.org/wiki/%D0%A1%D1%91%D1%81%D1%82%D1%80%D1%8B_%D0%92%D0%B0%D1%87%D0%BE%D0%B2%D1%81%D0%BA%D0%B8" TargetMode="External"/><Relationship Id="rId13" Type="http://schemas.openxmlformats.org/officeDocument/2006/relationships/image" Target="../media/image10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ru.wikipedia.org/wiki/%D0%9D%D0%B0%D1%91%D0%BC%D0%BD%D1%8B%D0%B9_%D1%83%D0%B1%D0%B8%D0%B9%D1%86%D0%B0_(%D1%84%D0%B8%D0%BB%D1%8C%D0%BC)" TargetMode="External"/><Relationship Id="rId4" Type="http://schemas.openxmlformats.org/officeDocument/2006/relationships/hyperlink" Target="https://ru.wikipedia.org/wiki/%D0%9F%D1%83%D0%BB%D1%8F_%D0%B2_%D0%B3%D0%BE%D0%BB%D0%BE%D0%B2%D0%B5" TargetMode="External"/><Relationship Id="rId9" Type="http://schemas.openxmlformats.org/officeDocument/2006/relationships/hyperlink" Target="https://ru.wikipedia.org/wiki/%D0%A2%D0%B0%D1%80%D0%B0%D0%BD%D1%82%D0%B8%D0%BD%D0%BE,_%D0%9A%D0%B2%D0%B5%D0%BD%D1%82%D0%B8%D0%BD" TargetMode="External"/><Relationship Id="rId14" Type="http://schemas.openxmlformats.org/officeDocument/2006/relationships/image" Target="../media/image4.png"/><Relationship Id="rId5" Type="http://schemas.openxmlformats.org/officeDocument/2006/relationships/hyperlink" Target="https://ru.wikipedia.org/wiki/%D0%9A%D1%80%D1%83%D1%82%D0%BE_%D1%81%D0%B2%D0%B0%D1%80%D0%B5%D0%BD%D0%BD%D1%8B%D0%B5" TargetMode="External"/><Relationship Id="rId6" Type="http://schemas.openxmlformats.org/officeDocument/2006/relationships/hyperlink" Target="https://ru.wikipedia.org/wiki/%D0%93%D0%BE%D0%BB%D0%BB%D0%B8%D0%B2%D1%83%D0%B4" TargetMode="External"/><Relationship Id="rId7" Type="http://schemas.openxmlformats.org/officeDocument/2006/relationships/hyperlink" Target="https://ru.wikipedia.org/wiki/%D0%A2%D1%80%D1%83%D0%B4%D0%BD%D0%B0%D1%8F_%D0%BC%D0%B8%D1%88%D0%B5%D0%BD%D1%8C" TargetMode="External"/><Relationship Id="rId8" Type="http://schemas.openxmlformats.org/officeDocument/2006/relationships/hyperlink" Target="https://ru.wikipedia.org/wiki/%D0%91%D0%B5%D1%81%D1%81%D0%BE%D0%BD,_%D0%9B%D1%8E%D0%BA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en.wikipedia.org/wiki/Hangzhou_Normal_University" TargetMode="External"/><Relationship Id="rId4" Type="http://schemas.openxmlformats.org/officeDocument/2006/relationships/hyperlink" Target="https://ru.wikipedia.org/wiki/%D0%91%D0%B0%D0%BA%D0%B0%D0%BB%D0%B0%D0%B2%D1%80_%D0%B8%D1%81%D0%BA%D1%83%D1%81%D1%81%D1%82%D0%B2" TargetMode="External"/><Relationship Id="rId5" Type="http://schemas.openxmlformats.org/officeDocument/2006/relationships/hyperlink" Target="https://en.wikipedia.org/wiki/Hangzhou_Dianzi_University" TargetMode="External"/><Relationship Id="rId6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ru.wikipedia.org/wiki/Taobao" TargetMode="External"/><Relationship Id="rId4" Type="http://schemas.openxmlformats.org/officeDocument/2006/relationships/hyperlink" Target="https://ru.wikipedia.org/wiki/EBay" TargetMode="External"/><Relationship Id="rId9" Type="http://schemas.openxmlformats.org/officeDocument/2006/relationships/image" Target="../media/image1.png"/><Relationship Id="rId5" Type="http://schemas.openxmlformats.org/officeDocument/2006/relationships/hyperlink" Target="https://ru.wikipedia.org/wiki/Alipay" TargetMode="External"/><Relationship Id="rId6" Type="http://schemas.openxmlformats.org/officeDocument/2006/relationships/image" Target="../media/image11.png"/><Relationship Id="rId7" Type="http://schemas.openxmlformats.org/officeDocument/2006/relationships/image" Target="../media/image6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ru.wikipedia.org/wiki/%D0%A5%D1%8C%D1%8E%D1%81%D1%82%D0%BE%D0%BD_%D0%A0%D0%BE%D0%BA%D0%B5%D1%82%D1%81" TargetMode="External"/><Relationship Id="rId10" Type="http://schemas.openxmlformats.org/officeDocument/2006/relationships/hyperlink" Target="https://ru.wikipedia.org/wiki/%D0%94%D1%80%D0%B0%D1%84%D1%82_%D0%9D%D0%91%D0%90" TargetMode="External"/><Relationship Id="rId13" Type="http://schemas.openxmlformats.org/officeDocument/2006/relationships/hyperlink" Target="https://ru.wikipedia.org/wiki/%D0%97%D0%B0%D0%BB_%D1%81%D0%BB%D0%B0%D0%B2%D1%8B_%D0%B1%D0%B0%D1%81%D0%BA%D0%B5%D1%82%D0%B1%D0%BE%D0%BB%D0%B0" TargetMode="External"/><Relationship Id="rId12" Type="http://schemas.openxmlformats.org/officeDocument/2006/relationships/hyperlink" Target="https://ru.wikipedia.org/wiki/%D0%9C%D0%B0%D1%82%D1%87_%D0%B2%D1%81%D0%B5%D1%85_%D0%B7%D0%B2%D1%91%D0%B7%D0%B4_%D0%9D%D0%91%D0%90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ru.wikipedia.org/wiki/%D0%9A%D0%B8%D1%82%D0%B0%D0%B9" TargetMode="External"/><Relationship Id="rId4" Type="http://schemas.openxmlformats.org/officeDocument/2006/relationships/hyperlink" Target="https://ru.wikipedia.org/wiki/%D0%91%D0%B0%D1%81%D0%BA%D0%B5%D1%82%D0%B1%D0%BE%D0%BB" TargetMode="External"/><Relationship Id="rId9" Type="http://schemas.openxmlformats.org/officeDocument/2006/relationships/hyperlink" Target="https://ru.wikipedia.org/wiki/%D0%9A%D0%B8%D1%82%D0%B0%D0%B9%D1%81%D0%BA%D0%B0%D1%8F_%D0%B1%D0%B0%D1%81%D0%BA%D0%B5%D1%82%D0%B1%D0%BE%D0%BB%D1%8C%D0%BD%D0%B0%D1%8F_%D0%B0%D1%81%D1%81%D0%BE%D1%86%D0%B8%D0%B0%D1%86%D0%B8%D1%8F" TargetMode="External"/><Relationship Id="rId15" Type="http://schemas.openxmlformats.org/officeDocument/2006/relationships/image" Target="../media/image20.png"/><Relationship Id="rId14" Type="http://schemas.openxmlformats.org/officeDocument/2006/relationships/hyperlink" Target="https://ru.wikipedia.org/wiki/%D0%A8%D0%B0%D0%BD%D1%85%D0%B0%D0%B9_%D0%A8%D0%B0%D1%80%D0%BA%D1%81" TargetMode="External"/><Relationship Id="rId5" Type="http://schemas.openxmlformats.org/officeDocument/2006/relationships/hyperlink" Target="https://ru.wikipedia.org/wiki/12_%D1%81%D0%B5%D0%BD%D1%82%D1%8F%D0%B1%D1%80%D1%8F" TargetMode="External"/><Relationship Id="rId6" Type="http://schemas.openxmlformats.org/officeDocument/2006/relationships/hyperlink" Target="https://ru.wikipedia.org/wiki/1980" TargetMode="External"/><Relationship Id="rId7" Type="http://schemas.openxmlformats.org/officeDocument/2006/relationships/hyperlink" Target="https://ru.wikipedia.org/wiki/%D0%A8%D0%B0%D0%BD%D1%85%D0%B0%D0%B9" TargetMode="External"/><Relationship Id="rId8" Type="http://schemas.openxmlformats.org/officeDocument/2006/relationships/hyperlink" Target="https://ru.wikipedia.org/wiki/%D0%A8%D0%B0%D0%BD%D1%85%D0%B0%D0%B9_%D0%A8%D0%B0%D1%80%D0%BA%D1%81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509550" y="1672650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Известные личности Китая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Мао Цзэдун</a:t>
            </a:r>
            <a:endParaRPr sz="3000"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52475"/>
            <a:ext cx="4369800" cy="28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С 1943 года и до смерти занимал должность председателя китайской компартии, а в 1954—59 гг. также должность председателя КНР. Провёл несколько громких кампаний, самыми известными из которых стали «Большой скачок» и «Культурная революция», унёсшие жизни многих миллионов людей.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110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Период правления Мао Цзэдуна был противоречивым. С одной стороны, под его руководством проводилась индустриализация страны, при росте материального уровня беднейших слоев населения. С другой стороны, в стране проводились репрессии, которые критиковались не только в капиталистических, но даже в социалистических странах. Также в тот период существовал культ личности Мао.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5550" y="390450"/>
            <a:ext cx="3233176" cy="436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391350"/>
            <a:ext cx="23202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Джеки Чан</a:t>
            </a:r>
            <a:endParaRPr sz="3000"/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11700" y="1152475"/>
            <a:ext cx="4570500" cy="36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Джеки Чан</a:t>
            </a: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— гонконгский и американский актёр, каскадер, кинорежиссёр, продюсер, сценарист, постановщик трюков и боевых сцен, певец. </a:t>
            </a: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Он снялся в главных ролях более чем в 100 фильмах и является одним из наиболее знаменитых азиатских актёров в мире. Он поёт заглавные песни во многих своих фильмах и выпускает альбомы с 1980-х годов.  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Джеки родился в бедной китайской семье. Сначала он учился в начальной школе Наньхуа, но в возрасте 6 лет был отдан в школу пекинской оперы при Китайском институте оперных исследований в Гонконге. Чан увлекался и боевым искусством кунг-фу. В эпизодических ролях в кино стал сниматься ещё ребенком.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110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Карьеру в кино начал как каскадер. Уверенно владея кунг-фу, акробатикой, обладая хорошей пластикой и навыками сценического мастерства, Чан с середины 1970-х годов начинает играть более крупные роли, а затем сам ставит фильмы. 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6325" y="410674"/>
            <a:ext cx="3246149" cy="4322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type="title"/>
          </p:nvPr>
        </p:nvSpPr>
        <p:spPr>
          <a:xfrm>
            <a:off x="311700" y="391350"/>
            <a:ext cx="23202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Джеки Чан</a:t>
            </a:r>
            <a:endParaRPr sz="3000"/>
          </a:p>
        </p:txBody>
      </p:sp>
      <p:sp>
        <p:nvSpPr>
          <p:cNvPr id="138" name="Google Shape;138;p24"/>
          <p:cNvSpPr txBox="1"/>
          <p:nvPr>
            <p:ph idx="1" type="body"/>
          </p:nvPr>
        </p:nvSpPr>
        <p:spPr>
          <a:xfrm>
            <a:off x="311700" y="1152475"/>
            <a:ext cx="4490400" cy="33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Он делает картины развлекательного плана — комедии с демонстрацией боевых искусств и обычных уличных драк, постепенно формируя новый киножанр, в котором может работать только он.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Первым «прорывным» проектом Чана стал фильм «Пьяный мастер». Настоящий успех пришёл к Чану после картины «Разборка в Бронксе» в 1995 году. </a:t>
            </a: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Чан известен и как успешный поп-исполнитель; с 1984 года он выпустил более 100 песен на 20 альбомах. Он поёт на кантонском и мандаринском диалектах китайского, на японском и английском языках. Он также часто поёт заглавные песни для своих фильмов, но при выпуске в прокат фильмов в Европе и США эти песни, как правило, заменяются.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110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Широко известен своей благотворительной деятельностью и участвует во множестве различных проектов. Часто выступает как посол доброй воли в различных акциях.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9" name="Google Shape;13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5075" y="283800"/>
            <a:ext cx="2457876" cy="249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6725" y="2440191"/>
            <a:ext cx="2399140" cy="2419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391350"/>
            <a:ext cx="23202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Джон Ву</a:t>
            </a:r>
            <a:endParaRPr sz="3000"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1700" y="1152475"/>
            <a:ext cx="4761600" cy="35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50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Джон Ву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гонконгский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американский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кинорежиссёр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сценарист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монтажёр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5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Режиссёр экшн-фильмов Джон Ву родился в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Гуанчжоу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1 мая в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1946 году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а уже через пять лет его родители покинули коммунистический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Китай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и бежали в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Гонконг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. Отец Ву был исследователем и философом. Семья Ву жила в бедном районе и мальчик рано столкнулся с насилием, которого много в его фильмах. Ву вспоминает, что его избивали бандиты из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Триад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он видел людей, изрубленных на куски, и волнения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1967 года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когда полиция применила слезоточивый газ и людей убивали на пороге их домов.</a:t>
            </a:r>
            <a:endParaRPr sz="100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500"/>
              </a:spcBef>
              <a:spcAft>
                <a:spcPts val="500"/>
              </a:spcAft>
              <a:buNone/>
            </a:pP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В двадцать три года он дебютировал в кино редактором сценария, и через четыре года — в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1973 году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— сам начал снимать фильмы. В 1985 году он буквально взорвал местный кинорынок гангстерским фильмом «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Светлое будущее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», побившим все рекорды популярности. В этой ленте, Ву удалось нащупать свой собственный стиль, в котором кровавая эстетика жестокости и насилия достигает балетной отточенности картин о боевых искусствах.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7" name="Google Shape;147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607425" y="358838"/>
            <a:ext cx="3032049" cy="442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11700" y="391350"/>
            <a:ext cx="23202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Джон Ву</a:t>
            </a:r>
            <a:endParaRPr sz="3000"/>
          </a:p>
        </p:txBody>
      </p:sp>
      <p:sp>
        <p:nvSpPr>
          <p:cNvPr id="153" name="Google Shape;153;p26"/>
          <p:cNvSpPr txBox="1"/>
          <p:nvPr>
            <p:ph idx="1" type="body"/>
          </p:nvPr>
        </p:nvSpPr>
        <p:spPr>
          <a:xfrm>
            <a:off x="311700" y="1152475"/>
            <a:ext cx="4138500" cy="31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5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Снятые в последующие годы фильмы не только неизменно становились кассовыми хитами, но и принесли Джону Ву всемирную славу. Особенно это относится к таким картинам как «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Наёмный убийца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» (1989), «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Пуля в голове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» (1990) и «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Круто сваренные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» (1992).</a:t>
            </a:r>
            <a:endParaRPr sz="100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500"/>
              </a:spcBef>
              <a:spcAft>
                <a:spcPts val="500"/>
              </a:spcAft>
              <a:buNone/>
            </a:pP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После успеха этих картин на международных фестивалях Ву был приглашён в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Голливуд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где он стартовал фильмом «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Трудная мишень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» (1993). </a:t>
            </a:r>
            <a:b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Несмотря на неоднозначность оценок американского периода творчества Ву, его гонконгские работы оказали едва ли не определяющее влияние на визуальный стиль девяностых годов.</a:t>
            </a:r>
            <a:r>
              <a:rPr baseline="30000"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Его влияние трудно не заметить у таких разных режиссёров как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Люк Бессон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Квентин Тарантино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Лана и Лилли Вачовски</a:t>
            </a:r>
            <a:r>
              <a:rPr b="1" lang="ru" sz="10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b="1" sz="100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" name="Google Shape;154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376275" y="386600"/>
            <a:ext cx="1503544" cy="2117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60080" y="387953"/>
            <a:ext cx="1503545" cy="2114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376275" y="2561710"/>
            <a:ext cx="1503535" cy="219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960101" y="2539149"/>
            <a:ext cx="1503524" cy="221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Джек Ма</a:t>
            </a:r>
            <a:endParaRPr sz="3000"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4972500" cy="303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Джек Ма</a:t>
            </a:r>
            <a:r>
              <a:rPr lang="ru" sz="105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- основатель таких известных компаний, как Alibaba и AliExpress, один из самых известных, успешных и богатых предпринимателей во всем мире. </a:t>
            </a:r>
            <a:endParaRPr sz="105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Джек Ма, родился в бедной семье, живущей в  городе Ханчжоу в 1964 году. </a:t>
            </a:r>
            <a:r>
              <a:rPr lang="ru" sz="10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раннем возрасте решил изучать английский язык и регулярно ездил на велосипеде в близлежащий отель, где разговаривал с иностранцами. Для совершенствования своих разговорных навыков выступал в роли бесплатного гида по городу для туристов.</a:t>
            </a:r>
            <a:endParaRPr sz="105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800"/>
              </a:spcBef>
              <a:spcAft>
                <a:spcPts val="500"/>
              </a:spcAft>
              <a:buNone/>
            </a:pPr>
            <a:r>
              <a:rPr lang="ru" sz="10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Трижды провалил вступительные экзамены в колледж. В 1988 году окончил </a:t>
            </a:r>
            <a:r>
              <a:rPr lang="ru" sz="105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Ханчжоуский педагогический университет</a:t>
            </a:r>
            <a:r>
              <a:rPr lang="ru" sz="10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получив степень </a:t>
            </a:r>
            <a:r>
              <a:rPr lang="ru" sz="105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бакалавра гуманитарных наук</a:t>
            </a:r>
            <a:r>
              <a:rPr lang="ru" sz="10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по английскому языку. Работал преподавателем английского языка и международной торговли в </a:t>
            </a:r>
            <a:r>
              <a:rPr lang="ru" sz="105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Ханчжоуском институте электронной промышленности</a:t>
            </a:r>
            <a:r>
              <a:rPr lang="ru" sz="10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0850" y="950050"/>
            <a:ext cx="3171638" cy="38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Джек Ма</a:t>
            </a:r>
            <a:endParaRPr sz="3000"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22350"/>
            <a:ext cx="5886600" cy="344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Свою предпринимательскую деятельность Джек Ма начал в середине 1990-х, когда узнал о существовании Интернета. Он сразу загорелся идеей создания интернет-бизнеса в своей стране.</a:t>
            </a:r>
            <a:endParaRPr sz="1000">
              <a:solidFill>
                <a:srgbClr val="313131"/>
              </a:solidFill>
              <a:highlight>
                <a:srgbClr val="FBFBFB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Собрав $2000, он создал сайт </a:t>
            </a:r>
            <a:r>
              <a:rPr b="1"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China Pages</a:t>
            </a:r>
            <a:r>
              <a:rPr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 — справочник, в котором были собраны китайские организации. Его успех в области Интернета был огромным. Джек дошел до статуса руководителя фирмы, управляемой агентством «China International Electronic Commerce Center». Спустя время Ма ушел оттуда, так как в голове зародился новый проект.</a:t>
            </a:r>
            <a:endParaRPr sz="1000">
              <a:solidFill>
                <a:srgbClr val="313131"/>
              </a:solidFill>
              <a:highlight>
                <a:srgbClr val="FBFBFB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Джек Ма собрал 17 человек и поделился с ними своей идеей. Каждый из этих первых сотрудников получил долю в новой компании. Совместно с партнерами он организовал холдинг </a:t>
            </a:r>
            <a:r>
              <a:rPr b="1"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Alibaba Group.</a:t>
            </a:r>
            <a:r>
              <a:rPr lang="ru" sz="1000">
                <a:solidFill>
                  <a:srgbClr val="313131"/>
                </a:solidFill>
                <a:highlight>
                  <a:srgbClr val="FBFBFB"/>
                </a:highlight>
                <a:latin typeface="Montserrat"/>
                <a:ea typeface="Montserrat"/>
                <a:cs typeface="Montserrat"/>
                <a:sym typeface="Montserrat"/>
              </a:rPr>
              <a:t> Она позволяла бизнесменам размещать товары, а покупателям приобретать их напрямую. Первое время проект не был успешным, а лишь тянул на дно и приносил большие убытки, но после нескольких инвестиций в размере 25 миллионов долларов пошел прогресс. В начале 2000-х компанию стали замечать на рынке.</a:t>
            </a:r>
            <a:endParaRPr sz="1000">
              <a:solidFill>
                <a:srgbClr val="2021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800"/>
              </a:spcBef>
              <a:spcAft>
                <a:spcPts val="800"/>
              </a:spcAft>
              <a:buNone/>
            </a:pPr>
            <a:r>
              <a:rPr lang="ru" sz="10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В период 2003—2005 годов Ма основал компании </a:t>
            </a:r>
            <a:r>
              <a:rPr b="1"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Taobao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(китайский аналог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eBay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), </a:t>
            </a:r>
            <a:r>
              <a:rPr b="1"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Alipay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b="1"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Ali Mama.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6">
            <a:alphaModFix/>
          </a:blip>
          <a:srcRect b="22577" l="0" r="0" t="15260"/>
          <a:stretch/>
        </p:blipFill>
        <p:spPr>
          <a:xfrm>
            <a:off x="7028224" y="2008208"/>
            <a:ext cx="1257077" cy="781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00408" y="747913"/>
            <a:ext cx="1112727" cy="1112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 rotWithShape="1">
          <a:blip r:embed="rId8">
            <a:alphaModFix/>
          </a:blip>
          <a:srcRect b="80556" l="21409" r="26039" t="4645"/>
          <a:stretch/>
        </p:blipFill>
        <p:spPr>
          <a:xfrm>
            <a:off x="6656550" y="3000556"/>
            <a:ext cx="2000424" cy="592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9">
            <a:alphaModFix/>
          </a:blip>
          <a:srcRect b="36055" l="23255" r="21702" t="34593"/>
          <a:stretch/>
        </p:blipFill>
        <p:spPr>
          <a:xfrm>
            <a:off x="6668072" y="3803550"/>
            <a:ext cx="1977389" cy="592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Яо Мин</a:t>
            </a:r>
            <a:endParaRPr sz="3000"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1152475"/>
            <a:ext cx="4821900" cy="367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Яо Мин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китайский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баскетболист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спортивный комментатор, президент Китайской баскетбольной ассоциации. Родился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12 сентября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198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0 года в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Шанха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е. На момент выступлений в НБА являлся самым высоким игроком в чемпионате с ростом 229 см. Оба родителя Яо в прошлом профессиональные баскетболисты. Рост его отца 202 см, а матери 190 см, уже в 10 лет рост Яо составлял 165 см.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Яо начал играть за </a:t>
            </a:r>
            <a:r>
              <a:rPr b="1"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b="1"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Шанхай Шаркс</a:t>
            </a:r>
            <a:r>
              <a:rPr b="1"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»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ещё в подростковом возрасте и выступал за эту команду на протяжении 5 лет, в последний год став чемпионом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КБА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В 2002 году он был выбран на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драфте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командой </a:t>
            </a:r>
            <a:r>
              <a:rPr b="1"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b="1"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Хьюстон Рокетс</a:t>
            </a:r>
            <a:r>
              <a:rPr b="1"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». 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 этого лишь 2 китайца играли в этом турнире. С первого же сезона Яо ежегодно участвует в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матче всех звёзд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В 2016 году Яо Мин был включён в 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Зал славы баскетбол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500"/>
              </a:spcBef>
              <a:spcAft>
                <a:spcPts val="500"/>
              </a:spcAft>
              <a:buNone/>
            </a:pP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Яо Мин является одним из самых узнаваемых и богатых людей Китая, ряд крупных компаний заключили с ним контракты. О его первых годах в НБА был снят документальный фильм, а сам он в соавторстве написал автобиографию. В июле 2009 года Яо Мин купил свой бывший китайский клуб «</a:t>
            </a:r>
            <a:r>
              <a:rPr lang="ru" sz="100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Шанхай Шаркс</a:t>
            </a:r>
            <a:r>
              <a:rPr lang="ru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», чтобы помочь ему преодолеть серьёзные финансовые трудности и поднять со дна турнирной таблицы.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 rotWithShape="1">
          <a:blip r:embed="rId15">
            <a:alphaModFix/>
          </a:blip>
          <a:srcRect b="0" l="40344" r="0" t="0"/>
          <a:stretch/>
        </p:blipFill>
        <p:spPr>
          <a:xfrm>
            <a:off x="5766325" y="1017450"/>
            <a:ext cx="3005701" cy="3767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Си Цзиньпин</a:t>
            </a:r>
            <a:endParaRPr sz="3000"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1152475"/>
            <a:ext cx="4821900" cy="34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Си Цзиньпин </a:t>
            </a: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— китайский государственный и политический деятель, Генеральный секретарь ЦК Коммунистической партии Китая. Си Цзиньпин является одним из наиболее высокопоставленных лиц в политической системе Китая. Oн стал преемником нынешнего председателя КНР Ху Цзиньтао, который оставил свой пост 15 ноября 2012 года. 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Си Цзиньпин родился 1 июня 1953 года в уезде Фупин провинции Шаньси. Его отец — Си Чжунсюнь - китайский революционер, принадлежавший к первому поколению руководителей КНР, занимал посты вице-премьера Госсовета КНР, губернатора провинции Гуандун и заместителя Председателя ПК ВСНП. 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110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Си Цзиньпин начал трудовую деятельность в 1969 году. В 1974 году вступил в Коммунистическую партию Китая. Выпускник аспирантуры по курсу заочного обучения по специальности «Марксистская теория и идейно-политическое воспитание» Института гуманитарных и социальных наук Университета Цинхуа, доктор юридических наук. </a:t>
            </a:r>
            <a:endParaRPr b="1"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6925" y="539375"/>
            <a:ext cx="3285099" cy="4064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Брюс Ли</a:t>
            </a:r>
            <a:endParaRPr sz="3000"/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152475"/>
            <a:ext cx="4369800" cy="29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Брюс Ли</a:t>
            </a: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— мастер восточных единоборств, американский и гонконгский киноактёр, а также кинорежиссёр, постановщик боевых сцен, продюсер и сценарист.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Родился 27 ноября 1940 в Сан-Франциско. Сниматься в кино начал с детства, всего снялся в 36 фильмах. Стал легендой в области боевых искусств и вызвал множество подражателей в кино и на телевидении. О жизни и творчестве Брюса Ли в мире было снято около 30 фильмов.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110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Брюс открыл свою собственную школу боевых искусств, где начал преподавать «Джит Кун-До» — его собственный стиль кунг-фу, который Брюс Ли разрабатывал и совершенствовал вплоть до самой смерти. </a:t>
            </a: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Умер </a:t>
            </a:r>
            <a:r>
              <a:rPr lang="ru" sz="100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20 июля 1973 г. в Гонконге.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b="0" l="14839" r="19500" t="0"/>
          <a:stretch/>
        </p:blipFill>
        <p:spPr>
          <a:xfrm>
            <a:off x="5180175" y="397688"/>
            <a:ext cx="3561726" cy="441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Дэн Сяопин</a:t>
            </a:r>
            <a:endParaRPr sz="3000"/>
          </a:p>
        </p:txBody>
      </p:sp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311700" y="1152475"/>
            <a:ext cx="4470300" cy="3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Дэн Сяопин</a:t>
            </a: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родился в 1904 году в провинции Сычуань. Он считается выдающимся китайским политиком, основоположником строительства социализма с китайской спецификой и экономических реформ в Китае.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В 1919 году Дэн Сяопин окончил школу и отправился на учебу во Францию. Там он знакомится с Марксизмом. В 1923 году начинается его политическая карьера в молодежном отделении коммунистической партии.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После возвращения в Китай, в 1928 году Дэн вел восстание в провинции Гуанси против правительства Гоминдана. Восстание провалилось и Дэн Сяопин перебрался в провинцию Цзянси.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Дэн Сяопин поддерживал Мао Цзэдуна и в его компании против «правых», и в 1957 году он стал Генеральным секретарем Коммунистической партии Китая. Немного позже, он разочаровался в политике «Большого Скачка», проводимой Мао Цзэдуном и в партии наметился разлом.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5875" y="396700"/>
            <a:ext cx="3455874" cy="4350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Дэн Сяопин</a:t>
            </a:r>
            <a:endParaRPr sz="3000"/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11700" y="1152475"/>
            <a:ext cx="3555900" cy="3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В 1966 году Мао Цзэдун объявляет начало культурной революции. Дэн Сяопина снимают со всех постов и отправляют в провинцию Цзянси, на небольшой тракторный завод простым рабочим. </a:t>
            </a: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«Политика реформ и открытости внешнему миру»</a:t>
            </a: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явилась главной экономической реформой КНР, проведенной при Дэн Сяопине. Ее главной целью было улучшение отношений с другими странами и экономическое развитие Китая. </a:t>
            </a: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Он умирает в 1997 году, 19 февраля в возрасте 92 лет.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7275" y="1637475"/>
            <a:ext cx="4752100" cy="317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Мао Цзэдун</a:t>
            </a:r>
            <a:endParaRPr sz="3000"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311700" y="1152475"/>
            <a:ext cx="4198800" cy="32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Мао Цзэдун </a:t>
            </a: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(26 декабря 1893 года — 9 сентября 1976 года) — китайский государственный и политический деятель, главный теоретик маоизма.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Вступив ещё в молодости в Коммунистическую партию Китая, Мао Цзэдун в 1930-е годы стал руководителем коммунистических районов в провинции Цзянси. Придерживался мнения о необходимости выработки особой коммунистической идеологии для Китая. После «Великого похода», одним из руководителей которого Мао являлся, ему удалось занять лидирующие позиции в КПК.</a:t>
            </a:r>
            <a:endParaRPr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100"/>
              </a:spcBef>
              <a:spcAft>
                <a:spcPts val="1100"/>
              </a:spcAft>
              <a:buNone/>
            </a:pPr>
            <a:r>
              <a:rPr lang="ru" sz="1000">
                <a:solidFill>
                  <a:srgbClr val="31313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После успешной победы над войсками генералиссимуса Чан Кайши и провозглашения 1 октября 1949 г. образования Китайской Народной Республики Мао Цзэдун до конца жизни фактически являлся лидером страны.</a:t>
            </a:r>
            <a:endParaRPr b="1" sz="1000">
              <a:solidFill>
                <a:srgbClr val="31313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3900" y="363450"/>
            <a:ext cx="3271526" cy="441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