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5" r:id="rId9"/>
    <p:sldId id="262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08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D0A90-4F69-42BF-85C1-63442FD912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38C12-36A2-410F-9B45-9F455946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31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38C12-36A2-410F-9B45-9F455946E26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4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38C12-36A2-410F-9B45-9F455946E26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4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38C12-36A2-410F-9B45-9F455946E26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4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38C12-36A2-410F-9B45-9F455946E26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41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38C12-36A2-410F-9B45-9F455946E26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41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38C12-36A2-410F-9B45-9F455946E2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4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38C12-36A2-410F-9B45-9F455946E2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4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38C12-36A2-410F-9B45-9F455946E26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41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02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5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31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5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82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05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7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27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67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44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693F3-4B59-4DDC-BBC5-1BFE15CEF2D2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ADB90-4C2B-47E2-90B5-3E1A93EA9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54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12" Type="http://schemas.microsoft.com/office/2007/relationships/hdphoto" Target="../media/hdphoto1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13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0.png"/><Relationship Id="rId18" Type="http://schemas.microsoft.com/office/2007/relationships/hdphoto" Target="../media/hdphoto19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12" Type="http://schemas.microsoft.com/office/2007/relationships/hdphoto" Target="../media/hdphoto14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microsoft.com/office/2007/relationships/hdphoto" Target="../media/hdphoto13.wdp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https://yandex.ru/video/preview/?text=&#1084;&#1091;&#1083;&#1100;&#1090;&#1092;&#1080;&#1083;&#1100;&#1084;&#1099;%20&#1087;&#1088;&#1086;%20&#1074;&#1077;&#1089;&#1085;&#1091;%20&#1076;&#1083;&#1103;%20&#1076;&#1086;&#1096;&#1082;&#1086;&#1083;&#1100;&#1085;&#1080;&#1082;&#1086;&#1074;%20&#1089;&#1082;&#1072;&#1095;&#1072;&#1090;&#1100;%20&#1073;&#1077;&#1089;&#1087;&#1083;&#1072;&#1090;&#1085;&#1086;&amp;path=wizard&amp;parent-reqid=1615737093149661-892196056395317682300112-production-app-host-vla-web-yp-270&amp;wiz_type=vital&amp;filmId=7706458381629817150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mobilmusic.ru/mfile/b6/7f/b4/11295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" y="0"/>
            <a:ext cx="912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473752"/>
            <a:ext cx="7344816" cy="3139321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/>
                <a:solidFill>
                  <a:srgbClr val="00B050"/>
                </a:solidFill>
              </a:rPr>
              <a:t>К</a:t>
            </a:r>
            <a:r>
              <a:rPr lang="ru-RU" sz="5400" b="1" dirty="0" err="1" smtClean="0">
                <a:ln/>
                <a:solidFill>
                  <a:srgbClr val="00B050"/>
                </a:solidFill>
              </a:rPr>
              <a:t>вест</a:t>
            </a:r>
            <a:r>
              <a:rPr lang="ru-RU" sz="5400" b="1" dirty="0" smtClean="0">
                <a:ln/>
                <a:solidFill>
                  <a:srgbClr val="00B050"/>
                </a:solidFill>
              </a:rPr>
              <a:t>-игра </a:t>
            </a:r>
          </a:p>
          <a:p>
            <a:pPr algn="ctr"/>
            <a:r>
              <a:rPr lang="ru-RU" sz="4800" b="1" dirty="0" smtClean="0">
                <a:ln/>
                <a:solidFill>
                  <a:srgbClr val="00B050"/>
                </a:solidFill>
              </a:rPr>
              <a:t>«Заколдованная Весна</a:t>
            </a:r>
            <a:r>
              <a:rPr lang="ru-RU" sz="4800" b="1" dirty="0">
                <a:ln/>
                <a:solidFill>
                  <a:srgbClr val="00B050"/>
                </a:solidFill>
              </a:rPr>
              <a:t>» </a:t>
            </a:r>
            <a:endParaRPr lang="ru-RU" sz="4800" b="1" dirty="0" smtClean="0">
              <a:ln/>
              <a:solidFill>
                <a:srgbClr val="00B050"/>
              </a:solidFill>
            </a:endParaRPr>
          </a:p>
          <a:p>
            <a:pPr algn="ctr"/>
            <a:endParaRPr lang="ru-RU" sz="3200" b="1" dirty="0" smtClean="0">
              <a:ln/>
              <a:solidFill>
                <a:srgbClr val="00B050"/>
              </a:solidFill>
            </a:endParaRPr>
          </a:p>
          <a:p>
            <a:pPr algn="ctr"/>
            <a:r>
              <a:rPr lang="ru-RU" sz="3200" b="1" dirty="0" smtClean="0">
                <a:ln/>
                <a:solidFill>
                  <a:srgbClr val="00B050"/>
                </a:solidFill>
              </a:rPr>
              <a:t>для детей</a:t>
            </a:r>
          </a:p>
          <a:p>
            <a:pPr algn="ctr"/>
            <a:r>
              <a:rPr lang="ru-RU" sz="3200" b="1" dirty="0" smtClean="0">
                <a:ln/>
                <a:solidFill>
                  <a:srgbClr val="00B050"/>
                </a:solidFill>
              </a:rPr>
              <a:t> </a:t>
            </a:r>
            <a:r>
              <a:rPr lang="ru-RU" sz="3200" b="1" dirty="0">
                <a:ln/>
                <a:solidFill>
                  <a:srgbClr val="00B050"/>
                </a:solidFill>
              </a:rPr>
              <a:t>старшего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6790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mobilmusic.ru/mfile/b6/7f/b4/112950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" y="0"/>
            <a:ext cx="912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2072" y="1700808"/>
            <a:ext cx="605152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000" b="1" i="1" dirty="0" smtClean="0">
                <a:ln/>
                <a:solidFill>
                  <a:srgbClr val="00B050"/>
                </a:solidFill>
              </a:rPr>
              <a:t>Молодцы!</a:t>
            </a:r>
          </a:p>
          <a:p>
            <a:pPr algn="ctr"/>
            <a:r>
              <a:rPr lang="ru-RU" sz="8000" b="1" i="1" cap="none" spc="0" dirty="0" smtClean="0">
                <a:ln/>
                <a:solidFill>
                  <a:srgbClr val="00B050"/>
                </a:solidFill>
                <a:effectLst/>
              </a:rPr>
              <a:t>До  встречи!</a:t>
            </a:r>
            <a:endParaRPr lang="ru-RU" sz="8000" b="1" i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7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mobilmusic.ru/mfile/b6/7f/b4/112950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" y="-2859"/>
            <a:ext cx="912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cdn-nus-1.pinme.ru/photo/98/65/9865a94e3de02ee4aca22c67bf9120eb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552728" cy="4319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па 7"/>
          <p:cNvGrpSpPr/>
          <p:nvPr/>
        </p:nvGrpSpPr>
        <p:grpSpPr>
          <a:xfrm>
            <a:off x="1907704" y="2187837"/>
            <a:ext cx="5510748" cy="3314589"/>
            <a:chOff x="1907704" y="2187837"/>
            <a:chExt cx="5510748" cy="331458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907704" y="2640104"/>
              <a:ext cx="2952328" cy="28623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ru-RU" u="sng" dirty="0"/>
                <a:t>У меня случилась беда</a:t>
              </a:r>
              <a:r>
                <a:rPr lang="ru-RU" dirty="0"/>
                <a:t>: </a:t>
              </a:r>
              <a:endParaRPr lang="ru-RU" dirty="0" smtClean="0"/>
            </a:p>
            <a:p>
              <a:pPr algn="ctr"/>
              <a:r>
                <a:rPr lang="ru-RU" dirty="0" smtClean="0"/>
                <a:t>злая </a:t>
              </a:r>
              <a:r>
                <a:rPr lang="ru-RU" dirty="0"/>
                <a:t>тётушка-Зима </a:t>
              </a:r>
              <a:endParaRPr lang="ru-RU" dirty="0" smtClean="0"/>
            </a:p>
            <a:p>
              <a:pPr algn="ctr"/>
              <a:r>
                <a:rPr lang="ru-RU" b="1" dirty="0" smtClean="0"/>
                <a:t>заковала </a:t>
              </a:r>
              <a:r>
                <a:rPr lang="ru-RU" b="1" dirty="0"/>
                <a:t>меня в ледяные цепи</a:t>
              </a:r>
              <a:r>
                <a:rPr lang="ru-RU" dirty="0"/>
                <a:t>, </a:t>
              </a:r>
              <a:endParaRPr lang="ru-RU" dirty="0" smtClean="0"/>
            </a:p>
            <a:p>
              <a:pPr algn="ctr"/>
              <a:r>
                <a:rPr lang="ru-RU" dirty="0" smtClean="0"/>
                <a:t>накрыла </a:t>
              </a:r>
              <a:r>
                <a:rPr lang="ru-RU" dirty="0"/>
                <a:t>снежным покрывалом </a:t>
              </a:r>
              <a:endParaRPr lang="ru-RU" dirty="0" smtClean="0"/>
            </a:p>
            <a:p>
              <a:pPr algn="ctr"/>
              <a:r>
                <a:rPr lang="ru-RU" dirty="0" smtClean="0"/>
                <a:t>и </a:t>
              </a:r>
              <a:r>
                <a:rPr lang="ru-RU" dirty="0"/>
                <a:t>не отпускает на волю. </a:t>
              </a:r>
              <a:endParaRPr lang="ru-RU" dirty="0" smtClean="0"/>
            </a:p>
            <a:p>
              <a:pPr algn="ctr"/>
              <a:r>
                <a:rPr lang="ru-RU" dirty="0" smtClean="0"/>
                <a:t>Если </a:t>
              </a:r>
              <a:r>
                <a:rPr lang="ru-RU" dirty="0"/>
                <a:t>вы мне не поможете, </a:t>
              </a:r>
              <a:endParaRPr lang="ru-RU" dirty="0" smtClean="0"/>
            </a:p>
            <a:p>
              <a:pPr algn="ctr"/>
              <a:r>
                <a:rPr lang="ru-RU" dirty="0" smtClean="0"/>
                <a:t>то</a:t>
              </a:r>
              <a:r>
                <a:rPr lang="ru-RU" dirty="0"/>
                <a:t> </a:t>
              </a:r>
              <a:r>
                <a:rPr lang="ru-RU" b="1" dirty="0"/>
                <a:t>я</a:t>
              </a:r>
              <a:r>
                <a:rPr lang="ru-RU" b="1" dirty="0" smtClean="0"/>
                <a:t> </a:t>
              </a:r>
              <a:r>
                <a:rPr lang="ru-RU" b="1" dirty="0"/>
                <a:t>к вам </a:t>
              </a:r>
              <a:r>
                <a:rPr lang="ru-RU" b="1" dirty="0" smtClean="0"/>
                <a:t>прийти не смогу</a:t>
              </a:r>
              <a:r>
                <a:rPr lang="ru-RU" dirty="0" smtClean="0"/>
                <a:t>». </a:t>
              </a:r>
              <a:endParaRPr lang="ru-RU" b="1" dirty="0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220072" y="4723418"/>
              <a:ext cx="1728192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smtClean="0">
                  <a:ln/>
                  <a:solidFill>
                    <a:srgbClr val="00B050"/>
                  </a:solidFill>
                  <a:effectLst/>
                </a:rPr>
                <a:t>Весна</a:t>
              </a:r>
              <a:endParaRPr lang="ru-RU" sz="3600" b="1" cap="none" spc="0" dirty="0">
                <a:ln/>
                <a:solidFill>
                  <a:srgbClr val="00B050"/>
                </a:solidFill>
                <a:effectLst/>
              </a:endParaRPr>
            </a:p>
          </p:txBody>
        </p:sp>
        <p:pic>
          <p:nvPicPr>
            <p:cNvPr id="10" name="Рисунок 9" descr="https://ds04.infourok.ru/uploads/ex/05c9/0013ef70-f4762679/1/hello_html_77382a69.jpg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187837"/>
              <a:ext cx="614204" cy="7200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Прямоугольник 11"/>
          <p:cNvSpPr/>
          <p:nvPr/>
        </p:nvSpPr>
        <p:spPr>
          <a:xfrm>
            <a:off x="1756141" y="461665"/>
            <a:ext cx="5747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/>
                <a:solidFill>
                  <a:srgbClr val="00B050"/>
                </a:solidFill>
              </a:rPr>
              <a:t>Письмо от Весны </a:t>
            </a:r>
            <a:endParaRPr lang="ru-RU" sz="5400" b="1" i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75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mobilmusic.ru/mfile/b6/7f/b4/112950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" y="0"/>
            <a:ext cx="912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fsd.multiurok.ru/html/2019/12/06/s_5dea5a2245007/1280884_1.jpe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11736" r="12859" b="15980"/>
          <a:stretch/>
        </p:blipFill>
        <p:spPr bwMode="auto">
          <a:xfrm>
            <a:off x="2987824" y="3861048"/>
            <a:ext cx="3541718" cy="2045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97" t="59011" r="1065" b="19401"/>
          <a:stretch/>
        </p:blipFill>
        <p:spPr bwMode="auto">
          <a:xfrm>
            <a:off x="1907704" y="3916633"/>
            <a:ext cx="1009109" cy="987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95" t="16034" r="1362" b="63867"/>
          <a:stretch/>
        </p:blipFill>
        <p:spPr bwMode="auto">
          <a:xfrm>
            <a:off x="1944085" y="4928459"/>
            <a:ext cx="1007358" cy="95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627" r="88502" b="41644"/>
          <a:stretch/>
        </p:blipFill>
        <p:spPr bwMode="auto">
          <a:xfrm>
            <a:off x="6588224" y="3916632"/>
            <a:ext cx="1007358" cy="995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90" r="88502" b="63877"/>
          <a:stretch/>
        </p:blipFill>
        <p:spPr bwMode="auto">
          <a:xfrm>
            <a:off x="6588224" y="4991689"/>
            <a:ext cx="994786" cy="893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" t="84019" r="85525" b="1375"/>
          <a:stretch/>
        </p:blipFill>
        <p:spPr bwMode="auto">
          <a:xfrm>
            <a:off x="3059832" y="2852936"/>
            <a:ext cx="1080396" cy="936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84507" r="67776" b="-488"/>
          <a:stretch/>
        </p:blipFill>
        <p:spPr bwMode="auto">
          <a:xfrm>
            <a:off x="4271324" y="2840038"/>
            <a:ext cx="974718" cy="949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04" t="84620" r="19490" b="684"/>
          <a:stretch/>
        </p:blipFill>
        <p:spPr bwMode="auto">
          <a:xfrm>
            <a:off x="5363139" y="2840038"/>
            <a:ext cx="1009061" cy="96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3076" y="96269"/>
            <a:ext cx="5806397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i="1" cap="none" spc="0" dirty="0" smtClean="0">
                <a:ln/>
                <a:solidFill>
                  <a:srgbClr val="00B050"/>
                </a:solidFill>
                <a:effectLst/>
              </a:rPr>
              <a:t>Найди признаки весны</a:t>
            </a:r>
          </a:p>
          <a:p>
            <a:pPr algn="ctr"/>
            <a:r>
              <a:rPr lang="ru-RU" sz="2000" b="1" i="1" dirty="0" smtClean="0">
                <a:ln/>
                <a:solidFill>
                  <a:srgbClr val="00B050"/>
                </a:solidFill>
              </a:rPr>
              <a:t>Нажимай на нужную картинку</a:t>
            </a:r>
            <a:endParaRPr lang="ru-RU" sz="2000" b="1" i="1" cap="none" spc="0" dirty="0">
              <a:ln/>
              <a:solidFill>
                <a:srgbClr val="00B050"/>
              </a:solidFill>
              <a:effectLst/>
            </a:endParaRPr>
          </a:p>
        </p:txBody>
      </p:sp>
      <p:pic>
        <p:nvPicPr>
          <p:cNvPr id="14" name="Рисунок 13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42" t="84727" r="51588"/>
          <a:stretch/>
        </p:blipFill>
        <p:spPr bwMode="auto">
          <a:xfrm>
            <a:off x="1907704" y="2860106"/>
            <a:ext cx="1080120" cy="949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3" t="84898" r="34342" b="-1"/>
          <a:stretch/>
        </p:blipFill>
        <p:spPr bwMode="auto">
          <a:xfrm>
            <a:off x="6529543" y="2840038"/>
            <a:ext cx="1053467" cy="96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1.bp.blogspot.com/-xqp5yZXpS9c/XqM3fJx1UNI/AAAAAAAAAR4/geQS6SUck4AbBiKkEcdtds0_C_NxaZSWwCNcBGAsYHQ/s1600/slide-1.jpg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80" t="15979" r="28345" b="67545"/>
          <a:stretch/>
        </p:blipFill>
        <p:spPr bwMode="auto">
          <a:xfrm>
            <a:off x="179512" y="1267156"/>
            <a:ext cx="1021008" cy="949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https://ds04.infourok.ru/uploads/ex/096e/000dffa5-c0adc80f/2/hello_html_m2c66735f.pn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24" y="1271671"/>
            <a:ext cx="974718" cy="93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42" t="84727" r="51588"/>
          <a:stretch/>
        </p:blipFill>
        <p:spPr bwMode="auto">
          <a:xfrm>
            <a:off x="2891749" y="1267122"/>
            <a:ext cx="1080120" cy="949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" t="84019" r="85525" b="1375"/>
          <a:stretch/>
        </p:blipFill>
        <p:spPr bwMode="auto">
          <a:xfrm>
            <a:off x="212315" y="5040231"/>
            <a:ext cx="1080396" cy="936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95" t="16034" r="1362" b="63867"/>
          <a:stretch/>
        </p:blipFill>
        <p:spPr bwMode="auto">
          <a:xfrm>
            <a:off x="6804248" y="1294010"/>
            <a:ext cx="1007358" cy="95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84507" r="67776" b="-488"/>
          <a:stretch/>
        </p:blipFill>
        <p:spPr bwMode="auto">
          <a:xfrm>
            <a:off x="1488484" y="1267122"/>
            <a:ext cx="974718" cy="949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83" t="84898" r="34342" b="-1"/>
          <a:stretch/>
        </p:blipFill>
        <p:spPr bwMode="auto">
          <a:xfrm>
            <a:off x="7890117" y="5040231"/>
            <a:ext cx="1053467" cy="96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97" t="59011" r="1065" b="19401"/>
          <a:stretch/>
        </p:blipFill>
        <p:spPr bwMode="auto">
          <a:xfrm>
            <a:off x="179512" y="2564904"/>
            <a:ext cx="1009109" cy="987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04" t="84620" r="19490" b="684"/>
          <a:stretch/>
        </p:blipFill>
        <p:spPr bwMode="auto">
          <a:xfrm>
            <a:off x="7934523" y="2636912"/>
            <a:ext cx="1009061" cy="96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627" r="88502" b="41644"/>
          <a:stretch/>
        </p:blipFill>
        <p:spPr bwMode="auto">
          <a:xfrm>
            <a:off x="233405" y="3789040"/>
            <a:ext cx="1007358" cy="995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 descr="https://fsd.multiurok.ru/html/2019/12/06/s_5dea5a2245007/1280884_1.jpe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90" r="88502" b="63877"/>
          <a:stretch/>
        </p:blipFill>
        <p:spPr bwMode="auto">
          <a:xfrm>
            <a:off x="7941661" y="3861048"/>
            <a:ext cx="994786" cy="893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 descr="https://ds04.infourok.ru/uploads/ex/0d83/00051692-e693b2a1/hello_html_m536665eb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85" y="1287851"/>
            <a:ext cx="1007358" cy="95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 descr="https://avatars.mds.yandex.net/get-pdb/1244951/96b96208-2c50-4af3-89d0-5bcd112e1628/s1200?webp=false"/>
          <p:cNvPicPr/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64" r="87377" b="41304"/>
          <a:stretch/>
        </p:blipFill>
        <p:spPr bwMode="auto">
          <a:xfrm>
            <a:off x="8049618" y="1271671"/>
            <a:ext cx="943288" cy="979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520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mobilmusic.ru/mfile/b6/7f/b4/112950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7" y="9782"/>
            <a:ext cx="912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92264" y="461665"/>
            <a:ext cx="6474849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000" b="1" i="1" dirty="0" smtClean="0">
                <a:ln/>
                <a:solidFill>
                  <a:srgbClr val="00B050"/>
                </a:solidFill>
              </a:rPr>
              <a:t>Молодцы!</a:t>
            </a:r>
          </a:p>
          <a:p>
            <a:pPr algn="ctr"/>
            <a:r>
              <a:rPr lang="ru-RU" sz="4800" b="1" i="1" dirty="0" smtClean="0">
                <a:ln/>
                <a:solidFill>
                  <a:srgbClr val="00B050"/>
                </a:solidFill>
              </a:rPr>
              <a:t>А теперь зовем скорее</a:t>
            </a:r>
          </a:p>
          <a:p>
            <a:pPr algn="ctr"/>
            <a:r>
              <a:rPr lang="ru-RU" sz="4800" b="1" i="1" dirty="0" smtClean="0">
                <a:ln/>
                <a:solidFill>
                  <a:srgbClr val="00B050"/>
                </a:solidFill>
              </a:rPr>
              <a:t> перелетных птиц!</a:t>
            </a:r>
          </a:p>
          <a:p>
            <a:pPr algn="ctr"/>
            <a:endParaRPr lang="ru-RU" sz="5400" b="1" i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12600" y="3438782"/>
            <a:ext cx="5434180" cy="2585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i="1" dirty="0">
                <a:ln/>
                <a:solidFill>
                  <a:srgbClr val="00B050"/>
                </a:solidFill>
              </a:rPr>
              <a:t>З</a:t>
            </a:r>
            <a:r>
              <a:rPr lang="ru-RU" sz="5400" b="1" i="1" dirty="0" smtClean="0">
                <a:ln/>
                <a:solidFill>
                  <a:srgbClr val="00B050"/>
                </a:solidFill>
              </a:rPr>
              <a:t>адание:</a:t>
            </a:r>
          </a:p>
          <a:p>
            <a:pPr algn="ctr"/>
            <a:r>
              <a:rPr lang="ru-RU" sz="3600" b="1" i="1" dirty="0" smtClean="0">
                <a:ln/>
                <a:solidFill>
                  <a:srgbClr val="00B050"/>
                </a:solidFill>
              </a:rPr>
              <a:t>Закрась</a:t>
            </a:r>
            <a:r>
              <a:rPr lang="ru-RU" sz="3600" b="1" i="1" cap="none" spc="0" dirty="0" smtClean="0">
                <a:ln/>
                <a:solidFill>
                  <a:srgbClr val="00B050"/>
                </a:solidFill>
                <a:effectLst/>
              </a:rPr>
              <a:t> зеленым цветом</a:t>
            </a:r>
          </a:p>
          <a:p>
            <a:pPr algn="ctr"/>
            <a:r>
              <a:rPr lang="ru-RU" sz="3600" b="1" i="1" cap="none" spc="0" dirty="0" smtClean="0">
                <a:ln/>
                <a:solidFill>
                  <a:srgbClr val="00B050"/>
                </a:solidFill>
                <a:effectLst/>
              </a:rPr>
              <a:t> квадрат с </a:t>
            </a:r>
          </a:p>
          <a:p>
            <a:pPr algn="ctr"/>
            <a:r>
              <a:rPr lang="ru-RU" sz="3600" b="1" i="1" cap="none" spc="0" dirty="0" smtClean="0">
                <a:ln/>
                <a:solidFill>
                  <a:srgbClr val="00B050"/>
                </a:solidFill>
                <a:effectLst/>
              </a:rPr>
              <a:t> перелетными птицами.</a:t>
            </a:r>
            <a:endParaRPr lang="ru-RU" sz="3600" b="1" i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12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mobilmusic.ru/mfile/b6/7f/b4/112950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" y="0"/>
            <a:ext cx="912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cdn1.ozone.ru/multimedia/1015626858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6" t="8392" r="78418" b="70449"/>
          <a:stretch/>
        </p:blipFill>
        <p:spPr bwMode="auto">
          <a:xfrm>
            <a:off x="683568" y="1772816"/>
            <a:ext cx="1217101" cy="1123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cdn1.ozone.ru/multimedia/1015626858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8" t="75461" r="78132" b="3181"/>
          <a:stretch/>
        </p:blipFill>
        <p:spPr bwMode="auto">
          <a:xfrm>
            <a:off x="7812360" y="1772815"/>
            <a:ext cx="1169174" cy="1123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cdn1.ozone.ru/multimedia/1015626858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75" t="52505" r="41217" b="25072"/>
          <a:stretch/>
        </p:blipFill>
        <p:spPr bwMode="auto">
          <a:xfrm>
            <a:off x="2185105" y="4288124"/>
            <a:ext cx="1097786" cy="1123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cdn1.ozone.ru/multimedia/1015626858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53" t="6795" r="3842" b="71447"/>
          <a:stretch/>
        </p:blipFill>
        <p:spPr bwMode="auto">
          <a:xfrm>
            <a:off x="4932041" y="1772816"/>
            <a:ext cx="1224136" cy="1123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volna-k.ru/upload/iblock/64c/64c638fc777389a0afae6b29f7730137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9" t="75408" r="78235" b="4948"/>
          <a:stretch/>
        </p:blipFill>
        <p:spPr bwMode="auto">
          <a:xfrm>
            <a:off x="6444208" y="1788924"/>
            <a:ext cx="1152128" cy="1123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volna-k.ru/upload/iblock/64c/64c638fc777389a0afae6b29f7730137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0" t="11014" r="4109" b="68419"/>
          <a:stretch/>
        </p:blipFill>
        <p:spPr bwMode="auto">
          <a:xfrm>
            <a:off x="2123728" y="1772816"/>
            <a:ext cx="1159163" cy="1123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volna-k.ru/upload/iblock/64c/64c638fc777389a0afae6b29f7730137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44" t="74973" r="40974" b="4089"/>
          <a:stretch/>
        </p:blipFill>
        <p:spPr bwMode="auto">
          <a:xfrm>
            <a:off x="681110" y="4293096"/>
            <a:ext cx="1208838" cy="1113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volna-k.ru/upload/iblock/64c/64c638fc777389a0afae6b29f7730137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44" t="53841" r="42095" b="25962"/>
          <a:stretch/>
        </p:blipFill>
        <p:spPr bwMode="auto">
          <a:xfrm>
            <a:off x="3537575" y="1788924"/>
            <a:ext cx="1080120" cy="1091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volna-k.ru/upload/iblock/64c/64c638fc777389a0afae6b29f7730137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67" t="75128" r="22752" b="5798"/>
          <a:stretch/>
        </p:blipFill>
        <p:spPr bwMode="auto">
          <a:xfrm>
            <a:off x="3537575" y="4326805"/>
            <a:ext cx="1162056" cy="1113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cdn1.ozone.ru/multimedia/1015626858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7" t="7748" r="23169" b="71515"/>
          <a:stretch/>
        </p:blipFill>
        <p:spPr bwMode="auto">
          <a:xfrm>
            <a:off x="5029671" y="4348139"/>
            <a:ext cx="1224137" cy="1079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ttps://volna-k.ru/upload/iblock/64c/64c638fc777389a0afae6b29f7730137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0" t="75160" r="3408" b="4088"/>
          <a:stretch/>
        </p:blipFill>
        <p:spPr bwMode="auto">
          <a:xfrm>
            <a:off x="6525206" y="4348140"/>
            <a:ext cx="1143138" cy="1097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004086" y="3259044"/>
            <a:ext cx="576064" cy="5275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279280" y="3241026"/>
            <a:ext cx="576064" cy="5455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108915" y="3248458"/>
            <a:ext cx="576064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https://cdn1.ozone.ru/multimedia/1015626858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5" t="7748" r="41568" b="70831"/>
          <a:stretch/>
        </p:blipFill>
        <p:spPr bwMode="auto">
          <a:xfrm>
            <a:off x="7865194" y="4348139"/>
            <a:ext cx="1116340" cy="1097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5353707" y="5738326"/>
            <a:ext cx="576064" cy="572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08915" y="5709299"/>
            <a:ext cx="576064" cy="567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445966" y="5740989"/>
            <a:ext cx="576064" cy="5602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384850" y="3259044"/>
            <a:ext cx="576064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388744" y="3259044"/>
            <a:ext cx="576064" cy="5275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789603" y="3239710"/>
            <a:ext cx="576064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820748" y="5744935"/>
            <a:ext cx="576064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808743" y="3255676"/>
            <a:ext cx="576064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974790" y="5772673"/>
            <a:ext cx="576064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808743" y="5744935"/>
            <a:ext cx="576064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3771330" y="3235518"/>
            <a:ext cx="576064" cy="5511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808743" y="3261797"/>
            <a:ext cx="576064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962228" y="5766876"/>
            <a:ext cx="576064" cy="54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3834374" y="5745576"/>
            <a:ext cx="576064" cy="5556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808743" y="5753236"/>
            <a:ext cx="576064" cy="5357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024851" y="579309"/>
            <a:ext cx="6645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/>
                <a:solidFill>
                  <a:srgbClr val="00B050"/>
                </a:solidFill>
              </a:rPr>
              <a:t>Нажимай на нужную картинку</a:t>
            </a:r>
            <a:endParaRPr lang="ru-RU" sz="3600" b="1" i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533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mobilmusic.ru/mfile/b6/7f/b4/112950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" y="0"/>
            <a:ext cx="912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116632"/>
            <a:ext cx="7416824" cy="206210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Молодцы, ребята, помогли птичкам прилететь  вовремя на родину. А теперь наблюдаем за весенними цветами!</a:t>
            </a:r>
          </a:p>
        </p:txBody>
      </p:sp>
      <p:pic>
        <p:nvPicPr>
          <p:cNvPr id="6" name="Рисунок 5" descr="https://pp.userapi.com/c630225/v630225456/301ef/1ZlCXHMjn7k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7" t="11900" r="3237" b="22373"/>
          <a:stretch/>
        </p:blipFill>
        <p:spPr bwMode="auto">
          <a:xfrm>
            <a:off x="4740077" y="2466039"/>
            <a:ext cx="4208780" cy="4178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5962" y="2490125"/>
            <a:ext cx="4354060" cy="3693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i="1" dirty="0">
                <a:ln/>
                <a:solidFill>
                  <a:srgbClr val="00B050"/>
                </a:solidFill>
              </a:rPr>
              <a:t>З</a:t>
            </a:r>
            <a:r>
              <a:rPr lang="ru-RU" sz="5400" b="1" i="1" dirty="0" smtClean="0">
                <a:ln/>
                <a:solidFill>
                  <a:srgbClr val="00B050"/>
                </a:solidFill>
              </a:rPr>
              <a:t>адание:</a:t>
            </a:r>
          </a:p>
          <a:p>
            <a:pPr algn="ctr"/>
            <a:r>
              <a:rPr lang="ru-RU" sz="3600" b="1" i="1" dirty="0" smtClean="0">
                <a:ln/>
                <a:solidFill>
                  <a:srgbClr val="00B050"/>
                </a:solidFill>
              </a:rPr>
              <a:t>найди две клумбы, где растет одинаковое количество цветов каждого вида.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703127" y="2490125"/>
            <a:ext cx="4208780" cy="3042286"/>
            <a:chOff x="0" y="0"/>
            <a:chExt cx="4209393" cy="3042745"/>
          </a:xfrm>
        </p:grpSpPr>
        <p:pic>
          <p:nvPicPr>
            <p:cNvPr id="14" name="Рисунок 13" descr="https://pp.userapi.com/c630225/v630225456/301ef/1ZlCXHMjn7k.jpg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7" t="11900" r="3237" b="70490"/>
            <a:stretch/>
          </p:blipFill>
          <p:spPr bwMode="auto">
            <a:xfrm>
              <a:off x="0" y="0"/>
              <a:ext cx="4209393" cy="111935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Рисунок 14" descr="https://pp.userapi.com/c630225/v630225456/301ef/1ZlCXHMjn7k.jpg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7" t="44392" r="3237" b="40229"/>
            <a:stretch/>
          </p:blipFill>
          <p:spPr bwMode="auto">
            <a:xfrm>
              <a:off x="0" y="2065282"/>
              <a:ext cx="4209393" cy="97746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225962" y="6237312"/>
            <a:ext cx="4358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ln/>
                <a:solidFill>
                  <a:srgbClr val="00B050"/>
                </a:solidFill>
              </a:rPr>
              <a:t>Проверь себя щелчком мышки</a:t>
            </a:r>
            <a:endParaRPr lang="ru-RU" sz="2400" b="1" i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101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mobilmusic.ru/mfile/b6/7f/b4/112950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" y="264726"/>
            <a:ext cx="912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424409"/>
            <a:ext cx="7416824" cy="144655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Отгадай название весенних цветов</a:t>
            </a:r>
          </a:p>
        </p:txBody>
      </p:sp>
      <p:pic>
        <p:nvPicPr>
          <p:cNvPr id="17" name="Рисунок 16" descr="https://thumbs.dreamstime.com/b/%D0%B1%D1%83%D0%BA%D0%B5%D1%82-%D1%80%D0%BE%D0%B7%D0%BE%D0%B2%D1%8B%D1%85-%D0%B8-%D0%BF%D1%83%D1%80%D0%BF%D1%83%D1%80%D0%BE%D0%B2%D1%8B%D1%85-%D1%82%D1%8E%D0%BB%D1%8C%D0%BF%D0%B0%D0%BD%D0%BE%D0%B2-2966825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97616"/>
            <a:ext cx="172819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mg2.freepng.ru/20171127/713/yellow-daffodils-png-transparent-clip-art-image-5a1c70c21b7904.4173397515118133141125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61" y="2287280"/>
            <a:ext cx="2695575" cy="221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img2.freepng.ru/20180326/jgq/kisspng-crocus-vernus-crocus-chrysanthus-flower-clip-art-spring-5ab92d901a3da6.8203091915220852641075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9671"/>
            <a:ext cx="1368152" cy="2009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gymn1-sochi.ru/800/600/https/i.artfile.ru/4916x4228_1032897_%5bwww.ArtFile.ru%5d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36" y="4554874"/>
            <a:ext cx="1910932" cy="1647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6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mobilmusic.ru/mfile/b6/7f/b4/112950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" y="0"/>
            <a:ext cx="912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0314" y="-129590"/>
            <a:ext cx="7416824" cy="1938992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А теперь найди подходящую вазу для букетов.</a:t>
            </a:r>
          </a:p>
          <a:p>
            <a:pPr algn="ctr"/>
            <a:r>
              <a:rPr lang="ru-RU" sz="28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Кликните мышкой на нужную вазу с цифрой</a:t>
            </a:r>
          </a:p>
        </p:txBody>
      </p:sp>
      <p:pic>
        <p:nvPicPr>
          <p:cNvPr id="17" name="Рисунок 16" descr="https://thumbs.dreamstime.com/b/%D0%B1%D1%83%D0%BA%D0%B5%D1%82-%D1%80%D0%BE%D0%B7%D0%BE%D0%B2%D1%8B%D1%85-%D0%B8-%D0%BF%D1%83%D1%80%D0%BF%D1%83%D1%80%D0%BE%D0%B2%D1%8B%D1%85-%D1%82%D1%8E%D0%BB%D1%8C%D0%BF%D0%B0%D0%BD%D0%BE%D0%B2-29668255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35293"/>
            <a:ext cx="172819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mg2.freepng.ru/20171127/713/yellow-daffodils-png-transparent-clip-art-image-5a1c70c21b7904.4173397515118133141125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1" r="10261"/>
          <a:stretch/>
        </p:blipFill>
        <p:spPr bwMode="auto">
          <a:xfrm>
            <a:off x="2469735" y="2287280"/>
            <a:ext cx="1742225" cy="18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img2.freepng.ru/20180326/jgq/kisspng-crocus-vernus-crocus-chrysanthus-flower-clip-art-spring-5ab92d901a3da6.8203091915220852641075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92" y="2392321"/>
            <a:ext cx="1368152" cy="2009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gymn1-sochi.ru/800/600/https/i.artfile.ru/4916x4228_1032897_%5bwww.ArtFile.ru%5d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944"/>
          <a:stretch/>
        </p:blipFill>
        <p:spPr bwMode="auto">
          <a:xfrm>
            <a:off x="6804248" y="1978073"/>
            <a:ext cx="1910932" cy="1450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па 9"/>
          <p:cNvGrpSpPr/>
          <p:nvPr/>
        </p:nvGrpSpPr>
        <p:grpSpPr>
          <a:xfrm>
            <a:off x="296714" y="4823229"/>
            <a:ext cx="2069852" cy="2049914"/>
            <a:chOff x="0" y="0"/>
            <a:chExt cx="2554014" cy="2554014"/>
          </a:xfrm>
        </p:grpSpPr>
        <p:pic>
          <p:nvPicPr>
            <p:cNvPr id="11" name="Рисунок 10" descr="https://www.sisustuskauppa24.fi/wp-content/uploads/Kartell-La-Boh%C3%A8me-Maljakko-Ii-Punainen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667" l="0" r="98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54014" cy="25540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Поле 19"/>
            <p:cNvSpPr txBox="1"/>
            <p:nvPr/>
          </p:nvSpPr>
          <p:spPr>
            <a:xfrm>
              <a:off x="945819" y="441309"/>
              <a:ext cx="697865" cy="1746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8000" b="1" dirty="0">
                  <a:ln w="1270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3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627784" y="5234059"/>
            <a:ext cx="1728192" cy="1512371"/>
            <a:chOff x="0" y="0"/>
            <a:chExt cx="2695903" cy="1872985"/>
          </a:xfrm>
        </p:grpSpPr>
        <p:pic>
          <p:nvPicPr>
            <p:cNvPr id="14" name="Рисунок 13" descr="http://www.grafamania.net/uploads/posts/2014-02/1391877013_glav-4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95903" cy="18603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Поле 16"/>
            <p:cNvSpPr txBox="1"/>
            <p:nvPr/>
          </p:nvSpPr>
          <p:spPr>
            <a:xfrm>
              <a:off x="914400" y="126100"/>
              <a:ext cx="697865" cy="1746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8000" b="1" dirty="0">
                  <a:ln w="1270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5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394361" y="5158707"/>
            <a:ext cx="1749639" cy="1714436"/>
            <a:chOff x="0" y="0"/>
            <a:chExt cx="2017986" cy="2238703"/>
          </a:xfrm>
        </p:grpSpPr>
        <p:pic>
          <p:nvPicPr>
            <p:cNvPr id="21" name="Рисунок 20" descr="https://img2.freepng.ru/20180329/rxq/kisspng-vase-artifact-vase-5abc66d145d093.286970951522296529286.jpg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17986" cy="2238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Поле 12"/>
            <p:cNvSpPr txBox="1"/>
            <p:nvPr/>
          </p:nvSpPr>
          <p:spPr>
            <a:xfrm>
              <a:off x="520262" y="225990"/>
              <a:ext cx="977265" cy="11506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7200" b="1" dirty="0">
                  <a:ln w="1270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7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202298" y="5040617"/>
            <a:ext cx="1100808" cy="1728341"/>
            <a:chOff x="0" y="0"/>
            <a:chExt cx="2238704" cy="3168869"/>
          </a:xfrm>
        </p:grpSpPr>
        <p:pic>
          <p:nvPicPr>
            <p:cNvPr id="24" name="Рисунок 23" descr="https://www.clipartmax.com/png/middle/58-580359_vase-clipart-vase-clipart-transparent-background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39762" y1="94013" x2="65238" y2="94941"/>
                          <a14:foregroundMark x1="47976" y1="69393" x2="47976" y2="69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38704" cy="316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Поле 9"/>
            <p:cNvSpPr txBox="1"/>
            <p:nvPr/>
          </p:nvSpPr>
          <p:spPr>
            <a:xfrm>
              <a:off x="567559" y="624894"/>
              <a:ext cx="1103587" cy="1056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7200" b="1" dirty="0">
                  <a:ln w="1270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9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781236" y="2996952"/>
            <a:ext cx="1100808" cy="1728341"/>
            <a:chOff x="0" y="0"/>
            <a:chExt cx="2238704" cy="3168869"/>
          </a:xfrm>
        </p:grpSpPr>
        <p:pic>
          <p:nvPicPr>
            <p:cNvPr id="31" name="Рисунок 30" descr="https://www.clipartmax.com/png/middle/58-580359_vase-clipart-vase-clipart-transparent-background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39762" y1="94013" x2="65238" y2="94941"/>
                          <a14:foregroundMark x1="47976" y1="69393" x2="47976" y2="693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38704" cy="3168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Поле 9"/>
            <p:cNvSpPr txBox="1"/>
            <p:nvPr/>
          </p:nvSpPr>
          <p:spPr>
            <a:xfrm>
              <a:off x="567559" y="624894"/>
              <a:ext cx="1103587" cy="1056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7200" b="1" dirty="0">
                  <a:ln w="1270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9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462321" y="3544367"/>
            <a:ext cx="1749639" cy="1714436"/>
            <a:chOff x="0" y="0"/>
            <a:chExt cx="2017986" cy="2238703"/>
          </a:xfrm>
        </p:grpSpPr>
        <p:pic>
          <p:nvPicPr>
            <p:cNvPr id="34" name="Рисунок 33" descr="https://img2.freepng.ru/20180329/rxq/kisspng-vase-artifact-vase-5abc66d145d093.286970951522296529286.jpg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17986" cy="2238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Поле 12"/>
            <p:cNvSpPr txBox="1"/>
            <p:nvPr/>
          </p:nvSpPr>
          <p:spPr>
            <a:xfrm>
              <a:off x="520262" y="225990"/>
              <a:ext cx="977265" cy="11506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7200" b="1" dirty="0">
                  <a:ln w="1270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7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7044429" y="3256733"/>
            <a:ext cx="1728192" cy="1512371"/>
            <a:chOff x="0" y="0"/>
            <a:chExt cx="2695903" cy="1872985"/>
          </a:xfrm>
        </p:grpSpPr>
        <p:pic>
          <p:nvPicPr>
            <p:cNvPr id="37" name="Рисунок 36" descr="http://www.grafamania.net/uploads/posts/2014-02/1391877013_glav-4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95903" cy="18603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Поле 16"/>
            <p:cNvSpPr txBox="1"/>
            <p:nvPr/>
          </p:nvSpPr>
          <p:spPr>
            <a:xfrm>
              <a:off x="914400" y="126100"/>
              <a:ext cx="697865" cy="1746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8000" b="1" dirty="0">
                  <a:ln w="1270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5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702823" y="3625833"/>
            <a:ext cx="2069852" cy="2049914"/>
            <a:chOff x="0" y="0"/>
            <a:chExt cx="2554014" cy="2554014"/>
          </a:xfrm>
        </p:grpSpPr>
        <p:pic>
          <p:nvPicPr>
            <p:cNvPr id="40" name="Рисунок 39" descr="https://www.sisustuskauppa24.fi/wp-content/uploads/Kartell-La-Boh%C3%A8me-Maljakko-Ii-Punainen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667" l="0" r="98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54014" cy="25540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Поле 19"/>
            <p:cNvSpPr txBox="1"/>
            <p:nvPr/>
          </p:nvSpPr>
          <p:spPr>
            <a:xfrm>
              <a:off x="945819" y="441309"/>
              <a:ext cx="697865" cy="1746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8000" b="1" dirty="0">
                  <a:ln w="12700" cap="flat" cmpd="sng" algn="ctr">
                    <a:solidFill>
                      <a:srgbClr val="054697"/>
                    </a:solidFill>
                    <a:prstDash val="solid"/>
                    <a:round/>
                  </a:ln>
                  <a:solidFill>
                    <a:srgbClr val="F4F1E3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3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33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mobilmusic.ru/mfile/b6/7f/b4/112950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" y="0"/>
            <a:ext cx="9124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50804" y="302810"/>
            <a:ext cx="4554306" cy="63401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«Спасибо, дорогие ребята,</a:t>
            </a:r>
          </a:p>
          <a:p>
            <a:pPr algn="ctr"/>
            <a:r>
              <a:rPr lang="ru-RU" sz="2400" b="1" i="1" dirty="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 мне очень помогли.</a:t>
            </a:r>
          </a:p>
          <a:p>
            <a:pPr algn="ctr"/>
            <a:r>
              <a:rPr lang="ru-RU" sz="2400" b="1" i="1" dirty="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беды меня спасли. </a:t>
            </a:r>
          </a:p>
          <a:p>
            <a:pPr algn="ctr"/>
            <a:r>
              <a:rPr lang="ru-RU" sz="2400" b="1" i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1" i="1" dirty="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лагодаря вам, природа </a:t>
            </a:r>
          </a:p>
          <a:p>
            <a:pPr algn="ctr"/>
            <a:r>
              <a:rPr lang="ru-RU" sz="2400" b="1" i="1" dirty="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проснулась ото сна. </a:t>
            </a:r>
          </a:p>
          <a:p>
            <a:pPr algn="ctr"/>
            <a:r>
              <a:rPr lang="ru-RU" sz="2400" b="1" i="1" dirty="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я, Весна, </a:t>
            </a:r>
          </a:p>
          <a:p>
            <a:pPr algn="ctr"/>
            <a:r>
              <a:rPr lang="ru-RU" sz="2400" b="1" i="1" dirty="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вступила в свои права!</a:t>
            </a:r>
          </a:p>
          <a:p>
            <a:pPr algn="ctr"/>
            <a:r>
              <a:rPr lang="ru-RU" sz="2400" b="1" i="1" dirty="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это милые друзья есть подарок у меня»</a:t>
            </a:r>
          </a:p>
          <a:p>
            <a:pPr algn="ctr"/>
            <a:endParaRPr lang="ru-RU" b="1" i="1" dirty="0" smtClean="0">
              <a:ln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u="sng" dirty="0">
                <a:hlinkClick r:id="rId5"/>
              </a:rPr>
              <a:t>https://yandex.ru/video/preview/?text=мультфильмы%20про%20весну%20для%20дошкольников%20скачать%20бесплатно&amp;path=wizard&amp;parent-reqid=1615737093149661-892196056395317682300112-production-app-host-vla-web-yp-270&amp;wiz_type=vital&amp;filmId=7706458381629817150</a:t>
            </a:r>
            <a:endParaRPr lang="ru-RU" dirty="0"/>
          </a:p>
          <a:p>
            <a:pPr algn="ctr"/>
            <a:endParaRPr lang="ru-RU" sz="2800" b="1" i="1" dirty="0">
              <a:ln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ello_html_maf44a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2810"/>
            <a:ext cx="4015383" cy="503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181</Words>
  <Application>Microsoft Office PowerPoint</Application>
  <PresentationFormat>Экран (4:3)</PresentationFormat>
  <Paragraphs>59</Paragraphs>
  <Slides>10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DimaT</dc:creator>
  <cp:lastModifiedBy>МДОАУ №63</cp:lastModifiedBy>
  <cp:revision>27</cp:revision>
  <dcterms:created xsi:type="dcterms:W3CDTF">2021-03-14T04:17:19Z</dcterms:created>
  <dcterms:modified xsi:type="dcterms:W3CDTF">2021-03-24T04:09:16Z</dcterms:modified>
</cp:coreProperties>
</file>