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3" r:id="rId4"/>
    <p:sldId id="264" r:id="rId5"/>
    <p:sldId id="265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0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21144-759C-4E5B-85E1-C2A9B09957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83141-9905-45FF-AB31-217BD5C3AF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747E1-64F2-4B00-8F70-A995D3842F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18E6C-D64B-4325-AE8E-66CD90703F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EF965-C368-4DCA-A12C-2BAC7F6BB6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CA211-BA13-4692-83A3-60516C17AD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FD0AE-59A2-47AB-90C5-DB2EFBE6FD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D9700-CC40-4E80-BAF1-FA9FF6F7A9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DB628-CC93-46C9-A615-53972D10C6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6FBE-C3AF-4E62-8E39-4CF350F29D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D41B2-4315-4CF0-BC78-13B479B66B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2B94E4-A7F3-4C17-92DC-3BB1B6C7BE4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59632" y="908050"/>
            <a:ext cx="6912768" cy="649288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Муниципальное </a:t>
            </a:r>
            <a:r>
              <a:rPr lang="ru-RU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дошкольное образовательное автономное учреждение «Детский сад №12 «</a:t>
            </a:r>
            <a:r>
              <a:rPr lang="ru-RU" sz="16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Журавушка</a:t>
            </a:r>
            <a:r>
              <a:rPr lang="ru-RU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» комбинированного вида г.Орск»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2060848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Проект 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«Я хочу в школу»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443711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Выполнили воспитатели:</a:t>
            </a:r>
          </a:p>
          <a:p>
            <a:pPr algn="r"/>
            <a:r>
              <a:rPr lang="ru-RU" dirty="0" err="1" smtClean="0"/>
              <a:t>Цирибко</a:t>
            </a:r>
            <a:r>
              <a:rPr lang="ru-RU" dirty="0" smtClean="0"/>
              <a:t> Р.В.</a:t>
            </a:r>
          </a:p>
          <a:p>
            <a:pPr algn="r"/>
            <a:r>
              <a:rPr lang="ru-RU" dirty="0" err="1" smtClean="0"/>
              <a:t>Жирнова</a:t>
            </a:r>
            <a:r>
              <a:rPr lang="ru-RU" dirty="0" smtClean="0"/>
              <a:t> Ю.А.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57332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Орск 2020г.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52736"/>
            <a:ext cx="58143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4000" i="1" u="sng" dirty="0" smtClean="0">
                <a:solidFill>
                  <a:srgbClr val="FF0000"/>
                </a:solidFill>
              </a:rPr>
              <a:t>Основной этап: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Взаимодействие  </a:t>
            </a:r>
            <a:r>
              <a:rPr lang="ru-RU" sz="2400" b="1" dirty="0">
                <a:solidFill>
                  <a:srgbClr val="00B050"/>
                </a:solidFill>
              </a:rPr>
              <a:t>с родителями:</a:t>
            </a:r>
            <a:endParaRPr lang="ru-RU" sz="2400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консультация « Какие стороны готовности к школе особенно важны</a:t>
            </a:r>
            <a:r>
              <a:rPr lang="ru-RU" sz="2400" dirty="0" smtClean="0"/>
              <a:t>»;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Анкетирование </a:t>
            </a:r>
            <a:r>
              <a:rPr lang="ru-RU" sz="2400" dirty="0"/>
              <a:t>родителей «Готов ли Ваш ребенок к школе</a:t>
            </a:r>
            <a:r>
              <a:rPr lang="ru-RU" sz="2400" dirty="0" smtClean="0"/>
              <a:t>»</a:t>
            </a:r>
            <a:endParaRPr lang="ru-RU" sz="2400" dirty="0"/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оформление буклета  « Родителям будущих первоклассников</a:t>
            </a:r>
            <a:r>
              <a:rPr lang="ru-RU" sz="2400" dirty="0" smtClean="0"/>
              <a:t>»;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совместное с детьми чтение книг о школе дома;</a:t>
            </a:r>
            <a:endParaRPr lang="ru-RU" sz="2400" dirty="0"/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помощь родителей в подборе мультфильмов и настольных игр о школе.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980728"/>
            <a:ext cx="603041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u="sng" dirty="0" smtClean="0">
                <a:solidFill>
                  <a:srgbClr val="FF0000"/>
                </a:solidFill>
              </a:rPr>
              <a:t>Заключительный этап:</a:t>
            </a:r>
          </a:p>
          <a:p>
            <a:pPr algn="ctr"/>
            <a:endParaRPr lang="ru-RU" sz="4000" i="1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B050"/>
                </a:solidFill>
              </a:rPr>
              <a:t>презентация </a:t>
            </a:r>
            <a:r>
              <a:rPr lang="ru-RU" sz="2800" dirty="0">
                <a:solidFill>
                  <a:srgbClr val="00B050"/>
                </a:solidFill>
              </a:rPr>
              <a:t>проекта « Скоро в школу» (отчёт о проделанной работе</a:t>
            </a:r>
            <a:r>
              <a:rPr lang="ru-RU" sz="2800" dirty="0" smtClean="0">
                <a:solidFill>
                  <a:srgbClr val="00B050"/>
                </a:solidFill>
              </a:rPr>
              <a:t>);</a:t>
            </a:r>
          </a:p>
          <a:p>
            <a:endParaRPr lang="ru-RU" sz="2800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rgbClr val="00B050"/>
                </a:solidFill>
              </a:rPr>
              <a:t> выставка творческих рисунков детей, выполненные совместно с родителями «Я иду в школу</a:t>
            </a:r>
            <a:r>
              <a:rPr lang="ru-RU" sz="2800" dirty="0" smtClean="0">
                <a:solidFill>
                  <a:srgbClr val="00B050"/>
                </a:solidFill>
              </a:rPr>
              <a:t>».</a:t>
            </a:r>
          </a:p>
          <a:p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346530"/>
          <a:ext cx="8280920" cy="6108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4799"/>
                <a:gridCol w="6236121"/>
              </a:tblGrid>
              <a:tr h="19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недели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6" marR="36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Формы работы, название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6" marR="36006" marT="0" marB="0"/>
                </a:tc>
              </a:tr>
              <a:tr h="1065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6" marR="36006" marT="0" marB="0"/>
                </a:tc>
                <a:tc>
                  <a:txBody>
                    <a:bodyPr/>
                    <a:lstStyle/>
                    <a:p>
                      <a:pPr marR="5969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Выставка иллюстративных книг школьной тематики и чтение произведения  « Филиппок» Л.Н.Толстого.</a:t>
                      </a:r>
                    </a:p>
                    <a:p>
                      <a:pPr marR="5969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Беседа с детьми « Чем школа отличается от детского сада. Что мы знаем о школе».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Словесные игры: «Радио», «Отгадай, кто мой друг»,  «Я знаю…», «Слова-перевёртыши», «Кто летит (бежит, прыгает, идёт)», «Запомни слова», «Добавь букву» и т.д..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4.Помощь родителей в подборе мультфильмов и настольных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 о школе.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6" marR="36006" marT="0" marB="0"/>
                </a:tc>
              </a:tr>
              <a:tr h="1313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6" marR="360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Настольно-печатные и дидактические игры:  лото «Соберись в школу», «Составим цифры из счётных палочек», 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«Точечки»,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Собери портфель для школы», «Чудесный мешочек», «Что лишнее?» (школьные принадлежности и другие предметы).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2.Просмотр мультфильма «Остров ошибок».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Сюжетно – ролевая игра «Школа».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Совместное с детьми чтение книг о школе дома.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6" marR="36006" marT="0" marB="0"/>
                </a:tc>
              </a:tr>
              <a:tr h="1707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6" marR="36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Игры с элементами соревнования: «Кто скорее пролезет через обруч к флажку», «Чья команда забросит в корзину больше мячей», «Кто раньше дойдёт до середины», «Дорожка препятствий», «Мяч над головой» и т.д.</a:t>
                      </a:r>
                    </a:p>
                    <a:p>
                      <a:pPr algn="just">
                        <a:lnSpc>
                          <a:spcPts val="12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Загадывание загадок, чтение пословиц, разгадывание ребусов, кроссвордов о школе.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3.Встреча с учениками – выпускниками детского сада (рассматривание портфеля, книг, тетрадей, пенала и т.д.).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Консультация для родителей« Какие стороны готовности к школе особенно важны».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6" marR="36006" marT="0" marB="0"/>
                </a:tc>
              </a:tr>
              <a:tr h="817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6" marR="36006" marT="0" marB="0"/>
                </a:tc>
                <a:tc>
                  <a:txBody>
                    <a:bodyPr/>
                    <a:lstStyle/>
                    <a:p>
                      <a:pPr marR="5969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1.Рассматривание картины  «Школа» .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Фантазийный рассказ «Каким будет мой первый день в школе?» </a:t>
                      </a:r>
                    </a:p>
                    <a:p>
                      <a:pPr marR="5969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3.Просмотр мультфильма «Козленок, который умел считать до 10».</a:t>
                      </a:r>
                    </a:p>
                    <a:p>
                      <a:pPr marR="596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Коллаж «Мой будущий портфель».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6" marR="36006" marT="0" marB="0"/>
                </a:tc>
              </a:tr>
              <a:tr h="732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6" marR="36006" marT="0" marB="0"/>
                </a:tc>
                <a:tc>
                  <a:txBody>
                    <a:bodyPr/>
                    <a:lstStyle/>
                    <a:p>
                      <a:pPr marR="5969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1.Развивающее занятие «Юные волшебники» ( с использованием ИКТ, игровых,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здоровьесберегающих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технологий).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2.Оформление выставки детских рисунков « Я иду в школу».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3.Оформление буклета для родителей « Родителям будущих первоклассников».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6" marR="3600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w5lbd983FE.jpg"/>
          <p:cNvPicPr>
            <a:picLocks noChangeAspect="1"/>
          </p:cNvPicPr>
          <p:nvPr/>
        </p:nvPicPr>
        <p:blipFill>
          <a:blip r:embed="rId2" cstate="print"/>
          <a:srcRect t="4494"/>
          <a:stretch>
            <a:fillRect/>
          </a:stretch>
        </p:blipFill>
        <p:spPr>
          <a:xfrm>
            <a:off x="467544" y="836712"/>
            <a:ext cx="5400600" cy="3312368"/>
          </a:xfrm>
          <a:prstGeom prst="rect">
            <a:avLst/>
          </a:prstGeom>
        </p:spPr>
      </p:pic>
      <p:pic>
        <p:nvPicPr>
          <p:cNvPr id="3" name="Рисунок 2" descr="0YS_zlCcm6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501008"/>
            <a:ext cx="4464496" cy="2726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c3RrLrsR7I.jpg"/>
          <p:cNvPicPr>
            <a:picLocks noChangeAspect="1"/>
          </p:cNvPicPr>
          <p:nvPr/>
        </p:nvPicPr>
        <p:blipFill>
          <a:blip r:embed="rId2" cstate="print"/>
          <a:srcRect t="4494" r="27162"/>
          <a:stretch>
            <a:fillRect/>
          </a:stretch>
        </p:blipFill>
        <p:spPr>
          <a:xfrm>
            <a:off x="4716016" y="2708920"/>
            <a:ext cx="3312368" cy="3456384"/>
          </a:xfrm>
          <a:prstGeom prst="rect">
            <a:avLst/>
          </a:prstGeom>
        </p:spPr>
      </p:pic>
      <p:pic>
        <p:nvPicPr>
          <p:cNvPr id="3" name="Рисунок 2" descr="wZtxwOeCPX8.jpg"/>
          <p:cNvPicPr>
            <a:picLocks noChangeAspect="1"/>
          </p:cNvPicPr>
          <p:nvPr/>
        </p:nvPicPr>
        <p:blipFill>
          <a:blip r:embed="rId3" cstate="print"/>
          <a:srcRect r="19288"/>
          <a:stretch>
            <a:fillRect/>
          </a:stretch>
        </p:blipFill>
        <p:spPr>
          <a:xfrm>
            <a:off x="539552" y="620688"/>
            <a:ext cx="4608512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4243326_1-dd3ab67060ed2171e8c19fb174d3283c.png"/>
          <p:cNvPicPr>
            <a:picLocks noChangeAspect="1"/>
          </p:cNvPicPr>
          <p:nvPr/>
        </p:nvPicPr>
        <p:blipFill>
          <a:blip r:embed="rId2" cstate="print"/>
          <a:srcRect l="9271" t="37312" r="9271" b="20010"/>
          <a:stretch>
            <a:fillRect/>
          </a:stretch>
        </p:blipFill>
        <p:spPr>
          <a:xfrm>
            <a:off x="1043608" y="764704"/>
            <a:ext cx="3600400" cy="2664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008" y="98072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Дидактическая игра </a:t>
            </a:r>
          </a:p>
          <a:p>
            <a:r>
              <a:rPr lang="ru-RU" dirty="0" smtClean="0"/>
              <a:t>«Что для школы нужно»</a:t>
            </a:r>
            <a:endParaRPr lang="ru-RU" dirty="0"/>
          </a:p>
        </p:txBody>
      </p:sp>
      <p:pic>
        <p:nvPicPr>
          <p:cNvPr id="4" name="Рисунок 3" descr="ol_OJQxjCJk.jpg"/>
          <p:cNvPicPr>
            <a:picLocks noChangeAspect="1"/>
          </p:cNvPicPr>
          <p:nvPr/>
        </p:nvPicPr>
        <p:blipFill>
          <a:blip r:embed="rId3" cstate="print"/>
          <a:srcRect l="12201" t="41600" r="14300" b="35300"/>
          <a:stretch>
            <a:fillRect/>
          </a:stretch>
        </p:blipFill>
        <p:spPr>
          <a:xfrm>
            <a:off x="4860032" y="3212976"/>
            <a:ext cx="3312368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486916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 </a:t>
            </a:r>
            <a:r>
              <a:rPr lang="ru-RU" dirty="0" err="1" smtClean="0"/>
              <a:t>дид.игры</a:t>
            </a:r>
            <a:r>
              <a:rPr lang="ru-RU" dirty="0" smtClean="0"/>
              <a:t> «Точечки»  упражнять детей в счете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656" y="1196752"/>
            <a:ext cx="6336704" cy="1754326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</a:p>
        </p:txBody>
      </p:sp>
      <p:pic>
        <p:nvPicPr>
          <p:cNvPr id="7" name="Рисунок 6" descr="3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212976"/>
            <a:ext cx="4248472" cy="2646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7704" y="836712"/>
            <a:ext cx="669674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Паспорт проекта</a:t>
            </a:r>
          </a:p>
          <a:p>
            <a:endParaRPr lang="ru-RU" dirty="0"/>
          </a:p>
          <a:p>
            <a:r>
              <a:rPr lang="ru-RU" sz="2400" dirty="0" smtClean="0">
                <a:solidFill>
                  <a:srgbClr val="00B050"/>
                </a:solidFill>
              </a:rPr>
              <a:t>Участники проекта: </a:t>
            </a:r>
            <a:r>
              <a:rPr lang="ru-RU" sz="2400" dirty="0" smtClean="0"/>
              <a:t>воспитанники подготовительной к школе группы, воспитатели, родители воспитанников.</a:t>
            </a:r>
          </a:p>
          <a:p>
            <a:endParaRPr lang="ru-RU" sz="2400" dirty="0"/>
          </a:p>
          <a:p>
            <a:r>
              <a:rPr lang="ru-RU" sz="2400" dirty="0" smtClean="0">
                <a:solidFill>
                  <a:srgbClr val="00B050"/>
                </a:solidFill>
              </a:rPr>
              <a:t>Вид проекта: </a:t>
            </a:r>
            <a:r>
              <a:rPr lang="ru-RU" sz="2400" dirty="0" smtClean="0"/>
              <a:t>познавательно - игровой</a:t>
            </a:r>
          </a:p>
          <a:p>
            <a:endParaRPr lang="ru-RU" sz="2400" dirty="0"/>
          </a:p>
          <a:p>
            <a:r>
              <a:rPr lang="ru-RU" sz="2400" dirty="0" smtClean="0">
                <a:solidFill>
                  <a:srgbClr val="00B050"/>
                </a:solidFill>
              </a:rPr>
              <a:t>Срок реализации: </a:t>
            </a:r>
            <a:r>
              <a:rPr lang="ru-RU" sz="2400" dirty="0" smtClean="0"/>
              <a:t>краткосрочный ( 1 неделя)</a:t>
            </a:r>
          </a:p>
          <a:p>
            <a:endParaRPr lang="ru-RU" sz="2400" dirty="0"/>
          </a:p>
          <a:p>
            <a:r>
              <a:rPr lang="ru-RU" sz="2400" dirty="0" smtClean="0">
                <a:solidFill>
                  <a:srgbClr val="00B050"/>
                </a:solidFill>
              </a:rPr>
              <a:t>Возраст детей: </a:t>
            </a:r>
            <a:r>
              <a:rPr lang="ru-RU" sz="2400" dirty="0" smtClean="0"/>
              <a:t>6-7 лет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259632" y="2304747"/>
            <a:ext cx="7200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3200" u="sng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908720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Цель:</a:t>
            </a:r>
          </a:p>
          <a:p>
            <a:pPr algn="ctr"/>
            <a:r>
              <a:rPr lang="ru-RU" sz="3200" dirty="0" smtClean="0"/>
              <a:t> формировать </a:t>
            </a:r>
            <a:r>
              <a:rPr lang="ru-RU" sz="3200" dirty="0"/>
              <a:t>представления  о школе и положительное  отношение к школьной жизни у старших дошкольников.</a:t>
            </a:r>
          </a:p>
        </p:txBody>
      </p:sp>
      <p:pic>
        <p:nvPicPr>
          <p:cNvPr id="5" name="Picture 2" descr="Судебные приставы помогут пойти детям в школу Новости Пенз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1008"/>
            <a:ext cx="4464496" cy="2502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7236296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800" u="sng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</a:rPr>
              <a:t>Задачи:</a:t>
            </a:r>
            <a:endParaRPr lang="ru-RU" sz="2800" dirty="0">
              <a:solidFill>
                <a:srgbClr val="FF0000"/>
              </a:solidFill>
            </a:endParaRPr>
          </a:p>
          <a:p>
            <a:pPr lvl="0" algn="r" eaLnBrk="0" hangingPunct="0">
              <a:buFont typeface="Wingdings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</a:rPr>
              <a:t>способствовать формированию внутренней позиции будущего ученика (закрепление положительных представлений о школе, чтобы узнать много нового и уметь учится);</a:t>
            </a:r>
            <a:endParaRPr lang="ru-RU" dirty="0"/>
          </a:p>
          <a:p>
            <a:pPr lvl="0" algn="r" eaLnBrk="0" hangingPunct="0"/>
            <a:r>
              <a:rPr lang="ru-RU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• 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</a:rPr>
              <a:t>формирование мотивации учения и интереса к самому процессу обучения;</a:t>
            </a:r>
            <a:endParaRPr lang="ru-RU" dirty="0"/>
          </a:p>
          <a:p>
            <a:pPr lvl="0" algn="r" eaLnBrk="0" hangingPunct="0"/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         • </a:t>
            </a:r>
            <a:r>
              <a:rPr lang="ru-RU" dirty="0">
                <a:latin typeface="Calibri" pitchFamily="34" charset="0"/>
                <a:ea typeface="Times New Roman" pitchFamily="18" charset="0"/>
              </a:rPr>
              <a:t>продолжать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</a:rPr>
              <a:t>формировать коммуникативные навыки сотрудничества в     общении со сверстниками, необходимые для успешного протекания процесса обучения;</a:t>
            </a:r>
          </a:p>
          <a:p>
            <a:pPr lvl="0" algn="r" eaLnBrk="0" hangingPunct="0"/>
            <a:r>
              <a:rPr lang="ru-RU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• 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</a:rPr>
              <a:t>способствовать развитию взаимопонимания, дружелюбия;</a:t>
            </a:r>
            <a:endParaRPr lang="ru-RU" dirty="0"/>
          </a:p>
          <a:p>
            <a:pPr lvl="0" algn="r" eaLnBrk="0" hangingPunct="0"/>
            <a:r>
              <a:rPr lang="ru-RU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          • 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</a:rPr>
              <a:t>продолжать повышать уверенность в себе, самостоятельность и адекватную самооценку;</a:t>
            </a:r>
            <a:endParaRPr lang="ru-RU" dirty="0"/>
          </a:p>
          <a:p>
            <a:pPr lvl="0" algn="r" eaLnBrk="0" hangingPunct="0"/>
            <a:r>
              <a:rPr lang="ru-RU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     • 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</a:rPr>
              <a:t>снятие чувства тревоги и сомнения у дошкольников перед встречей со школой;</a:t>
            </a:r>
            <a:endParaRPr lang="ru-RU" dirty="0"/>
          </a:p>
          <a:p>
            <a:pPr lvl="0" algn="r" eaLnBrk="0" hangingPunct="0"/>
            <a:r>
              <a:rPr lang="ru-RU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   • 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</a:rPr>
              <a:t>повышение родительской компетентности в вопросах предшкольной подготовки.</a:t>
            </a:r>
            <a:endParaRPr lang="ru-RU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lang="ru-RU" sz="105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05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548680"/>
            <a:ext cx="8064896" cy="68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Ожидаемый результат: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• </a:t>
            </a: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формирование у детей мотивационной готовности к школе;</a:t>
            </a:r>
            <a:endParaRPr kumimoji="0" lang="ru-RU" sz="23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• </a:t>
            </a: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расширение знаний детей о мире школьников, интерес к школе, школьной атрибутике;</a:t>
            </a:r>
            <a:endParaRPr kumimoji="0" lang="ru-RU" sz="23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• </a:t>
            </a: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благоприятное течение адаптационного школьного периода.</a:t>
            </a:r>
            <a:endParaRPr kumimoji="0" lang="ru-RU" sz="23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• </a:t>
            </a: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освоение новых форм взаимодействия педагогов и родителей;</a:t>
            </a:r>
            <a:endParaRPr kumimoji="0" lang="ru-RU" sz="23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• </a:t>
            </a: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повышение педагогической компетентности всех участников проекта;</a:t>
            </a:r>
            <a:endParaRPr kumimoji="0" lang="ru-RU" sz="23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  • </a:t>
            </a: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обмен положительным опытом подготовки ребенка к школе;</a:t>
            </a:r>
            <a:endParaRPr kumimoji="0" lang="ru-RU" sz="23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300" b="0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          </a:t>
            </a:r>
            <a:r>
              <a:rPr lang="ru-RU" sz="23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• </a:t>
            </a: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достижение высоких показателей адаптации детей в   первом  классе;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300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r>
              <a:rPr lang="ru-RU" sz="2300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успешность детей в школе, высокая активность                    родителей в решении задач обучения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и воспитания детей.</a:t>
            </a:r>
            <a:endParaRPr kumimoji="0" lang="ru-RU" sz="23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827584" y="569586"/>
            <a:ext cx="7632848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Актуальность</a:t>
            </a:r>
            <a:r>
              <a:rPr kumimoji="0" lang="ru-RU" sz="28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проекта: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Поступление в школу – качественно новый этап в развитии дошкольника, связанный с изменением социальной ситуации и личностными преобразованиями, которые Л.С. Выгодский назвал кризисом семи лет.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Главное что необходимо ребенку, - положительная мотивация к обучению. По результатам опроса на начальном этапе дошкольники представляют свою будущую школьную жизнь примерно так: школьник самый счастливый ребенок ему купили новый портфель, форму и всякие принадлежности, он будет слушать учителя и получать пятерки.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Подобные детские надежды таят в себе опасность, потому что ребенок воспринимает школу как очередную игру, которая может оказаться совсем не такой                   привлекательной. Таким образом, стала очевидным целенаправленная работа по воспитанию положительного отношения к школе, формированию умения сотрудничества со взрослыми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Отношение ребенка к школе формируется до того как он в нее пойдет, и здесь важно правильно подать информацию со стороны родителей и детского сада.    В    дошкольном возрасте важно настроить ребенка на ежедневный труд и внушить ему, что у него все получиться, если он постарается. И поэтому, реализуя данный проект, углубились в формирование у детей знаний о тех предметах, качествах характера и условий которые необходимы школьнику для получения результата.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908720"/>
            <a:ext cx="5886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u="sng" dirty="0" smtClean="0">
                <a:solidFill>
                  <a:srgbClr val="FF0000"/>
                </a:solidFill>
              </a:rPr>
              <a:t>Подготовительный Этап: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подготовить в группе необходимый материал для познавательной и продуктивной деятельности (разработка конспекта игрового взаимодействия, бесед, настольно-печатных, дидактических, словесных игр и т.д.);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подготовить домашнее задание для родителей, собрать необходимую информацию и оформить её;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помощь со стороны родителей в подборе литературы и настольно – печатных игр на школьную тематику.</a:t>
            </a:r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980728"/>
            <a:ext cx="574238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4400" i="1" u="sng" dirty="0" smtClean="0">
                <a:solidFill>
                  <a:srgbClr val="FF0000"/>
                </a:solidFill>
              </a:rPr>
              <a:t>Основной этап: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С</a:t>
            </a:r>
            <a:r>
              <a:rPr lang="ru-RU" sz="2400" b="1" dirty="0" smtClean="0">
                <a:solidFill>
                  <a:srgbClr val="00B050"/>
                </a:solidFill>
              </a:rPr>
              <a:t>оциально-коммуникативное </a:t>
            </a:r>
            <a:r>
              <a:rPr lang="ru-RU" sz="2400" b="1" dirty="0">
                <a:solidFill>
                  <a:srgbClr val="00B050"/>
                </a:solidFill>
              </a:rPr>
              <a:t>развитие:</a:t>
            </a:r>
            <a:endParaRPr lang="ru-RU" sz="2400" dirty="0">
              <a:solidFill>
                <a:srgbClr val="00B050"/>
              </a:solidFill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2400" dirty="0" smtClean="0"/>
              <a:t> сюжетно </a:t>
            </a:r>
            <a:r>
              <a:rPr lang="ru-RU" sz="2400" dirty="0"/>
              <a:t>– ролевые игра «Школа»;</a:t>
            </a:r>
          </a:p>
          <a:p>
            <a:pPr algn="ctr">
              <a:buFont typeface="Wingdings" pitchFamily="2" charset="2"/>
              <a:buChar char="q"/>
            </a:pPr>
            <a:r>
              <a:rPr lang="ru-RU" sz="2400" dirty="0" smtClean="0"/>
              <a:t> встреча </a:t>
            </a:r>
            <a:r>
              <a:rPr lang="ru-RU" sz="2400" dirty="0"/>
              <a:t>с учениками – выпускниками детского сада (рассматривание портфеля, книг, тетрадей, пенала и т.д.);</a:t>
            </a:r>
          </a:p>
          <a:p>
            <a:pPr algn="ctr">
              <a:buFont typeface="Wingdings" pitchFamily="2" charset="2"/>
              <a:buChar char="q"/>
            </a:pPr>
            <a:r>
              <a:rPr lang="ru-RU" sz="2400" dirty="0" smtClean="0"/>
              <a:t>  развивающее </a:t>
            </a:r>
            <a:r>
              <a:rPr lang="ru-RU" sz="2400" dirty="0"/>
              <a:t>занятие «Юные волшебники» ( с использованием ИКТ, игровых, </a:t>
            </a:r>
            <a:r>
              <a:rPr lang="ru-RU" sz="2400" dirty="0" err="1"/>
              <a:t>здоровьесберегающих</a:t>
            </a:r>
            <a:r>
              <a:rPr lang="ru-RU" sz="2400" dirty="0"/>
              <a:t> технологий)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692696"/>
            <a:ext cx="5904656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4400" i="1" u="sng" dirty="0" smtClean="0">
                <a:solidFill>
                  <a:srgbClr val="FF0000"/>
                </a:solidFill>
              </a:rPr>
              <a:t>Основной этап: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Художественно-эстетическое </a:t>
            </a:r>
            <a:r>
              <a:rPr lang="ru-RU" sz="2400" b="1" dirty="0">
                <a:solidFill>
                  <a:srgbClr val="00B050"/>
                </a:solidFill>
              </a:rPr>
              <a:t>развитие:</a:t>
            </a:r>
            <a:endParaRPr lang="ru-RU" sz="2400" dirty="0">
              <a:solidFill>
                <a:srgbClr val="00B05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dirty="0"/>
              <a:t>коллаж «Мой будущий портфель»;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/>
              <a:t>оформление выставки детских рисунков « Я иду в школу».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B050"/>
                </a:solidFill>
              </a:rPr>
              <a:t>Физическое развитие:</a:t>
            </a:r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dirty="0"/>
              <a:t>игры с элементами соревнования: </a:t>
            </a:r>
            <a:endParaRPr lang="ru-RU" sz="2400" dirty="0" smtClean="0"/>
          </a:p>
          <a:p>
            <a:pPr>
              <a:buFont typeface="Courier New" pitchFamily="49" charset="0"/>
              <a:buChar char="o"/>
            </a:pPr>
            <a:r>
              <a:rPr lang="ru-RU" sz="2300" dirty="0" smtClean="0"/>
              <a:t>«</a:t>
            </a:r>
            <a:r>
              <a:rPr lang="ru-RU" sz="2300" dirty="0"/>
              <a:t>Кто скорее пролезет через обруч к флажку», </a:t>
            </a:r>
            <a:endParaRPr lang="ru-RU" sz="2300" dirty="0" smtClean="0"/>
          </a:p>
          <a:p>
            <a:pPr>
              <a:buFont typeface="Courier New" pitchFamily="49" charset="0"/>
              <a:buChar char="o"/>
            </a:pPr>
            <a:r>
              <a:rPr lang="ru-RU" sz="2300" dirty="0" smtClean="0"/>
              <a:t>«</a:t>
            </a:r>
            <a:r>
              <a:rPr lang="ru-RU" sz="2300" dirty="0"/>
              <a:t>Чья команда забросит в корзину больше мячей», </a:t>
            </a:r>
            <a:endParaRPr lang="ru-RU" sz="2300" dirty="0" smtClean="0"/>
          </a:p>
          <a:p>
            <a:pPr>
              <a:buFont typeface="Courier New" pitchFamily="49" charset="0"/>
              <a:buChar char="o"/>
            </a:pPr>
            <a:r>
              <a:rPr lang="ru-RU" sz="2300" dirty="0" smtClean="0"/>
              <a:t>«</a:t>
            </a:r>
            <a:r>
              <a:rPr lang="ru-RU" sz="2300" dirty="0"/>
              <a:t>Кто раньше дойдёт до середины</a:t>
            </a:r>
            <a:r>
              <a:rPr lang="ru-RU" sz="2300" dirty="0" smtClean="0"/>
              <a:t>»,</a:t>
            </a:r>
          </a:p>
          <a:p>
            <a:pPr>
              <a:buFont typeface="Courier New" pitchFamily="49" charset="0"/>
              <a:buChar char="o"/>
            </a:pPr>
            <a:r>
              <a:rPr lang="ru-RU" sz="2300" dirty="0" smtClean="0"/>
              <a:t> </a:t>
            </a:r>
            <a:r>
              <a:rPr lang="ru-RU" sz="2300" dirty="0"/>
              <a:t>«Дорожка препятствий», </a:t>
            </a:r>
            <a:endParaRPr lang="ru-RU" sz="2300" dirty="0" smtClean="0"/>
          </a:p>
          <a:p>
            <a:pPr>
              <a:buFont typeface="Courier New" pitchFamily="49" charset="0"/>
              <a:buChar char="o"/>
            </a:pPr>
            <a:r>
              <a:rPr lang="ru-RU" sz="2300" dirty="0" smtClean="0"/>
              <a:t>«</a:t>
            </a:r>
            <a:r>
              <a:rPr lang="ru-RU" sz="2300" dirty="0"/>
              <a:t>Мяч над головой» и т.д.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321</TotalTime>
  <Words>902</Words>
  <Application>Microsoft Office PowerPoint</Application>
  <PresentationFormat>Экран (4:3)</PresentationFormat>
  <Paragraphs>114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Times New Roman</vt:lpstr>
      <vt:lpstr>Оформление по умолчанию</vt:lpstr>
      <vt:lpstr>  Муниципальное дошкольное образовательное автономное учреждение «Детский сад №12 «Журавушка» комбинированного вида г.Орск»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home</cp:lastModifiedBy>
  <cp:revision>40</cp:revision>
  <dcterms:created xsi:type="dcterms:W3CDTF">2012-08-12T16:04:58Z</dcterms:created>
  <dcterms:modified xsi:type="dcterms:W3CDTF">2020-11-29T19:17:13Z</dcterms:modified>
</cp:coreProperties>
</file>