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79" r:id="rId14"/>
    <p:sldId id="269" r:id="rId15"/>
    <p:sldId id="270" r:id="rId16"/>
    <p:sldId id="268" r:id="rId17"/>
    <p:sldId id="271" r:id="rId18"/>
    <p:sldId id="273" r:id="rId19"/>
    <p:sldId id="274" r:id="rId20"/>
    <p:sldId id="280" r:id="rId21"/>
    <p:sldId id="281" r:id="rId22"/>
    <p:sldId id="282" r:id="rId23"/>
    <p:sldId id="283" r:id="rId24"/>
    <p:sldId id="287" r:id="rId25"/>
    <p:sldId id="284" r:id="rId26"/>
    <p:sldId id="285" r:id="rId27"/>
    <p:sldId id="286" r:id="rId28"/>
    <p:sldId id="288" r:id="rId29"/>
    <p:sldId id="289" r:id="rId30"/>
    <p:sldId id="290" r:id="rId31"/>
    <p:sldId id="291" r:id="rId32"/>
    <p:sldId id="292" r:id="rId33"/>
    <p:sldId id="275" r:id="rId34"/>
    <p:sldId id="276" r:id="rId35"/>
    <p:sldId id="277" r:id="rId36"/>
    <p:sldId id="293" r:id="rId37"/>
    <p:sldId id="278" r:id="rId38"/>
    <p:sldId id="272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39893A5-638A-4833-95BC-04985C0A5FCE}">
          <p14:sldIdLst>
            <p14:sldId id="256"/>
            <p14:sldId id="257"/>
            <p14:sldId id="261"/>
            <p14:sldId id="258"/>
            <p14:sldId id="259"/>
            <p14:sldId id="260"/>
            <p14:sldId id="262"/>
            <p14:sldId id="263"/>
            <p14:sldId id="264"/>
            <p14:sldId id="265"/>
            <p14:sldId id="266"/>
            <p14:sldId id="267"/>
            <p14:sldId id="279"/>
            <p14:sldId id="269"/>
            <p14:sldId id="270"/>
            <p14:sldId id="268"/>
            <p14:sldId id="271"/>
          </p14:sldIdLst>
        </p14:section>
        <p14:section name="Раздел без заголовка" id="{4FE5CA25-C92D-412B-93C0-AA9D56E622F8}">
          <p14:sldIdLst>
            <p14:sldId id="273"/>
            <p14:sldId id="274"/>
            <p14:sldId id="280"/>
            <p14:sldId id="281"/>
            <p14:sldId id="282"/>
            <p14:sldId id="283"/>
            <p14:sldId id="287"/>
            <p14:sldId id="284"/>
            <p14:sldId id="285"/>
            <p14:sldId id="286"/>
            <p14:sldId id="288"/>
            <p14:sldId id="289"/>
            <p14:sldId id="290"/>
            <p14:sldId id="291"/>
            <p14:sldId id="292"/>
            <p14:sldId id="275"/>
            <p14:sldId id="276"/>
            <p14:sldId id="277"/>
            <p14:sldId id="293"/>
            <p14:sldId id="278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6" d="100"/>
          <a:sy n="76" d="100"/>
        </p:scale>
        <p:origin x="-165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8A5068-82B3-4EB2-B459-A2071A85627B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463A0-EBE5-467B-808A-F43F3E77F5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8A5068-82B3-4EB2-B459-A2071A85627B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463A0-EBE5-467B-808A-F43F3E77F5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8A5068-82B3-4EB2-B459-A2071A85627B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463A0-EBE5-467B-808A-F43F3E77F5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8A5068-82B3-4EB2-B459-A2071A85627B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463A0-EBE5-467B-808A-F43F3E77F5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8A5068-82B3-4EB2-B459-A2071A85627B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463A0-EBE5-467B-808A-F43F3E77F5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8A5068-82B3-4EB2-B459-A2071A85627B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463A0-EBE5-467B-808A-F43F3E77F5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8A5068-82B3-4EB2-B459-A2071A85627B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463A0-EBE5-467B-808A-F43F3E77F5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8A5068-82B3-4EB2-B459-A2071A85627B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463A0-EBE5-467B-808A-F43F3E77F5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8A5068-82B3-4EB2-B459-A2071A85627B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463A0-EBE5-467B-808A-F43F3E77F5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8A5068-82B3-4EB2-B459-A2071A85627B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463A0-EBE5-467B-808A-F43F3E77F5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8A5068-82B3-4EB2-B459-A2071A85627B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6463A0-EBE5-467B-808A-F43F3E77F5F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F8A5068-82B3-4EB2-B459-A2071A85627B}" type="datetimeFigureOut">
              <a:rPr lang="ru-RU" smtClean="0"/>
              <a:t>05.12.2020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66463A0-EBE5-467B-808A-F43F3E77F5F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ulug.tav.obr55.ru/files/2020/01/f25378258a2c4d713825ff6b1a7c8bd5-768x7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0272" y="4800715"/>
            <a:ext cx="1670823" cy="154464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85852" y="6461"/>
            <a:ext cx="7143800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МОАУ «СОШ № 5 г. Орска» (</a:t>
            </a:r>
            <a:r>
              <a:rPr lang="ru-RU" b="1" dirty="0">
                <a:solidFill>
                  <a:srgbClr val="002060"/>
                </a:solidFill>
              </a:rPr>
              <a:t>д</a:t>
            </a:r>
            <a:r>
              <a:rPr lang="ru-RU" b="1" dirty="0" smtClean="0">
                <a:solidFill>
                  <a:srgbClr val="002060"/>
                </a:solidFill>
              </a:rPr>
              <a:t>ошкольные группы)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37139" y="3967065"/>
            <a:ext cx="3000364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1кв. категории:</a:t>
            </a:r>
          </a:p>
          <a:p>
            <a:pPr algn="r"/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Дорогина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В.Р.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476672"/>
            <a:ext cx="814393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          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«Я </a:t>
            </a:r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хочу 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школу</a:t>
            </a:r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61253" y="5936512"/>
            <a:ext cx="3000364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543" y="3573016"/>
            <a:ext cx="4247332" cy="2713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877522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Целевые ориентиры на этапе завершения дошкольного образования:</a:t>
            </a:r>
          </a:p>
          <a:p>
            <a:pPr lvl="0" algn="just"/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lvl="0"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✓ Инициативность и самостоятельность</a:t>
            </a:r>
          </a:p>
          <a:p>
            <a:pPr lvl="0"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✓ Установка на положительное отношение к миру</a:t>
            </a:r>
          </a:p>
          <a:p>
            <a:pPr lvl="0"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✓ Способность к выбору</a:t>
            </a:r>
          </a:p>
          <a:p>
            <a:pPr lvl="0"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✓ Фантазия, воображение, творчество</a:t>
            </a:r>
          </a:p>
          <a:p>
            <a:pPr lvl="0"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✓ Умение подчиняться правилам и социальным нормам</a:t>
            </a:r>
          </a:p>
          <a:p>
            <a:pPr lvl="0"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✓ Способность к принятию собственных решений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foliant72.ru/image/cache/data/product/820892-800x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12976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57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mycdn.me/i?r=AyH4iRPQ2q0otWIFepML2LxR60O4DIh1DEwDThG9St9q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3369920" cy="449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mycdn.me/i?r=AyH4iRPQ2q0otWIFepML2LxRsjNWMC5UU32HljvDEPJw9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2815"/>
            <a:ext cx="3382910" cy="451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328" y="692696"/>
            <a:ext cx="8260565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«Составь слово», «Звуки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буквы»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закрепление навыков чтения и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звуко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буквенного анализа слова, развитие умения составлять из букв слова, внимания, памяти, логического мышления</a:t>
            </a:r>
            <a:r>
              <a:rPr lang="ru-RU" sz="1600" i="1" dirty="0">
                <a:solidFill>
                  <a:srgbClr val="002060"/>
                </a:solidFill>
              </a:rPr>
              <a:t>.</a:t>
            </a:r>
          </a:p>
          <a:p>
            <a:pPr algn="ctr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8096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mycdn.me/i?r=AyH4iRPQ2q0otWIFepML2LxR37abhV6LrDg9Mu-4JZ95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591" y="1364772"/>
            <a:ext cx="3672407" cy="48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.mycdn.me/i?r=AyH4iRPQ2q0otWIFepML2LxRJnCkqYkptLzzO6MN6g6D8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32457"/>
            <a:ext cx="3696643" cy="492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476672"/>
            <a:ext cx="799288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Солнышко», Блоки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Дьенеша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совершенствовать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знания о 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составе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изученных 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чисел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формировать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умение представлять 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числа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в виде суммы двух слагаемых (на основе наглядности). </a:t>
            </a:r>
          </a:p>
        </p:txBody>
      </p:sp>
    </p:spTree>
    <p:extLst>
      <p:ext uri="{BB962C8B-B14F-4D97-AF65-F5344CB8AC3E}">
        <p14:creationId xmlns:p14="http://schemas.microsoft.com/office/powerpoint/2010/main" val="32965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18" y="787398"/>
            <a:ext cx="4320480" cy="2592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787398"/>
            <a:ext cx="3192944" cy="53215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56" y="3688355"/>
            <a:ext cx="4287442" cy="25724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42836" y="3319023"/>
            <a:ext cx="1832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Блоки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Дьенеша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30742" y="430685"/>
            <a:ext cx="3369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со счетными палочками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73237" y="398858"/>
            <a:ext cx="177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Ставим опыты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22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mycdn.me/i?r=AyH4iRPQ2q0otWIFepML2LxRX3AXHaT6lcJeESUo0Uf8_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5895"/>
            <a:ext cx="3754073" cy="500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.mycdn.me/i?r=AyH4iRPQ2q0otWIFepML2LxRyY2HE7blqGClvk_r7f6j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71619"/>
            <a:ext cx="3599780" cy="479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548680"/>
            <a:ext cx="7714513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Математические квадраты, блоки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Дьенеша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развитие логического мышления.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62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.mycdn.me/i?r=AyH4iRPQ2q0otWIFepML2LxRXjUlj2dEwCla3P8bzET9N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36" y="946314"/>
            <a:ext cx="3744416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.mycdn.me/i?r=AyH4iRPQ2q0otWIFepML2LxR1Gp1Lt88dWRYuqObZ-e7h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3" y="2564904"/>
            <a:ext cx="4448493" cy="333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772" y="47667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</a:rPr>
              <a:t>«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Веселые клеточки», «Умная рыбалка»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формировать умение концентрировать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внимание; ориентировка на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клетке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(нахождение левого угла 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клетки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середина, обводка 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клетки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повторение состава числа.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18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i.mycdn.me/i?r=AyH4iRPQ2q0otWIFepML2LxRap_z1Vbl_UbTYcwTk_eyh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790" y="1484784"/>
            <a:ext cx="3470625" cy="46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648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«Он, она, оно, 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они» </a:t>
            </a:r>
          </a:p>
          <a:p>
            <a:pPr algn="just"/>
            <a:r>
              <a:rPr lang="ru-RU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Упражнять 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в классификации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соотнесение существительных мужского, женского, среднего рода; подбирать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карточки.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https://i.mycdn.me/image?id=910288549586&amp;t=3&amp;plc=API&amp;viewToken=uQNz9c80By_lXY4p9N1zTQ&amp;tkn=*XmgNKTlxGvmSq6iuCqpjd8hYsP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00608"/>
            <a:ext cx="3613285" cy="481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18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5053"/>
            <a:ext cx="38164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«Что сначала, что потом?» 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развитие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логики, мышления,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умения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составлять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связный рассказ,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устанавливать  причинно –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связи; учит систематизировать 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полученные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знания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расширяет 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запас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s://i.mycdn.me/i?r=AyH4iRPQ2q0otWIFepML2LxRzOxNtMKE9DMpt-MuFfcch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07235"/>
            <a:ext cx="2717858" cy="370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99992" y="554319"/>
            <a:ext cx="41044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«Теплые и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холодные цвета»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ознакомление детей с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основами художественного отображения действительности –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важнейшими средствами передачи мыслей, чувств художника.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ttps://i.mycdn.me/i?r=AyH4iRPQ2q0otWIFepML2LxRIkjHrupLHgeBv0KjMeoNm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07235"/>
            <a:ext cx="4947983" cy="371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82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22866" y="404664"/>
            <a:ext cx="2287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Экскурсия в школу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C:\Users\рбт\Desktop\DSC047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26" y="855866"/>
            <a:ext cx="3816106" cy="2861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рбт\Desktop\DSC047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3840151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рбт\Desktop\DSC047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45" y="773996"/>
            <a:ext cx="3687879" cy="276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рбт\Desktop\DSC047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86" y="3717833"/>
            <a:ext cx="3575538" cy="2681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166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рбт\Desktop\DSC04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8106"/>
            <a:ext cx="3840151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рбт\Desktop\DSC047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0688"/>
            <a:ext cx="3840151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рбт\Desktop\DSC047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408" y="449344"/>
            <a:ext cx="3840151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рбт\Desktop\DSC047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97423"/>
            <a:ext cx="3840151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1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836712"/>
            <a:ext cx="850112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Быть готовым к школе – 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значит уметь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читать, писать и считать.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Быть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готовым к школе – 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значит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быть готовым 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этому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научиться».</a:t>
            </a:r>
          </a:p>
          <a:p>
            <a:pPr algn="ctr"/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Венгер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Л.А.</a:t>
            </a:r>
          </a:p>
        </p:txBody>
      </p:sp>
      <p:pic>
        <p:nvPicPr>
          <p:cNvPr id="1026" name="Picture 2" descr="C:\Users\HomePC\Desktop\0bccb7783dc3e7788fbdff33903f182d--owl-clip-art-owl-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2722930" cy="329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ickimage.ru/wp-content/uploads/images/detskie/school/shkola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93" y="692696"/>
            <a:ext cx="3744416" cy="271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vsdn.ru/images/data/col/9d66a15f7e4e2bfac82176a00f4190b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2696"/>
            <a:ext cx="3707904" cy="283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0-tub-ru.yandex.net/i?id=23e701a0a79a1a24701ac46071019a0f&amp;ref=rim&amp;n=33&amp;w=212&amp;h=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3" y="3645024"/>
            <a:ext cx="3854996" cy="272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0-tub-ru.yandex.net/i?id=d1e1398bd25b096b7b0ad5b7a21963b4&amp;ref=rim&amp;n=33&amp;w=214&amp;h=1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112" y="3607383"/>
            <a:ext cx="3935727" cy="275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43708" y="310664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Рисунки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«Что тебе понравилось в школе».</a:t>
            </a:r>
          </a:p>
        </p:txBody>
      </p:sp>
    </p:spTree>
    <p:extLst>
      <p:ext uri="{BB962C8B-B14F-4D97-AF65-F5344CB8AC3E}">
        <p14:creationId xmlns:p14="http://schemas.microsoft.com/office/powerpoint/2010/main" val="1087985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maam.ru/images/users/photos/medium/d25c28d1373209ed4031991e25e06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4015140" cy="291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get-zen_doc/230865/pub_5d945f69c05c7100affa3d48_5d946101b477bf00ae02e213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104456" cy="291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kroha29.ru/foto/OPT/1.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06" y="3717032"/>
            <a:ext cx="4069624" cy="295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ds04.infourok.ru/uploads/ex/12ad/0008ec4c-3fc9b0fe/hello_html_m33f46fc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719" y="3688515"/>
            <a:ext cx="4119625" cy="27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755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503612"/>
            <a:ext cx="45125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Фотоальбом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«Мы будущие ученики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0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34248"/>
            <a:ext cx="3737587" cy="528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18820"/>
            <a:ext cx="3759144" cy="531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968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86968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271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0602"/>
            <a:ext cx="8640960" cy="629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028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8" y="620688"/>
            <a:ext cx="3969081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106" y="620687"/>
            <a:ext cx="3716334" cy="56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741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3" cy="633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390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46" y="332656"/>
            <a:ext cx="8524526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97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389520"/>
            <a:ext cx="4456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«</a:t>
            </a:r>
            <a:r>
              <a:rPr lang="ru-RU" b="1" dirty="0" smtClean="0">
                <a:solidFill>
                  <a:srgbClr val="002060"/>
                </a:solidFill>
              </a:rPr>
              <a:t>Уголок </a:t>
            </a:r>
            <a:r>
              <a:rPr lang="ru-RU" b="1" dirty="0">
                <a:solidFill>
                  <a:srgbClr val="002060"/>
                </a:solidFill>
              </a:rPr>
              <a:t>будущего школьника»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011" y="841513"/>
            <a:ext cx="4387401" cy="263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73016"/>
            <a:ext cx="4562872" cy="273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41513"/>
            <a:ext cx="3298676" cy="549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168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71" y="802482"/>
            <a:ext cx="4383360" cy="263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71500"/>
            <a:ext cx="3429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95" y="3645024"/>
            <a:ext cx="4595513" cy="275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998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57166"/>
            <a:ext cx="842968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Поступление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в 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школу-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переломный момент в жизни ребёнка, переход к новому образу жизни и условиям деятельности, и иному положению в обществе, новым взаимоотношениям со взрослыми и сверстниками. Очень важно, чтобы ребёнок психологически был готов к 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школе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Т. е. к той определённой системе требований, которые будут предъявлены к ребёнку во время учёбы. Чтобы обеспечить постепенное вхождение 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дошкольников в школьную жизнь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следует эффективно осуществлять преемственность между 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дошкольной и школьной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системой образования. Преемственность поможет сохранить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самоценность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дошкольного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детства и сформировать фундаментальные личностные качества ребёнка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Актуальность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данного 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в подборе и сочетании разных видов деятельности и форм организации, которые обеспечат все направления развития и создадут целостный образ жизни старшего 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дошкольника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Таким образом, насыщение 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предшкольного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образования проектной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деятельностью будет способствовать формированию полноценной психологической готовности ребёнка к систематическому обучению в 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школе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" r="7749"/>
          <a:stretch/>
        </p:blipFill>
        <p:spPr bwMode="auto">
          <a:xfrm>
            <a:off x="4970491" y="824536"/>
            <a:ext cx="3673766" cy="257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1048"/>
            <a:ext cx="3998740" cy="239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r="2677"/>
          <a:stretch/>
        </p:blipFill>
        <p:spPr bwMode="auto">
          <a:xfrm>
            <a:off x="508470" y="681020"/>
            <a:ext cx="4246324" cy="269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9" r="2754"/>
          <a:stretch/>
        </p:blipFill>
        <p:spPr bwMode="auto">
          <a:xfrm>
            <a:off x="511818" y="3636339"/>
            <a:ext cx="4051104" cy="278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671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208" y="850396"/>
            <a:ext cx="4080454" cy="244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75313"/>
            <a:ext cx="408045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60" y="620688"/>
            <a:ext cx="4210533" cy="252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6" t="15257" r="13013" b="7380"/>
          <a:stretch/>
        </p:blipFill>
        <p:spPr bwMode="auto">
          <a:xfrm>
            <a:off x="457792" y="3573016"/>
            <a:ext cx="3985457" cy="270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196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971451" cy="6027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9960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81626" y="278371"/>
            <a:ext cx="2515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Игровой калейдоскоп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006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488023"/>
            <a:ext cx="3593896" cy="2886900"/>
          </a:xfrm>
          <a:prstGeom prst="rect">
            <a:avLst/>
          </a:prstGeom>
        </p:spPr>
      </p:pic>
      <p:pic>
        <p:nvPicPr>
          <p:cNvPr id="4" name="Рисунок 3" descr="DSC006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1483" y="3488023"/>
            <a:ext cx="3937613" cy="2871176"/>
          </a:xfrm>
          <a:prstGeom prst="rect">
            <a:avLst/>
          </a:prstGeom>
        </p:spPr>
      </p:pic>
      <p:pic>
        <p:nvPicPr>
          <p:cNvPr id="5" name="Рисунок 4" descr="DSC006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5637" y="789687"/>
            <a:ext cx="3333773" cy="2500329"/>
          </a:xfrm>
          <a:prstGeom prst="rect">
            <a:avLst/>
          </a:prstGeom>
        </p:spPr>
      </p:pic>
      <p:pic>
        <p:nvPicPr>
          <p:cNvPr id="6" name="Рисунок 5" descr="DSC006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13401" y="832369"/>
            <a:ext cx="3333773" cy="250032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95933" y="2963366"/>
            <a:ext cx="2768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Игра «Он, она, оно, они»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47368" y="2920684"/>
            <a:ext cx="2642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Игра «Как тебя зовут?»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32901" y="5989867"/>
            <a:ext cx="2642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Игра «Как тебя зовут?»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5989867"/>
            <a:ext cx="314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«Выбери дистанцию»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83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6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043" y="501874"/>
            <a:ext cx="4155620" cy="3096344"/>
          </a:xfrm>
          <a:prstGeom prst="rect">
            <a:avLst/>
          </a:prstGeom>
        </p:spPr>
      </p:pic>
      <p:pic>
        <p:nvPicPr>
          <p:cNvPr id="4" name="Рисунок 3" descr="DSC006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5442" y="3573016"/>
            <a:ext cx="3744415" cy="2808312"/>
          </a:xfrm>
          <a:prstGeom prst="rect">
            <a:avLst/>
          </a:prstGeom>
        </p:spPr>
      </p:pic>
      <p:pic>
        <p:nvPicPr>
          <p:cNvPr id="5" name="Рисунок 4" descr="IMG_34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8843" y="686163"/>
            <a:ext cx="3712790" cy="2727765"/>
          </a:xfrm>
          <a:prstGeom prst="rect">
            <a:avLst/>
          </a:prstGeom>
        </p:spPr>
      </p:pic>
      <p:pic>
        <p:nvPicPr>
          <p:cNvPr id="6" name="Рисунок 5" descr="IMG_34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1732" y="3784654"/>
            <a:ext cx="3462235" cy="25966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82422" y="3044973"/>
            <a:ext cx="1890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Блоки </a:t>
            </a:r>
            <a:r>
              <a:rPr lang="ru-RU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Дьенеша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19626" y="6002568"/>
            <a:ext cx="1890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Блоки </a:t>
            </a:r>
            <a:r>
              <a:rPr lang="ru-RU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Дьенеша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21732" y="3238178"/>
            <a:ext cx="4973753" cy="36004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Пособие «Весёлые клеточки»</a:t>
            </a:r>
            <a:endParaRPr lang="ru-RU" sz="1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076056" y="5993370"/>
            <a:ext cx="4973753" cy="36004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Пособие «Весёлые клеточки»</a:t>
            </a:r>
            <a:endParaRPr lang="ru-RU" sz="1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048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332656"/>
            <a:ext cx="3139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Памятки для родителей:</a:t>
            </a:r>
          </a:p>
        </p:txBody>
      </p:sp>
      <p:pic>
        <p:nvPicPr>
          <p:cNvPr id="3074" name="Picture 2" descr="https://psy-files.ru/wp-content/uploads/e/3/2/e326301a78c90feb0b32891411ec15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52270"/>
            <a:ext cx="3928334" cy="55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rodnichok.saha.prosadiki.ru/media/2020/06/01/1254211260/podgotovka_detej_k_shko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591" y="852271"/>
            <a:ext cx="393553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267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PC\Desktop\олдодод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703163" cy="57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240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kidbooms.ru/wp-content/uploads/8/b/e/8beae61d42928ad7eea9e4bca5d090c8.j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26" y="764704"/>
            <a:ext cx="8422901" cy="569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777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24986" y="1196752"/>
            <a:ext cx="7057389" cy="45330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</a:t>
            </a:r>
          </a:p>
          <a:p>
            <a:pPr algn="ctr"/>
            <a:r>
              <a:rPr lang="ru-RU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</a:t>
            </a:r>
            <a:r>
              <a:rPr lang="ru-RU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нимание</a:t>
            </a:r>
            <a:r>
              <a:rPr lang="ru-RU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!!!</a:t>
            </a:r>
            <a:endParaRPr lang="ru-RU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092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343" y="1196752"/>
            <a:ext cx="80724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rgbClr val="002060"/>
                </a:solidFill>
              </a:rPr>
              <a:t> 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повысить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интерес к школе и сформировать у детей старшего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дошкольного возраста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положительное отношение к предстоящему обучению,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подготовить к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принятию новой социальной позиции «школьника», повысить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грамотность и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компетенцию родителей по вопросу подготовки детей к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школе; сформировать у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подготовительной группы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осознанную мотивацию к учёбе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3343" y="2924944"/>
            <a:ext cx="83582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проекта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-Формирование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детей правильного представления о школе;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-Способствование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развитию интереса к школе и учебным навыкам;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-Формирование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личностной готовности детей к школе, «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внутреннюю позицию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школьника»;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-Развитие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компетенций будущих первоклассников (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социально- коммуникативной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информационной, технологической);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-Проведение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педагогического просвещения родителей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будущих первоклассников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вопросам готовности детей к школьному обучению;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Тренировка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положительной школьной учебной мотивации;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-Предупреждение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снятие тревожности и страха перед школой;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-Ознакомление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родителей с основами психологии ребенка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старшего дошкольного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возраста и с методами и приемами позитивного настроя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«школьную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позицию».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3343" y="436129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 проекта: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долгосрочный.	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познавательно-творческий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подготовительной группы, воспитатели, родители.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8180" y="476672"/>
            <a:ext cx="85011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Принципы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реализации проекта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-Личностно-ориентированный подход в процессе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воспитания положительного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отношения к школе детей дошкольников;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-Целенаправленность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процесса воспитания положительного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отношения к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школе на основе возрастных особенностей детей;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-Научно-обоснованное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сочетание разных видов деятельности;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-Единство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содержания форм и методов работы;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сотворчества детей, педагогов и родителей 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совместном процессе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«дети – родители – сотрудники»;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доступности;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системности и последовательности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4367044"/>
            <a:ext cx="77153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проектной деятельности: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Расширены представления детей о школьном обучении, повышена познавательная активность.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Сформирована осознанная мотивация к обучению в школе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8374" y="5517232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Направление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 на реализацию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ФГОС.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85011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 реализации </a:t>
            </a:r>
            <a:r>
              <a:rPr lang="ru-RU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проекта.</a:t>
            </a:r>
            <a:endParaRPr lang="ru-RU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1.Подготовительный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этап: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Познакомить родителей с задачами проекта, обозначить их роль в реализации проекта, привлечь к участию в жизни группы (сбор информации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методической базы, разработанной в соответствии с примерной основной образовательной программой детского сада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Анализ проблемы: что уже есть и что нужно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сделать.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Формулировка целей и задач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Подбор и изучение методической, справочной, энциклопедической и художественной литературы по выбранной тематике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Подбор необходимого оборудования и пособий для практического обогащения проекта, целенаправленности, систематизации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образовательного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процесса.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Планирование деятельности педагога и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 стороны родителей в подборе литературы и настольно – печатных игр на школьную тематику; оформление уголка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школьника.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208912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2.Основной этап: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Беседа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«Профессия-учитель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Рассматривание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картин, иллюстраций, открыток  на школьную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тематику,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составление рассказов.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Сюжетно-ролевая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«Школа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Просмотр мультфильмов на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школьную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тематику («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Остров ошибок», «Опять двойка», «В стране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невыученных уроков»)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-Дидактические игры: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«Собери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портфель», «Что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лишнее?»,  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«Математический цветок»,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сначала, что потом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?», «Веселые клеточки», «Теплые и  холодные цвета»,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«Он, она, оно, они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«Составь слово», «Звуки и буквы», «Умная рыбалка».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-Выставка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иллюстрированных книг на тему «Школа», заучивание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стихотворений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чтение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рассказов.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Беседа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Чем детский сад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отличается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школы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?».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Беседа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уроках, переменах и 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школьном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звонке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Игра-соревнование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 детьми подготовительных групп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«Как мы готовы к школе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-Часы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общения по детским рисункам «Кем я хочу стать, или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работы хороши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«Мой портфель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-Экскурсия в школу.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84296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3.Работа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-Анкетирование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родителей на тему «Мой ребенок – будущий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первоклассник».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-Стендовая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информация для родителей «Заповеди первоклассника», «Готовим будущего первоклассника», «Практические рекомендации родителям будущих первоклассников»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-Консультация педагога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(родительское собрание) «Психологическая готовность к школьному обучению»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4.Заключительный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этап.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-Презентация проекта.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-Создание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фотоальбома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«мы будущие ученики»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-Презентация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творческих рисунков детей «Что тебе понравилось в школе».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-Оформление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папки с консультациями для родителей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HomePC\Desktop\animaytsionnyie-kartinki--o-yshkole-9_56e07a3f52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1048"/>
            <a:ext cx="3096344" cy="237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500042"/>
            <a:ext cx="8001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Продукты проекта: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857232"/>
            <a:ext cx="72866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-Сборник поговорок, скороговорок на школьную тематику;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-Выставка детских творческих работ;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-Дидактические игры;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Рекомендации: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«Заповеди первоклассника», «Готовим будущего первоклассника», «Практические рекомендации родителям будущих первоклассников».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детьми: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-Выставки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детских работ,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макеты.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методы исследования: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-теоретический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анализ научной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литературы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-наблюдение;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-беседы;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-тестирование. </a:t>
            </a:r>
          </a:p>
          <a:p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HomePC\Desktop\8047506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095" y="3429000"/>
            <a:ext cx="3137944" cy="27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701</TotalTime>
  <Words>841</Words>
  <Application>Microsoft Office PowerPoint</Application>
  <PresentationFormat>Экран (4:3)</PresentationFormat>
  <Paragraphs>145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HomePC</cp:lastModifiedBy>
  <cp:revision>51</cp:revision>
  <dcterms:created xsi:type="dcterms:W3CDTF">2020-12-04T09:02:31Z</dcterms:created>
  <dcterms:modified xsi:type="dcterms:W3CDTF">2020-12-05T18:41:34Z</dcterms:modified>
</cp:coreProperties>
</file>