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9" r:id="rId1"/>
  </p:sldMasterIdLst>
  <p:sldIdLst>
    <p:sldId id="256" r:id="rId2"/>
    <p:sldId id="273" r:id="rId3"/>
    <p:sldId id="257" r:id="rId4"/>
    <p:sldId id="258" r:id="rId5"/>
    <p:sldId id="259" r:id="rId6"/>
    <p:sldId id="260" r:id="rId7"/>
    <p:sldId id="261" r:id="rId8"/>
    <p:sldId id="265" r:id="rId9"/>
    <p:sldId id="263" r:id="rId10"/>
    <p:sldId id="264" r:id="rId11"/>
    <p:sldId id="269" r:id="rId12"/>
    <p:sldId id="270" r:id="rId13"/>
    <p:sldId id="271" r:id="rId14"/>
    <p:sldId id="272" r:id="rId15"/>
    <p:sldId id="266" r:id="rId16"/>
    <p:sldId id="267" r:id="rId17"/>
    <p:sldId id="268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8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D065D-3AF6-4B00-8BC7-D1230B63268D}" type="datetimeFigureOut">
              <a:rPr lang="ru-RU" smtClean="0"/>
              <a:t>01.12.2020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4958F19F-ECDF-4132-A700-F04995F1EE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6095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D065D-3AF6-4B00-8BC7-D1230B63268D}" type="datetimeFigureOut">
              <a:rPr lang="ru-RU" smtClean="0"/>
              <a:t>01.12.2020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958F19F-ECDF-4132-A700-F04995F1EE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2296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D065D-3AF6-4B00-8BC7-D1230B63268D}" type="datetimeFigureOut">
              <a:rPr lang="ru-RU" smtClean="0"/>
              <a:t>01.12.2020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958F19F-ECDF-4132-A700-F04995F1EE68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564377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D065D-3AF6-4B00-8BC7-D1230B63268D}" type="datetimeFigureOut">
              <a:rPr lang="ru-RU" smtClean="0"/>
              <a:t>01.12.2020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958F19F-ECDF-4132-A700-F04995F1EE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11142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D065D-3AF6-4B00-8BC7-D1230B63268D}" type="datetimeFigureOut">
              <a:rPr lang="ru-RU" smtClean="0"/>
              <a:t>01.12.2020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958F19F-ECDF-4132-A700-F04995F1EE68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468935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D065D-3AF6-4B00-8BC7-D1230B63268D}" type="datetimeFigureOut">
              <a:rPr lang="ru-RU" smtClean="0"/>
              <a:t>01.12.2020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958F19F-ECDF-4132-A700-F04995F1EE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98784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D065D-3AF6-4B00-8BC7-D1230B63268D}" type="datetimeFigureOut">
              <a:rPr lang="ru-RU" smtClean="0"/>
              <a:t>01.12.2020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8F19F-ECDF-4132-A700-F04995F1EE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25317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D065D-3AF6-4B00-8BC7-D1230B63268D}" type="datetimeFigureOut">
              <a:rPr lang="ru-RU" smtClean="0"/>
              <a:t>01.12.2020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8F19F-ECDF-4132-A700-F04995F1EE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277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D065D-3AF6-4B00-8BC7-D1230B63268D}" type="datetimeFigureOut">
              <a:rPr lang="ru-RU" smtClean="0"/>
              <a:t>01.12.2020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8F19F-ECDF-4132-A700-F04995F1EE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9029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D065D-3AF6-4B00-8BC7-D1230B63268D}" type="datetimeFigureOut">
              <a:rPr lang="ru-RU" smtClean="0"/>
              <a:t>01.12.2020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958F19F-ECDF-4132-A700-F04995F1EE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4939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D065D-3AF6-4B00-8BC7-D1230B63268D}" type="datetimeFigureOut">
              <a:rPr lang="ru-RU" smtClean="0"/>
              <a:t>01.12.2020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958F19F-ECDF-4132-A700-F04995F1EE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3791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D065D-3AF6-4B00-8BC7-D1230B63268D}" type="datetimeFigureOut">
              <a:rPr lang="ru-RU" smtClean="0"/>
              <a:t>01.12.2020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958F19F-ECDF-4132-A700-F04995F1EE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7160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D065D-3AF6-4B00-8BC7-D1230B63268D}" type="datetimeFigureOut">
              <a:rPr lang="ru-RU" smtClean="0"/>
              <a:t>01.12.2020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8F19F-ECDF-4132-A700-F04995F1EE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3998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D065D-3AF6-4B00-8BC7-D1230B63268D}" type="datetimeFigureOut">
              <a:rPr lang="ru-RU" smtClean="0"/>
              <a:t>01.12.2020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8F19F-ECDF-4132-A700-F04995F1EE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9113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D065D-3AF6-4B00-8BC7-D1230B63268D}" type="datetimeFigureOut">
              <a:rPr lang="ru-RU" smtClean="0"/>
              <a:t>01.12.2020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8F19F-ECDF-4132-A700-F04995F1EE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2916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D065D-3AF6-4B00-8BC7-D1230B63268D}" type="datetimeFigureOut">
              <a:rPr lang="ru-RU" smtClean="0"/>
              <a:t>01.12.2020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958F19F-ECDF-4132-A700-F04995F1EE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9703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9D065D-3AF6-4B00-8BC7-D1230B63268D}" type="datetimeFigureOut">
              <a:rPr lang="ru-RU" smtClean="0"/>
              <a:t>01.12.2020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4958F19F-ECDF-4132-A700-F04995F1EE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3415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0" r:id="rId1"/>
    <p:sldLayoutId id="2147483851" r:id="rId2"/>
    <p:sldLayoutId id="2147483852" r:id="rId3"/>
    <p:sldLayoutId id="2147483853" r:id="rId4"/>
    <p:sldLayoutId id="2147483854" r:id="rId5"/>
    <p:sldLayoutId id="2147483855" r:id="rId6"/>
    <p:sldLayoutId id="2147483856" r:id="rId7"/>
    <p:sldLayoutId id="2147483857" r:id="rId8"/>
    <p:sldLayoutId id="2147483858" r:id="rId9"/>
    <p:sldLayoutId id="2147483859" r:id="rId10"/>
    <p:sldLayoutId id="2147483860" r:id="rId11"/>
    <p:sldLayoutId id="2147483861" r:id="rId12"/>
    <p:sldLayoutId id="2147483862" r:id="rId13"/>
    <p:sldLayoutId id="2147483863" r:id="rId14"/>
    <p:sldLayoutId id="2147483864" r:id="rId15"/>
    <p:sldLayoutId id="214748386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94115" y="1820318"/>
            <a:ext cx="10063091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проекта:</a:t>
            </a:r>
          </a:p>
          <a:p>
            <a:pPr algn="ctr"/>
            <a:r>
              <a:rPr lang="ru-RU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«Я хочу в школу»</a:t>
            </a:r>
            <a:endParaRPr lang="ru-RU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146473" y="4235606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Вид проекта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познавательно – творческий</a:t>
            </a:r>
          </a:p>
          <a:p>
            <a:pPr algn="ctr">
              <a:spcAft>
                <a:spcPts val="0"/>
              </a:spcAft>
            </a:pPr>
            <a:r>
              <a:rPr lang="ru-RU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Возраст детей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подготовительная к школе группа</a:t>
            </a:r>
          </a:p>
          <a:p>
            <a:pPr algn="ctr">
              <a:spcAft>
                <a:spcPts val="0"/>
              </a:spcAft>
            </a:pPr>
            <a:r>
              <a:rPr lang="ru-RU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Участники проекта: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 дети подготовительной группы, воспитатели, родители.</a:t>
            </a:r>
          </a:p>
          <a:p>
            <a:pPr algn="ctr">
              <a:spcAft>
                <a:spcPts val="0"/>
              </a:spcAft>
            </a:pP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Выполнила: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воспитатель подготовительной группы Белых Л.В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МДОАУ Детский сад №53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973268" cy="3465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2032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2254" y="413094"/>
            <a:ext cx="8911687" cy="1280890"/>
          </a:xfrm>
        </p:spPr>
        <p:txBody>
          <a:bodyPr>
            <a:normAutofit/>
          </a:bodyPr>
          <a:lstStyle/>
          <a:p>
            <a:r>
              <a:rPr 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этап</a:t>
            </a: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340899" y="1526345"/>
            <a:ext cx="10307149" cy="5598941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Экскурсия в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школу (онлайн)</a:t>
            </a:r>
          </a:p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Беседа «Профессия-учитель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Рассматривание картин, иллюстраций, открыток  на школьную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тематику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составление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рассказов</a:t>
            </a:r>
          </a:p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Сюжетно-ролевая игра «Школа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фотоальбома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«Кто у нас в семье был первоклассником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(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рассказов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Просмотр мультфильмов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школьную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тематику («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Остров ошибок», «Опять двойка», «В стране невыученных уроков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»)</a:t>
            </a:r>
          </a:p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Дидактическая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«Что лишнее?»,  «Одень ученика в школу», «Что сначала, что потом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?»</a:t>
            </a:r>
          </a:p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Интеллектуальная игра «Почемучки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(командная игра)</a:t>
            </a: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43225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85826" y="726830"/>
            <a:ext cx="9748155" cy="5786511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Выставка иллюстрированных книг на тему «Школа», заучивание стихотворений, чтение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рассказов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Беседа « Чем детский сад отличается от школы?»,  НОД «Беседа  о школе?»</a:t>
            </a:r>
          </a:p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Экскурсия в школьную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библиотеку (онлайн)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Вечер загадок «Скоро в школу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Беседа об уроках, переменах и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школьном звонке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Игра-соревнование между детьми подготовительных групп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мы готовы к школе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Часы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общения по детским рисункам «Кем я хочу стать, или все работы хороши», «Крепкое тело – крепкий дух!», «С чего начинается дружба», «Мой портфель»</a:t>
            </a:r>
          </a:p>
        </p:txBody>
      </p:sp>
    </p:spTree>
    <p:extLst>
      <p:ext uri="{BB962C8B-B14F-4D97-AF65-F5344CB8AC3E}">
        <p14:creationId xmlns:p14="http://schemas.microsoft.com/office/powerpoint/2010/main" val="37087267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5518484" cy="41388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6755" y="2378241"/>
            <a:ext cx="6042527" cy="45318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5876755" y="998439"/>
            <a:ext cx="58804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Сюжетно-ролевая игра «Школа»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830" y="4540667"/>
            <a:ext cx="3449053" cy="231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0007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229726" cy="39222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938" y="-1"/>
            <a:ext cx="5229726" cy="39222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1017691" y="4142693"/>
            <a:ext cx="110459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Интеллектуальная игра «Почемучки» (командная игра)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553" y="4692316"/>
            <a:ext cx="2464447" cy="2165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179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95" y="5275844"/>
            <a:ext cx="1604214" cy="158215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69305" cy="38019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8295" y="-87957"/>
            <a:ext cx="5983705" cy="69459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449180" y="3801979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Дидактическая игра  «Что лишнее?»,</a:t>
            </a:r>
          </a:p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«Что сначала, что потом?»</a:t>
            </a:r>
          </a:p>
        </p:txBody>
      </p:sp>
    </p:spTree>
    <p:extLst>
      <p:ext uri="{BB962C8B-B14F-4D97-AF65-F5344CB8AC3E}">
        <p14:creationId xmlns:p14="http://schemas.microsoft.com/office/powerpoint/2010/main" val="21019717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2593" y="366203"/>
            <a:ext cx="10124269" cy="1767397"/>
          </a:xfrm>
        </p:spPr>
        <p:txBody>
          <a:bodyPr>
            <a:no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Рекомендовано на занятиях по подготовке к школе воспитателю выполнять следующие задачи: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40900" y="1570892"/>
            <a:ext cx="10672909" cy="5287108"/>
          </a:xfrm>
        </p:spPr>
        <p:txBody>
          <a:bodyPr>
            <a:normAutofit/>
          </a:bodyPr>
          <a:lstStyle/>
          <a:p>
            <a:pPr lvl="0" fontAlgn="base"/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у дошкольников представления о школьных занятиях как о важной деятельности для приобретения необходимых знаний, умений и навыков. В соответствии с этим представлением у детей вырабатывается познавательная активность на занятиях;</a:t>
            </a:r>
          </a:p>
          <a:p>
            <a:pPr lvl="0" fontAlgn="base"/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Выработка ответственности, настойчивости, самостоятельности и старательности. Это способствует стремлению ребенка овладевать знаниями, умениями и навыками, прилагая для этого достаточные усилия;</a:t>
            </a:r>
          </a:p>
          <a:p>
            <a:pPr lvl="0" fontAlgn="base"/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Овладение навыками коллективной деятельности, позитивного отношения к сверстникам, формирование способности активно воздействовать на своих сверстников как на участников общей деятельности. То есть способности оказания посильной помощи, вынесения справедливых оценок результатов работы сверстников, выработка тактичности в оценке допущенных ошибок;</a:t>
            </a:r>
          </a:p>
          <a:p>
            <a:pPr lvl="0" fontAlgn="base"/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Приобретение дошкольниками навыков организованного поведения и учебной деятельности в условиях коллектива. Эти навыки способствуют формированию у дошкольников самостоятельности в выборе вида деятельности, игры или занятий.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36058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65983" y="413094"/>
            <a:ext cx="8911687" cy="1280890"/>
          </a:xfrm>
        </p:spPr>
        <p:txBody>
          <a:bodyPr>
            <a:normAutofit/>
          </a:bodyPr>
          <a:lstStyle/>
          <a:p>
            <a:r>
              <a:rPr 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родителями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23119" y="1484142"/>
            <a:ext cx="10423404" cy="5373858"/>
          </a:xfrm>
        </p:spPr>
        <p:txBody>
          <a:bodyPr/>
          <a:lstStyle/>
          <a:p>
            <a:pPr lvl="0"/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Анкетирование родителей на тему «Мой ребенок – будущий первоклассник»(приложение 8). По результату – планирование консультаций, папок – передвижек и собрания.</a:t>
            </a:r>
          </a:p>
          <a:p>
            <a:pPr lvl="0"/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Стендовая информация для родителей «Заповеди первоклассника», «Готовим будущего первоклассника», «Практические рекомендации родителям будущих первоклассников»</a:t>
            </a:r>
          </a:p>
          <a:p>
            <a:pPr lvl="0"/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Консультация педагога-психолога (родительское собрание) «Психологическая готовность к школьному обучению» (приложение 9).</a:t>
            </a:r>
          </a:p>
          <a:p>
            <a:pPr lvl="0"/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Родителям принести атрибуты к созданию уголка «Школа» (обшить куклы, сделать макет парты и т.д.) </a:t>
            </a:r>
          </a:p>
          <a:p>
            <a:pPr lvl="0"/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День открытых дверей в школе.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07146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6660" y="441230"/>
            <a:ext cx="8911687" cy="1280890"/>
          </a:xfrm>
        </p:spPr>
        <p:txBody>
          <a:bodyPr>
            <a:normAutofit fontScale="90000"/>
          </a:bodyPr>
          <a:lstStyle/>
          <a:p>
            <a:r>
              <a:rPr 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Заключительный </a:t>
            </a:r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этап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93457" y="1378634"/>
            <a:ext cx="9987305" cy="5233181"/>
          </a:xfrm>
        </p:spPr>
        <p:txBody>
          <a:bodyPr>
            <a:normAutofit/>
          </a:bodyPr>
          <a:lstStyle/>
          <a:p>
            <a:pPr lvl="0"/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проекта - оформление </a:t>
            </a:r>
            <a:r>
              <a:rPr lang="ru-RU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лепбука</a:t>
            </a: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«Школа»</a:t>
            </a:r>
          </a:p>
          <a:p>
            <a:pPr lvl="0"/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фотоальбома «Кто у нас в семье был первоклассником»</a:t>
            </a:r>
          </a:p>
          <a:p>
            <a:pPr lvl="0"/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творческих рисунков детей «Что тебе понравилось в школе».</a:t>
            </a:r>
          </a:p>
          <a:p>
            <a:pPr lvl="0"/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Оформление папки с консультациями для </a:t>
            </a:r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28358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978" y="545432"/>
            <a:ext cx="125552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0406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61405" y="491639"/>
            <a:ext cx="8911687" cy="1280890"/>
          </a:xfrm>
        </p:spPr>
        <p:txBody>
          <a:bodyPr>
            <a:normAutofit/>
          </a:bodyPr>
          <a:lstStyle/>
          <a:p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</a:t>
            </a: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58462" y="1772529"/>
            <a:ext cx="9931790" cy="4670474"/>
          </a:xfrm>
        </p:spPr>
        <p:txBody>
          <a:bodyPr>
            <a:normAutofit lnSpcReduction="10000"/>
          </a:bodyPr>
          <a:lstStyle/>
          <a:p>
            <a:pPr lvl="0"/>
            <a:r>
              <a:rPr lang="ru-RU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сформированность</a:t>
            </a:r>
            <a:r>
              <a:rPr lang="ru-RU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мотивационной готовности детей старшего дошкольного возраста к обучению в школе.</a:t>
            </a:r>
          </a:p>
          <a:p>
            <a:pPr lvl="0"/>
            <a:r>
              <a:rPr lang="ru-RU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Профилактика </a:t>
            </a:r>
            <a:r>
              <a:rPr lang="ru-RU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дезадаптации</a:t>
            </a:r>
            <a:r>
              <a:rPr lang="ru-RU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начале обучения ребенка в школе и создание условий для его успешности.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22826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86488" y="421301"/>
            <a:ext cx="8911687" cy="1280890"/>
          </a:xfrm>
        </p:spPr>
        <p:txBody>
          <a:bodyPr>
            <a:normAutofit/>
          </a:bodyPr>
          <a:lstStyle/>
          <a:p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86488" y="1702191"/>
            <a:ext cx="9927321" cy="5036234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ru-RU" sz="5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у детей старшего дошкольного возраста мотивационной готовности к обучению в школе через использование педагогических технологий;</a:t>
            </a:r>
          </a:p>
          <a:p>
            <a:pPr lvl="0"/>
            <a:r>
              <a:rPr lang="ru-RU" sz="5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для информационной подготовки родителей к новым жизненным и социальным переменам в связи с поступлением детей в школу.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4297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5135" y="370891"/>
            <a:ext cx="8911687" cy="1280890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endParaRPr lang="ru-RU" sz="6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05135" y="1427871"/>
            <a:ext cx="10226455" cy="5430129"/>
          </a:xfrm>
        </p:spPr>
        <p:txBody>
          <a:bodyPr>
            <a:normAutofit/>
          </a:bodyPr>
          <a:lstStyle/>
          <a:p>
            <a:pPr lvl="0"/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Способствовать формированию внутренней позиции будущего ученика (закрепление положительных представлений о школе, желание учиться в школе, чтобы знать много нового и уметь учиться).</a:t>
            </a:r>
          </a:p>
          <a:p>
            <a:pPr lvl="0"/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учебно-познавательные мотивы.</a:t>
            </a:r>
          </a:p>
          <a:p>
            <a:pPr lvl="0"/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Продолжать формировать коммуникативные навыки в общении со сверстниками, необходимые для успешного протекания процесса обучения.</a:t>
            </a:r>
          </a:p>
          <a:p>
            <a:pPr lvl="0"/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Способствовать снятию чувства тревоги и сомнения у дошкольников перед встречей со школой.</a:t>
            </a:r>
          </a:p>
          <a:p>
            <a:pPr lvl="0"/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Повышать родительскую компетентность в вопросах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предшкольной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подготовки детей.</a:t>
            </a:r>
          </a:p>
          <a:p>
            <a:pPr lvl="0"/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предметно-развивающей среды для ознакомления воспитанников со школой (дидактические и сюжетно-ролевые игры); знакомство детей со школой и профессией учителя.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2296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0389" y="455297"/>
            <a:ext cx="10096134" cy="1331300"/>
          </a:xfrm>
        </p:spPr>
        <p:txBody>
          <a:bodyPr>
            <a:normAutofit fontScale="90000"/>
          </a:bodyPr>
          <a:lstStyle/>
          <a:p>
            <a:r>
              <a:rPr 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Ожидаемые результаты проекта: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50389" y="1322363"/>
            <a:ext cx="10096134" cy="5303520"/>
          </a:xfrm>
        </p:spPr>
        <p:txBody>
          <a:bodyPr>
            <a:normAutofit fontScale="92500"/>
          </a:bodyPr>
          <a:lstStyle/>
          <a:p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Дети: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- наличие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детей правильных и четких представлений и знаний о школе;</a:t>
            </a:r>
          </a:p>
          <a:p>
            <a:pPr marL="0" lvl="0" indent="0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-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сформированность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учебного и социального мотива учебной деятельности;</a:t>
            </a:r>
          </a:p>
          <a:p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Родители: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-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уточнят и пополнят знания: о современной школе, о возрастных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	психофизиологических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особенностях детей, о способах подготовки детей к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обучению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повысят свою компетентность в отношении знаний особенностей развития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своего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ребенка;</a:t>
            </a:r>
          </a:p>
          <a:p>
            <a:pPr marL="0" indent="0" algn="just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-смогут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своевременно проконсультировать по насущной проблеме со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специалистами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Педагоги: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- получат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необходимую и дополнительную информацию о детях и их родителях;</a:t>
            </a:r>
          </a:p>
          <a:p>
            <a:pPr marL="0" indent="0" algn="just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- реализуют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обобщения и распространения передового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педагогического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опыта;</a:t>
            </a:r>
          </a:p>
          <a:p>
            <a:pPr marL="0" indent="0" algn="just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- получат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оперативного получения «обратной» связи.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55820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0390" y="511568"/>
            <a:ext cx="8911687" cy="1280890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проекта предусматривает соблюдение следующих педагогических принципов: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50389" y="2077328"/>
            <a:ext cx="10110201" cy="4590757"/>
          </a:xfrm>
        </p:spPr>
        <p:txBody>
          <a:bodyPr/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целенаправленности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процесса воспитания положительного отношения к школе;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научно-обоснованного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сочетания разных видов деятельности (игры, труда, занятий);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единства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содержания форм и методов работы;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личностно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ориентированного подхода в процессе воспитания положительного отношения к школе;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сотрудничества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детей, педагогов и родителей;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доступности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системности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последовательности.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92636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683431" y="2622177"/>
            <a:ext cx="1006309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реализации проекта</a:t>
            </a:r>
            <a:r>
              <a:rPr lang="ru-RU" sz="3200" b="1" dirty="0"/>
              <a:t>:</a:t>
            </a:r>
            <a:endParaRPr lang="ru-RU" sz="32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915185" y="0"/>
            <a:ext cx="2276815" cy="2214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9073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0728" y="413095"/>
            <a:ext cx="8911687" cy="1280890"/>
          </a:xfrm>
        </p:spPr>
        <p:txBody>
          <a:bodyPr>
            <a:normAutofit/>
          </a:bodyPr>
          <a:lstStyle/>
          <a:p>
            <a:r>
              <a:rPr 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Подготовительный этап: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89649" y="1448972"/>
            <a:ext cx="10775852" cy="5409028"/>
          </a:xfrm>
        </p:spPr>
        <p:txBody>
          <a:bodyPr>
            <a:normAutofit/>
          </a:bodyPr>
          <a:lstStyle/>
          <a:p>
            <a:pPr lvl="0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Познакомить родителей с задачами проекта, обозначить их роль в реализации проекта, привлечь к участию в жизни группы (сбор информации)</a:t>
            </a:r>
          </a:p>
          <a:p>
            <a:pPr lvl="0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методической базы, разработанной в соответствии с примерной основной образовательной программой детского сада</a:t>
            </a:r>
          </a:p>
          <a:p>
            <a:pPr lvl="0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проблемы: что уже есть и что нужно сделать</a:t>
            </a:r>
          </a:p>
          <a:p>
            <a:pPr lvl="0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Формулировка целей и задач проекта</a:t>
            </a:r>
          </a:p>
          <a:p>
            <a:pPr lvl="0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Подбор и изучение методической, справочной, энциклопедической и художественной литературы по выбранной тематике проекта</a:t>
            </a:r>
          </a:p>
          <a:p>
            <a:pPr lvl="0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Подбор необходимого оборудования и пособий для практического обогащения проекта, целенаправленности, систематизации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воспитательно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образовательного процесса</a:t>
            </a:r>
          </a:p>
          <a:p>
            <a:pPr lvl="0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Планирование деятельности педагога и детей</a:t>
            </a:r>
          </a:p>
          <a:p>
            <a:pPr lvl="0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Помощь со стороны родителей в подборе литературы и настольно – печатных игр на школьную тематику; оформление уголка школьника.</a:t>
            </a:r>
          </a:p>
          <a:p>
            <a:pPr lvl="0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Сотрудничество со школьной библиотекой и учителями начальных классов.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9013271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69</TotalTime>
  <Words>899</Words>
  <Application>Microsoft Office PowerPoint</Application>
  <PresentationFormat>Широкоэкранный</PresentationFormat>
  <Paragraphs>86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Century Gothic</vt:lpstr>
      <vt:lpstr>Times New Roman</vt:lpstr>
      <vt:lpstr>Wingdings 3</vt:lpstr>
      <vt:lpstr>Легкий дым</vt:lpstr>
      <vt:lpstr>Презентация PowerPoint</vt:lpstr>
      <vt:lpstr>Презентация PowerPoint</vt:lpstr>
      <vt:lpstr>Проблема</vt:lpstr>
      <vt:lpstr>Цель</vt:lpstr>
      <vt:lpstr>Задачи</vt:lpstr>
      <vt:lpstr>Ожидаемые результаты проекта: </vt:lpstr>
      <vt:lpstr>Реализация проекта предусматривает соблюдение следующих педагогических принципов: </vt:lpstr>
      <vt:lpstr>Презентация PowerPoint</vt:lpstr>
      <vt:lpstr>Подготовительный этап:</vt:lpstr>
      <vt:lpstr>Основной этап</vt:lpstr>
      <vt:lpstr>Презентация PowerPoint</vt:lpstr>
      <vt:lpstr>Презентация PowerPoint</vt:lpstr>
      <vt:lpstr>Презентация PowerPoint</vt:lpstr>
      <vt:lpstr>Презентация PowerPoint</vt:lpstr>
      <vt:lpstr>Рекомендовано на занятиях по подготовке к школе воспитателю выполнять следующие задачи: </vt:lpstr>
      <vt:lpstr>Работа с родителями</vt:lpstr>
      <vt:lpstr>Заключительный этап 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Полина</dc:creator>
  <cp:lastModifiedBy>Полина</cp:lastModifiedBy>
  <cp:revision>15</cp:revision>
  <dcterms:created xsi:type="dcterms:W3CDTF">2020-11-29T07:27:08Z</dcterms:created>
  <dcterms:modified xsi:type="dcterms:W3CDTF">2020-12-01T06:45:42Z</dcterms:modified>
</cp:coreProperties>
</file>