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68" r:id="rId3"/>
    <p:sldId id="272" r:id="rId4"/>
    <p:sldId id="274" r:id="rId5"/>
    <p:sldId id="277" r:id="rId6"/>
    <p:sldId id="276" r:id="rId7"/>
    <p:sldId id="278" r:id="rId8"/>
    <p:sldId id="259" r:id="rId9"/>
    <p:sldId id="258" r:id="rId10"/>
    <p:sldId id="260" r:id="rId11"/>
    <p:sldId id="261" r:id="rId12"/>
    <p:sldId id="262" r:id="rId13"/>
    <p:sldId id="263" r:id="rId14"/>
    <p:sldId id="265" r:id="rId15"/>
    <p:sldId id="266" r:id="rId16"/>
    <p:sldId id="280" r:id="rId17"/>
    <p:sldId id="267" r:id="rId18"/>
    <p:sldId id="270" r:id="rId19"/>
    <p:sldId id="279"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1" d="100"/>
          <a:sy n="91" d="100"/>
        </p:scale>
        <p:origin x="-960"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04.12.2020</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04.12.2020</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04.12.2020</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04.12.2020</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04.12.2020</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pPr/>
              <a:t>04.12.2020</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5B106E36-FD25-4E2D-B0AA-010F637433A0}" type="datetimeFigureOut">
              <a:rPr lang="ru-RU" smtClean="0"/>
              <a:pPr/>
              <a:t>04.12.2020</a:t>
            </a:fld>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5B106E36-FD25-4E2D-B0AA-010F637433A0}" type="datetimeFigureOut">
              <a:rPr lang="ru-RU" smtClean="0"/>
              <a:pPr/>
              <a:t>04.12.2020</a:t>
            </a:fld>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5B106E36-FD25-4E2D-B0AA-010F637433A0}" type="datetimeFigureOut">
              <a:rPr lang="ru-RU" smtClean="0"/>
              <a:pPr/>
              <a:t>04.12.2020</a:t>
            </a:fld>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pPr/>
              <a:t>04.12.2020</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pPr/>
              <a:t>04.12.2020</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5B106E36-FD25-4E2D-B0AA-010F637433A0}" type="datetimeFigureOut">
              <a:rPr lang="ru-RU" smtClean="0"/>
              <a:pPr/>
              <a:t>04.12.2020</a:t>
            </a:fld>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218455"/>
          </a:xfrm>
        </p:spPr>
        <p:txBody>
          <a:bodyPr/>
          <a:lstStyle/>
          <a:p>
            <a:endParaRPr lang="ru-RU" dirty="0"/>
          </a:p>
        </p:txBody>
      </p:sp>
      <p:sp>
        <p:nvSpPr>
          <p:cNvPr id="3" name="Подзаголовок 2"/>
          <p:cNvSpPr>
            <a:spLocks noGrp="1"/>
          </p:cNvSpPr>
          <p:nvPr>
            <p:ph type="subTitle" idx="1"/>
          </p:nvPr>
        </p:nvSpPr>
        <p:spPr>
          <a:xfrm>
            <a:off x="1371600" y="2132856"/>
            <a:ext cx="6400800" cy="3505944"/>
          </a:xfrm>
        </p:spPr>
        <p:txBody>
          <a:bodyPr>
            <a:normAutofit lnSpcReduction="10000"/>
          </a:bodyPr>
          <a:lstStyle/>
          <a:p>
            <a:r>
              <a:rPr lang="ru-RU" dirty="0" smtClean="0"/>
              <a:t>Муниципальный конкурс проектов</a:t>
            </a:r>
            <a:br>
              <a:rPr lang="ru-RU" dirty="0" smtClean="0"/>
            </a:br>
            <a:r>
              <a:rPr lang="ru-RU" dirty="0" smtClean="0"/>
              <a:t>«Я Хочу в школу»</a:t>
            </a:r>
            <a:r>
              <a:rPr lang="ru-RU" b="1" dirty="0" err="1" smtClean="0"/>
              <a:t>Кадаева</a:t>
            </a:r>
            <a:r>
              <a:rPr lang="ru-RU" b="1" dirty="0" smtClean="0"/>
              <a:t> </a:t>
            </a:r>
            <a:r>
              <a:rPr lang="ru-RU" b="1" dirty="0" err="1" smtClean="0"/>
              <a:t>Гульнара</a:t>
            </a:r>
            <a:r>
              <a:rPr lang="ru-RU" b="1" dirty="0" smtClean="0"/>
              <a:t>  </a:t>
            </a:r>
            <a:r>
              <a:rPr lang="ru-RU" b="1" dirty="0" err="1" smtClean="0"/>
              <a:t>Амировна</a:t>
            </a:r>
            <a:endParaRPr lang="ru-RU" b="1" dirty="0" smtClean="0"/>
          </a:p>
          <a:p>
            <a:r>
              <a:rPr lang="ru-RU" b="1" dirty="0" smtClean="0"/>
              <a:t>воспитатель</a:t>
            </a:r>
          </a:p>
          <a:p>
            <a:r>
              <a:rPr lang="ru-RU" b="1" dirty="0" smtClean="0"/>
              <a:t>МОАУ «СОШ № 54 г. Орска»</a:t>
            </a:r>
          </a:p>
          <a:p>
            <a:r>
              <a:rPr lang="ru-RU" b="1" dirty="0" smtClean="0"/>
              <a:t>(Дошкольные группы)</a:t>
            </a:r>
            <a:endParaRPr lang="ru-RU" b="1" dirty="0"/>
          </a:p>
        </p:txBody>
      </p:sp>
      <p:pic>
        <p:nvPicPr>
          <p:cNvPr id="1027" name="Picture 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6" name="Прямоугольник 5"/>
          <p:cNvSpPr/>
          <p:nvPr/>
        </p:nvSpPr>
        <p:spPr>
          <a:xfrm>
            <a:off x="899592" y="908720"/>
            <a:ext cx="7848872" cy="4524315"/>
          </a:xfrm>
          <a:prstGeom prst="rect">
            <a:avLst/>
          </a:prstGeom>
        </p:spPr>
        <p:txBody>
          <a:bodyPr wrap="square">
            <a:spAutoFit/>
          </a:bodyPr>
          <a:lstStyle/>
          <a:p>
            <a:pPr algn="ctr"/>
            <a:r>
              <a:rPr lang="ru-RU" sz="3200" b="1" i="1" dirty="0" smtClean="0"/>
              <a:t>Муниципальный конкурс проектов</a:t>
            </a:r>
            <a:br>
              <a:rPr lang="ru-RU" sz="3200" b="1" i="1" dirty="0" smtClean="0"/>
            </a:br>
            <a:r>
              <a:rPr lang="ru-RU" sz="3200" b="1" i="1" dirty="0" smtClean="0"/>
              <a:t>«Я Хочу в школу»</a:t>
            </a:r>
          </a:p>
          <a:p>
            <a:pPr algn="ctr"/>
            <a:endParaRPr lang="ru-RU" sz="3200" dirty="0" smtClean="0"/>
          </a:p>
          <a:p>
            <a:pPr algn="ctr"/>
            <a:r>
              <a:rPr lang="ru-RU" sz="3200" b="1" dirty="0" smtClean="0"/>
              <a:t>Авторы проекта:</a:t>
            </a:r>
          </a:p>
          <a:p>
            <a:pPr algn="ctr"/>
            <a:r>
              <a:rPr lang="ru-RU" sz="3200" b="1" dirty="0" err="1" smtClean="0"/>
              <a:t>Кадаева</a:t>
            </a:r>
            <a:r>
              <a:rPr lang="ru-RU" sz="3200" b="1" dirty="0" smtClean="0"/>
              <a:t> </a:t>
            </a:r>
            <a:r>
              <a:rPr lang="ru-RU" sz="3200" b="1" dirty="0" err="1" smtClean="0"/>
              <a:t>Гульнара</a:t>
            </a:r>
            <a:r>
              <a:rPr lang="ru-RU" sz="3200" b="1" dirty="0" smtClean="0"/>
              <a:t>  </a:t>
            </a:r>
            <a:r>
              <a:rPr lang="ru-RU" sz="3200" b="1" dirty="0" err="1" smtClean="0"/>
              <a:t>Амировна</a:t>
            </a:r>
            <a:endParaRPr lang="ru-RU" sz="3200" b="1" dirty="0" smtClean="0"/>
          </a:p>
          <a:p>
            <a:pPr algn="ctr"/>
            <a:r>
              <a:rPr lang="ru-RU" sz="3200" b="1" dirty="0" smtClean="0"/>
              <a:t>Ефимова Светлана </a:t>
            </a:r>
            <a:r>
              <a:rPr lang="ru-RU" sz="3200" b="1" dirty="0" smtClean="0"/>
              <a:t>Андреевна</a:t>
            </a:r>
          </a:p>
          <a:p>
            <a:pPr algn="ctr"/>
            <a:endParaRPr lang="ru-RU" sz="3200" b="1" dirty="0" smtClean="0"/>
          </a:p>
          <a:p>
            <a:pPr algn="ctr"/>
            <a:r>
              <a:rPr lang="ru-RU" sz="3200" b="1" dirty="0" smtClean="0"/>
              <a:t>МОАУ </a:t>
            </a:r>
            <a:r>
              <a:rPr lang="ru-RU" sz="3200" b="1" dirty="0" smtClean="0"/>
              <a:t>«СОШ № 54 г. Орска»</a:t>
            </a:r>
          </a:p>
          <a:p>
            <a:pPr algn="ctr"/>
            <a:r>
              <a:rPr lang="ru-RU" sz="3200" b="1" dirty="0" smtClean="0"/>
              <a:t>(Дошкольные группы)</a:t>
            </a:r>
            <a:endParaRPr lang="ru-RU" sz="32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Рисунки по темам: «Школа</a:t>
            </a:r>
            <a:r>
              <a:rPr lang="ru-RU" dirty="0" smtClean="0"/>
              <a:t>»,</a:t>
            </a:r>
            <a:br>
              <a:rPr lang="ru-RU" dirty="0" smtClean="0"/>
            </a:br>
            <a:r>
              <a:rPr lang="ru-RU" dirty="0" smtClean="0"/>
              <a:t> «Я иду в </a:t>
            </a:r>
            <a:r>
              <a:rPr lang="ru-RU" dirty="0" smtClean="0"/>
              <a:t>школу»</a:t>
            </a:r>
            <a:endParaRPr lang="ru-RU" dirty="0"/>
          </a:p>
        </p:txBody>
      </p:sp>
      <p:pic>
        <p:nvPicPr>
          <p:cNvPr id="3074" name="Picture 2" descr="F:\20201124_114616.jpg"/>
          <p:cNvPicPr>
            <a:picLocks noGrp="1" noChangeAspect="1" noChangeArrowheads="1"/>
          </p:cNvPicPr>
          <p:nvPr>
            <p:ph sz="half" idx="1"/>
          </p:nvPr>
        </p:nvPicPr>
        <p:blipFill>
          <a:blip r:embed="rId2" cstate="print"/>
          <a:srcRect t="9960" r="1912" b="5053"/>
          <a:stretch>
            <a:fillRect/>
          </a:stretch>
        </p:blipFill>
        <p:spPr bwMode="auto">
          <a:xfrm rot="5400000">
            <a:off x="-214536" y="2166864"/>
            <a:ext cx="4928048" cy="4139952"/>
          </a:xfrm>
          <a:prstGeom prst="rect">
            <a:avLst/>
          </a:prstGeom>
          <a:noFill/>
        </p:spPr>
      </p:pic>
      <p:pic>
        <p:nvPicPr>
          <p:cNvPr id="3075" name="Picture 3"/>
          <p:cNvPicPr>
            <a:picLocks noGrp="1" noChangeAspect="1" noChangeArrowheads="1"/>
          </p:cNvPicPr>
          <p:nvPr>
            <p:ph sz="half" idx="2"/>
          </p:nvPr>
        </p:nvPicPr>
        <p:blipFill>
          <a:blip r:embed="rId3" cstate="print"/>
          <a:srcRect l="9821"/>
          <a:stretch>
            <a:fillRect/>
          </a:stretch>
        </p:blipFill>
        <p:spPr bwMode="auto">
          <a:xfrm rot="5400000">
            <a:off x="4283968" y="1988840"/>
            <a:ext cx="4968550" cy="43924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Фотовыставка «И родители когда то были школьниками…»</a:t>
            </a:r>
            <a:endParaRPr lang="ru-RU" dirty="0"/>
          </a:p>
        </p:txBody>
      </p:sp>
      <p:pic>
        <p:nvPicPr>
          <p:cNvPr id="4098" name="Picture 2"/>
          <p:cNvPicPr>
            <a:picLocks noGrp="1" noChangeAspect="1" noChangeArrowheads="1"/>
          </p:cNvPicPr>
          <p:nvPr>
            <p:ph idx="1"/>
          </p:nvPr>
        </p:nvPicPr>
        <p:blipFill>
          <a:blip r:embed="rId2" cstate="print"/>
          <a:srcRect l="3463" r="9728" b="2317"/>
          <a:stretch>
            <a:fillRect/>
          </a:stretch>
        </p:blipFill>
        <p:spPr bwMode="auto">
          <a:xfrm>
            <a:off x="827584" y="1600199"/>
            <a:ext cx="7992888" cy="505918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642194"/>
          </a:xfrm>
        </p:spPr>
        <p:txBody>
          <a:bodyPr>
            <a:normAutofit fontScale="90000"/>
          </a:bodyPr>
          <a:lstStyle/>
          <a:p>
            <a:r>
              <a:rPr lang="ru-RU" dirty="0" smtClean="0"/>
              <a:t>Изготовление закладок  в подарок для первоклассников к «Празднику Азбуки»</a:t>
            </a:r>
            <a:endParaRPr lang="ru-RU" dirty="0"/>
          </a:p>
        </p:txBody>
      </p:sp>
      <p:pic>
        <p:nvPicPr>
          <p:cNvPr id="5122" name="Picture 2"/>
          <p:cNvPicPr>
            <a:picLocks noGrp="1" noChangeAspect="1" noChangeArrowheads="1"/>
          </p:cNvPicPr>
          <p:nvPr>
            <p:ph sz="half" idx="1"/>
          </p:nvPr>
        </p:nvPicPr>
        <p:blipFill>
          <a:blip r:embed="rId2" cstate="print"/>
          <a:stretch>
            <a:fillRect/>
          </a:stretch>
        </p:blipFill>
        <p:spPr bwMode="auto">
          <a:xfrm rot="5400000">
            <a:off x="470963" y="2489477"/>
            <a:ext cx="4038600" cy="3469374"/>
          </a:xfrm>
          <a:prstGeom prst="rect">
            <a:avLst/>
          </a:prstGeom>
          <a:noFill/>
          <a:ln w="9525">
            <a:noFill/>
            <a:miter lim="800000"/>
            <a:headEnd/>
            <a:tailEnd/>
          </a:ln>
          <a:effectLst/>
        </p:spPr>
      </p:pic>
      <p:pic>
        <p:nvPicPr>
          <p:cNvPr id="5124" name="Picture 4"/>
          <p:cNvPicPr>
            <a:picLocks noGrp="1" noChangeAspect="1" noChangeArrowheads="1"/>
          </p:cNvPicPr>
          <p:nvPr>
            <p:ph sz="half" idx="2"/>
          </p:nvPr>
        </p:nvPicPr>
        <p:blipFill>
          <a:blip r:embed="rId3" cstate="print"/>
          <a:stretch>
            <a:fillRect/>
          </a:stretch>
        </p:blipFill>
        <p:spPr bwMode="auto">
          <a:xfrm>
            <a:off x="4572000" y="2204864"/>
            <a:ext cx="4038600" cy="432529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88640"/>
            <a:ext cx="8820472" cy="864096"/>
          </a:xfrm>
        </p:spPr>
        <p:txBody>
          <a:bodyPr>
            <a:normAutofit fontScale="90000"/>
          </a:bodyPr>
          <a:lstStyle/>
          <a:p>
            <a:r>
              <a:rPr lang="ru-RU" dirty="0" smtClean="0"/>
              <a:t>«Уголок </a:t>
            </a:r>
            <a:r>
              <a:rPr lang="ru-RU" dirty="0" err="1" smtClean="0"/>
              <a:t>предшкольной</a:t>
            </a:r>
            <a:r>
              <a:rPr lang="ru-RU" dirty="0" smtClean="0"/>
              <a:t> подготовки»</a:t>
            </a:r>
            <a:endParaRPr lang="ru-RU" dirty="0"/>
          </a:p>
        </p:txBody>
      </p:sp>
      <p:pic>
        <p:nvPicPr>
          <p:cNvPr id="6146" name="Picture 2"/>
          <p:cNvPicPr>
            <a:picLocks noGrp="1" noChangeAspect="1" noChangeArrowheads="1"/>
          </p:cNvPicPr>
          <p:nvPr>
            <p:ph sz="half" idx="1"/>
          </p:nvPr>
        </p:nvPicPr>
        <p:blipFill>
          <a:blip r:embed="rId2" cstate="print"/>
          <a:srcRect t="8052" b="4386"/>
          <a:stretch>
            <a:fillRect/>
          </a:stretch>
        </p:blipFill>
        <p:spPr bwMode="auto">
          <a:xfrm>
            <a:off x="251520" y="980728"/>
            <a:ext cx="8712968" cy="5760640"/>
          </a:xfrm>
          <a:prstGeom prst="rect">
            <a:avLst/>
          </a:prstGeom>
          <a:noFill/>
          <a:ln w="9525">
            <a:noFill/>
            <a:miter lim="800000"/>
            <a:headEnd/>
            <a:tailEnd/>
          </a:ln>
          <a:effectLst/>
        </p:spPr>
      </p:pic>
      <p:sp>
        <p:nvSpPr>
          <p:cNvPr id="5" name="Содержимое 4"/>
          <p:cNvSpPr>
            <a:spLocks noGrp="1"/>
          </p:cNvSpPr>
          <p:nvPr>
            <p:ph sz="half" idx="2"/>
          </p:nvPr>
        </p:nvSpPr>
        <p:spPr/>
        <p:txBody>
          <a:bodyPr/>
          <a:lstStyle/>
          <a:p>
            <a:endParaRPr lang="ru-RU"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7170" name="Picture 2"/>
          <p:cNvPicPr>
            <a:picLocks noGrp="1" noChangeAspect="1" noChangeArrowheads="1"/>
          </p:cNvPicPr>
          <p:nvPr>
            <p:ph sz="half" idx="1"/>
          </p:nvPr>
        </p:nvPicPr>
        <p:blipFill>
          <a:blip r:embed="rId2" cstate="print"/>
          <a:srcRect/>
          <a:stretch>
            <a:fillRect/>
          </a:stretch>
        </p:blipFill>
        <p:spPr bwMode="auto">
          <a:xfrm rot="5400000">
            <a:off x="-309364" y="3450332"/>
            <a:ext cx="3606552" cy="2987824"/>
          </a:xfrm>
          <a:prstGeom prst="rect">
            <a:avLst/>
          </a:prstGeom>
          <a:noFill/>
          <a:ln w="9525">
            <a:noFill/>
            <a:miter lim="800000"/>
            <a:headEnd/>
            <a:tailEnd/>
          </a:ln>
          <a:effectLst/>
        </p:spPr>
      </p:pic>
      <p:pic>
        <p:nvPicPr>
          <p:cNvPr id="7171" name="Picture 3"/>
          <p:cNvPicPr>
            <a:picLocks noGrp="1" noChangeAspect="1" noChangeArrowheads="1"/>
          </p:cNvPicPr>
          <p:nvPr>
            <p:ph sz="half" idx="2"/>
          </p:nvPr>
        </p:nvPicPr>
        <p:blipFill>
          <a:blip r:embed="rId3" cstate="print"/>
          <a:srcRect/>
          <a:stretch>
            <a:fillRect/>
          </a:stretch>
        </p:blipFill>
        <p:spPr bwMode="auto">
          <a:xfrm>
            <a:off x="107504" y="116632"/>
            <a:ext cx="4714908" cy="2592288"/>
          </a:xfrm>
          <a:prstGeom prst="rect">
            <a:avLst/>
          </a:prstGeom>
          <a:noFill/>
          <a:ln w="9525">
            <a:noFill/>
            <a:miter lim="800000"/>
            <a:headEnd/>
            <a:tailEnd/>
          </a:ln>
          <a:effectLst/>
        </p:spPr>
      </p:pic>
      <p:pic>
        <p:nvPicPr>
          <p:cNvPr id="6" name="Picture 3"/>
          <p:cNvPicPr>
            <a:picLocks noChangeAspect="1" noChangeArrowheads="1"/>
          </p:cNvPicPr>
          <p:nvPr/>
        </p:nvPicPr>
        <p:blipFill>
          <a:blip r:embed="rId4" cstate="print"/>
          <a:srcRect/>
          <a:stretch>
            <a:fillRect/>
          </a:stretch>
        </p:blipFill>
        <p:spPr bwMode="auto">
          <a:xfrm>
            <a:off x="3275856" y="3140968"/>
            <a:ext cx="3816424" cy="3717032"/>
          </a:xfrm>
          <a:prstGeom prst="rect">
            <a:avLst/>
          </a:prstGeom>
          <a:noFill/>
          <a:ln w="9525">
            <a:noFill/>
            <a:miter lim="800000"/>
            <a:headEnd/>
            <a:tailEnd/>
          </a:ln>
          <a:effectLst/>
        </p:spPr>
      </p:pic>
      <p:pic>
        <p:nvPicPr>
          <p:cNvPr id="7173" name="Picture 5"/>
          <p:cNvPicPr>
            <a:picLocks noChangeAspect="1" noChangeArrowheads="1"/>
          </p:cNvPicPr>
          <p:nvPr/>
        </p:nvPicPr>
        <p:blipFill>
          <a:blip r:embed="rId5" cstate="print"/>
          <a:srcRect/>
          <a:stretch>
            <a:fillRect/>
          </a:stretch>
        </p:blipFill>
        <p:spPr bwMode="auto">
          <a:xfrm>
            <a:off x="4860032" y="0"/>
            <a:ext cx="4147394" cy="39330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Консультативный материал для родителей (буклеты, памятки)</a:t>
            </a:r>
            <a:endParaRPr lang="ru-RU" dirty="0"/>
          </a:p>
        </p:txBody>
      </p:sp>
      <p:pic>
        <p:nvPicPr>
          <p:cNvPr id="8194" name="Picture 2"/>
          <p:cNvPicPr>
            <a:picLocks noGrp="1" noChangeAspect="1" noChangeArrowheads="1"/>
          </p:cNvPicPr>
          <p:nvPr>
            <p:ph idx="1"/>
          </p:nvPr>
        </p:nvPicPr>
        <p:blipFill>
          <a:blip r:embed="rId2" cstate="print"/>
          <a:srcRect r="10468"/>
          <a:stretch>
            <a:fillRect/>
          </a:stretch>
        </p:blipFill>
        <p:spPr bwMode="auto">
          <a:xfrm>
            <a:off x="971600" y="1484784"/>
            <a:ext cx="7387469" cy="51258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lstStyle/>
          <a:p>
            <a:r>
              <a:rPr lang="ru-RU" dirty="0" smtClean="0"/>
              <a:t>Досуги, викторины в ДС</a:t>
            </a:r>
            <a:endParaRPr lang="ru-RU" dirty="0"/>
          </a:p>
        </p:txBody>
      </p:sp>
      <p:pic>
        <p:nvPicPr>
          <p:cNvPr id="4" name="Содержимое 3" descr="IMG_20200221_103544.jpg"/>
          <p:cNvPicPr>
            <a:picLocks noGrp="1" noChangeAspect="1"/>
          </p:cNvPicPr>
          <p:nvPr>
            <p:ph idx="1"/>
          </p:nvPr>
        </p:nvPicPr>
        <p:blipFill>
          <a:blip r:embed="rId2" cstate="print"/>
          <a:stretch>
            <a:fillRect/>
          </a:stretch>
        </p:blipFill>
        <p:spPr>
          <a:xfrm>
            <a:off x="1115617" y="946858"/>
            <a:ext cx="7344816" cy="5508612"/>
          </a:xfr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260648"/>
            <a:ext cx="8507288" cy="648072"/>
          </a:xfrm>
        </p:spPr>
        <p:txBody>
          <a:bodyPr>
            <a:normAutofit fontScale="90000"/>
          </a:bodyPr>
          <a:lstStyle/>
          <a:p>
            <a:r>
              <a:rPr lang="ru-RU" sz="2800" dirty="0" smtClean="0"/>
              <a:t>Участие в интеллектуальных городских </a:t>
            </a:r>
            <a:r>
              <a:rPr lang="ru-RU" sz="2800" dirty="0" smtClean="0"/>
              <a:t/>
            </a:r>
            <a:br>
              <a:rPr lang="ru-RU" sz="2800" dirty="0" smtClean="0"/>
            </a:br>
            <a:r>
              <a:rPr lang="ru-RU" sz="2800" dirty="0" smtClean="0"/>
              <a:t>викторинах </a:t>
            </a:r>
            <a:r>
              <a:rPr lang="ru-RU" sz="2800" dirty="0" smtClean="0"/>
              <a:t>и конкурсах</a:t>
            </a:r>
            <a:endParaRPr lang="ru-RU" sz="2800" dirty="0"/>
          </a:p>
        </p:txBody>
      </p:sp>
      <p:pic>
        <p:nvPicPr>
          <p:cNvPr id="9219" name="Picture 3"/>
          <p:cNvPicPr>
            <a:picLocks noGrp="1" noChangeAspect="1" noChangeArrowheads="1"/>
          </p:cNvPicPr>
          <p:nvPr>
            <p:ph idx="1"/>
          </p:nvPr>
        </p:nvPicPr>
        <p:blipFill>
          <a:blip r:embed="rId2" cstate="print"/>
          <a:srcRect t="24431" b="10419"/>
          <a:stretch>
            <a:fillRect/>
          </a:stretch>
        </p:blipFill>
        <p:spPr bwMode="auto">
          <a:xfrm>
            <a:off x="1619672" y="1052736"/>
            <a:ext cx="6034617" cy="2880320"/>
          </a:xfrm>
          <a:prstGeom prst="rect">
            <a:avLst/>
          </a:prstGeom>
          <a:noFill/>
          <a:ln w="9525">
            <a:noFill/>
            <a:miter lim="800000"/>
            <a:headEnd/>
            <a:tailEnd/>
          </a:ln>
          <a:effectLst/>
        </p:spPr>
      </p:pic>
      <p:sp>
        <p:nvSpPr>
          <p:cNvPr id="4" name="TextBox 3"/>
          <p:cNvSpPr txBox="1"/>
          <p:nvPr/>
        </p:nvSpPr>
        <p:spPr>
          <a:xfrm>
            <a:off x="827584" y="4005064"/>
            <a:ext cx="7992888" cy="2308324"/>
          </a:xfrm>
          <a:prstGeom prst="rect">
            <a:avLst/>
          </a:prstGeom>
          <a:noFill/>
        </p:spPr>
        <p:txBody>
          <a:bodyPr wrap="square" rtlCol="0">
            <a:spAutoFit/>
          </a:bodyPr>
          <a:lstStyle/>
          <a:p>
            <a:r>
              <a:rPr lang="ru-RU" dirty="0" smtClean="0"/>
              <a:t>Результаты участия 2019-2020 </a:t>
            </a:r>
            <a:r>
              <a:rPr lang="ru-RU" dirty="0" err="1" smtClean="0"/>
              <a:t>гг</a:t>
            </a:r>
            <a:r>
              <a:rPr lang="ru-RU" dirty="0" smtClean="0"/>
              <a:t>: диплом 2 степени а региональном конкурсе исследовательских работ «Совенок» –</a:t>
            </a:r>
            <a:r>
              <a:rPr lang="ru-RU" dirty="0" err="1" smtClean="0"/>
              <a:t>Пряникова</a:t>
            </a:r>
            <a:r>
              <a:rPr lang="ru-RU" dirty="0" smtClean="0"/>
              <a:t> Таня 2020г, диплом за участие Никитина А. - 2019 г, 3 место в городском интеллектуальном конкурсе «Почемучка» </a:t>
            </a:r>
            <a:r>
              <a:rPr lang="ru-RU" dirty="0" err="1" smtClean="0"/>
              <a:t>Булычёва</a:t>
            </a:r>
            <a:r>
              <a:rPr lang="ru-RU" dirty="0" smtClean="0"/>
              <a:t> Алёна, дипломы за участие 2 чел – 2020 г., 3 место за участие в городской викторине, посвящённой Дню Матери – группа № 2, 2020г, Призовые места в викторинам по сказке «Аленький цветочек» , «Подарок Деду Морозу», «Герои Отечества» (2020 г клуб п. </a:t>
            </a:r>
            <a:r>
              <a:rPr lang="ru-RU" dirty="0" err="1" smtClean="0"/>
              <a:t>Новоказачий</a:t>
            </a:r>
            <a:r>
              <a:rPr lang="ru-RU" dirty="0" smtClean="0"/>
              <a:t>) и др.</a:t>
            </a: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06090"/>
          </a:xfrm>
        </p:spPr>
        <p:txBody>
          <a:bodyPr>
            <a:normAutofit fontScale="90000"/>
          </a:bodyPr>
          <a:lstStyle/>
          <a:p>
            <a:r>
              <a:rPr lang="ru-RU" dirty="0" smtClean="0"/>
              <a:t>Посещение школьной линейки</a:t>
            </a:r>
            <a:endParaRPr lang="ru-RU" dirty="0"/>
          </a:p>
        </p:txBody>
      </p:sp>
      <p:pic>
        <p:nvPicPr>
          <p:cNvPr id="4" name="Содержимое 3" descr="IMG_20191203_170317.jpg"/>
          <p:cNvPicPr>
            <a:picLocks noGrp="1" noChangeAspect="1"/>
          </p:cNvPicPr>
          <p:nvPr>
            <p:ph idx="1"/>
          </p:nvPr>
        </p:nvPicPr>
        <p:blipFill>
          <a:blip r:embed="rId2" cstate="print"/>
          <a:stretch>
            <a:fillRect/>
          </a:stretch>
        </p:blipFill>
        <p:spPr>
          <a:xfrm>
            <a:off x="1067858" y="1052513"/>
            <a:ext cx="7008283" cy="5256212"/>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lstStyle/>
          <a:p>
            <a:r>
              <a:rPr lang="ru-RU" dirty="0" smtClean="0"/>
              <a:t>Выпускной бал в ДС</a:t>
            </a:r>
            <a:endParaRPr lang="ru-RU" dirty="0"/>
          </a:p>
        </p:txBody>
      </p:sp>
      <p:pic>
        <p:nvPicPr>
          <p:cNvPr id="1026" name="Picture 2" descr="D:\8 марта ГМО ПАТРИОТИЧЕСКОЕ\IMG_20180305_155841.jpg"/>
          <p:cNvPicPr>
            <a:picLocks noChangeAspect="1" noChangeArrowheads="1"/>
          </p:cNvPicPr>
          <p:nvPr/>
        </p:nvPicPr>
        <p:blipFill>
          <a:blip r:embed="rId2" cstate="print"/>
          <a:srcRect t="25735"/>
          <a:stretch>
            <a:fillRect/>
          </a:stretch>
        </p:blipFill>
        <p:spPr bwMode="auto">
          <a:xfrm>
            <a:off x="683568" y="980728"/>
            <a:ext cx="8064897" cy="5283206"/>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88640"/>
            <a:ext cx="8229600" cy="504056"/>
          </a:xfrm>
        </p:spPr>
        <p:txBody>
          <a:bodyPr>
            <a:normAutofit fontScale="90000"/>
          </a:bodyPr>
          <a:lstStyle/>
          <a:p>
            <a:r>
              <a:rPr lang="ru-RU" dirty="0" smtClean="0"/>
              <a:t>Пояснительная записка</a:t>
            </a:r>
            <a:endParaRPr lang="ru-RU" dirty="0"/>
          </a:p>
        </p:txBody>
      </p:sp>
      <p:sp>
        <p:nvSpPr>
          <p:cNvPr id="4" name="Прямоугольник 3"/>
          <p:cNvSpPr/>
          <p:nvPr/>
        </p:nvSpPr>
        <p:spPr>
          <a:xfrm>
            <a:off x="611560" y="764705"/>
            <a:ext cx="8352928" cy="6463308"/>
          </a:xfrm>
          <a:prstGeom prst="rect">
            <a:avLst/>
          </a:prstGeom>
        </p:spPr>
        <p:txBody>
          <a:bodyPr wrap="square">
            <a:spAutoFit/>
          </a:bodyPr>
          <a:lstStyle/>
          <a:p>
            <a:r>
              <a:rPr lang="ru-RU" dirty="0" smtClean="0">
                <a:latin typeface="Times New Roman" pitchFamily="18" charset="0"/>
                <a:ea typeface="Times New Roman" pitchFamily="18" charset="0"/>
                <a:cs typeface="Times New Roman" pitchFamily="18" charset="0"/>
              </a:rPr>
              <a:t>Проблема готовности к школе и многолетнее изучение </a:t>
            </a:r>
            <a:r>
              <a:rPr lang="ru-RU" dirty="0" smtClean="0">
                <a:latin typeface="Times New Roman" pitchFamily="18" charset="0"/>
                <a:ea typeface="Times New Roman" pitchFamily="18" charset="0"/>
                <a:cs typeface="Times New Roman" pitchFamily="18" charset="0"/>
              </a:rPr>
              <a:t>учёными этой </a:t>
            </a:r>
            <a:r>
              <a:rPr lang="ru-RU" dirty="0" smtClean="0">
                <a:latin typeface="Times New Roman" pitchFamily="18" charset="0"/>
                <a:ea typeface="Times New Roman" pitchFamily="18" charset="0"/>
                <a:cs typeface="Times New Roman" pitchFamily="18" charset="0"/>
              </a:rPr>
              <a:t>проблемы показало, что имеет значение комплекс факторов: «Готовность ребенка к систематическому обучению в школе, или школьная зрелость – это тот уровень морфологического, функционального и психического развития ребенка, при котором требования систематического обучения не будут чрезмерными и не приведут к нарушению здоровья ребенка».</a:t>
            </a:r>
          </a:p>
          <a:p>
            <a:r>
              <a:rPr lang="ru-RU" dirty="0" smtClean="0">
                <a:latin typeface="Times New Roman" pitchFamily="18" charset="0"/>
                <a:ea typeface="Times New Roman" pitchFamily="18" charset="0"/>
                <a:cs typeface="Times New Roman" pitchFamily="18" charset="0"/>
              </a:rPr>
              <a:t>Оценка готовности к школе по уровню интеллектуального развития – наиболее распространенная ошибка </a:t>
            </a:r>
            <a:r>
              <a:rPr lang="ru-RU" dirty="0" smtClean="0">
                <a:latin typeface="Times New Roman" pitchFamily="18" charset="0"/>
                <a:ea typeface="Times New Roman" pitchFamily="18" charset="0"/>
                <a:cs typeface="Times New Roman" pitchFamily="18" charset="0"/>
              </a:rPr>
              <a:t>родителей</a:t>
            </a:r>
            <a:r>
              <a:rPr lang="ru-RU" dirty="0" smtClean="0">
                <a:latin typeface="Times New Roman" pitchFamily="18" charset="0"/>
                <a:ea typeface="Times New Roman" pitchFamily="18" charset="0"/>
                <a:cs typeface="Times New Roman" pitchFamily="18" charset="0"/>
              </a:rPr>
              <a:t>. </a:t>
            </a:r>
            <a:r>
              <a:rPr lang="ru-RU" dirty="0" smtClean="0">
                <a:latin typeface="Times New Roman" pitchFamily="18" charset="0"/>
                <a:ea typeface="Times New Roman" pitchFamily="18" charset="0"/>
                <a:cs typeface="Times New Roman" pitchFamily="18" charset="0"/>
              </a:rPr>
              <a:t>Старание родителей направляется на «запихивание» в ребенка всевозможной информации. Но важен не столько объем знаний, сколько их качество, степень осознанности, четкость представлений. Желательно развивать способность слушать, понимать смысл прочитанного, пересказывать услышанный материал, умение сопоставлять, сравнивать, выражать свое отношение к прочитанному, проявлять интерес к неизвестному.</a:t>
            </a:r>
          </a:p>
          <a:p>
            <a:r>
              <a:rPr lang="ru-RU" dirty="0" smtClean="0">
                <a:latin typeface="Times New Roman" pitchFamily="18" charset="0"/>
                <a:ea typeface="Times New Roman" pitchFamily="18" charset="0"/>
                <a:cs typeface="Times New Roman" pitchFamily="18" charset="0"/>
              </a:rPr>
              <a:t>Одна из наиболее значимых потребностей в данном возрасте – познавательная потребность. Уровень ее развития – один из показателей психологической готовности к школе. Познавательная потребность означает привлекательность самого содержания получаемых в школе знаний, интерес к процессу познания.</a:t>
            </a:r>
          </a:p>
          <a:p>
            <a:r>
              <a:rPr lang="ru-RU" dirty="0" smtClean="0">
                <a:latin typeface="Times New Roman" pitchFamily="18" charset="0"/>
                <a:ea typeface="Times New Roman" pitchFamily="18" charset="0"/>
                <a:cs typeface="Times New Roman" pitchFamily="18" charset="0"/>
              </a:rPr>
              <a:t>Поэтому данный проект поможет </a:t>
            </a:r>
            <a:r>
              <a:rPr lang="ru-RU" dirty="0" smtClean="0">
                <a:latin typeface="Times New Roman" pitchFamily="18" charset="0"/>
                <a:ea typeface="Times New Roman" pitchFamily="18" charset="0"/>
                <a:cs typeface="Times New Roman" pitchFamily="18" charset="0"/>
              </a:rPr>
              <a:t>детям в </a:t>
            </a:r>
            <a:r>
              <a:rPr lang="ru-RU" dirty="0" smtClean="0">
                <a:latin typeface="Times New Roman" pitchFamily="18" charset="0"/>
                <a:ea typeface="Times New Roman" pitchFamily="18" charset="0"/>
                <a:cs typeface="Times New Roman" pitchFamily="18" charset="0"/>
              </a:rPr>
              <a:t>адаптации к школьному обучению, </a:t>
            </a:r>
            <a:r>
              <a:rPr lang="ru-RU" dirty="0" smtClean="0">
                <a:latin typeface="Times New Roman" pitchFamily="18" charset="0"/>
                <a:ea typeface="Times New Roman" pitchFamily="18" charset="0"/>
                <a:cs typeface="Times New Roman" pitchFamily="18" charset="0"/>
              </a:rPr>
              <a:t>развитию познавательных способностей детей,  создаст </a:t>
            </a:r>
            <a:r>
              <a:rPr lang="ru-RU" dirty="0" smtClean="0">
                <a:latin typeface="Times New Roman" pitchFamily="18" charset="0"/>
                <a:ea typeface="Times New Roman" pitchFamily="18" charset="0"/>
                <a:cs typeface="Times New Roman" pitchFamily="18" charset="0"/>
              </a:rPr>
              <a:t>условия для позитивного взаимодействия детей, педагогов, родителей и учителей.</a:t>
            </a:r>
          </a:p>
          <a:p>
            <a:endParaRPr lang="ru-RU" dirty="0" smtClean="0"/>
          </a:p>
          <a:p>
            <a:endParaRPr lang="ru-RU" dirty="0" smtClean="0"/>
          </a:p>
          <a:p>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29600" cy="490066"/>
          </a:xfrm>
        </p:spPr>
        <p:txBody>
          <a:bodyPr/>
          <a:lstStyle/>
          <a:p>
            <a:r>
              <a:rPr lang="ru-RU" sz="3600" dirty="0" smtClean="0"/>
              <a:t>Паспорт проекта</a:t>
            </a:r>
            <a:endParaRPr lang="ru-RU" sz="3600" dirty="0"/>
          </a:p>
        </p:txBody>
      </p:sp>
      <p:sp>
        <p:nvSpPr>
          <p:cNvPr id="3" name="Содержимое 2"/>
          <p:cNvSpPr>
            <a:spLocks noGrp="1"/>
          </p:cNvSpPr>
          <p:nvPr>
            <p:ph idx="1"/>
          </p:nvPr>
        </p:nvSpPr>
        <p:spPr>
          <a:xfrm>
            <a:off x="457200" y="1556792"/>
            <a:ext cx="8229600" cy="4569371"/>
          </a:xfrm>
        </p:spPr>
        <p:txBody>
          <a:bodyPr/>
          <a:lstStyle/>
          <a:p>
            <a:pPr>
              <a:buNone/>
            </a:pPr>
            <a:endParaRPr lang="ru-RU" dirty="0" smtClean="0"/>
          </a:p>
        </p:txBody>
      </p:sp>
      <p:graphicFrame>
        <p:nvGraphicFramePr>
          <p:cNvPr id="4" name="Таблица 3"/>
          <p:cNvGraphicFramePr>
            <a:graphicFrameLocks noGrp="1"/>
          </p:cNvGraphicFramePr>
          <p:nvPr/>
        </p:nvGraphicFramePr>
        <p:xfrm>
          <a:off x="323528" y="620689"/>
          <a:ext cx="8568952" cy="6194946"/>
        </p:xfrm>
        <a:graphic>
          <a:graphicData uri="http://schemas.openxmlformats.org/drawingml/2006/table">
            <a:tbl>
              <a:tblPr firstRow="1" bandRow="1">
                <a:tableStyleId>{5C22544A-7EE6-4342-B048-85BDC9FD1C3A}</a:tableStyleId>
              </a:tblPr>
              <a:tblGrid>
                <a:gridCol w="2160240"/>
                <a:gridCol w="6408712"/>
              </a:tblGrid>
              <a:tr h="360039">
                <a:tc>
                  <a:txBody>
                    <a:bodyPr/>
                    <a:lstStyle/>
                    <a:p>
                      <a:r>
                        <a:rPr lang="ru-RU" dirty="0" smtClean="0">
                          <a:solidFill>
                            <a:schemeClr val="tx1"/>
                          </a:solidFill>
                        </a:rPr>
                        <a:t>Тема проекта</a:t>
                      </a:r>
                      <a:endParaRPr lang="ru-RU" dirty="0">
                        <a:solidFill>
                          <a:schemeClr val="tx1"/>
                        </a:solidFill>
                      </a:endParaRPr>
                    </a:p>
                  </a:txBody>
                  <a:tcPr/>
                </a:tc>
                <a:tc>
                  <a:txBody>
                    <a:bodyPr/>
                    <a:lstStyle/>
                    <a:p>
                      <a:r>
                        <a:rPr lang="ru-RU" dirty="0" smtClean="0">
                          <a:solidFill>
                            <a:schemeClr val="tx1"/>
                          </a:solidFill>
                        </a:rPr>
                        <a:t>«Я хочу в школу»</a:t>
                      </a:r>
                      <a:endParaRPr lang="ru-RU" dirty="0">
                        <a:solidFill>
                          <a:schemeClr val="tx1"/>
                        </a:solidFill>
                      </a:endParaRPr>
                    </a:p>
                  </a:txBody>
                  <a:tcPr/>
                </a:tc>
              </a:tr>
              <a:tr h="391362">
                <a:tc>
                  <a:txBody>
                    <a:bodyPr/>
                    <a:lstStyle/>
                    <a:p>
                      <a:r>
                        <a:rPr lang="ru-RU" dirty="0" smtClean="0"/>
                        <a:t>Срок реализации </a:t>
                      </a:r>
                      <a:endParaRPr lang="ru-RU" dirty="0"/>
                    </a:p>
                  </a:txBody>
                  <a:tcPr/>
                </a:tc>
                <a:tc>
                  <a:txBody>
                    <a:bodyPr/>
                    <a:lstStyle/>
                    <a:p>
                      <a:r>
                        <a:rPr lang="ru-RU" dirty="0" smtClean="0"/>
                        <a:t>Один год (сентябрь-май)</a:t>
                      </a:r>
                      <a:endParaRPr lang="ru-RU" dirty="0"/>
                    </a:p>
                  </a:txBody>
                  <a:tcPr/>
                </a:tc>
              </a:tr>
              <a:tr h="350677">
                <a:tc>
                  <a:txBody>
                    <a:bodyPr/>
                    <a:lstStyle/>
                    <a:p>
                      <a:r>
                        <a:rPr lang="ru-RU" dirty="0" smtClean="0"/>
                        <a:t>Тип проекта </a:t>
                      </a:r>
                      <a:endParaRPr lang="ru-RU" dirty="0"/>
                    </a:p>
                  </a:txBody>
                  <a:tcPr/>
                </a:tc>
                <a:tc>
                  <a:txBody>
                    <a:bodyPr/>
                    <a:lstStyle/>
                    <a:p>
                      <a:r>
                        <a:rPr lang="ru-RU" dirty="0" smtClean="0"/>
                        <a:t>познавательный</a:t>
                      </a:r>
                      <a:endParaRPr lang="ru-RU" dirty="0"/>
                    </a:p>
                  </a:txBody>
                  <a:tcPr/>
                </a:tc>
              </a:tr>
              <a:tr h="661447">
                <a:tc>
                  <a:txBody>
                    <a:bodyPr/>
                    <a:lstStyle/>
                    <a:p>
                      <a:r>
                        <a:rPr lang="ru-RU" dirty="0" smtClean="0"/>
                        <a:t>Участники проекта</a:t>
                      </a:r>
                      <a:endParaRPr lang="ru-RU" dirty="0"/>
                    </a:p>
                  </a:txBody>
                  <a:tcPr/>
                </a:tc>
                <a:tc>
                  <a:txBody>
                    <a:bodyPr/>
                    <a:lstStyle/>
                    <a:p>
                      <a:r>
                        <a:rPr lang="ru-RU" dirty="0" smtClean="0"/>
                        <a:t>воспитанники подготовительной к школе группы, воспитатели,  специалисты, родители дошкольников и учителя начальных классов</a:t>
                      </a:r>
                      <a:endParaRPr lang="ru-RU" dirty="0"/>
                    </a:p>
                  </a:txBody>
                  <a:tcPr/>
                </a:tc>
              </a:tr>
              <a:tr h="151187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dirty="0" smtClean="0"/>
                        <a:t>Проблема, значимая для детей, на решение которой направлен проект</a:t>
                      </a:r>
                    </a:p>
                  </a:txBody>
                  <a:tcPr/>
                </a:tc>
                <a:tc>
                  <a:txBody>
                    <a:bodyPr/>
                    <a:lstStyle/>
                    <a:p>
                      <a:r>
                        <a:rPr lang="ru-RU" dirty="0" smtClean="0"/>
                        <a:t>Получить</a:t>
                      </a:r>
                      <a:r>
                        <a:rPr lang="ru-RU" baseline="0" dirty="0" smtClean="0"/>
                        <a:t> знания о школе и школьном обучении</a:t>
                      </a:r>
                      <a:endParaRPr lang="ru-RU" dirty="0"/>
                    </a:p>
                  </a:txBody>
                  <a:tcPr/>
                </a:tc>
              </a:tr>
              <a:tr h="2645786">
                <a:tc>
                  <a:txBody>
                    <a:bodyPr/>
                    <a:lstStyle/>
                    <a:p>
                      <a:r>
                        <a:rPr lang="ru-RU" dirty="0" smtClean="0"/>
                        <a:t>Актуальность </a:t>
                      </a:r>
                      <a:endParaRPr lang="ru-RU" dirty="0"/>
                    </a:p>
                  </a:txBody>
                  <a:tcPr/>
                </a:tc>
                <a:tc>
                  <a:txBody>
                    <a:bodyPr/>
                    <a:lstStyle/>
                    <a:p>
                      <a:r>
                        <a:rPr lang="ru-RU" sz="1800" b="0" i="0" kern="1200" dirty="0" smtClean="0">
                          <a:solidFill>
                            <a:schemeClr val="dk1"/>
                          </a:solidFill>
                          <a:latin typeface="+mn-lt"/>
                          <a:ea typeface="+mn-ea"/>
                          <a:cs typeface="+mn-cs"/>
                        </a:rPr>
                        <a:t>Мотивационная готовность является важной составляющей готовности ребенка к школьному обучению, которая включает в себя сформированные познавательные и социальные мотивы. Это предполагает формирование правильных и разносторонних представлений ребенка о школе, о школьных требованиях,</a:t>
                      </a:r>
                      <a:r>
                        <a:rPr lang="ru-RU" sz="1800" b="0" i="0" kern="1200" baseline="0" dirty="0" smtClean="0">
                          <a:solidFill>
                            <a:schemeClr val="dk1"/>
                          </a:solidFill>
                          <a:latin typeface="+mn-lt"/>
                          <a:ea typeface="+mn-ea"/>
                          <a:cs typeface="+mn-cs"/>
                        </a:rPr>
                        <a:t> развитие навыков учебной деятельности старших дошкольников.</a:t>
                      </a:r>
                      <a:endParaRPr lang="ru-RU" dirty="0">
                        <a:solidFill>
                          <a:schemeClr val="tx1"/>
                        </a:solidFill>
                      </a:endParaRPr>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29600" cy="490066"/>
          </a:xfrm>
        </p:spPr>
        <p:txBody>
          <a:bodyPr/>
          <a:lstStyle/>
          <a:p>
            <a:r>
              <a:rPr lang="ru-RU" sz="3600" dirty="0" smtClean="0"/>
              <a:t>Паспорт проекта</a:t>
            </a:r>
            <a:endParaRPr lang="ru-RU" sz="3600" dirty="0"/>
          </a:p>
        </p:txBody>
      </p:sp>
      <p:sp>
        <p:nvSpPr>
          <p:cNvPr id="3" name="Содержимое 2"/>
          <p:cNvSpPr>
            <a:spLocks noGrp="1"/>
          </p:cNvSpPr>
          <p:nvPr>
            <p:ph idx="1"/>
          </p:nvPr>
        </p:nvSpPr>
        <p:spPr>
          <a:xfrm>
            <a:off x="457200" y="1556792"/>
            <a:ext cx="8229600" cy="4569371"/>
          </a:xfrm>
        </p:spPr>
        <p:txBody>
          <a:bodyPr/>
          <a:lstStyle/>
          <a:p>
            <a:pPr>
              <a:buNone/>
            </a:pPr>
            <a:endParaRPr lang="ru-RU" dirty="0" smtClean="0"/>
          </a:p>
        </p:txBody>
      </p:sp>
      <p:graphicFrame>
        <p:nvGraphicFramePr>
          <p:cNvPr id="4" name="Таблица 3"/>
          <p:cNvGraphicFramePr>
            <a:graphicFrameLocks noGrp="1"/>
          </p:cNvGraphicFramePr>
          <p:nvPr/>
        </p:nvGraphicFramePr>
        <p:xfrm>
          <a:off x="251520" y="692697"/>
          <a:ext cx="8712968" cy="6026967"/>
        </p:xfrm>
        <a:graphic>
          <a:graphicData uri="http://schemas.openxmlformats.org/drawingml/2006/table">
            <a:tbl>
              <a:tblPr firstRow="1" bandRow="1">
                <a:tableStyleId>{5C22544A-7EE6-4342-B048-85BDC9FD1C3A}</a:tableStyleId>
              </a:tblPr>
              <a:tblGrid>
                <a:gridCol w="1872208"/>
                <a:gridCol w="6840760"/>
              </a:tblGrid>
              <a:tr h="1962349">
                <a:tc>
                  <a:txBody>
                    <a:bodyPr/>
                    <a:lstStyle/>
                    <a:p>
                      <a:r>
                        <a:rPr lang="ru-RU" dirty="0" smtClean="0">
                          <a:solidFill>
                            <a:schemeClr val="tx1"/>
                          </a:solidFill>
                        </a:rPr>
                        <a:t>Цель проекта </a:t>
                      </a:r>
                      <a:endParaRPr lang="ru-RU" dirty="0">
                        <a:solidFill>
                          <a:schemeClr val="tx1"/>
                        </a:solidFill>
                      </a:endParaRP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Формирование у детей старшего дошкольного возраста мотивационной готовности к обучению в школе через проектную деятельность;</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создание условий для информационной подготовки родителей к новым жизненным и социальным переменам в связи с поступлением детей в школу.</a:t>
                      </a:r>
                    </a:p>
                  </a:txBody>
                  <a:tcPr/>
                </a:tc>
              </a:tr>
              <a:tr h="3150218">
                <a:tc>
                  <a:txBody>
                    <a:bodyPr/>
                    <a:lstStyle/>
                    <a:p>
                      <a:r>
                        <a:rPr lang="ru-RU" dirty="0" smtClean="0">
                          <a:solidFill>
                            <a:schemeClr val="tx1"/>
                          </a:solidFill>
                        </a:rPr>
                        <a:t>Задачи проекта</a:t>
                      </a:r>
                      <a:endParaRPr lang="ru-RU" dirty="0">
                        <a:solidFill>
                          <a:schemeClr val="tx1"/>
                        </a:solidFill>
                      </a:endParaRP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Способствовать формированию внутренней позиции будущего ученика (закрепление положительных представлений о школе, желания</a:t>
                      </a:r>
                      <a:r>
                        <a:rPr kumimoji="0" lang="ru-RU" b="0"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учиться в школе, чтобы знать много нового и уметь учиться).</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Продолжать формировать коммуникативные навыки в общении со сверстниками, необходимые для успешного протекания процесса обучения.</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Повышение уровня индивидуального развития  и интереса воспитанников к школьному обучению.</a:t>
                      </a:r>
                      <a:endParaRPr kumimoji="0" lang="ru-RU"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Создание предметно-развивающей среды для ознакомления воспитанников со школьным обучением и профессией учителя.</a:t>
                      </a:r>
                    </a:p>
                  </a:txBody>
                  <a:tcPr/>
                </a:tc>
              </a:tr>
              <a:tr h="907529">
                <a:tc>
                  <a:txBody>
                    <a:bodyPr/>
                    <a:lstStyle/>
                    <a:p>
                      <a:r>
                        <a:rPr lang="ru-RU" dirty="0" smtClean="0">
                          <a:solidFill>
                            <a:schemeClr val="tx1"/>
                          </a:solidFill>
                        </a:rPr>
                        <a:t>Итоговое мероприятие проекта</a:t>
                      </a:r>
                      <a:endParaRPr lang="ru-RU" dirty="0">
                        <a:solidFill>
                          <a:schemeClr val="tx1"/>
                        </a:solidFill>
                      </a:endParaRP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Выпускной бал в детском саду</a:t>
                      </a:r>
                      <a:endPar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29600" cy="490066"/>
          </a:xfrm>
        </p:spPr>
        <p:txBody>
          <a:bodyPr/>
          <a:lstStyle/>
          <a:p>
            <a:r>
              <a:rPr lang="ru-RU" sz="3600" dirty="0" smtClean="0"/>
              <a:t>Паспорт проекта</a:t>
            </a:r>
            <a:endParaRPr lang="ru-RU" sz="3600" dirty="0"/>
          </a:p>
        </p:txBody>
      </p:sp>
      <p:sp>
        <p:nvSpPr>
          <p:cNvPr id="3" name="Содержимое 2"/>
          <p:cNvSpPr>
            <a:spLocks noGrp="1"/>
          </p:cNvSpPr>
          <p:nvPr>
            <p:ph idx="1"/>
          </p:nvPr>
        </p:nvSpPr>
        <p:spPr>
          <a:xfrm>
            <a:off x="457200" y="1556792"/>
            <a:ext cx="8229600" cy="4569371"/>
          </a:xfrm>
        </p:spPr>
        <p:txBody>
          <a:bodyPr/>
          <a:lstStyle/>
          <a:p>
            <a:pPr>
              <a:buNone/>
            </a:pPr>
            <a:endParaRPr lang="ru-RU" dirty="0" smtClean="0"/>
          </a:p>
        </p:txBody>
      </p:sp>
      <p:graphicFrame>
        <p:nvGraphicFramePr>
          <p:cNvPr id="4" name="Таблица 3"/>
          <p:cNvGraphicFramePr>
            <a:graphicFrameLocks noGrp="1"/>
          </p:cNvGraphicFramePr>
          <p:nvPr/>
        </p:nvGraphicFramePr>
        <p:xfrm>
          <a:off x="107504" y="590155"/>
          <a:ext cx="9001000" cy="6340717"/>
        </p:xfrm>
        <a:graphic>
          <a:graphicData uri="http://schemas.openxmlformats.org/drawingml/2006/table">
            <a:tbl>
              <a:tblPr firstRow="1" bandRow="1">
                <a:tableStyleId>{5C22544A-7EE6-4342-B048-85BDC9FD1C3A}</a:tableStyleId>
              </a:tblPr>
              <a:tblGrid>
                <a:gridCol w="1512168"/>
                <a:gridCol w="7488832"/>
              </a:tblGrid>
              <a:tr h="4603357">
                <a:tc>
                  <a:txBody>
                    <a:bodyPr/>
                    <a:lstStyle/>
                    <a:p>
                      <a:r>
                        <a:rPr lang="ru-RU" dirty="0" smtClean="0">
                          <a:solidFill>
                            <a:schemeClr val="tx1"/>
                          </a:solidFill>
                        </a:rPr>
                        <a:t>Продукт проекта</a:t>
                      </a:r>
                      <a:endParaRPr lang="ru-RU" dirty="0">
                        <a:solidFill>
                          <a:schemeClr val="tx1"/>
                        </a:solidFill>
                      </a:endParaRP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Разработан цикл конспектов сюжетно –ролевой игры «Школа», конспекты СОД «Что я знаю о школе?», сценарий выпускного бала «Мы – лучше всех!».</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Пополнена РППС атрибутами к СРИ «Школа», настольным макетом класса для обыгрывания сюжетной игры «Школа».</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Создан центр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предшкольной</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подготовки.</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Оформлена дидактическая кукла в школьной одежде.</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Разработаны дидактические игры по ФЭМП, развитию речи, подобраны игры на развитие мелкой моторики рук.</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Подобраны иллюстративные  альбомы на </a:t>
                      </a:r>
                      <a:r>
                        <a:rPr kumimoji="0" lang="ru-RU"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щкольную</a:t>
                      </a: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тематику, сюжетные картины.</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Организованы выставки рисунков: «Детский сад», «Школа», «Я иду в школу»,  «Мы ученики». Фотовыставка родителей в годы школьного обучения по теме «И Родители когда- то были учениками». Проведены собрание и открытые занятия для родителей с участием учителей начальных классов школы.  Разработаны буклеты для родителей</a:t>
                      </a:r>
                    </a:p>
                  </a:txBody>
                  <a:tcPr/>
                </a:tc>
              </a:tr>
              <a:tr h="1403840">
                <a:tc>
                  <a:txBody>
                    <a:bodyPr/>
                    <a:lstStyle/>
                    <a:p>
                      <a:r>
                        <a:rPr lang="ru-RU" dirty="0" smtClean="0">
                          <a:solidFill>
                            <a:schemeClr val="tx1"/>
                          </a:solidFill>
                        </a:rPr>
                        <a:t>Ожидаемые результаты проекта</a:t>
                      </a:r>
                      <a:endParaRPr lang="ru-RU" dirty="0">
                        <a:solidFill>
                          <a:schemeClr val="tx1"/>
                        </a:solidFill>
                      </a:endParaRPr>
                    </a:p>
                  </a:txBody>
                  <a:tcPr/>
                </a:tc>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lang="ru-RU" sz="1800" kern="1200" dirty="0" smtClean="0">
                          <a:solidFill>
                            <a:schemeClr val="dk1"/>
                          </a:solidFill>
                          <a:latin typeface="+mn-lt"/>
                          <a:ea typeface="+mn-ea"/>
                          <a:cs typeface="+mn-cs"/>
                        </a:rPr>
                        <a:t>У детей подготовительной</a:t>
                      </a:r>
                      <a:r>
                        <a:rPr lang="ru-RU" sz="1800" kern="1200" baseline="0" dirty="0" smtClean="0">
                          <a:solidFill>
                            <a:schemeClr val="dk1"/>
                          </a:solidFill>
                          <a:latin typeface="+mn-lt"/>
                          <a:ea typeface="+mn-ea"/>
                          <a:cs typeface="+mn-cs"/>
                        </a:rPr>
                        <a:t> к школе группы развито</a:t>
                      </a:r>
                      <a:r>
                        <a:rPr lang="ru-RU" sz="1800" kern="1200" dirty="0" smtClean="0">
                          <a:solidFill>
                            <a:schemeClr val="dk1"/>
                          </a:solidFill>
                          <a:latin typeface="+mn-lt"/>
                          <a:ea typeface="+mn-ea"/>
                          <a:cs typeface="+mn-cs"/>
                        </a:rPr>
                        <a:t> желание принять позицию школьника – ученика,</a:t>
                      </a:r>
                      <a:r>
                        <a:rPr lang="ru-RU" sz="1800" kern="1200" baseline="0" dirty="0" smtClean="0">
                          <a:solidFill>
                            <a:schemeClr val="dk1"/>
                          </a:solidFill>
                          <a:latin typeface="+mn-lt"/>
                          <a:ea typeface="+mn-ea"/>
                          <a:cs typeface="+mn-cs"/>
                        </a:rPr>
                        <a:t> сформирована</a:t>
                      </a:r>
                      <a:r>
                        <a:rPr lang="ru-RU" sz="1800" kern="1200" dirty="0" smtClean="0">
                          <a:solidFill>
                            <a:schemeClr val="dk1"/>
                          </a:solidFill>
                          <a:latin typeface="+mn-lt"/>
                          <a:ea typeface="+mn-ea"/>
                          <a:cs typeface="+mn-cs"/>
                        </a:rPr>
                        <a:t> мотивационная готовность к обучению в школе .</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800" b="0" i="0" u="none" strike="noStrike" kern="1200" cap="none" normalizeH="0" baseline="0" dirty="0" smtClean="0">
                          <a:ln>
                            <a:noFill/>
                          </a:ln>
                          <a:solidFill>
                            <a:schemeClr val="dk1"/>
                          </a:solidFill>
                          <a:effectLst/>
                          <a:latin typeface="+mn-lt"/>
                          <a:ea typeface="+mn-ea"/>
                          <a:cs typeface="+mn-cs"/>
                        </a:rPr>
                        <a:t>Прохождение адаптационного периода  к условиям школы в легкой форме. Родители информированы о компонентах готовности к школе, развитии навыков учебной деятельности детей.</a:t>
                      </a:r>
                      <a:endParaRPr kumimoji="0" lang="ru-RU"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txBody>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29600" cy="490066"/>
          </a:xfrm>
        </p:spPr>
        <p:txBody>
          <a:bodyPr/>
          <a:lstStyle/>
          <a:p>
            <a:r>
              <a:rPr lang="ru-RU" sz="3600" dirty="0" smtClean="0"/>
              <a:t>Этапы проекта</a:t>
            </a:r>
            <a:endParaRPr lang="ru-RU" sz="3600" dirty="0"/>
          </a:p>
        </p:txBody>
      </p:sp>
      <p:graphicFrame>
        <p:nvGraphicFramePr>
          <p:cNvPr id="5" name="Содержимое 4"/>
          <p:cNvGraphicFramePr>
            <a:graphicFrameLocks noGrp="1"/>
          </p:cNvGraphicFramePr>
          <p:nvPr>
            <p:ph idx="1"/>
          </p:nvPr>
        </p:nvGraphicFramePr>
        <p:xfrm>
          <a:off x="179512" y="764703"/>
          <a:ext cx="8784976" cy="5904655"/>
        </p:xfrm>
        <a:graphic>
          <a:graphicData uri="http://schemas.openxmlformats.org/drawingml/2006/table">
            <a:tbl>
              <a:tblPr firstRow="1" bandRow="1">
                <a:tableStyleId>{5C22544A-7EE6-4342-B048-85BDC9FD1C3A}</a:tableStyleId>
              </a:tblPr>
              <a:tblGrid>
                <a:gridCol w="2160240"/>
                <a:gridCol w="4896544"/>
                <a:gridCol w="1728192"/>
              </a:tblGrid>
              <a:tr h="1041998">
                <a:tc>
                  <a:txBody>
                    <a:bodyPr/>
                    <a:lstStyle/>
                    <a:p>
                      <a:r>
                        <a:rPr lang="ru-RU" dirty="0" smtClean="0">
                          <a:solidFill>
                            <a:schemeClr val="tx1"/>
                          </a:solidFill>
                        </a:rPr>
                        <a:t>Этапы реализации проекта</a:t>
                      </a:r>
                      <a:endParaRPr lang="ru-RU" dirty="0">
                        <a:solidFill>
                          <a:schemeClr val="tx1"/>
                        </a:solidFill>
                      </a:endParaRPr>
                    </a:p>
                  </a:txBody>
                  <a:tcPr/>
                </a:tc>
                <a:tc>
                  <a:txBody>
                    <a:bodyPr/>
                    <a:lstStyle/>
                    <a:p>
                      <a:r>
                        <a:rPr lang="ru-RU" dirty="0" smtClean="0">
                          <a:solidFill>
                            <a:schemeClr val="tx1"/>
                          </a:solidFill>
                        </a:rPr>
                        <a:t>Содержание работы</a:t>
                      </a:r>
                      <a:endParaRPr lang="ru-RU" dirty="0">
                        <a:solidFill>
                          <a:schemeClr val="tx1"/>
                        </a:solidFill>
                      </a:endParaRPr>
                    </a:p>
                  </a:txBody>
                  <a:tcPr/>
                </a:tc>
                <a:tc>
                  <a:txBody>
                    <a:bodyPr/>
                    <a:lstStyle/>
                    <a:p>
                      <a:r>
                        <a:rPr lang="ru-RU" dirty="0" smtClean="0">
                          <a:solidFill>
                            <a:schemeClr val="tx1"/>
                          </a:solidFill>
                        </a:rPr>
                        <a:t>Участники</a:t>
                      </a:r>
                      <a:r>
                        <a:rPr lang="ru-RU" baseline="0" dirty="0" smtClean="0">
                          <a:solidFill>
                            <a:schemeClr val="tx1"/>
                          </a:solidFill>
                        </a:rPr>
                        <a:t> </a:t>
                      </a:r>
                      <a:endParaRPr lang="ru-RU" dirty="0">
                        <a:solidFill>
                          <a:schemeClr val="tx1"/>
                        </a:solidFill>
                      </a:endParaRPr>
                    </a:p>
                  </a:txBody>
                  <a:tcPr/>
                </a:tc>
              </a:tr>
              <a:tr h="1186014">
                <a:tc>
                  <a:txBody>
                    <a:bodyPr/>
                    <a:lstStyle/>
                    <a:p>
                      <a:r>
                        <a:rPr lang="ru-RU" dirty="0" smtClean="0">
                          <a:solidFill>
                            <a:schemeClr val="tx1"/>
                          </a:solidFill>
                        </a:rPr>
                        <a:t>подготовительный</a:t>
                      </a:r>
                      <a:endParaRPr lang="ru-RU" dirty="0">
                        <a:solidFill>
                          <a:schemeClr val="tx1"/>
                        </a:solidFill>
                      </a:endParaRPr>
                    </a:p>
                  </a:txBody>
                  <a:tcPr/>
                </a:tc>
                <a:tc>
                  <a:txBody>
                    <a:bodyPr/>
                    <a:lstStyle/>
                    <a:p>
                      <a:r>
                        <a:rPr lang="ru-RU" dirty="0" smtClean="0">
                          <a:solidFill>
                            <a:schemeClr val="tx1"/>
                          </a:solidFill>
                        </a:rPr>
                        <a:t>Обдумывание</a:t>
                      </a:r>
                      <a:r>
                        <a:rPr lang="ru-RU" baseline="0" dirty="0" smtClean="0">
                          <a:solidFill>
                            <a:schemeClr val="tx1"/>
                          </a:solidFill>
                        </a:rPr>
                        <a:t> идеи проекта, </a:t>
                      </a:r>
                    </a:p>
                    <a:p>
                      <a:r>
                        <a:rPr lang="ru-RU" baseline="0" dirty="0" smtClean="0">
                          <a:solidFill>
                            <a:schemeClr val="tx1"/>
                          </a:solidFill>
                        </a:rPr>
                        <a:t>сбор информации, материала для реализации идеи</a:t>
                      </a:r>
                      <a:endParaRPr lang="ru-RU" dirty="0">
                        <a:solidFill>
                          <a:schemeClr val="tx1"/>
                        </a:solidFill>
                      </a:endParaRPr>
                    </a:p>
                  </a:txBody>
                  <a:tcPr/>
                </a:tc>
                <a:tc>
                  <a:txBody>
                    <a:bodyPr/>
                    <a:lstStyle/>
                    <a:p>
                      <a:r>
                        <a:rPr lang="ru-RU" dirty="0" smtClean="0">
                          <a:solidFill>
                            <a:schemeClr val="tx1"/>
                          </a:solidFill>
                        </a:rPr>
                        <a:t>Воспитатели, специалисты</a:t>
                      </a:r>
                      <a:endParaRPr lang="ru-RU" dirty="0">
                        <a:solidFill>
                          <a:schemeClr val="tx1"/>
                        </a:solidFill>
                      </a:endParaRPr>
                    </a:p>
                  </a:txBody>
                  <a:tcPr/>
                </a:tc>
              </a:tr>
              <a:tr h="3676643">
                <a:tc>
                  <a:txBody>
                    <a:bodyPr/>
                    <a:lstStyle/>
                    <a:p>
                      <a:r>
                        <a:rPr lang="ru-RU" dirty="0" smtClean="0"/>
                        <a:t>организационный</a:t>
                      </a:r>
                      <a:endParaRPr lang="ru-RU" dirty="0"/>
                    </a:p>
                  </a:txBody>
                  <a:tcPr/>
                </a:tc>
                <a:tc>
                  <a:txBody>
                    <a:bodyPr/>
                    <a:lstStyle/>
                    <a:p>
                      <a:r>
                        <a:rPr lang="ru-RU" dirty="0" smtClean="0"/>
                        <a:t>Составление плана, определение сроков реализации проекта и ответственных.</a:t>
                      </a:r>
                    </a:p>
                    <a:p>
                      <a:r>
                        <a:rPr lang="ru-RU" dirty="0" smtClean="0"/>
                        <a:t>Выработка единой линии с семьями. Проведение консультаций для родителей.</a:t>
                      </a:r>
                    </a:p>
                    <a:p>
                      <a:r>
                        <a:rPr lang="ru-RU" dirty="0" smtClean="0"/>
                        <a:t>Разработка конспектов СОД, сценария итогового мероприятия</a:t>
                      </a:r>
                    </a:p>
                    <a:p>
                      <a:r>
                        <a:rPr lang="ru-RU" dirty="0" smtClean="0"/>
                        <a:t>Создание</a:t>
                      </a:r>
                      <a:r>
                        <a:rPr lang="ru-RU" baseline="0" dirty="0" smtClean="0"/>
                        <a:t> условий (пополнение предметно- пространственной развивающей среды дидактическим и игровым материалом, пособиями)</a:t>
                      </a:r>
                      <a:endParaRPr lang="ru-RU" dirty="0"/>
                    </a:p>
                  </a:txBody>
                  <a:tcPr/>
                </a:tc>
                <a:tc>
                  <a:txBody>
                    <a:bodyPr/>
                    <a:lstStyle/>
                    <a:p>
                      <a:endParaRPr lang="ru-RU" dirty="0" smtClean="0"/>
                    </a:p>
                    <a:p>
                      <a:endParaRPr lang="ru-RU" dirty="0" smtClean="0"/>
                    </a:p>
                    <a:p>
                      <a:r>
                        <a:rPr lang="ru-RU" dirty="0" smtClean="0"/>
                        <a:t>Педагоги </a:t>
                      </a:r>
                    </a:p>
                    <a:p>
                      <a:r>
                        <a:rPr lang="ru-RU" dirty="0" smtClean="0"/>
                        <a:t>родители</a:t>
                      </a:r>
                      <a:endParaRPr lang="ru-RU" dirty="0"/>
                    </a:p>
                  </a:txBody>
                  <a:tcPr/>
                </a:tc>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536" y="116632"/>
            <a:ext cx="8229600" cy="432048"/>
          </a:xfrm>
        </p:spPr>
        <p:txBody>
          <a:bodyPr/>
          <a:lstStyle/>
          <a:p>
            <a:r>
              <a:rPr lang="ru-RU" sz="3600" dirty="0" smtClean="0"/>
              <a:t>Этапы проекта</a:t>
            </a:r>
            <a:endParaRPr lang="ru-RU" sz="3600" dirty="0"/>
          </a:p>
        </p:txBody>
      </p:sp>
      <p:graphicFrame>
        <p:nvGraphicFramePr>
          <p:cNvPr id="5" name="Содержимое 4"/>
          <p:cNvGraphicFramePr>
            <a:graphicFrameLocks noGrp="1"/>
          </p:cNvGraphicFramePr>
          <p:nvPr>
            <p:ph idx="1"/>
          </p:nvPr>
        </p:nvGraphicFramePr>
        <p:xfrm>
          <a:off x="179512" y="548679"/>
          <a:ext cx="8784976" cy="6160259"/>
        </p:xfrm>
        <a:graphic>
          <a:graphicData uri="http://schemas.openxmlformats.org/drawingml/2006/table">
            <a:tbl>
              <a:tblPr firstRow="1" bandRow="1">
                <a:tableStyleId>{5C22544A-7EE6-4342-B048-85BDC9FD1C3A}</a:tableStyleId>
              </a:tblPr>
              <a:tblGrid>
                <a:gridCol w="1800200"/>
                <a:gridCol w="5256584"/>
                <a:gridCol w="1728192"/>
              </a:tblGrid>
              <a:tr h="792089">
                <a:tc>
                  <a:txBody>
                    <a:bodyPr/>
                    <a:lstStyle/>
                    <a:p>
                      <a:r>
                        <a:rPr lang="ru-RU" dirty="0" smtClean="0">
                          <a:solidFill>
                            <a:schemeClr val="tx1"/>
                          </a:solidFill>
                        </a:rPr>
                        <a:t>Этапы реализации проекта</a:t>
                      </a:r>
                      <a:endParaRPr lang="ru-RU" dirty="0">
                        <a:solidFill>
                          <a:schemeClr val="tx1"/>
                        </a:solidFill>
                      </a:endParaRPr>
                    </a:p>
                  </a:txBody>
                  <a:tcPr/>
                </a:tc>
                <a:tc>
                  <a:txBody>
                    <a:bodyPr/>
                    <a:lstStyle/>
                    <a:p>
                      <a:r>
                        <a:rPr lang="ru-RU" dirty="0" smtClean="0">
                          <a:solidFill>
                            <a:schemeClr val="tx1"/>
                          </a:solidFill>
                        </a:rPr>
                        <a:t>Содержание работы</a:t>
                      </a:r>
                      <a:endParaRPr lang="ru-RU" dirty="0">
                        <a:solidFill>
                          <a:schemeClr val="tx1"/>
                        </a:solidFill>
                      </a:endParaRPr>
                    </a:p>
                  </a:txBody>
                  <a:tcPr/>
                </a:tc>
                <a:tc>
                  <a:txBody>
                    <a:bodyPr/>
                    <a:lstStyle/>
                    <a:p>
                      <a:r>
                        <a:rPr lang="ru-RU" dirty="0" smtClean="0">
                          <a:solidFill>
                            <a:schemeClr val="tx1"/>
                          </a:solidFill>
                        </a:rPr>
                        <a:t>Участники</a:t>
                      </a:r>
                      <a:r>
                        <a:rPr lang="ru-RU" baseline="0" dirty="0" smtClean="0">
                          <a:solidFill>
                            <a:schemeClr val="tx1"/>
                          </a:solidFill>
                        </a:rPr>
                        <a:t> </a:t>
                      </a:r>
                      <a:endParaRPr lang="ru-RU" dirty="0">
                        <a:solidFill>
                          <a:schemeClr val="tx1"/>
                        </a:solidFill>
                      </a:endParaRPr>
                    </a:p>
                  </a:txBody>
                  <a:tcPr/>
                </a:tc>
              </a:tr>
              <a:tr h="3766121">
                <a:tc>
                  <a:txBody>
                    <a:bodyPr/>
                    <a:lstStyle/>
                    <a:p>
                      <a:r>
                        <a:rPr lang="ru-RU" dirty="0" smtClean="0"/>
                        <a:t>формирующий</a:t>
                      </a:r>
                      <a:endParaRPr lang="ru-RU" dirty="0"/>
                    </a:p>
                  </a:txBody>
                  <a:tcPr/>
                </a:tc>
                <a:tc>
                  <a:txBody>
                    <a:bodyPr/>
                    <a:lstStyle/>
                    <a:p>
                      <a:r>
                        <a:rPr lang="ru-RU" dirty="0" smtClean="0"/>
                        <a:t>Проведение ОД и других мероприятий с детьми и их родителями. Участие детей </a:t>
                      </a:r>
                      <a:r>
                        <a:rPr lang="ru-RU" baseline="0" dirty="0" smtClean="0"/>
                        <a:t> в конкурсах, викторинах. </a:t>
                      </a:r>
                      <a:endParaRPr lang="ru-RU" dirty="0" smtClean="0"/>
                    </a:p>
                    <a:p>
                      <a:r>
                        <a:rPr lang="ru-RU" dirty="0" smtClean="0"/>
                        <a:t>Открытые занятия для родителей и учителей школы. Консультации для родителей о развитии навыков учебной деятельности у детей 6-7 лет.</a:t>
                      </a:r>
                    </a:p>
                    <a:p>
                      <a:r>
                        <a:rPr lang="ru-RU" dirty="0" smtClean="0"/>
                        <a:t>Организация сюжетно-ролевых игр на школьную тематику,  выставок.</a:t>
                      </a:r>
                      <a:r>
                        <a:rPr lang="ru-RU" baseline="0" dirty="0" smtClean="0"/>
                        <a:t> </a:t>
                      </a:r>
                    </a:p>
                    <a:p>
                      <a:r>
                        <a:rPr lang="ru-RU" baseline="0" dirty="0" smtClean="0"/>
                        <a:t>Посещение школьной линейки на первое  сентября, </a:t>
                      </a:r>
                    </a:p>
                    <a:p>
                      <a:r>
                        <a:rPr lang="ru-RU" baseline="0" dirty="0" smtClean="0"/>
                        <a:t>Изготовление поделок закладок в подарок первоклассникам на праздник Азбуки/Букваря</a:t>
                      </a:r>
                      <a:endParaRPr lang="ru-RU" dirty="0"/>
                    </a:p>
                  </a:txBody>
                  <a:tcPr/>
                </a:tc>
                <a:tc>
                  <a:txBody>
                    <a:bodyPr/>
                    <a:lstStyle/>
                    <a:p>
                      <a:r>
                        <a:rPr lang="ru-RU" dirty="0" err="1" smtClean="0"/>
                        <a:t>Воспитанникивоспитатели</a:t>
                      </a:r>
                      <a:r>
                        <a:rPr lang="ru-RU" dirty="0" smtClean="0"/>
                        <a:t>, специалисты, родители,</a:t>
                      </a:r>
                    </a:p>
                    <a:p>
                      <a:r>
                        <a:rPr lang="ru-RU" dirty="0" smtClean="0"/>
                        <a:t>Учителя начальных классов</a:t>
                      </a:r>
                      <a:endParaRPr lang="ru-RU" dirty="0"/>
                    </a:p>
                  </a:txBody>
                  <a:tcPr/>
                </a:tc>
              </a:tr>
              <a:tr h="1479738">
                <a:tc>
                  <a:txBody>
                    <a:bodyPr/>
                    <a:lstStyle/>
                    <a:p>
                      <a:r>
                        <a:rPr lang="ru-RU" dirty="0" smtClean="0"/>
                        <a:t>итоговый</a:t>
                      </a:r>
                      <a:endParaRPr lang="ru-RU" dirty="0"/>
                    </a:p>
                  </a:txBody>
                  <a:tcPr/>
                </a:tc>
                <a:tc>
                  <a:txBody>
                    <a:bodyPr/>
                    <a:lstStyle/>
                    <a:p>
                      <a:r>
                        <a:rPr lang="ru-RU" dirty="0" smtClean="0"/>
                        <a:t>Проведение итогового мероприятия (Выпускной бал в детском саду). </a:t>
                      </a:r>
                    </a:p>
                    <a:p>
                      <a:r>
                        <a:rPr lang="ru-RU" dirty="0" smtClean="0"/>
                        <a:t>Анализ результатов проекта. Мониторинг УДД</a:t>
                      </a:r>
                    </a:p>
                    <a:p>
                      <a:r>
                        <a:rPr lang="ru-RU" dirty="0" smtClean="0"/>
                        <a:t>Выработка дальнейших перспектив</a:t>
                      </a:r>
                    </a:p>
                    <a:p>
                      <a:r>
                        <a:rPr lang="ru-RU" dirty="0" smtClean="0"/>
                        <a:t>Презентация проекта</a:t>
                      </a:r>
                      <a:endParaRPr lang="ru-RU" dirty="0"/>
                    </a:p>
                  </a:txBody>
                  <a:tcPr/>
                </a:tc>
                <a:tc>
                  <a:txBody>
                    <a:bodyPr/>
                    <a:lstStyle/>
                    <a:p>
                      <a:r>
                        <a:rPr lang="ru-RU" dirty="0" smtClean="0"/>
                        <a:t>Педагоги </a:t>
                      </a:r>
                      <a:endParaRPr lang="ru-RU" dirty="0"/>
                    </a:p>
                  </a:txBody>
                  <a:tcPr/>
                </a:tc>
              </a:tr>
            </a:tbl>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784976" cy="778098"/>
          </a:xfrm>
        </p:spPr>
        <p:txBody>
          <a:bodyPr/>
          <a:lstStyle/>
          <a:p>
            <a:r>
              <a:rPr lang="ru-RU" dirty="0" smtClean="0"/>
              <a:t>Сюжетно-ролевая игра «Школа»</a:t>
            </a:r>
            <a:endParaRPr lang="ru-RU" dirty="0"/>
          </a:p>
        </p:txBody>
      </p:sp>
      <p:pic>
        <p:nvPicPr>
          <p:cNvPr id="2050" name="Picture 2" descr="F:\IMG-20201124-WA0003.jpg"/>
          <p:cNvPicPr>
            <a:picLocks noGrp="1" noChangeAspect="1" noChangeArrowheads="1"/>
          </p:cNvPicPr>
          <p:nvPr>
            <p:ph sz="half" idx="1"/>
          </p:nvPr>
        </p:nvPicPr>
        <p:blipFill>
          <a:blip r:embed="rId2" cstate="print"/>
          <a:srcRect t="27679"/>
          <a:stretch>
            <a:fillRect/>
          </a:stretch>
        </p:blipFill>
        <p:spPr bwMode="auto">
          <a:xfrm>
            <a:off x="251520" y="1628800"/>
            <a:ext cx="4514601" cy="4353347"/>
          </a:xfrm>
          <a:prstGeom prst="rect">
            <a:avLst/>
          </a:prstGeom>
          <a:noFill/>
        </p:spPr>
      </p:pic>
      <p:pic>
        <p:nvPicPr>
          <p:cNvPr id="2051" name="Picture 3" descr="F:\IMG-20201124-WA0006.jpg"/>
          <p:cNvPicPr>
            <a:picLocks noGrp="1" noChangeAspect="1" noChangeArrowheads="1"/>
          </p:cNvPicPr>
          <p:nvPr>
            <p:ph sz="half" idx="2"/>
          </p:nvPr>
        </p:nvPicPr>
        <p:blipFill>
          <a:blip r:embed="rId3" cstate="print"/>
          <a:stretch>
            <a:fillRect/>
          </a:stretch>
        </p:blipFill>
        <p:spPr bwMode="auto">
          <a:xfrm>
            <a:off x="4860032" y="1268760"/>
            <a:ext cx="3850208" cy="5133611"/>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«Макет  школьного класса к сюжетно-ролевой игре «Школа»</a:t>
            </a:r>
            <a:endParaRPr lang="ru-RU" dirty="0"/>
          </a:p>
        </p:txBody>
      </p:sp>
      <p:pic>
        <p:nvPicPr>
          <p:cNvPr id="1026" name="Picture 2"/>
          <p:cNvPicPr>
            <a:picLocks noGrp="1" noChangeAspect="1" noChangeArrowheads="1"/>
          </p:cNvPicPr>
          <p:nvPr>
            <p:ph sz="half" idx="1"/>
          </p:nvPr>
        </p:nvPicPr>
        <p:blipFill>
          <a:blip r:embed="rId2" cstate="print"/>
          <a:srcRect/>
          <a:stretch>
            <a:fillRect/>
          </a:stretch>
        </p:blipFill>
        <p:spPr bwMode="auto">
          <a:xfrm rot="5400000">
            <a:off x="-79507" y="2031834"/>
            <a:ext cx="4968554" cy="4306501"/>
          </a:xfrm>
          <a:prstGeom prst="rect">
            <a:avLst/>
          </a:prstGeom>
          <a:noFill/>
          <a:ln w="9525">
            <a:noFill/>
            <a:miter lim="800000"/>
            <a:headEnd/>
            <a:tailEnd/>
          </a:ln>
          <a:effectLst/>
        </p:spPr>
      </p:pic>
      <p:pic>
        <p:nvPicPr>
          <p:cNvPr id="1027" name="Picture 3"/>
          <p:cNvPicPr>
            <a:picLocks noGrp="1" noChangeAspect="1" noChangeArrowheads="1"/>
          </p:cNvPicPr>
          <p:nvPr>
            <p:ph sz="half" idx="2"/>
          </p:nvPr>
        </p:nvPicPr>
        <p:blipFill>
          <a:blip r:embed="rId3" cstate="print"/>
          <a:srcRect l="14493"/>
          <a:stretch>
            <a:fillRect/>
          </a:stretch>
        </p:blipFill>
        <p:spPr bwMode="auto">
          <a:xfrm rot="5400000">
            <a:off x="4355976" y="2060848"/>
            <a:ext cx="4896544" cy="43204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клетка оранжевая">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клетка оранжевая</Template>
  <TotalTime>421</TotalTime>
  <Words>924</Words>
  <Application>Microsoft Office PowerPoint</Application>
  <PresentationFormat>Экран (4:3)</PresentationFormat>
  <Paragraphs>101</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клетка оранжевая</vt:lpstr>
      <vt:lpstr>Слайд 1</vt:lpstr>
      <vt:lpstr>Пояснительная записка</vt:lpstr>
      <vt:lpstr>Паспорт проекта</vt:lpstr>
      <vt:lpstr>Паспорт проекта</vt:lpstr>
      <vt:lpstr>Паспорт проекта</vt:lpstr>
      <vt:lpstr>Этапы проекта</vt:lpstr>
      <vt:lpstr>Этапы проекта</vt:lpstr>
      <vt:lpstr>Сюжетно-ролевая игра «Школа»</vt:lpstr>
      <vt:lpstr>«Макет  школьного класса к сюжетно-ролевой игре «Школа»</vt:lpstr>
      <vt:lpstr>Рисунки по темам: «Школа»,  «Я иду в школу»</vt:lpstr>
      <vt:lpstr>Фотовыставка «И родители когда то были школьниками…»</vt:lpstr>
      <vt:lpstr>Изготовление закладок  в подарок для первоклассников к «Празднику Азбуки»</vt:lpstr>
      <vt:lpstr>«Уголок предшкольной подготовки»</vt:lpstr>
      <vt:lpstr>Слайд 14</vt:lpstr>
      <vt:lpstr>Консультативный материал для родителей (буклеты, памятки)</vt:lpstr>
      <vt:lpstr>Досуги, викторины в ДС</vt:lpstr>
      <vt:lpstr>Участие в интеллектуальных городских  викторинах и конкурсах</vt:lpstr>
      <vt:lpstr>Посещение школьной линейки</vt:lpstr>
      <vt:lpstr>Выпускной бал в ДС</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asus</dc:creator>
  <cp:lastModifiedBy>Андрей</cp:lastModifiedBy>
  <cp:revision>77</cp:revision>
  <dcterms:created xsi:type="dcterms:W3CDTF">2020-11-30T12:21:34Z</dcterms:created>
  <dcterms:modified xsi:type="dcterms:W3CDTF">2020-12-04T14:08:18Z</dcterms:modified>
</cp:coreProperties>
</file>