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7" r:id="rId6"/>
    <p:sldId id="266" r:id="rId7"/>
    <p:sldId id="265" r:id="rId8"/>
    <p:sldId id="264" r:id="rId9"/>
    <p:sldId id="263" r:id="rId10"/>
    <p:sldId id="262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5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izway.com/art/book/87_12.html" TargetMode="External"/><Relationship Id="rId3" Type="http://schemas.openxmlformats.org/officeDocument/2006/relationships/hyperlink" Target="http://www.trizway.com/art/book/87_6.html" TargetMode="External"/><Relationship Id="rId7" Type="http://schemas.openxmlformats.org/officeDocument/2006/relationships/hyperlink" Target="http://www.trizway.com/art/book/87_9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rizway.com/art/book/87_8.html" TargetMode="External"/><Relationship Id="rId5" Type="http://schemas.openxmlformats.org/officeDocument/2006/relationships/hyperlink" Target="http://www.trizway.com/art/book/87_7.html" TargetMode="External"/><Relationship Id="rId10" Type="http://schemas.openxmlformats.org/officeDocument/2006/relationships/hyperlink" Target="http://www.trizway.com/art/book/87_13.html" TargetMode="External"/><Relationship Id="rId4" Type="http://schemas.openxmlformats.org/officeDocument/2006/relationships/hyperlink" Target="http://www.trizway.com/art/book/87_5.html" TargetMode="External"/><Relationship Id="rId9" Type="http://schemas.openxmlformats.org/officeDocument/2006/relationships/hyperlink" Target="http://www.trizway.com/art/book/87_14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41799" y="1447662"/>
            <a:ext cx="7049758" cy="298543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Тема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ТРИЗ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ДОУ как средство формирования математических способностей дошкольников</a:t>
            </a:r>
          </a:p>
          <a:p>
            <a:pPr algn="ctr"/>
            <a:endParaRPr lang="ru-RU" sz="4400" b="1" dirty="0" smtClean="0">
              <a:ln w="22225">
                <a:noFill/>
                <a:prstDash val="solid"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3268" y="5934670"/>
            <a:ext cx="1626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воспитатель </a:t>
            </a:r>
            <a:r>
              <a:rPr lang="ru-RU" dirty="0" smtClean="0"/>
              <a:t>Суслова О. 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311" y="693017"/>
            <a:ext cx="2674621" cy="3566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8536" y="1645922"/>
            <a:ext cx="2486927" cy="3315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3067" y="1799924"/>
            <a:ext cx="2876750" cy="3835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8936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0396" y="327259"/>
            <a:ext cx="256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396" y="1028343"/>
            <a:ext cx="7709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dirty="0"/>
              <a:t>• Делая </a:t>
            </a:r>
            <a:r>
              <a:rPr lang="ru-RU" altLang="ru-RU" sz="1600" b="1" dirty="0"/>
              <a:t>выводы</a:t>
            </a:r>
            <a:r>
              <a:rPr lang="ru-RU" altLang="ru-RU" sz="1600" dirty="0"/>
              <a:t>, при сравнении возможностей, способностей  и стремлению к познанию групп детей- первая  применение методов ТРИЗ с 3-х летнего возраста и вторая группа с </a:t>
            </a:r>
            <a:r>
              <a:rPr lang="ru-RU" altLang="ru-RU" sz="1600" dirty="0" smtClean="0"/>
              <a:t>5-ти </a:t>
            </a:r>
            <a:r>
              <a:rPr lang="ru-RU" altLang="ru-RU" sz="1600" dirty="0"/>
              <a:t>летнего возраста, разительно отлична . В первом </a:t>
            </a:r>
            <a:r>
              <a:rPr lang="ru-RU" altLang="ru-RU" sz="1600" dirty="0" smtClean="0"/>
              <a:t>случае: </a:t>
            </a:r>
            <a:r>
              <a:rPr lang="ru-RU" altLang="ru-RU" sz="1600" dirty="0"/>
              <a:t>наиболее пластична логика , свободней мышление , шире воображение, речь красочнее и </a:t>
            </a:r>
            <a:r>
              <a:rPr lang="ru-RU" altLang="ru-RU" sz="1600" dirty="0" err="1"/>
              <a:t>многограннее</a:t>
            </a:r>
            <a:r>
              <a:rPr lang="ru-RU" altLang="ru-RU" sz="1600" dirty="0"/>
              <a:t>, с осознанным применением терминологий, наиболее важно стремление к познанию, нет страха перед трудностями. Во втором же случае  , часто встретив затруднение отступают или же отстраняются.</a:t>
            </a:r>
          </a:p>
          <a:p>
            <a:r>
              <a:rPr lang="ru-RU" altLang="ru-RU" sz="1600" dirty="0"/>
              <a:t>•При организации жизни детей в детском саду, моя позиция </a:t>
            </a:r>
            <a:r>
              <a:rPr lang="ru-RU" altLang="ru-RU" sz="1600" b="1" dirty="0"/>
              <a:t>актуальна</a:t>
            </a:r>
            <a:r>
              <a:rPr lang="ru-RU" altLang="ru-RU" sz="1600" dirty="0"/>
              <a:t> , дающая возможность самостоятельного накопления перцептивного опыта и его математического осмысления. Основная роль с такой позиции заключается в организации ситуаций для познания детьми математических отношений, когда ребенок сохраняет в процессе обучения чувство комфортности и уверенности в собственных силах. </a:t>
            </a:r>
            <a:br>
              <a:rPr lang="ru-RU" altLang="ru-RU" sz="1600" dirty="0"/>
            </a:br>
            <a:r>
              <a:rPr lang="ru-RU" altLang="ru-RU" sz="1600" dirty="0"/>
              <a:t>• </a:t>
            </a:r>
            <a:r>
              <a:rPr lang="ru-RU" altLang="ru-RU" sz="1600" b="1" dirty="0"/>
              <a:t>Необходима</a:t>
            </a:r>
            <a:r>
              <a:rPr lang="ru-RU" altLang="ru-RU" sz="1600" dirty="0"/>
              <a:t> психологическая перестройка позиции педагога на личностно- ориентированное взаимодействие с ребенком в процессе обучения, содержанием которого является формирование у детей средств и способов приобретения математических знаний в ходе специально организованной самостоятельной деятельности.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1100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5986" y="954540"/>
            <a:ext cx="4887041" cy="4948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dirty="0"/>
              <a:t>Методика ТРИЗ была придумана и разработана приблизительно 50 лет назад Генрихом </a:t>
            </a:r>
            <a:r>
              <a:rPr lang="ru-RU" altLang="ru-RU" sz="2200" dirty="0" err="1"/>
              <a:t>Сауловичем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Альтшуллером</a:t>
            </a:r>
            <a:r>
              <a:rPr lang="ru-RU" altLang="ru-RU" sz="2200" dirty="0"/>
              <a:t>. Изначально она создавалась для помощи в нахождении решений для технических задач и способствовало развитию мышления, гибкости, системности, логическому построению </a:t>
            </a:r>
            <a:r>
              <a:rPr lang="ru-RU" altLang="ru-RU" sz="2200" dirty="0" smtClean="0"/>
              <a:t>и оригинальности</a:t>
            </a:r>
            <a:r>
              <a:rPr lang="ru-RU" altLang="ru-RU" sz="2200" dirty="0"/>
              <a:t>. Главная задача данной методики – научить ребенка думать нестандартно и находить собственные решения. </a:t>
            </a:r>
          </a:p>
          <a:p>
            <a:pPr>
              <a:lnSpc>
                <a:spcPct val="150000"/>
              </a:lnSpc>
            </a:pPr>
            <a:endParaRPr lang="ru-RU" sz="2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146" y="1491916"/>
            <a:ext cx="3048013" cy="3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031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756" y="1020278"/>
            <a:ext cx="8508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>
                <a:latin typeface="Tahoma" panose="020B0604030504040204" pitchFamily="34" charset="0"/>
              </a:rPr>
              <a:t>Десять страниц понятной математики  лучше ста страниц, заученных на память, но не понятных.</a:t>
            </a:r>
            <a:r>
              <a:rPr lang="ru-RU" altLang="ru-RU"/>
              <a:t>                                               В.А.Сухомлинский</a:t>
            </a:r>
            <a:endParaRPr lang="ru-RU" alt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5642" y="1763557"/>
            <a:ext cx="7207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/>
              <a:t>ТРИЗ</a:t>
            </a:r>
          </a:p>
          <a:p>
            <a:pPr algn="ctr"/>
            <a:r>
              <a:rPr lang="en-US" altLang="ru-RU" dirty="0"/>
              <a:t>I</a:t>
            </a:r>
            <a:endParaRPr lang="ru-RU" altLang="ru-RU" dirty="0"/>
          </a:p>
          <a:p>
            <a:pPr algn="ctr"/>
            <a:r>
              <a:rPr lang="ru-RU" altLang="ru-RU" dirty="0"/>
              <a:t>управляемый процесс создания нового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2666" y="2631049"/>
            <a:ext cx="168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/>
              <a:t> /</a:t>
            </a:r>
          </a:p>
          <a:p>
            <a:pPr algn="ctr"/>
            <a:r>
              <a:rPr lang="ru-RU" altLang="ru-RU" dirty="0"/>
              <a:t>точный расчет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57087" y="2649649"/>
            <a:ext cx="2127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/>
              <a:t> </a:t>
            </a:r>
            <a:r>
              <a:rPr lang="en-US" altLang="ru-RU" dirty="0" smtClean="0"/>
              <a:t>I</a:t>
            </a:r>
            <a:endParaRPr lang="ru-RU" altLang="ru-RU" dirty="0"/>
          </a:p>
          <a:p>
            <a:pPr algn="ctr"/>
            <a:r>
              <a:rPr lang="ru-RU" altLang="ru-RU" dirty="0"/>
              <a:t>логика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43638" y="2640719"/>
            <a:ext cx="2050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/>
              <a:t> </a:t>
            </a:r>
            <a:r>
              <a:rPr lang="en-US" altLang="ru-RU" dirty="0" smtClean="0"/>
              <a:t>\</a:t>
            </a:r>
            <a:endParaRPr lang="ru-RU" altLang="ru-RU" dirty="0"/>
          </a:p>
          <a:p>
            <a:pPr algn="ctr"/>
            <a:r>
              <a:rPr lang="ru-RU" altLang="ru-RU" dirty="0"/>
              <a:t>интуиция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57087" y="3273256"/>
            <a:ext cx="309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/>
              <a:t>Рабочи</a:t>
            </a:r>
            <a:r>
              <a:rPr lang="ru-RU" altLang="ru-RU" b="1" dirty="0"/>
              <a:t>й</a:t>
            </a:r>
            <a:r>
              <a:rPr lang="ru-RU" altLang="ru-RU" b="1" dirty="0" smtClean="0"/>
              <a:t> </a:t>
            </a:r>
            <a:r>
              <a:rPr lang="ru-RU" altLang="ru-RU" b="1" dirty="0"/>
              <a:t>механизм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63089" y="3596420"/>
            <a:ext cx="533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/>
              <a:t> </a:t>
            </a:r>
            <a:r>
              <a:rPr lang="en-US" altLang="ru-RU" dirty="0" smtClean="0"/>
              <a:t>I</a:t>
            </a:r>
            <a:endParaRPr lang="ru-RU" altLang="ru-RU" dirty="0"/>
          </a:p>
          <a:p>
            <a:pPr algn="ctr"/>
            <a:r>
              <a:rPr lang="ru-RU" altLang="ru-RU" dirty="0"/>
              <a:t>алгоритм решения изобретательских задач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514" y="4144919"/>
            <a:ext cx="265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dirty="0" smtClean="0"/>
              <a:t>         </a:t>
            </a:r>
            <a:r>
              <a:rPr lang="ru-RU" altLang="ru-RU" dirty="0" smtClean="0"/>
              <a:t> </a:t>
            </a:r>
            <a:r>
              <a:rPr lang="ru-RU" altLang="ru-RU" dirty="0"/>
              <a:t>/</a:t>
            </a:r>
          </a:p>
          <a:p>
            <a:r>
              <a:rPr lang="ru-RU" altLang="ru-RU" dirty="0"/>
              <a:t>четкие логические этапы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42697" y="4129260"/>
            <a:ext cx="1973179" cy="664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/>
              <a:t> </a:t>
            </a:r>
            <a:r>
              <a:rPr lang="en-US" altLang="ru-RU" dirty="0" smtClean="0"/>
              <a:t>I</a:t>
            </a:r>
            <a:endParaRPr lang="ru-RU" altLang="ru-RU" dirty="0"/>
          </a:p>
          <a:p>
            <a:pPr algn="ctr"/>
            <a:r>
              <a:rPr lang="ru-RU" altLang="ru-RU" dirty="0"/>
              <a:t>строится модель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448141" y="4138165"/>
            <a:ext cx="3734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 smtClean="0"/>
              <a:t>               \          </a:t>
            </a:r>
            <a:endParaRPr lang="ru-RU" altLang="ru-RU" dirty="0"/>
          </a:p>
          <a:p>
            <a:r>
              <a:rPr lang="ru-RU" altLang="ru-RU" dirty="0"/>
              <a:t>определяются </a:t>
            </a:r>
            <a:r>
              <a:rPr lang="ru-RU" altLang="ru-RU" dirty="0" smtClean="0"/>
              <a:t>имеющиеся</a:t>
            </a:r>
            <a:r>
              <a:rPr lang="en-US" altLang="ru-RU" dirty="0" smtClean="0"/>
              <a:t> </a:t>
            </a:r>
            <a:r>
              <a:rPr lang="ru-RU" altLang="ru-RU" dirty="0" smtClean="0"/>
              <a:t>ресурсы</a:t>
            </a:r>
            <a:endParaRPr lang="ru-RU" alt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12279" y="4832360"/>
            <a:ext cx="503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/>
              <a:t> </a:t>
            </a:r>
            <a:r>
              <a:rPr lang="en-US" altLang="ru-RU" dirty="0" smtClean="0"/>
              <a:t>I</a:t>
            </a:r>
            <a:endParaRPr lang="ru-RU" altLang="ru-RU" dirty="0"/>
          </a:p>
          <a:p>
            <a:pPr algn="ctr"/>
            <a:r>
              <a:rPr lang="ru-RU" altLang="ru-RU" dirty="0"/>
              <a:t>выявляются и анализируются противоречия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159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898" y="404261"/>
            <a:ext cx="261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ТРИЗ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509" y="865926"/>
            <a:ext cx="4215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/>
              <a:t> </a:t>
            </a:r>
            <a:r>
              <a:rPr lang="en-US" altLang="ru-RU" dirty="0" smtClean="0"/>
              <a:t>I</a:t>
            </a:r>
            <a:endParaRPr lang="ru-RU" altLang="ru-RU" dirty="0"/>
          </a:p>
          <a:p>
            <a:pPr algn="ctr"/>
            <a:r>
              <a:rPr lang="ru-RU" altLang="ru-RU" dirty="0"/>
              <a:t>развить фантазию </a:t>
            </a:r>
            <a:r>
              <a:rPr lang="ru-RU" altLang="ru-RU" dirty="0" smtClean="0"/>
              <a:t>детей</a:t>
            </a:r>
          </a:p>
          <a:p>
            <a:pPr algn="ctr"/>
            <a:r>
              <a:rPr lang="ru-RU" altLang="ru-RU" dirty="0"/>
              <a:t> </a:t>
            </a:r>
            <a:r>
              <a:rPr lang="en-US" altLang="ru-RU" dirty="0" smtClean="0"/>
              <a:t>I</a:t>
            </a:r>
            <a:endParaRPr lang="ru-RU" altLang="ru-RU" dirty="0"/>
          </a:p>
          <a:p>
            <a:pPr algn="ctr"/>
            <a:r>
              <a:rPr lang="ru-RU" altLang="ru-RU" dirty="0"/>
              <a:t>учить их мыслить </a:t>
            </a:r>
            <a:r>
              <a:rPr lang="ru-RU" altLang="ru-RU" dirty="0" smtClean="0"/>
              <a:t>системно</a:t>
            </a:r>
          </a:p>
          <a:p>
            <a:pPr algn="ctr"/>
            <a:r>
              <a:rPr lang="ru-RU" altLang="ru-RU" dirty="0"/>
              <a:t> </a:t>
            </a:r>
            <a:r>
              <a:rPr lang="en-US" altLang="ru-RU" dirty="0" smtClean="0"/>
              <a:t>I</a:t>
            </a:r>
            <a:endParaRPr lang="ru-RU" altLang="ru-RU" dirty="0"/>
          </a:p>
          <a:p>
            <a:pPr algn="ctr"/>
            <a:r>
              <a:rPr lang="ru-RU" altLang="ru-RU" dirty="0"/>
              <a:t>воспитывать у детей качества творческой </a:t>
            </a:r>
            <a:r>
              <a:rPr lang="ru-RU" altLang="ru-RU" dirty="0" smtClean="0"/>
              <a:t>личности</a:t>
            </a:r>
          </a:p>
          <a:p>
            <a:pPr algn="ctr"/>
            <a:r>
              <a:rPr lang="ru-RU" altLang="ru-RU" dirty="0"/>
              <a:t> </a:t>
            </a:r>
            <a:r>
              <a:rPr lang="en-US" altLang="ru-RU" dirty="0" smtClean="0"/>
              <a:t>I</a:t>
            </a:r>
            <a:endParaRPr lang="ru-RU" altLang="ru-RU" dirty="0"/>
          </a:p>
          <a:p>
            <a:pPr algn="ctr"/>
            <a:r>
              <a:rPr lang="ru-RU" altLang="ru-RU" dirty="0"/>
              <a:t>способной понимать единство и противоречие окружающего </a:t>
            </a:r>
            <a:r>
              <a:rPr lang="ru-RU" altLang="ru-RU" dirty="0" smtClean="0"/>
              <a:t>мира</a:t>
            </a:r>
          </a:p>
          <a:p>
            <a:pPr algn="ctr"/>
            <a:r>
              <a:rPr lang="ru-RU" altLang="ru-RU" dirty="0"/>
              <a:t> </a:t>
            </a:r>
            <a:r>
              <a:rPr lang="en-US" altLang="ru-RU" dirty="0" smtClean="0"/>
              <a:t>I</a:t>
            </a:r>
            <a:endParaRPr lang="ru-RU" altLang="ru-RU" dirty="0"/>
          </a:p>
          <a:p>
            <a:pPr algn="ctr"/>
            <a:r>
              <a:rPr lang="ru-RU" altLang="ru-RU" dirty="0"/>
              <a:t>решать свои маленькие проблемы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89634" y="2088682"/>
            <a:ext cx="4254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/>
              <a:t>-  изобретательскую смекалку</a:t>
            </a:r>
          </a:p>
          <a:p>
            <a:r>
              <a:rPr lang="ru-RU" altLang="ru-RU" dirty="0"/>
              <a:t>- творческое воображение</a:t>
            </a:r>
          </a:p>
          <a:p>
            <a:r>
              <a:rPr lang="ru-RU" altLang="ru-RU" dirty="0"/>
              <a:t>- диалектическое </a:t>
            </a:r>
            <a:r>
              <a:rPr lang="ru-RU" altLang="ru-RU" dirty="0" smtClean="0"/>
              <a:t>мышление</a:t>
            </a:r>
            <a:endParaRPr lang="ru-RU" alt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0594" y="4404746"/>
            <a:ext cx="749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/>
              <a:t>Дошкольное детство </a:t>
            </a:r>
            <a:r>
              <a:rPr lang="ru-RU" altLang="ru-RU" dirty="0"/>
              <a:t>–особый возраст</a:t>
            </a:r>
          </a:p>
          <a:p>
            <a:pPr algn="ctr"/>
            <a:r>
              <a:rPr lang="ru-RU" altLang="ru-RU" dirty="0"/>
              <a:t> </a:t>
            </a:r>
            <a:r>
              <a:rPr lang="en-US" altLang="ru-RU" dirty="0"/>
              <a:t>I</a:t>
            </a:r>
            <a:endParaRPr lang="ru-RU" altLang="ru-RU" dirty="0"/>
          </a:p>
          <a:p>
            <a:pPr algn="ctr"/>
            <a:r>
              <a:rPr lang="ru-RU" altLang="ru-RU" dirty="0"/>
              <a:t>значительные изменения проявляются в различных видах деятельности: коммуникативной, познавательной, преобразующей.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380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2270" y="644893"/>
            <a:ext cx="6872438" cy="224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 u="sng" dirty="0"/>
              <a:t> Подготовительный этап</a:t>
            </a:r>
            <a:r>
              <a:rPr lang="ru-RU" altLang="ru-RU" sz="2000" dirty="0"/>
              <a:t> </a:t>
            </a:r>
            <a:endParaRPr lang="en-US" altLang="ru-RU" sz="2000" dirty="0"/>
          </a:p>
          <a:p>
            <a:pPr>
              <a:lnSpc>
                <a:spcPct val="80000"/>
              </a:lnSpc>
            </a:pPr>
            <a:r>
              <a:rPr lang="en-US" altLang="ru-RU" sz="1050" dirty="0"/>
              <a:t>      </a:t>
            </a:r>
            <a:endParaRPr lang="ru-RU" altLang="ru-RU" sz="1050" dirty="0"/>
          </a:p>
          <a:p>
            <a:pPr>
              <a:lnSpc>
                <a:spcPct val="80000"/>
              </a:lnSpc>
            </a:pPr>
            <a:r>
              <a:rPr lang="ru-RU" altLang="ru-RU" dirty="0"/>
              <a:t>  Целесообразно использовать упражнения и задачи: На общее развитие; На проверку инерции мышления; На использование приемов фантазирования. 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    </a:t>
            </a:r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pPr>
              <a:lnSpc>
                <a:spcPct val="80000"/>
              </a:lnSpc>
            </a:pPr>
            <a:r>
              <a:rPr lang="en-US" altLang="ru-RU" dirty="0"/>
              <a:t> </a:t>
            </a:r>
            <a:r>
              <a:rPr lang="ru-RU" altLang="ru-RU" dirty="0"/>
              <a:t>Можно начать с игровых упражнений типа "Дорисуй”, "Дострой”, "Составь картинку из геометрических фигур”, "На что это похоже?”, "Найди сходства”, "Найди различия”.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2270" y="3031958"/>
            <a:ext cx="7459579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1" u="sng" dirty="0"/>
              <a:t>Алгоритм решения изобретательских задач </a:t>
            </a:r>
            <a:r>
              <a:rPr lang="ru-RU" altLang="ru-RU" sz="3200" b="1" u="sng" dirty="0"/>
              <a:t/>
            </a:r>
            <a:br>
              <a:rPr lang="ru-RU" altLang="ru-RU" sz="3200" b="1" u="sng" dirty="0"/>
            </a:br>
            <a:endParaRPr lang="en-US" altLang="ru-RU" sz="3200" b="1" u="sng" dirty="0" smtClean="0"/>
          </a:p>
          <a:p>
            <a:pPr>
              <a:lnSpc>
                <a:spcPct val="80000"/>
              </a:lnSpc>
            </a:pPr>
            <a:r>
              <a:rPr lang="ru-RU" altLang="ru-RU" b="1" dirty="0" smtClean="0"/>
              <a:t>На </a:t>
            </a:r>
            <a:r>
              <a:rPr lang="ru-RU" altLang="ru-RU" b="1" dirty="0"/>
              <a:t>первом этапе 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Педагог    </a:t>
            </a:r>
            <a:endParaRPr lang="en-US" altLang="ru-RU" dirty="0" smtClean="0"/>
          </a:p>
          <a:p>
            <a:pPr>
              <a:lnSpc>
                <a:spcPct val="80000"/>
              </a:lnSpc>
            </a:pPr>
            <a:r>
              <a:rPr lang="ru-RU" altLang="ru-RU" i="1" dirty="0" smtClean="0"/>
              <a:t>не </a:t>
            </a:r>
            <a:r>
              <a:rPr lang="ru-RU" altLang="ru-RU" i="1" dirty="0"/>
              <a:t>должен </a:t>
            </a:r>
            <a:r>
              <a:rPr lang="ru-RU" altLang="ru-RU" dirty="0"/>
              <a:t>-давать готовые знания, раскрывать перед ним </a:t>
            </a:r>
            <a:r>
              <a:rPr lang="ru-RU" altLang="ru-RU" dirty="0" smtClean="0"/>
              <a:t>истину,</a:t>
            </a:r>
            <a:r>
              <a:rPr lang="en-US" altLang="ru-RU" dirty="0" smtClean="0"/>
              <a:t> </a:t>
            </a:r>
            <a:r>
              <a:rPr lang="ru-RU" altLang="ru-RU" dirty="0" smtClean="0"/>
              <a:t>при </a:t>
            </a:r>
            <a:r>
              <a:rPr lang="ru-RU" altLang="ru-RU" dirty="0"/>
              <a:t>вопросе ребенком давать тут же готовый </a:t>
            </a:r>
            <a:r>
              <a:rPr lang="ru-RU" altLang="ru-RU" dirty="0" smtClean="0"/>
              <a:t>ответ;</a:t>
            </a:r>
            <a:r>
              <a:rPr lang="en-US" altLang="ru-RU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i="1" dirty="0" smtClean="0"/>
              <a:t>должен</a:t>
            </a:r>
            <a:r>
              <a:rPr lang="ru-RU" altLang="ru-RU" dirty="0" smtClean="0"/>
              <a:t> </a:t>
            </a:r>
            <a:r>
              <a:rPr lang="ru-RU" altLang="ru-RU" dirty="0"/>
              <a:t>-учить </a:t>
            </a:r>
            <a:r>
              <a:rPr lang="ru-RU" altLang="ru-RU" u="sng" dirty="0"/>
              <a:t>находить </a:t>
            </a:r>
            <a:r>
              <a:rPr lang="ru-RU" altLang="ru-RU" dirty="0" smtClean="0"/>
              <a:t>истину,</a:t>
            </a:r>
            <a:r>
              <a:rPr lang="en-US" altLang="ru-RU" dirty="0" smtClean="0"/>
              <a:t> </a:t>
            </a:r>
            <a:r>
              <a:rPr lang="ru-RU" altLang="ru-RU" dirty="0" smtClean="0"/>
              <a:t>пригласить </a:t>
            </a:r>
            <a:r>
              <a:rPr lang="ru-RU" altLang="ru-RU" dirty="0"/>
              <a:t>к </a:t>
            </a:r>
            <a:r>
              <a:rPr lang="ru-RU" altLang="ru-RU" dirty="0" smtClean="0"/>
              <a:t>рассуждению.</a:t>
            </a:r>
            <a:r>
              <a:rPr lang="en-US" altLang="ru-RU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b="1" dirty="0" smtClean="0"/>
              <a:t>На </a:t>
            </a:r>
            <a:r>
              <a:rPr lang="ru-RU" altLang="ru-RU" b="1" dirty="0"/>
              <a:t>втором этапе</a:t>
            </a:r>
            <a:r>
              <a:rPr lang="ru-RU" altLang="ru-RU" dirty="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Предложить  игры с противоречиями, которые решают с помощью алгоритма.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0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7912" y="2456656"/>
            <a:ext cx="19081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6447" y="448803"/>
            <a:ext cx="27901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ошибки, </a:t>
            </a:r>
          </a:p>
          <a:p>
            <a:pPr algn="ctr"/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встречающиеся на 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27068" y="1908376"/>
            <a:ext cx="28105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parajita" pitchFamily="34" charset="0"/>
              </a:rPr>
              <a:t>Многословие, 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parajita" pitchFamily="34" charset="0"/>
              </a:rPr>
              <a:t>неточность </a:t>
            </a:r>
          </a:p>
          <a:p>
            <a:pPr algn="ctr">
              <a:defRPr/>
            </a:pP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parajita" pitchFamily="34" charset="0"/>
              </a:rPr>
              <a:t>в постановке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parajita" pitchFamily="34" charset="0"/>
              </a:rPr>
              <a:t>вопросов</a:t>
            </a:r>
          </a:p>
          <a:p>
            <a:pPr algn="ctr">
              <a:defRPr/>
            </a:pP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parajita" pitchFamily="34" charset="0"/>
            </a:endParaRPr>
          </a:p>
          <a:p>
            <a:pPr algn="ctr">
              <a:defRPr/>
            </a:pP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parajita" pitchFamily="34" charset="0"/>
            </a:endParaRPr>
          </a:p>
          <a:p>
            <a:pPr algn="ctr">
              <a:defRPr/>
            </a:pP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parajit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9280" y="1183907"/>
            <a:ext cx="2646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parajita" pitchFamily="34" charset="0"/>
              </a:rPr>
              <a:t>Однообразие наглядного материала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40153" y="3491141"/>
            <a:ext cx="261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parajita" pitchFamily="34" charset="0"/>
              </a:rPr>
              <a:t>Неверное расположение материала</a:t>
            </a:r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3019" y="4401343"/>
            <a:ext cx="4620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parajita" pitchFamily="34" charset="0"/>
              </a:rPr>
              <a:t>Использование неэстетичного наглядного материала, не отвечающего педагогическим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parajita" pitchFamily="34" charset="0"/>
              </a:rPr>
              <a:t>требованиям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98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631" y="1020278"/>
            <a:ext cx="805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b="1" dirty="0"/>
              <a:t>C </a:t>
            </a:r>
            <a:r>
              <a:rPr lang="ru-RU" altLang="ru-RU" b="1" dirty="0"/>
              <a:t>целью получения необходимых навыков использования приёмов и методов ТРИЗ хорошо использовать «тренажёры ума»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7625" y="1560731"/>
            <a:ext cx="8171848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200" dirty="0"/>
              <a:t>Комплекс упражнений "Тренажер ума”: </a:t>
            </a:r>
            <a:br>
              <a:rPr lang="ru-RU" altLang="ru-RU" sz="1200" dirty="0"/>
            </a:br>
            <a:r>
              <a:rPr lang="ru-RU" altLang="ru-RU" sz="1200" b="1" dirty="0"/>
              <a:t> Тренажер 1. </a:t>
            </a:r>
            <a:br>
              <a:rPr lang="ru-RU" altLang="ru-RU" sz="1200" b="1" dirty="0"/>
            </a:br>
            <a:endParaRPr lang="ru-RU" altLang="ru-RU" sz="1200" b="1" dirty="0"/>
          </a:p>
          <a:p>
            <a:pPr algn="ctr">
              <a:lnSpc>
                <a:spcPct val="80000"/>
              </a:lnSpc>
            </a:pPr>
            <a:r>
              <a:rPr lang="ru-RU" altLang="ru-RU" sz="1200" dirty="0"/>
              <a:t>1. Повтори слова в том же порядке (не больше 6 слов) </a:t>
            </a:r>
            <a:br>
              <a:rPr lang="ru-RU" altLang="ru-RU" sz="1200" dirty="0"/>
            </a:br>
            <a:r>
              <a:rPr lang="ru-RU" altLang="ru-RU" sz="1200" dirty="0"/>
              <a:t>Окно, корабль, ручка, пальто, часы; </a:t>
            </a:r>
          </a:p>
          <a:p>
            <a:pPr algn="ctr">
              <a:lnSpc>
                <a:spcPct val="80000"/>
              </a:lnSpc>
            </a:pPr>
            <a:r>
              <a:rPr lang="ru-RU" altLang="ru-RU" sz="1200" dirty="0"/>
              <a:t>  2. Вспомни, как выглядит твоя кухня. Не заходя туда, перечисли 10-15 предметов, которые находятся на виду (при этом можно уточнить детали: цвет, размер, форму, особые приметы). </a:t>
            </a:r>
          </a:p>
          <a:p>
            <a:pPr algn="ctr">
              <a:lnSpc>
                <a:spcPct val="80000"/>
              </a:lnSpc>
            </a:pPr>
            <a:r>
              <a:rPr lang="ru-RU" altLang="ru-RU" sz="1200" dirty="0"/>
              <a:t> 3. Одно из этих слов лишнее. Какое? - Хлеб, кофе, утюг, мясо. Почему?</a:t>
            </a:r>
          </a:p>
          <a:p>
            <a:pPr algn="ctr">
              <a:lnSpc>
                <a:spcPct val="80000"/>
              </a:lnSpc>
            </a:pPr>
            <a:r>
              <a:rPr lang="ru-RU" altLang="ru-RU" sz="1200" dirty="0"/>
              <a:t>     </a:t>
            </a:r>
            <a:r>
              <a:rPr lang="ru-RU" altLang="ru-RU" sz="1200" b="1" dirty="0"/>
              <a:t>Тренажер 2. </a:t>
            </a:r>
            <a:r>
              <a:rPr lang="ru-RU" altLang="ru-RU" sz="1200" dirty="0"/>
              <a:t>(Упражнения с числами) </a:t>
            </a:r>
            <a:br>
              <a:rPr lang="ru-RU" altLang="ru-RU" sz="1200" dirty="0"/>
            </a:br>
            <a:endParaRPr lang="ru-RU" altLang="ru-RU" sz="1200" dirty="0"/>
          </a:p>
          <a:p>
            <a:pPr algn="ctr">
              <a:lnSpc>
                <a:spcPct val="80000"/>
              </a:lnSpc>
            </a:pPr>
            <a:r>
              <a:rPr lang="ru-RU" altLang="ru-RU" sz="1200" dirty="0"/>
              <a:t>1. Как получить числа: 0, 2, 5 ..., пользуясь числами и математическими знаками. </a:t>
            </a:r>
          </a:p>
          <a:p>
            <a:pPr algn="ctr">
              <a:lnSpc>
                <a:spcPct val="80000"/>
              </a:lnSpc>
            </a:pPr>
            <a:r>
              <a:rPr lang="ru-RU" altLang="ru-RU" sz="1200" dirty="0"/>
              <a:t>2.Продолжи цифровой ряд 2, 4, 6, ... </a:t>
            </a:r>
          </a:p>
          <a:p>
            <a:pPr algn="ctr">
              <a:lnSpc>
                <a:spcPct val="80000"/>
              </a:lnSpc>
            </a:pPr>
            <a:r>
              <a:rPr lang="ru-RU" altLang="ru-RU" sz="1200" dirty="0"/>
              <a:t>3. Какое число должно находиться вместо вопросительного знака? (Считать по столбикам) </a:t>
            </a:r>
          </a:p>
          <a:p>
            <a:pPr algn="ctr">
              <a:lnSpc>
                <a:spcPct val="80000"/>
              </a:lnSpc>
            </a:pPr>
            <a:r>
              <a:rPr lang="ru-RU" altLang="ru-RU" sz="1200" dirty="0"/>
              <a:t>       358 </a:t>
            </a:r>
            <a:br>
              <a:rPr lang="ru-RU" altLang="ru-RU" sz="1200" dirty="0"/>
            </a:br>
            <a:r>
              <a:rPr lang="ru-RU" altLang="ru-RU" sz="1200" dirty="0"/>
              <a:t>61? </a:t>
            </a:r>
            <a:br>
              <a:rPr lang="ru-RU" altLang="ru-RU" sz="1200" dirty="0"/>
            </a:br>
            <a:r>
              <a:rPr lang="ru-RU" altLang="ru-RU" sz="1200" dirty="0"/>
              <a:t>141 </a:t>
            </a:r>
          </a:p>
          <a:p>
            <a:pPr algn="ctr">
              <a:lnSpc>
                <a:spcPct val="80000"/>
              </a:lnSpc>
            </a:pPr>
            <a:r>
              <a:rPr lang="ru-RU" altLang="ru-RU" sz="1200" dirty="0"/>
              <a:t>4. Игра "Скелет” </a:t>
            </a:r>
            <a:br>
              <a:rPr lang="ru-RU" altLang="ru-RU" sz="1200" dirty="0"/>
            </a:br>
            <a:r>
              <a:rPr lang="ru-RU" altLang="ru-RU" sz="1200" dirty="0"/>
              <a:t>Предлагаются определенные сочетания согласных букв. </a:t>
            </a:r>
            <a:br>
              <a:rPr lang="ru-RU" altLang="ru-RU" sz="1200" dirty="0"/>
            </a:br>
            <a:r>
              <a:rPr lang="ru-RU" altLang="ru-RU" sz="1200" dirty="0"/>
              <a:t>Например: КНТ или ЗБ. Чтобы найти слово, надо добавить в него гласные. </a:t>
            </a:r>
            <a:br>
              <a:rPr lang="ru-RU" altLang="ru-RU" sz="1200" dirty="0"/>
            </a:br>
            <a:r>
              <a:rPr lang="ru-RU" altLang="ru-RU" sz="1200" dirty="0"/>
              <a:t>Могут получиться слова: КНТ (канат, кнут, кант) ЗБ (зуб, зоб, изба, зябь) </a:t>
            </a:r>
          </a:p>
          <a:p>
            <a:pPr algn="ctr">
              <a:lnSpc>
                <a:spcPct val="80000"/>
              </a:lnSpc>
            </a:pPr>
            <a:r>
              <a:rPr lang="ru-RU" altLang="ru-RU" sz="1200" dirty="0"/>
              <a:t>5. Трудное задание (после прогулки) 1. Сколько ты встретил или видел мужчин, женщин, детей? 2. Какие машины стояли, какие проехали мимо? 3. Гулял ли кто-нибудь с собакой? Опиши ее. 4. Были ли на улице велосипедисты? 5. Были ли люди с детскими колясками? </a:t>
            </a:r>
            <a:br>
              <a:rPr lang="ru-RU" altLang="ru-RU" sz="1200" dirty="0"/>
            </a:br>
            <a:r>
              <a:rPr lang="ru-RU" altLang="ru-RU" sz="1200" dirty="0"/>
              <a:t>Рассмотри рисунок и составь рассказ. </a:t>
            </a:r>
            <a:br>
              <a:rPr lang="ru-RU" altLang="ru-RU" sz="1200" dirty="0"/>
            </a:br>
            <a:r>
              <a:rPr lang="ru-RU" altLang="ru-RU" sz="1200" dirty="0"/>
              <a:t>Например: путешественник собирает рюкзак в поход: приготовил топорик, нож, веревку, не может найти второй ботинок, а часы показывают, что через 15 минут ему выходить и т.д. </a:t>
            </a:r>
            <a:br>
              <a:rPr lang="ru-RU" altLang="ru-RU" sz="1200" dirty="0"/>
            </a:br>
            <a:r>
              <a:rPr lang="ru-RU" altLang="ru-RU" sz="1200" dirty="0"/>
              <a:t>Придумай сказку, используя изображенные предметы (колокол, лестница, корона, корзина с яблоками, кувшин, расческа, роза, змея, топор, сундук).</a:t>
            </a:r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72214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2645" y="572854"/>
            <a:ext cx="3590223" cy="527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700" b="1" dirty="0">
                <a:hlinkClick r:id="rId3"/>
              </a:rPr>
              <a:t>Занятие </a:t>
            </a:r>
            <a:endParaRPr lang="ru-RU" sz="1700" b="1" dirty="0">
              <a:hlinkClick r:id="rId4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700" b="1" dirty="0">
                <a:hlinkClick r:id="rId4"/>
              </a:rPr>
              <a:t>Противоречия в размерах</a:t>
            </a:r>
            <a:r>
              <a:rPr lang="ru-RU" sz="1700" b="1" dirty="0"/>
              <a:t> </a:t>
            </a:r>
            <a:endParaRPr lang="ru-RU" sz="1700" dirty="0">
              <a:hlinkClick r:id="rId4"/>
            </a:endParaRPr>
          </a:p>
          <a:p>
            <a:pPr>
              <a:lnSpc>
                <a:spcPct val="90000"/>
              </a:lnSpc>
              <a:defRPr/>
            </a:pPr>
            <a:r>
              <a:rPr lang="ru-RU" sz="1700" dirty="0">
                <a:hlinkClick r:id="rId4"/>
              </a:rPr>
              <a:t>1. Анализ проблемной ситуации</a:t>
            </a:r>
            <a:r>
              <a:rPr lang="ru-RU" sz="1700" dirty="0"/>
              <a:t> </a:t>
            </a:r>
            <a:endParaRPr lang="ru-RU" sz="1700" dirty="0">
              <a:hlinkClick r:id="rId4"/>
            </a:endParaRPr>
          </a:p>
          <a:p>
            <a:pPr>
              <a:lnSpc>
                <a:spcPct val="90000"/>
              </a:lnSpc>
              <a:defRPr/>
            </a:pPr>
            <a:r>
              <a:rPr lang="ru-RU" sz="1700" dirty="0">
                <a:hlinkClick r:id="rId4"/>
              </a:rPr>
              <a:t>2. Игра «Большие — маленькие»</a:t>
            </a:r>
            <a:r>
              <a:rPr lang="ru-RU" sz="1700" dirty="0"/>
              <a:t> </a:t>
            </a:r>
            <a:endParaRPr lang="ru-RU" sz="1700" dirty="0">
              <a:hlinkClick r:id="rId4"/>
            </a:endParaRPr>
          </a:p>
          <a:p>
            <a:pPr>
              <a:lnSpc>
                <a:spcPct val="90000"/>
              </a:lnSpc>
              <a:defRPr/>
            </a:pPr>
            <a:r>
              <a:rPr lang="ru-RU" sz="1700" dirty="0">
                <a:hlinkClick r:id="rId4"/>
              </a:rPr>
              <a:t>3. Упражнение «Расставь по порядку»</a:t>
            </a:r>
            <a:r>
              <a:rPr lang="ru-RU" sz="1700" dirty="0"/>
              <a:t> </a:t>
            </a:r>
            <a:endParaRPr lang="ru-RU" sz="1700" dirty="0">
              <a:hlinkClick r:id="rId4"/>
            </a:endParaRPr>
          </a:p>
          <a:p>
            <a:pPr>
              <a:lnSpc>
                <a:spcPct val="90000"/>
              </a:lnSpc>
              <a:defRPr/>
            </a:pPr>
            <a:r>
              <a:rPr lang="ru-RU" sz="1700" dirty="0">
                <a:hlinkClick r:id="rId4"/>
              </a:rPr>
              <a:t>4. Подведение итогов</a:t>
            </a:r>
            <a:r>
              <a:rPr lang="ru-RU" sz="1700" dirty="0"/>
              <a:t> </a:t>
            </a:r>
            <a:endParaRPr lang="ru-RU" sz="1700" b="1" dirty="0">
              <a:hlinkClick r:id="rId3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700" b="1" dirty="0">
                <a:hlinkClick r:id="rId3"/>
              </a:rPr>
              <a:t>Занятие</a:t>
            </a:r>
            <a:r>
              <a:rPr lang="ru-RU" sz="1700" b="1" dirty="0"/>
              <a:t> </a:t>
            </a:r>
            <a:endParaRPr lang="ru-RU" sz="1700" b="1" dirty="0">
              <a:hlinkClick r:id="rId3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700" b="1" dirty="0">
                <a:hlinkClick r:id="rId3"/>
              </a:rPr>
              <a:t>Противоречия в количестве</a:t>
            </a:r>
            <a:r>
              <a:rPr lang="ru-RU" sz="1700" b="1" dirty="0"/>
              <a:t> </a:t>
            </a:r>
            <a:endParaRPr lang="ru-RU" sz="1700" dirty="0">
              <a:hlinkClick r:id="rId3"/>
            </a:endParaRPr>
          </a:p>
          <a:p>
            <a:pPr>
              <a:lnSpc>
                <a:spcPct val="90000"/>
              </a:lnSpc>
              <a:defRPr/>
            </a:pPr>
            <a:r>
              <a:rPr lang="ru-RU" sz="1700" dirty="0">
                <a:hlinkClick r:id="rId3"/>
              </a:rPr>
              <a:t>1. Анализ проблемной ситуации</a:t>
            </a:r>
            <a:r>
              <a:rPr lang="ru-RU" sz="1700" dirty="0"/>
              <a:t> </a:t>
            </a:r>
            <a:endParaRPr lang="ru-RU" sz="1700" dirty="0">
              <a:hlinkClick r:id="rId3"/>
            </a:endParaRPr>
          </a:p>
          <a:p>
            <a:pPr>
              <a:lnSpc>
                <a:spcPct val="90000"/>
              </a:lnSpc>
              <a:defRPr/>
            </a:pPr>
            <a:r>
              <a:rPr lang="ru-RU" sz="1700" dirty="0">
                <a:hlinkClick r:id="rId3"/>
              </a:rPr>
              <a:t>2. Игра «Много — мало»</a:t>
            </a:r>
            <a:r>
              <a:rPr lang="ru-RU" sz="1700" dirty="0"/>
              <a:t> </a:t>
            </a:r>
            <a:endParaRPr lang="ru-RU" sz="1700" dirty="0">
              <a:hlinkClick r:id="rId3"/>
            </a:endParaRPr>
          </a:p>
          <a:p>
            <a:pPr>
              <a:lnSpc>
                <a:spcPct val="90000"/>
              </a:lnSpc>
              <a:defRPr/>
            </a:pPr>
            <a:r>
              <a:rPr lang="ru-RU" sz="1700" dirty="0">
                <a:hlinkClick r:id="rId3"/>
              </a:rPr>
              <a:t>3. Противоречия в количестве</a:t>
            </a:r>
            <a:r>
              <a:rPr lang="ru-RU" sz="1700" dirty="0"/>
              <a:t> </a:t>
            </a:r>
            <a:endParaRPr lang="ru-RU" sz="1700" dirty="0">
              <a:hlinkClick r:id="rId3"/>
            </a:endParaRPr>
          </a:p>
          <a:p>
            <a:pPr>
              <a:lnSpc>
                <a:spcPct val="90000"/>
              </a:lnSpc>
              <a:defRPr/>
            </a:pPr>
            <a:r>
              <a:rPr lang="ru-RU" sz="1700" dirty="0">
                <a:hlinkClick r:id="rId3"/>
              </a:rPr>
              <a:t>4. Подведение итогов</a:t>
            </a:r>
            <a:r>
              <a:rPr lang="ru-RU" sz="1700" dirty="0"/>
              <a:t> </a:t>
            </a:r>
            <a:endParaRPr lang="ru-RU" sz="1700" b="1" dirty="0">
              <a:hlinkClick r:id="rId5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700" b="1" dirty="0">
                <a:hlinkClick r:id="rId3"/>
              </a:rPr>
              <a:t>Занятие </a:t>
            </a:r>
            <a:endParaRPr lang="ru-RU" sz="1700" b="1" dirty="0">
              <a:hlinkClick r:id="rId6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700" b="1" dirty="0">
                <a:hlinkClick r:id="rId6"/>
              </a:rPr>
              <a:t>Обобщающее занятие по противоречиям</a:t>
            </a:r>
            <a:r>
              <a:rPr lang="ru-RU" sz="1700" b="1" dirty="0"/>
              <a:t> </a:t>
            </a:r>
            <a:endParaRPr lang="ru-RU" sz="1700" b="1" dirty="0">
              <a:hlinkClick r:id="rId7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700" b="1" dirty="0">
                <a:hlinkClick r:id="rId3"/>
              </a:rPr>
              <a:t>Занятие </a:t>
            </a:r>
            <a:endParaRPr lang="ru-RU" sz="1700" b="1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700" b="1" dirty="0">
                <a:hlinkClick r:id="rId8"/>
              </a:rPr>
              <a:t>Обобщающее занятие по подсистемам</a:t>
            </a:r>
            <a:r>
              <a:rPr lang="ru-RU" sz="1700" b="1" dirty="0"/>
              <a:t> </a:t>
            </a:r>
            <a:endParaRPr lang="ru-RU" sz="1700" dirty="0">
              <a:hlinkClick r:id="rId8"/>
            </a:endParaRPr>
          </a:p>
          <a:p>
            <a:pPr>
              <a:lnSpc>
                <a:spcPct val="80000"/>
              </a:lnSpc>
              <a:defRPr/>
            </a:pPr>
            <a:r>
              <a:rPr lang="ru-RU" sz="1700" dirty="0">
                <a:hlinkClick r:id="rId8"/>
              </a:rPr>
              <a:t>1. Обсуждение «Конструкторы»</a:t>
            </a:r>
            <a:r>
              <a:rPr lang="ru-RU" sz="1700" dirty="0"/>
              <a:t> </a:t>
            </a:r>
            <a:endParaRPr lang="ru-RU" sz="1700" dirty="0">
              <a:hlinkClick r:id="rId8"/>
            </a:endParaRPr>
          </a:p>
          <a:p>
            <a:pPr>
              <a:lnSpc>
                <a:spcPct val="80000"/>
              </a:lnSpc>
              <a:defRPr/>
            </a:pPr>
            <a:r>
              <a:rPr lang="ru-RU" sz="1700" dirty="0">
                <a:hlinkClick r:id="rId8"/>
              </a:rPr>
              <a:t>2. Игра «Кто больше?»</a:t>
            </a:r>
            <a:r>
              <a:rPr lang="ru-RU" sz="1700" dirty="0"/>
              <a:t> </a:t>
            </a:r>
            <a:endParaRPr lang="ru-RU" sz="1700" dirty="0">
              <a:hlinkClick r:id="rId8"/>
            </a:endParaRPr>
          </a:p>
          <a:p>
            <a:pPr>
              <a:lnSpc>
                <a:spcPct val="80000"/>
              </a:lnSpc>
              <a:defRPr/>
            </a:pPr>
            <a:r>
              <a:rPr lang="ru-RU" sz="1700" dirty="0">
                <a:hlinkClick r:id="rId8"/>
              </a:rPr>
              <a:t>3. Сочинение загадок</a:t>
            </a:r>
            <a:r>
              <a:rPr lang="ru-RU" sz="1700" dirty="0"/>
              <a:t> </a:t>
            </a:r>
            <a:endParaRPr lang="ru-RU" sz="1700" dirty="0">
              <a:hlinkClick r:id="rId8"/>
            </a:endParaRPr>
          </a:p>
          <a:p>
            <a:pPr>
              <a:lnSpc>
                <a:spcPct val="80000"/>
              </a:lnSpc>
              <a:defRPr/>
            </a:pPr>
            <a:r>
              <a:rPr lang="ru-RU" sz="1700" dirty="0">
                <a:hlinkClick r:id="rId8"/>
              </a:rPr>
              <a:t>4. Подведение </a:t>
            </a:r>
            <a:r>
              <a:rPr lang="ru-RU" sz="1700" dirty="0" smtClean="0">
                <a:hlinkClick r:id="rId8"/>
              </a:rPr>
              <a:t>итогов</a:t>
            </a:r>
            <a:endParaRPr lang="ru-RU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4629752" y="1029903"/>
            <a:ext cx="3667225" cy="386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700" b="1" dirty="0">
                <a:solidFill>
                  <a:srgbClr val="002060"/>
                </a:solidFill>
                <a:ea typeface="Aparajita" pitchFamily="34" charset="0"/>
                <a:cs typeface="Aparajita" pitchFamily="34" charset="0"/>
                <a:hlinkClick r:id="rId3"/>
              </a:rPr>
              <a:t>Занятие </a:t>
            </a:r>
            <a:endParaRPr lang="ru-RU" altLang="ru-RU" sz="1700" b="1" dirty="0">
              <a:solidFill>
                <a:srgbClr val="002060"/>
              </a:solidFill>
              <a:ea typeface="Aparajita" pitchFamily="34" charset="0"/>
              <a:cs typeface="Aparajita" pitchFamily="34" charset="0"/>
            </a:endParaRPr>
          </a:p>
          <a:p>
            <a:pPr algn="ctr"/>
            <a:r>
              <a:rPr lang="ru-RU" altLang="ru-RU" sz="1700" b="1" dirty="0" smtClean="0">
                <a:solidFill>
                  <a:srgbClr val="002060"/>
                </a:solidFill>
                <a:ea typeface="Aparajita" pitchFamily="34" charset="0"/>
                <a:cs typeface="Aparajita" pitchFamily="34" charset="0"/>
                <a:hlinkClick r:id="rId9"/>
              </a:rPr>
              <a:t>Твердые </a:t>
            </a:r>
            <a:r>
              <a:rPr lang="ru-RU" altLang="ru-RU" sz="1700" b="1" dirty="0">
                <a:solidFill>
                  <a:srgbClr val="002060"/>
                </a:solidFill>
                <a:ea typeface="Aparajita" pitchFamily="34" charset="0"/>
                <a:cs typeface="Aparajita" pitchFamily="34" charset="0"/>
                <a:hlinkClick r:id="rId9"/>
              </a:rPr>
              <a:t>и жидкие человечки</a:t>
            </a:r>
            <a:r>
              <a:rPr lang="ru-RU" altLang="ru-RU" sz="1700" b="1" dirty="0">
                <a:solidFill>
                  <a:srgbClr val="002060"/>
                </a:solidFill>
                <a:ea typeface="Aparajita" pitchFamily="34" charset="0"/>
                <a:cs typeface="Aparajita" pitchFamily="34" charset="0"/>
              </a:rPr>
              <a:t> </a:t>
            </a:r>
            <a:endParaRPr lang="ru-RU" altLang="ru-RU" sz="1700" dirty="0">
              <a:solidFill>
                <a:srgbClr val="002060"/>
              </a:solidFill>
              <a:ea typeface="Aparajita" pitchFamily="34" charset="0"/>
              <a:cs typeface="Aparajita" pitchFamily="34" charset="0"/>
              <a:hlinkClick r:id="rId9"/>
            </a:endParaRPr>
          </a:p>
          <a:p>
            <a:r>
              <a:rPr lang="ru-RU" altLang="ru-RU" sz="1700" dirty="0">
                <a:solidFill>
                  <a:srgbClr val="002060"/>
                </a:solidFill>
                <a:ea typeface="Aparajita" pitchFamily="34" charset="0"/>
                <a:cs typeface="Aparajita" pitchFamily="34" charset="0"/>
                <a:hlinkClick r:id="rId9"/>
              </a:rPr>
              <a:t>1. Решение проблемной ситуации</a:t>
            </a:r>
            <a:r>
              <a:rPr lang="ru-RU" altLang="ru-RU" sz="1700" dirty="0">
                <a:solidFill>
                  <a:srgbClr val="002060"/>
                </a:solidFill>
                <a:ea typeface="Aparajita" pitchFamily="34" charset="0"/>
                <a:cs typeface="Aparajita" pitchFamily="34" charset="0"/>
              </a:rPr>
              <a:t> </a:t>
            </a:r>
            <a:endParaRPr lang="ru-RU" altLang="ru-RU" sz="1700" dirty="0">
              <a:solidFill>
                <a:srgbClr val="002060"/>
              </a:solidFill>
              <a:ea typeface="Aparajita" pitchFamily="34" charset="0"/>
              <a:cs typeface="Aparajita" pitchFamily="34" charset="0"/>
              <a:hlinkClick r:id="rId9"/>
            </a:endParaRPr>
          </a:p>
          <a:p>
            <a:r>
              <a:rPr lang="ru-RU" altLang="ru-RU" sz="1700" dirty="0">
                <a:solidFill>
                  <a:srgbClr val="002060"/>
                </a:solidFill>
                <a:ea typeface="Aparajita" pitchFamily="34" charset="0"/>
                <a:cs typeface="Aparajita" pitchFamily="34" charset="0"/>
                <a:hlinkClick r:id="rId9"/>
              </a:rPr>
              <a:t>2. Сравнение , измерение условными мерками твердых и жидких веществ</a:t>
            </a:r>
            <a:r>
              <a:rPr lang="ru-RU" altLang="ru-RU" sz="1700" dirty="0">
                <a:solidFill>
                  <a:srgbClr val="002060"/>
                </a:solidFill>
                <a:ea typeface="Aparajita" pitchFamily="34" charset="0"/>
                <a:cs typeface="Aparajita" pitchFamily="34" charset="0"/>
              </a:rPr>
              <a:t> </a:t>
            </a:r>
            <a:endParaRPr lang="ru-RU" altLang="ru-RU" sz="1700" dirty="0">
              <a:solidFill>
                <a:srgbClr val="002060"/>
              </a:solidFill>
              <a:ea typeface="Aparajita" pitchFamily="34" charset="0"/>
              <a:cs typeface="Aparajita" pitchFamily="34" charset="0"/>
              <a:hlinkClick r:id="rId9"/>
            </a:endParaRPr>
          </a:p>
          <a:p>
            <a:r>
              <a:rPr lang="ru-RU" altLang="ru-RU" sz="1700" dirty="0">
                <a:solidFill>
                  <a:srgbClr val="002060"/>
                </a:solidFill>
                <a:ea typeface="Aparajita" pitchFamily="34" charset="0"/>
                <a:cs typeface="Aparajita" pitchFamily="34" charset="0"/>
                <a:hlinkClick r:id="rId9"/>
              </a:rPr>
              <a:t>3. Игра «Замри»</a:t>
            </a:r>
            <a:r>
              <a:rPr lang="ru-RU" altLang="ru-RU" sz="1700" dirty="0">
                <a:solidFill>
                  <a:srgbClr val="002060"/>
                </a:solidFill>
                <a:ea typeface="Aparajita" pitchFamily="34" charset="0"/>
                <a:cs typeface="Aparajita" pitchFamily="34" charset="0"/>
              </a:rPr>
              <a:t> </a:t>
            </a:r>
            <a:endParaRPr lang="ru-RU" altLang="ru-RU" sz="1700" dirty="0">
              <a:solidFill>
                <a:srgbClr val="002060"/>
              </a:solidFill>
              <a:ea typeface="Aparajita" pitchFamily="34" charset="0"/>
              <a:cs typeface="Aparajita" pitchFamily="34" charset="0"/>
              <a:hlinkClick r:id="rId9"/>
            </a:endParaRPr>
          </a:p>
          <a:p>
            <a:r>
              <a:rPr lang="ru-RU" altLang="ru-RU" sz="1700" dirty="0">
                <a:solidFill>
                  <a:srgbClr val="002060"/>
                </a:solidFill>
                <a:ea typeface="Aparajita" pitchFamily="34" charset="0"/>
                <a:cs typeface="Aparajita" pitchFamily="34" charset="0"/>
                <a:hlinkClick r:id="rId9"/>
              </a:rPr>
              <a:t>4. Моделирование ситуации</a:t>
            </a:r>
            <a:r>
              <a:rPr lang="ru-RU" altLang="ru-RU" sz="1700" dirty="0">
                <a:solidFill>
                  <a:srgbClr val="002060"/>
                </a:solidFill>
                <a:ea typeface="Aparajita" pitchFamily="34" charset="0"/>
                <a:cs typeface="Aparajita" pitchFamily="34" charset="0"/>
              </a:rPr>
              <a:t> </a:t>
            </a:r>
            <a:endParaRPr lang="ru-RU" altLang="ru-RU" sz="1700" dirty="0">
              <a:solidFill>
                <a:srgbClr val="002060"/>
              </a:solidFill>
              <a:ea typeface="Aparajita" pitchFamily="34" charset="0"/>
              <a:cs typeface="Aparajita" pitchFamily="34" charset="0"/>
              <a:hlinkClick r:id="rId9"/>
            </a:endParaRPr>
          </a:p>
          <a:p>
            <a:r>
              <a:rPr lang="ru-RU" altLang="ru-RU" sz="1700" dirty="0">
                <a:solidFill>
                  <a:srgbClr val="002060"/>
                </a:solidFill>
                <a:ea typeface="Aparajita" pitchFamily="34" charset="0"/>
                <a:cs typeface="Aparajita" pitchFamily="34" charset="0"/>
                <a:hlinkClick r:id="rId9"/>
              </a:rPr>
              <a:t>5. Подведение итогов</a:t>
            </a:r>
            <a:r>
              <a:rPr lang="ru-RU" altLang="ru-RU" sz="1700" dirty="0">
                <a:solidFill>
                  <a:srgbClr val="002060"/>
                </a:solidFill>
                <a:ea typeface="Aparajita" pitchFamily="34" charset="0"/>
                <a:cs typeface="Aparajita" pitchFamily="34" charset="0"/>
              </a:rPr>
              <a:t> </a:t>
            </a:r>
            <a:endParaRPr lang="ru-RU" altLang="ru-RU" sz="1700" dirty="0" smtClean="0">
              <a:solidFill>
                <a:srgbClr val="002060"/>
              </a:solidFill>
              <a:ea typeface="Aparajita" pitchFamily="34" charset="0"/>
              <a:cs typeface="Aparajit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1700" b="1" dirty="0">
                <a:hlinkClick r:id="rId3"/>
              </a:rPr>
              <a:t>Занятие </a:t>
            </a:r>
            <a:r>
              <a:rPr lang="ru-RU" altLang="ru-RU" sz="1700" b="1" dirty="0">
                <a:hlinkClick r:id="rId8"/>
              </a:rPr>
              <a:t/>
            </a:r>
            <a:br>
              <a:rPr lang="ru-RU" altLang="ru-RU" sz="1700" b="1" dirty="0">
                <a:hlinkClick r:id="rId8"/>
              </a:rPr>
            </a:br>
            <a:r>
              <a:rPr lang="ru-RU" altLang="ru-RU" sz="1700" b="1" dirty="0">
                <a:hlinkClick r:id="rId10"/>
              </a:rPr>
              <a:t>Метод маленьких человечков</a:t>
            </a:r>
            <a:r>
              <a:rPr lang="ru-RU" altLang="ru-RU" sz="1700" b="1" dirty="0"/>
              <a:t> </a:t>
            </a:r>
            <a:endParaRPr lang="ru-RU" altLang="ru-RU" sz="1700" dirty="0">
              <a:hlinkClick r:id="rId10"/>
            </a:endParaRPr>
          </a:p>
          <a:p>
            <a:pPr>
              <a:lnSpc>
                <a:spcPct val="80000"/>
              </a:lnSpc>
            </a:pPr>
            <a:r>
              <a:rPr lang="ru-RU" altLang="ru-RU" sz="1700" dirty="0">
                <a:hlinkClick r:id="rId10"/>
              </a:rPr>
              <a:t>1. Обсуждение «Что не делится на части?»</a:t>
            </a:r>
            <a:r>
              <a:rPr lang="ru-RU" altLang="ru-RU" sz="1700" dirty="0"/>
              <a:t> </a:t>
            </a:r>
            <a:endParaRPr lang="ru-RU" altLang="ru-RU" sz="1700" dirty="0">
              <a:hlinkClick r:id="rId10"/>
            </a:endParaRPr>
          </a:p>
          <a:p>
            <a:pPr>
              <a:lnSpc>
                <a:spcPct val="80000"/>
              </a:lnSpc>
            </a:pPr>
            <a:r>
              <a:rPr lang="ru-RU" altLang="ru-RU" sz="1700" dirty="0">
                <a:hlinkClick r:id="rId10"/>
              </a:rPr>
              <a:t>2. Игра «Назови твердое»</a:t>
            </a:r>
            <a:r>
              <a:rPr lang="ru-RU" altLang="ru-RU" sz="1700" dirty="0"/>
              <a:t> </a:t>
            </a:r>
            <a:endParaRPr lang="ru-RU" altLang="ru-RU" sz="1700" dirty="0">
              <a:hlinkClick r:id="rId10"/>
            </a:endParaRPr>
          </a:p>
          <a:p>
            <a:pPr>
              <a:lnSpc>
                <a:spcPct val="80000"/>
              </a:lnSpc>
            </a:pPr>
            <a:r>
              <a:rPr lang="ru-RU" altLang="ru-RU" sz="1700" dirty="0">
                <a:hlinkClick r:id="rId10"/>
              </a:rPr>
              <a:t>3. </a:t>
            </a:r>
            <a:r>
              <a:rPr lang="ru-RU" altLang="ru-RU" sz="1700" dirty="0" err="1">
                <a:hlinkClick r:id="rId10"/>
              </a:rPr>
              <a:t>Инсценирование</a:t>
            </a:r>
            <a:r>
              <a:rPr lang="ru-RU" altLang="ru-RU" sz="1700" dirty="0">
                <a:hlinkClick r:id="rId10"/>
              </a:rPr>
              <a:t> маленькими человечками</a:t>
            </a:r>
            <a:r>
              <a:rPr lang="ru-RU" altLang="ru-RU" sz="1700" dirty="0"/>
              <a:t> </a:t>
            </a:r>
            <a:endParaRPr lang="ru-RU" altLang="ru-RU" sz="1700" dirty="0">
              <a:hlinkClick r:id="rId10"/>
            </a:endParaRPr>
          </a:p>
          <a:p>
            <a:pPr>
              <a:lnSpc>
                <a:spcPct val="80000"/>
              </a:lnSpc>
            </a:pPr>
            <a:r>
              <a:rPr lang="ru-RU" altLang="ru-RU" sz="1700" dirty="0">
                <a:hlinkClick r:id="rId10"/>
              </a:rPr>
              <a:t>4. Подведение итогов</a:t>
            </a:r>
            <a:r>
              <a:rPr lang="ru-RU" altLang="ru-RU" sz="1700" dirty="0"/>
              <a:t> </a:t>
            </a:r>
            <a:endParaRPr lang="ru-RU" altLang="ru-RU" sz="1700" b="1" dirty="0"/>
          </a:p>
        </p:txBody>
      </p:sp>
    </p:spTree>
    <p:extLst>
      <p:ext uri="{BB962C8B-B14F-4D97-AF65-F5344CB8AC3E}">
        <p14:creationId xmlns:p14="http://schemas.microsoft.com/office/powerpoint/2010/main" xmlns="" val="3481452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885" y="933650"/>
            <a:ext cx="57751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40404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parajita" pitchFamily="34" charset="0"/>
              </a:rPr>
              <a:t>Примерный перечень игр по технологии ТРИЗ.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altLang="ru-RU" sz="1400" b="1" dirty="0">
              <a:solidFill>
                <a:srgbClr val="404040"/>
              </a:solidFill>
              <a:latin typeface="Bookman Old Style" panose="02050604050505020204" pitchFamily="18" charset="0"/>
              <a:ea typeface="Calibri" panose="020F0502020204030204" pitchFamily="34" charset="0"/>
              <a:cs typeface="Aparajita" pitchFamily="34" charset="0"/>
            </a:endParaRPr>
          </a:p>
          <a:p>
            <a:pPr>
              <a:buClr>
                <a:srgbClr val="B2B2FF"/>
              </a:buClr>
            </a:pPr>
            <a:r>
              <a:rPr lang="ru-RU" altLang="ru-RU" sz="1400" b="1" dirty="0">
                <a:solidFill>
                  <a:srgbClr val="40404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parajita" pitchFamily="34" charset="0"/>
              </a:rPr>
              <a:t>1.Игры на определение линии развития объекта</a:t>
            </a:r>
          </a:p>
          <a:p>
            <a:pPr lvl="1">
              <a:buClr>
                <a:srgbClr val="B2B2FF"/>
              </a:buClr>
              <a:buFont typeface="Wingdings" panose="05000000000000000000" pitchFamily="2" charset="2"/>
              <a:buChar char="v"/>
            </a:pPr>
            <a:r>
              <a:rPr lang="ru-RU" altLang="ru-RU" sz="1400" b="1" dirty="0">
                <a:solidFill>
                  <a:srgbClr val="40404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parajita" pitchFamily="34" charset="0"/>
              </a:rPr>
              <a:t>«Чем был - чем стал» </a:t>
            </a:r>
          </a:p>
          <a:p>
            <a:pPr lvl="1">
              <a:buClr>
                <a:srgbClr val="B2B2FF"/>
              </a:buClr>
              <a:buFont typeface="Wingdings" panose="05000000000000000000" pitchFamily="2" charset="2"/>
              <a:buChar char="v"/>
            </a:pPr>
            <a:r>
              <a:rPr lang="ru-RU" altLang="ru-RU" sz="1400" b="1" dirty="0">
                <a:solidFill>
                  <a:srgbClr val="40404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parajita" pitchFamily="34" charset="0"/>
              </a:rPr>
              <a:t>«Много - мало»,</a:t>
            </a:r>
          </a:p>
          <a:p>
            <a:pPr lvl="1">
              <a:buClr>
                <a:srgbClr val="B2B2FF"/>
              </a:buClr>
              <a:buFont typeface="Wingdings" panose="05000000000000000000" pitchFamily="2" charset="2"/>
              <a:buChar char="v"/>
            </a:pPr>
            <a:r>
              <a:rPr lang="ru-RU" altLang="ru-RU" sz="1400" b="1" dirty="0">
                <a:solidFill>
                  <a:srgbClr val="40404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parajita" pitchFamily="34" charset="0"/>
              </a:rPr>
              <a:t>«Маленький – большой»</a:t>
            </a:r>
          </a:p>
          <a:p>
            <a:pPr>
              <a:buClr>
                <a:srgbClr val="B2B2FF"/>
              </a:buClr>
            </a:pPr>
            <a:r>
              <a:rPr lang="ru-RU" altLang="ru-RU" sz="1400" b="1" dirty="0">
                <a:solidFill>
                  <a:srgbClr val="40404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parajita" pitchFamily="34" charset="0"/>
              </a:rPr>
              <a:t>2</a:t>
            </a:r>
            <a:r>
              <a:rPr lang="ru-RU" altLang="ru-RU" sz="1400" b="1" dirty="0">
                <a:solidFill>
                  <a:srgbClr val="404040"/>
                </a:solidFill>
                <a:latin typeface="Bookman Old Style" panose="02050604050505020204" pitchFamily="18" charset="0"/>
                <a:ea typeface="Aparajita" pitchFamily="34" charset="0"/>
                <a:cs typeface="Aparajita" pitchFamily="34" charset="0"/>
              </a:rPr>
              <a:t>. Игры на выявление над-системных связей.</a:t>
            </a:r>
          </a:p>
          <a:p>
            <a:pPr lvl="1">
              <a:buClr>
                <a:srgbClr val="B2B2FF"/>
              </a:buClr>
              <a:buFont typeface="Wingdings" panose="05000000000000000000" pitchFamily="2" charset="2"/>
              <a:buChar char="v"/>
            </a:pPr>
            <a:r>
              <a:rPr lang="ru-RU" altLang="ru-RU" sz="1400" dirty="0">
                <a:solidFill>
                  <a:srgbClr val="404040"/>
                </a:solidFill>
                <a:latin typeface="Bookman Old Style" panose="02050604050505020204" pitchFamily="18" charset="0"/>
                <a:ea typeface="Aparajita" pitchFamily="34" charset="0"/>
                <a:cs typeface="Aparajita" pitchFamily="34" charset="0"/>
              </a:rPr>
              <a:t> «</a:t>
            </a:r>
            <a:r>
              <a:rPr lang="ru-RU" altLang="ru-RU" sz="1400" b="1" dirty="0">
                <a:solidFill>
                  <a:srgbClr val="404040"/>
                </a:solidFill>
                <a:latin typeface="Bookman Old Style" panose="02050604050505020204" pitchFamily="18" charset="0"/>
                <a:ea typeface="Aparajita" pitchFamily="34" charset="0"/>
                <a:cs typeface="Aparajita" pitchFamily="34" charset="0"/>
              </a:rPr>
              <a:t>Где живет?«</a:t>
            </a:r>
          </a:p>
          <a:p>
            <a:pPr lvl="1">
              <a:buClr>
                <a:srgbClr val="B2B2FF"/>
              </a:buClr>
              <a:buFont typeface="Wingdings" panose="05000000000000000000" pitchFamily="2" charset="2"/>
              <a:buChar char="v"/>
            </a:pPr>
            <a:r>
              <a:rPr lang="ru-RU" altLang="ru-RU" sz="1400" b="1" dirty="0">
                <a:solidFill>
                  <a:srgbClr val="404040"/>
                </a:solidFill>
                <a:latin typeface="Bookman Old Style" panose="02050604050505020204" pitchFamily="18" charset="0"/>
                <a:ea typeface="Aparajita" pitchFamily="34" charset="0"/>
                <a:cs typeface="Aparajita" pitchFamily="34" charset="0"/>
              </a:rPr>
              <a:t> « Теремок</a:t>
            </a:r>
            <a:r>
              <a:rPr lang="ru-RU" altLang="ru-RU" sz="1400" dirty="0">
                <a:solidFill>
                  <a:srgbClr val="404040"/>
                </a:solidFill>
                <a:latin typeface="Bookman Old Style" panose="02050604050505020204" pitchFamily="18" charset="0"/>
                <a:ea typeface="Aparajita" pitchFamily="34" charset="0"/>
                <a:cs typeface="Aparajita" pitchFamily="34" charset="0"/>
              </a:rPr>
              <a:t>» </a:t>
            </a:r>
          </a:p>
          <a:p>
            <a:pPr>
              <a:buClr>
                <a:srgbClr val="B2B2FF"/>
              </a:buClr>
            </a:pPr>
            <a:r>
              <a:rPr lang="ru-RU" altLang="ru-RU" sz="1400" b="1" dirty="0">
                <a:solidFill>
                  <a:srgbClr val="404040"/>
                </a:solidFill>
                <a:latin typeface="Bookman Old Style" panose="02050604050505020204" pitchFamily="18" charset="0"/>
                <a:ea typeface="Aparajita" pitchFamily="34" charset="0"/>
                <a:cs typeface="Aparajita" pitchFamily="34" charset="0"/>
              </a:rPr>
              <a:t>3. Игры на умение выявлять ресурсы объекта</a:t>
            </a:r>
          </a:p>
          <a:p>
            <a:pPr lvl="1">
              <a:buClr>
                <a:srgbClr val="B2B2FF"/>
              </a:buClr>
              <a:buFont typeface="Wingdings" panose="05000000000000000000" pitchFamily="2" charset="2"/>
              <a:buChar char="v"/>
            </a:pPr>
            <a:r>
              <a:rPr lang="ru-RU" altLang="ru-RU" sz="1400" dirty="0">
                <a:solidFill>
                  <a:srgbClr val="404040"/>
                </a:solidFill>
                <a:latin typeface="Bookman Old Style" panose="02050604050505020204" pitchFamily="18" charset="0"/>
                <a:ea typeface="Aparajita" pitchFamily="34" charset="0"/>
                <a:cs typeface="Aparajita" pitchFamily="34" charset="0"/>
              </a:rPr>
              <a:t> </a:t>
            </a:r>
            <a:r>
              <a:rPr lang="ru-RU" altLang="ru-RU" sz="1400" b="1" dirty="0">
                <a:solidFill>
                  <a:srgbClr val="404040"/>
                </a:solidFill>
                <a:latin typeface="Bookman Old Style" panose="02050604050505020204" pitchFamily="18" charset="0"/>
                <a:ea typeface="Aparajita" pitchFamily="34" charset="0"/>
                <a:cs typeface="Aparajita" pitchFamily="34" charset="0"/>
              </a:rPr>
              <a:t>« Аукцион»</a:t>
            </a:r>
          </a:p>
          <a:p>
            <a:pPr lvl="1">
              <a:buClr>
                <a:srgbClr val="B2B2FF"/>
              </a:buClr>
              <a:buFont typeface="Wingdings" panose="05000000000000000000" pitchFamily="2" charset="2"/>
              <a:buChar char="v"/>
            </a:pPr>
            <a:r>
              <a:rPr lang="ru-RU" altLang="ru-RU" sz="1400" b="1" dirty="0">
                <a:solidFill>
                  <a:srgbClr val="404040"/>
                </a:solidFill>
                <a:latin typeface="Bookman Old Style" panose="02050604050505020204" pitchFamily="18" charset="0"/>
                <a:ea typeface="Aparajita" pitchFamily="34" charset="0"/>
                <a:cs typeface="Aparajita" pitchFamily="34" charset="0"/>
              </a:rPr>
              <a:t> «На что похоже?»</a:t>
            </a:r>
            <a:endParaRPr lang="ru-RU" dirty="0"/>
          </a:p>
        </p:txBody>
      </p:sp>
      <p:pic>
        <p:nvPicPr>
          <p:cNvPr id="4" name="Рисунок 3" descr="oksva_palochki_kyuizene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81" t="3780" r="20621" b="1721"/>
          <a:stretch>
            <a:fillRect/>
          </a:stretch>
        </p:blipFill>
        <p:spPr bwMode="auto">
          <a:xfrm>
            <a:off x="5747513" y="724937"/>
            <a:ext cx="1560573" cy="18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d041ab8f-413d-11de-a232-001d7d3c64d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6" r="5463"/>
          <a:stretch>
            <a:fillRect/>
          </a:stretch>
        </p:blipFill>
        <p:spPr bwMode="auto">
          <a:xfrm>
            <a:off x="7231856" y="3013248"/>
            <a:ext cx="1431630" cy="213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 descr="12288_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65" y="3429000"/>
            <a:ext cx="2347088" cy="167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 descr="45344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339" y="3500288"/>
            <a:ext cx="2210150" cy="179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591" y="5216892"/>
            <a:ext cx="234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Кубики Никитина</a:t>
            </a:r>
          </a:p>
          <a:p>
            <a:r>
              <a:rPr lang="ru-RU" sz="1600" dirty="0" smtClean="0"/>
              <a:t>игра «Сложи узор»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905265" y="5145517"/>
            <a:ext cx="2531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dirty="0"/>
              <a:t>Квадраты Никитина </a:t>
            </a:r>
          </a:p>
          <a:p>
            <a:pPr algn="ctr"/>
            <a:r>
              <a:rPr lang="ru-RU" altLang="ru-RU" sz="1600" dirty="0"/>
              <a:t>и</a:t>
            </a:r>
            <a:r>
              <a:rPr lang="ru-RU" altLang="ru-RU" sz="1600" dirty="0" smtClean="0"/>
              <a:t>гра «Сложи </a:t>
            </a:r>
            <a:r>
              <a:rPr lang="ru-RU" altLang="ru-RU" sz="1600" dirty="0"/>
              <a:t>квадрат</a:t>
            </a:r>
            <a:r>
              <a:rPr lang="ru-RU" altLang="ru-RU" sz="1600" dirty="0" smtClean="0"/>
              <a:t>»</a:t>
            </a:r>
            <a:endParaRPr lang="ru-RU" alt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176540" y="5199600"/>
            <a:ext cx="1973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Блоки </a:t>
            </a:r>
            <a:r>
              <a:rPr lang="ru-RU" sz="1600" dirty="0" err="1" smtClean="0"/>
              <a:t>Дьенеша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670186" y="2470384"/>
            <a:ext cx="2492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dirty="0" smtClean="0"/>
              <a:t>Палочки </a:t>
            </a:r>
            <a:r>
              <a:rPr lang="ru-RU" altLang="ru-RU" sz="1600" dirty="0" err="1" smtClean="0"/>
              <a:t>Кюизенера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241981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976</TotalTime>
  <Words>582</Words>
  <Application>Microsoft Office PowerPoint</Application>
  <PresentationFormat>Экран (4:3)</PresentationFormat>
  <Paragraphs>128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Lenovo</cp:lastModifiedBy>
  <cp:revision>28</cp:revision>
  <dcterms:created xsi:type="dcterms:W3CDTF">2013-11-19T05:52:05Z</dcterms:created>
  <dcterms:modified xsi:type="dcterms:W3CDTF">2020-11-27T06:25:43Z</dcterms:modified>
</cp:coreProperties>
</file>