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6" r:id="rId16"/>
    <p:sldId id="277" r:id="rId17"/>
    <p:sldId id="278" r:id="rId18"/>
    <p:sldId id="272" r:id="rId19"/>
    <p:sldId id="273" r:id="rId20"/>
    <p:sldId id="274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5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86633_2-p-foni-dlya-finansovikh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484784"/>
            <a:ext cx="6696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Основы воспитания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финансовой грамотности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детей дошкольного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4581128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pPr algn="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Дойчева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С.Г.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86633_2-p-foni-dlya-finansovikh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48478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124744"/>
            <a:ext cx="727280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форма обучения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игра.</a:t>
            </a:r>
          </a:p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Именно через игру ребенок осваивает и познает мир. Обучение, осуществляемое с помощью игры, естественно для дошкольника.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К.Д.Ушинский подчеркивал, что обучение в форме игры может и должно быть интересным, занимательным, но никогда не развлекающим.</a:t>
            </a: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86633_2-p-foni-dlya-finansovikh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48478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458112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908720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и приемы работы с детьми по финансовой грамотности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899592" y="2132856"/>
            <a:ext cx="2952328" cy="172819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21440037">
            <a:off x="1358304" y="2474057"/>
            <a:ext cx="2314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сюжетно-ролевые игры, дидактические, настольные игры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лако 10"/>
          <p:cNvSpPr/>
          <p:nvPr/>
        </p:nvSpPr>
        <p:spPr>
          <a:xfrm rot="636826">
            <a:off x="5269800" y="1780510"/>
            <a:ext cx="2574246" cy="156099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1209705" flipV="1">
            <a:off x="5713320" y="2022965"/>
            <a:ext cx="2372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стихов, сказок ,пословиц, поговорок</a:t>
            </a:r>
          </a:p>
        </p:txBody>
      </p:sp>
      <p:sp>
        <p:nvSpPr>
          <p:cNvPr id="13" name="Облако 12"/>
          <p:cNvSpPr/>
          <p:nvPr/>
        </p:nvSpPr>
        <p:spPr>
          <a:xfrm rot="294433">
            <a:off x="5339031" y="3557424"/>
            <a:ext cx="2701636" cy="121348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flipH="1">
            <a:off x="5940152" y="386104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Тематические занятия</a:t>
            </a:r>
          </a:p>
        </p:txBody>
      </p:sp>
      <p:sp>
        <p:nvSpPr>
          <p:cNvPr id="15" name="Облако 14"/>
          <p:cNvSpPr/>
          <p:nvPr/>
        </p:nvSpPr>
        <p:spPr>
          <a:xfrm rot="20917012">
            <a:off x="713466" y="4433774"/>
            <a:ext cx="2593183" cy="12911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20951652">
            <a:off x="1025017" y="4583032"/>
            <a:ext cx="2206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Интеллектуальные игры и развлечения</a:t>
            </a:r>
          </a:p>
        </p:txBody>
      </p:sp>
      <p:sp>
        <p:nvSpPr>
          <p:cNvPr id="19" name="Облако 18"/>
          <p:cNvSpPr/>
          <p:nvPr/>
        </p:nvSpPr>
        <p:spPr>
          <a:xfrm>
            <a:off x="3779912" y="5157192"/>
            <a:ext cx="2376264" cy="122413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21260063">
            <a:off x="4342457" y="555081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86633_2-p-foni-dlya-finansovikh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48478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76672"/>
            <a:ext cx="74168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 с помощью игр и практических занятий детям донести: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Деньги не появляются сами собой, а зарабатываются!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Объясняем, как люди зарабатывают деньги и каким образом заработок зависит от вида деятельности.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Сначала зарабатываем – потом тратим!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Рассказываем, что «из тумбочки можно взят только то, что в нее положили»,-соответственно, чем больше зарабатываешь и разумнее тратишь, тем больше можно купить.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Стоимость товара зависит от его качества, нужности и от того, насколько сложно его произвести.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Объясняем, что цена – это количество денег, которые надо отдать, а товар в магазине – это результат труда других людей, поэтому он стоит денег, люди как бы меняют свой труд на труд других людей, и в этой цепочке деньги – это посредник.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Деньги любят счет!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Приучаем считать сдачу и вообще быстро и внимательно считать деньги.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Финансы нужно планировать!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Приучаем вести счет доходов и расходов в краткосрочном периоде.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Твои деньги бывают объектом чужого интереса!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Договариваемся о ключевых правилах финансовой безопасности и о том, к кому нужно обращаться в экстренных случаях.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все покупается!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Прививаем понимание того, что главные ценности – жизнь, отношения, радость близких людей – за деньги не купишь.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Финансы –это интересно и увлекательно!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86633_2-p-foni-dlya-finansovikh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48478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83671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764704"/>
            <a:ext cx="6552728" cy="424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«Размен»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научить считать деньги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Необходимые материалы: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монеты и купюры разных номиналов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Суть игры: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 выдаются мелкие монеты, по 2-3 десятка каждому. Воспитатель оставляет себе несколько банкнот разного номинала. Это игра-соревнование. Кто из игроков быстрее разменяет выложенную вами банкноту мелочью, тому банкнота и достается. В конце игры считаем суммы выигрышей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86633_2-p-foni-dlya-finansovikh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48478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76470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04664"/>
            <a:ext cx="74888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«Кто кем работает?»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примере сказочных героев закрепить и расширить представления о профессиях. Воспитывать желание познавать многообразный мир профессий, уважение к человек- труженику.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Кукла-загадка, рисунки с изображением людей разных профессий и сказочных героев.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Суть игры: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Покажите детям картинки, на которых изображены люди разных профессий. Дети, ориентируясь на картинки, называют профессии родителей, своих близких. Получив из кассы картинки с изображением сказочных героев, просит отгадать их профессии.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Раздайте девочкам картинки с изображение сказочных персонажей, а мальчикам – с изображением людей разных профессий. По команде девочки и мальчики начинают искать свою пару, а затем доказывают правильность своего выбора.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предложить детям, чтобы с помощью движений, имитаций и других образных действий дети показали профессию своего героя.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4" y="571500"/>
            <a:ext cx="8186737" cy="67733"/>
          </a:xfrm>
        </p:spPr>
        <p:txBody>
          <a:bodyPr>
            <a:normAutofit fontScale="90000"/>
          </a:bodyPr>
          <a:lstStyle/>
          <a:p>
            <a:r>
              <a:rPr lang="ru-RU" altLang="ru-RU" sz="2800" b="1" smtClean="0">
                <a:solidFill>
                  <a:srgbClr val="800000"/>
                </a:solidFill>
              </a:rPr>
              <a:t>Три поросенка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57438" y="5143500"/>
            <a:ext cx="6329362" cy="1143000"/>
          </a:xfr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r>
              <a:rPr lang="ru-RU" altLang="ru-RU" sz="2400" b="1" smtClean="0">
                <a:solidFill>
                  <a:srgbClr val="800000"/>
                </a:solidFill>
              </a:rPr>
              <a:t>Почему поросята построили разные домики?</a:t>
            </a:r>
          </a:p>
          <a:p>
            <a:r>
              <a:rPr lang="ru-RU" altLang="ru-RU" sz="2400" b="1" smtClean="0">
                <a:solidFill>
                  <a:srgbClr val="800000"/>
                </a:solidFill>
              </a:rPr>
              <a:t>Кто из них оказался прав и почему?</a:t>
            </a:r>
          </a:p>
        </p:txBody>
      </p:sp>
      <p:pic>
        <p:nvPicPr>
          <p:cNvPr id="16388" name="Picture 7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762001"/>
            <a:ext cx="1943100" cy="213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1" y="952500"/>
            <a:ext cx="18573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1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857251"/>
            <a:ext cx="2971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3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" y="3505200"/>
            <a:ext cx="187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5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1" y="3505201"/>
            <a:ext cx="2428875" cy="120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7" descr="&amp;tcy;&amp;rcy;&amp;icy; &amp;pcy;&amp;ocy;&amp;rcy;&amp;ocy;&amp;scy;&amp;iecy;&amp;ncy;&amp;kcy;&amp;a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86500" y="3200401"/>
            <a:ext cx="2357438" cy="1697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AutoShape 19"/>
          <p:cNvSpPr>
            <a:spLocks noChangeArrowheads="1"/>
          </p:cNvSpPr>
          <p:nvPr/>
        </p:nvSpPr>
        <p:spPr bwMode="auto">
          <a:xfrm rot="5400000">
            <a:off x="1195388" y="2919413"/>
            <a:ext cx="3810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395" name="AutoShape 20"/>
          <p:cNvSpPr>
            <a:spLocks noChangeArrowheads="1"/>
          </p:cNvSpPr>
          <p:nvPr/>
        </p:nvSpPr>
        <p:spPr bwMode="auto">
          <a:xfrm rot="5400000">
            <a:off x="4090988" y="2843213"/>
            <a:ext cx="3810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396" name="AutoShape 21"/>
          <p:cNvSpPr>
            <a:spLocks noChangeArrowheads="1"/>
          </p:cNvSpPr>
          <p:nvPr/>
        </p:nvSpPr>
        <p:spPr bwMode="auto">
          <a:xfrm rot="5400000">
            <a:off x="7367588" y="2690813"/>
            <a:ext cx="3810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397" name="AutoShape 22"/>
          <p:cNvSpPr>
            <a:spLocks noChangeArrowheads="1"/>
          </p:cNvSpPr>
          <p:nvPr/>
        </p:nvSpPr>
        <p:spPr bwMode="auto">
          <a:xfrm>
            <a:off x="2743200" y="3886201"/>
            <a:ext cx="381000" cy="486833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6398" name="AutoShape 23"/>
          <p:cNvSpPr>
            <a:spLocks noChangeArrowheads="1"/>
          </p:cNvSpPr>
          <p:nvPr/>
        </p:nvSpPr>
        <p:spPr bwMode="auto">
          <a:xfrm>
            <a:off x="5715000" y="3810001"/>
            <a:ext cx="381000" cy="486833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16399" name="Picture 24" descr="ANd9GcSWH7ppXfeWQ8nsYP61n7674oe4_fRxGyl2eTMMF9l7_F1skl6rg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5257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3"/>
            <a:ext cx="1943100" cy="213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&amp;tcy;&amp;rcy;&amp;icy; &amp;pcy;&amp;ocy;&amp;rcy;&amp;ocy;&amp;scy;&amp;iecy;&amp;ncy;&amp;kcy;&amp;acy;, &amp;icy;&amp;lcy;&amp;lcy;&amp;yucy;&amp;scy;&amp;tcy;&amp;rcy;&amp;acy;&amp;tscy;&amp;icy;&amp;icy; &amp;Tcy;&amp;ocy;&amp;ncy;&amp;icy; &amp;Vcy;&amp;ucy;&amp;lcy;&amp;f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2" y="1039913"/>
            <a:ext cx="1943100" cy="213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1" y="165101"/>
            <a:ext cx="7686675" cy="791633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800000"/>
                </a:solidFill>
              </a:rPr>
              <a:t>А.Н. Толстой «Золотой ключик»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5181600"/>
            <a:ext cx="7543800" cy="1447800"/>
          </a:xfr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000" b="1" smtClean="0">
                <a:solidFill>
                  <a:srgbClr val="800000"/>
                </a:solidFill>
              </a:rPr>
              <a:t>Буратино хотел получить много денег сразу для добрых дел, но что он сделал не так? </a:t>
            </a:r>
          </a:p>
          <a:p>
            <a:r>
              <a:rPr lang="ru-RU" altLang="ru-RU" sz="2000" b="1" smtClean="0">
                <a:solidFill>
                  <a:srgbClr val="800000"/>
                </a:solidFill>
              </a:rPr>
              <a:t>Добился ли Буратино желаемого? Почему?</a:t>
            </a:r>
          </a:p>
        </p:txBody>
      </p:sp>
      <p:pic>
        <p:nvPicPr>
          <p:cNvPr id="17412" name="Picture 7" descr="ANd9GcS9AwIoirbjr6NqSmN7brSYYwAezhlcE4ExLgAHMbl7baLv-uH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1" y="762000"/>
            <a:ext cx="17494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3" descr="ANd9GcR261rSoQcnaWgDeBH522ZgkKPvZDnZHYWtSZzurPqorJ_nJem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838201"/>
            <a:ext cx="2543175" cy="180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5" descr="ANd9GcQdS5GzMlXeJ_575eXi571gBuqi3FhIMKaiclsjsv6UtZIEak8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95600"/>
            <a:ext cx="2133600" cy="208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7" descr="ANd9GcRFg1qmU8derAFSq6kZqWOOuxA77ynkC5v-RVvIOiEQN5OI66QK9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685801"/>
            <a:ext cx="2057400" cy="19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9" descr="ANd9GcQhycLKJJJwqVgxR0gqS6-QuPttoXyMunY8HONqXDEEPMo_vW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3124201"/>
            <a:ext cx="1981200" cy="1858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1" descr="ANd9GcS4RDYy5dGcv0TSn0O3kOLU9-hv4zbzYJH_pESIYsT8GwJQFV0Xm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3048000"/>
            <a:ext cx="2590800" cy="199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AutoShape 22"/>
          <p:cNvSpPr>
            <a:spLocks noChangeArrowheads="1"/>
          </p:cNvSpPr>
          <p:nvPr/>
        </p:nvSpPr>
        <p:spPr bwMode="auto">
          <a:xfrm>
            <a:off x="2895600" y="1447801"/>
            <a:ext cx="381000" cy="486833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7419" name="AutoShape 23"/>
          <p:cNvSpPr>
            <a:spLocks noChangeArrowheads="1"/>
          </p:cNvSpPr>
          <p:nvPr/>
        </p:nvSpPr>
        <p:spPr bwMode="auto">
          <a:xfrm>
            <a:off x="5867400" y="1524001"/>
            <a:ext cx="381000" cy="486833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7420" name="AutoShape 24"/>
          <p:cNvSpPr>
            <a:spLocks noChangeArrowheads="1"/>
          </p:cNvSpPr>
          <p:nvPr/>
        </p:nvSpPr>
        <p:spPr bwMode="auto">
          <a:xfrm rot="5400000">
            <a:off x="7443788" y="2614613"/>
            <a:ext cx="3810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7421" name="AutoShape 25"/>
          <p:cNvSpPr>
            <a:spLocks noChangeArrowheads="1"/>
          </p:cNvSpPr>
          <p:nvPr/>
        </p:nvSpPr>
        <p:spPr bwMode="auto">
          <a:xfrm flipH="1">
            <a:off x="5943600" y="3886201"/>
            <a:ext cx="381000" cy="486833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7422" name="AutoShape 26"/>
          <p:cNvSpPr>
            <a:spLocks noChangeArrowheads="1"/>
          </p:cNvSpPr>
          <p:nvPr/>
        </p:nvSpPr>
        <p:spPr bwMode="auto">
          <a:xfrm>
            <a:off x="2895600" y="3810001"/>
            <a:ext cx="381000" cy="486833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17423" name="Picture 27" descr="ANd9GcSWH7ppXfeWQ8nsYP61n7674oe4_fRxGyl2eTMMF9l7_F1skl6rg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102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285752"/>
            <a:ext cx="8286750" cy="552449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800000"/>
                </a:solidFill>
              </a:rPr>
              <a:t>А.С. Пушкин «Сказка о рыбаке и рыбке»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4953001"/>
            <a:ext cx="7262812" cy="1428751"/>
          </a:xfrm>
          <a:noFill/>
          <a:ln w="76200" cmpd="tri">
            <a:solidFill>
              <a:srgbClr val="8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Почему поступки старухи нельзя назвать правильным экономическим поведением?</a:t>
            </a:r>
          </a:p>
          <a:p>
            <a:r>
              <a:rPr lang="ru-RU" altLang="ru-RU" sz="20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Что значит «остаться у разбитого корыта»?</a:t>
            </a:r>
          </a:p>
          <a:p>
            <a:endParaRPr lang="ru-RU" altLang="ru-RU" sz="2400" b="1" dirty="0" smtClean="0">
              <a:solidFill>
                <a:srgbClr val="800000"/>
              </a:solidFill>
            </a:endParaRPr>
          </a:p>
        </p:txBody>
      </p:sp>
      <p:pic>
        <p:nvPicPr>
          <p:cNvPr id="18436" name="Picture 13" descr="ANd9GcSMESJLgdS4kkeCyCWET7Es_8x98hnxO7SMih6uTf6sPE1Ky11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2438400" cy="169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5" descr="ANd9GcTm5ZAy2F9UvdSY7edfHsjqgSMjmr5wjwp2RCQyJgKvO7_CuD3F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762000"/>
            <a:ext cx="2514600" cy="171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7" descr="ANd9GcQV_I-XQeFYmQZIBet8GQnxQ5V0fyx6LOMf0y-OWuVXemwHbN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762000"/>
            <a:ext cx="25146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9" descr="ANd9GcS_T8WsugyAPUm_EWRNbp7Is80Sf6-5GFXkx4FU6Lnfs8cMtepW8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9718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21" descr="ANd9GcQbVOLq09XGeCaviOSsgHuxBe4-Bws6LI_oIbXEAJMwk_oVDfI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971801"/>
            <a:ext cx="2438400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3" descr="ANd9GcS6Mbco_b6ojWNg5WywL6_6NCAOuGcy-YCWbqHHCChadMfyrsg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2971800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AutoShape 24"/>
          <p:cNvSpPr>
            <a:spLocks noChangeArrowheads="1"/>
          </p:cNvSpPr>
          <p:nvPr/>
        </p:nvSpPr>
        <p:spPr bwMode="auto">
          <a:xfrm>
            <a:off x="2743200" y="1447801"/>
            <a:ext cx="381000" cy="486833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8443" name="AutoShape 25"/>
          <p:cNvSpPr>
            <a:spLocks noChangeArrowheads="1"/>
          </p:cNvSpPr>
          <p:nvPr/>
        </p:nvSpPr>
        <p:spPr bwMode="auto">
          <a:xfrm>
            <a:off x="5791200" y="1447801"/>
            <a:ext cx="381000" cy="486833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8444" name="AutoShape 26"/>
          <p:cNvSpPr>
            <a:spLocks noChangeArrowheads="1"/>
          </p:cNvSpPr>
          <p:nvPr/>
        </p:nvSpPr>
        <p:spPr bwMode="auto">
          <a:xfrm rot="5400000">
            <a:off x="7291388" y="2462213"/>
            <a:ext cx="3810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8445" name="AutoShape 28"/>
          <p:cNvSpPr>
            <a:spLocks noChangeArrowheads="1"/>
          </p:cNvSpPr>
          <p:nvPr/>
        </p:nvSpPr>
        <p:spPr bwMode="auto">
          <a:xfrm flipH="1">
            <a:off x="5791200" y="3429001"/>
            <a:ext cx="381000" cy="486833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8446" name="AutoShape 29"/>
          <p:cNvSpPr>
            <a:spLocks noChangeArrowheads="1"/>
          </p:cNvSpPr>
          <p:nvPr/>
        </p:nvSpPr>
        <p:spPr bwMode="auto">
          <a:xfrm flipH="1">
            <a:off x="2743200" y="3429001"/>
            <a:ext cx="381000" cy="486833"/>
          </a:xfrm>
          <a:prstGeom prst="rightArrow">
            <a:avLst>
              <a:gd name="adj1" fmla="val 50000"/>
              <a:gd name="adj2" fmla="val 24947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sp>
        <p:nvSpPr>
          <p:cNvPr id="18447" name="AutoShape 30"/>
          <p:cNvSpPr>
            <a:spLocks noChangeArrowheads="1"/>
          </p:cNvSpPr>
          <p:nvPr/>
        </p:nvSpPr>
        <p:spPr bwMode="auto">
          <a:xfrm rot="16200000" flipV="1">
            <a:off x="1119188" y="2462213"/>
            <a:ext cx="3810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/>
          </a:p>
        </p:txBody>
      </p:sp>
      <p:pic>
        <p:nvPicPr>
          <p:cNvPr id="18448" name="Picture 31" descr="ANd9GcSWH7ppXfeWQ8nsYP61n7674oe4_fRxGyl2eTMMF9l7_F1skl6rg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5181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86633_2-p-foni-dlya-finansovikh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48478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458112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1124744"/>
            <a:ext cx="68407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Сюжетно-ролевые игры: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Магазин, супермаркет, автосалон, аптека, банк и др.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сюжетно-ролевой игре участники учатся действовать в различных профессиональных компетенциях, то есть примеряют на себя роли специалистов.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закрепить знания детей о том, для чего нужны деньги, дать новое понятие «товар», «цена», «покупка»; воспитывать культуру взаимоотношений между продавцом и покупателем.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86633_2-p-foni-dlya-finansovikh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48478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458112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75608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об экономическом поведении.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ты понимаешь?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 труда не вытащишь и рубку из пруда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 раз отмерь, один раз отрежь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мастерством люди не родятся, а добытым ремеслом гордятся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всякое дело берись умело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Умелец да рукодельник и себе и людям радость приносит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Скоро сказка сказывается, да не скоро дело делается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86633_2-p-foni-dlya-finansovikh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1484784"/>
            <a:ext cx="734481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«Если хочешь быть богатым, нужно быть финансово грамотным»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Роберт </a:t>
            </a:r>
            <a:r>
              <a:rPr lang="ru-RU" sz="28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Кийосаки</a:t>
            </a:r>
            <a:endParaRPr lang="ru-RU" sz="2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458112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86633_2-p-foni-dlya-finansovikh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48478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458112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76672"/>
            <a:ext cx="7704856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Простые правила экономического поведения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Всегда соразмеряй свои желания и возможности, делай выбор в пользу главного и необходимого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Помни, что только честным трудом, своими знаниями можно добиться настоящего успеха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Прежде чем что-то сделать, узнай все о том, как, зачем и почему это нужно делать, какие могут быть последствия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Помни, что ты живешь среди людей и сотрудничество с ними, уважение их стремлений - важная часть успеха на пути к твоим целям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86633_2-p-foni-dlya-finansovikh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48478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458112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628800"/>
            <a:ext cx="6408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ea typeface="Yu Gothic UI Light" pitchFamily="34" charset="-128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b="1" smtClean="0">
                <a:solidFill>
                  <a:srgbClr val="FF0000"/>
                </a:solidFill>
                <a:latin typeface="Times New Roman" pitchFamily="18" charset="0"/>
                <a:ea typeface="Yu Gothic UI Light" pitchFamily="34" charset="-128"/>
                <a:cs typeface="Times New Roman" pitchFamily="18" charset="0"/>
              </a:rPr>
              <a:t>ЗА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Yu Gothic UI Light" pitchFamily="34" charset="-128"/>
                <a:cs typeface="Times New Roman" pitchFamily="18" charset="0"/>
              </a:rPr>
              <a:t>ВНИМАНИЕ!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ea typeface="Yu Gothic UI Light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86633_2-p-foni-dlya-finansovikh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412776"/>
            <a:ext cx="66967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Нередко родители жалуются, что дети не знают цену деньгам, не ценят и не берегут вещи, игрушки, требуют дорогих подарков.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Включение в образовательную деятельность основ экономического воспитания может помочь родителям в решении этой воспитательной задачи.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Дошкольный возраст является самым продуктивным в плане заложения таких индивидуально-психологических особенностей, как: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ответственность,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-бережливость,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-сила воли,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которые необходимы для формирования в дальнейшем финансово-грамотного человека.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5445224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47667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86633_2-p-foni-dlya-finansovikh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48478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458112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620688"/>
            <a:ext cx="6984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дошкольного образования ставит задачу формирования общей культуры личности детей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Экономическая культура личности дошкольника характеризуется наличием первичных представлений об экономических категориях, интеллектуальных и нравственных качествах (бережливость, рачительность, смекалка, трудолюбие, умение планировать дела, осуждение жадности и расточительности).  Без сформированных первичных экономических представлений невозможно формирование финансовой грамотности.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86633_2-p-foni-dlya-finansovikh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48478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476672"/>
            <a:ext cx="69127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Формирование финансовой культуры и азов финансовой грамотности у старших дошкольников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86633_2-p-foni-dlya-finansovikh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48478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88640"/>
            <a:ext cx="727280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Задачи: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благоприятных условий развития детей в соответствии с их возрастными индивидуальными особенностями и склонностями, развития способностей и творческого потенциала каждого ребенка как субъекта отношений с самим собой, другими детьми, взрослыми и миром.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Объединение обучения и воспитания в целостный образовательный процесс на основе духовно-нравственных и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ценностей и принятых в обществе правил и норм поведения в интересах человека, семьи, общества.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учебной деятельности.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преемственности целей, задач и содержания образования, реализуемых в рамках образовательных программ различных уровней – дошкольного и начального общего образования.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pPr marL="457200" indent="-457200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86633_2-p-foni-dlya-finansovikh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48478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1340768"/>
            <a:ext cx="73448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умение использовать знания и навыки для принятия правильных решений, связанных с деньгами и тратами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86633_2-p-foni-dlya-finansovikh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48478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90872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fs.znanio.ru/d5af0e/56/17/dbfafe2bfc18aaf1523906c7484eb15d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9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586633_2-p-foni-dlya-finansovikh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148478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764704"/>
            <a:ext cx="705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Самое первое – это заинтересовать ребенка.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Первая ступень – возраст с5 до7 лет.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 время главные детские черты –любопытство и любознательность, неусидчивость, неумение сконцентрировать внимание, но при этом – огромные запасы энергии. Как раз в этом возрасте пора учить, как вести счет деньгам, пониманию ценности и назначению денег. Формировать умение отличать желания от потребностей.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1110</Words>
  <Application>Microsoft Office PowerPoint</Application>
  <PresentationFormat>Экран (4:3)</PresentationFormat>
  <Paragraphs>127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Три поросенка</vt:lpstr>
      <vt:lpstr>А.Н. Толстой «Золотой ключик»</vt:lpstr>
      <vt:lpstr>А.С. Пушкин «Сказка о рыбаке и рыбке»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воспитания финансовой грамотности детей дошкольного возраста</dc:title>
  <dc:creator>solni</dc:creator>
  <cp:lastModifiedBy>solnishko102@outlook.com</cp:lastModifiedBy>
  <cp:revision>22</cp:revision>
  <dcterms:created xsi:type="dcterms:W3CDTF">2024-02-24T03:00:39Z</dcterms:created>
  <dcterms:modified xsi:type="dcterms:W3CDTF">2024-02-25T04:34:15Z</dcterms:modified>
</cp:coreProperties>
</file>