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340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4" r:id="rId11"/>
    <p:sldId id="386" r:id="rId12"/>
    <p:sldId id="388" r:id="rId13"/>
    <p:sldId id="389" r:id="rId14"/>
    <p:sldId id="391" r:id="rId15"/>
    <p:sldId id="392" r:id="rId16"/>
    <p:sldId id="397" r:id="rId17"/>
    <p:sldId id="394" r:id="rId18"/>
    <p:sldId id="399" r:id="rId19"/>
    <p:sldId id="401" r:id="rId20"/>
    <p:sldId id="400" r:id="rId21"/>
    <p:sldId id="402" r:id="rId22"/>
    <p:sldId id="403" r:id="rId23"/>
    <p:sldId id="404" r:id="rId24"/>
    <p:sldId id="406" r:id="rId25"/>
    <p:sldId id="40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>
        <p:scale>
          <a:sx n="66" d="100"/>
          <a:sy n="66" d="100"/>
        </p:scale>
        <p:origin x="-1276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BF15-C25E-4AAE-B2BD-E41ACFACDEEB}" type="datetimeFigureOut">
              <a:rPr lang="ru-RU" smtClean="0"/>
              <a:pPr/>
              <a:t>25.02.2024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png"/><Relationship Id="rId7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1560" y="404664"/>
            <a:ext cx="80648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Презентация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занятию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«Чтение  рассказа  И.Карповой  «Портной»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в подготовительной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 школе группе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587727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Воспитатель: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Витяева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Н.В.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МДОАУ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«Детский сад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№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102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»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г.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Орска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maneken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3723" y="1844824"/>
            <a:ext cx="7557749" cy="4176464"/>
          </a:xfrm>
          <a:prstGeom prst="rect">
            <a:avLst/>
          </a:prstGeom>
        </p:spPr>
      </p:pic>
      <p:pic>
        <p:nvPicPr>
          <p:cNvPr id="8" name="Рисунок 7" descr="shveinaia-mashink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691680" y="2780928"/>
            <a:ext cx="2036751" cy="1500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7" name="Рисунок 6" descr="3_Portnoi-maket(2)-008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548680"/>
            <a:ext cx="4368195" cy="4464496"/>
          </a:xfrm>
          <a:prstGeom prst="rect">
            <a:avLst/>
          </a:prstGeom>
        </p:spPr>
      </p:pic>
      <p:pic>
        <p:nvPicPr>
          <p:cNvPr id="6" name="Рисунок 5" descr="ссс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572000" y="548680"/>
            <a:ext cx="4176464" cy="4214398"/>
          </a:xfrm>
          <a:prstGeom prst="rect">
            <a:avLst/>
          </a:prstGeom>
        </p:spPr>
      </p:pic>
      <p:pic>
        <p:nvPicPr>
          <p:cNvPr id="10" name="Рисунок 9" descr="0_1520fd_8be8d32d_orig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72000" y="4653136"/>
            <a:ext cx="2658339" cy="1755388"/>
          </a:xfrm>
          <a:prstGeom prst="rect">
            <a:avLst/>
          </a:prstGeom>
        </p:spPr>
      </p:pic>
      <p:pic>
        <p:nvPicPr>
          <p:cNvPr id="11" name="Рисунок 10" descr="_363825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5013176"/>
            <a:ext cx="1656184" cy="1237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7" name="Рисунок 6" descr="3_Portnoi-maket(2)-00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5535" y="692696"/>
            <a:ext cx="4185473" cy="4248472"/>
          </a:xfrm>
          <a:prstGeom prst="rect">
            <a:avLst/>
          </a:prstGeom>
        </p:spPr>
      </p:pic>
      <p:pic>
        <p:nvPicPr>
          <p:cNvPr id="6" name="Рисунок 5" descr="ммммс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9992" y="836712"/>
            <a:ext cx="4338056" cy="4297777"/>
          </a:xfrm>
          <a:prstGeom prst="rect">
            <a:avLst/>
          </a:prstGeom>
        </p:spPr>
      </p:pic>
      <p:pic>
        <p:nvPicPr>
          <p:cNvPr id="9" name="Рисунок 8" descr="2646.750x0.png"/>
          <p:cNvPicPr>
            <a:picLocks noChangeAspect="1"/>
          </p:cNvPicPr>
          <p:nvPr/>
        </p:nvPicPr>
        <p:blipFill>
          <a:blip r:embed="rId6" cstate="email">
            <a:lum bright="-10000"/>
          </a:blip>
          <a:stretch>
            <a:fillRect/>
          </a:stretch>
        </p:blipFill>
        <p:spPr>
          <a:xfrm>
            <a:off x="4211960" y="4365104"/>
            <a:ext cx="2016224" cy="2016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2200" y="5589240"/>
            <a:ext cx="2201244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Раскроечный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нож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Рисунок 10" descr="IMG_1610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95535" y="5085184"/>
            <a:ext cx="2455639" cy="1363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5776" y="5157192"/>
            <a:ext cx="1814920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Отпариватель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03548" y="364595"/>
            <a:ext cx="8136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/>
                <a:cs typeface="Times New Roman" pitchFamily="18" charset="0"/>
              </a:rPr>
              <a:t>Вот сколько одежды сшили мастера-портные!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124744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Нижняя одежда: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1268760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Домашняя одежда: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996952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Верхняя одежда: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356992"/>
            <a:ext cx="1872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Демисезонная (на весну и осень) и зимняя одежда: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653136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Головные уборы: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6093296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 другая одежда для нас с тобой и для всех на свете людей!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5" name="Рисунок 14" descr="ec41cffe5f3a66dc819554da695238f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35696" y="1052735"/>
            <a:ext cx="841449" cy="1307557"/>
          </a:xfrm>
          <a:prstGeom prst="rect">
            <a:avLst/>
          </a:prstGeom>
        </p:spPr>
      </p:pic>
      <p:pic>
        <p:nvPicPr>
          <p:cNvPr id="16" name="Рисунок 15" descr="ву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3569" y="1628800"/>
            <a:ext cx="783966" cy="730226"/>
          </a:xfrm>
          <a:prstGeom prst="rect">
            <a:avLst/>
          </a:prstGeom>
        </p:spPr>
      </p:pic>
      <p:pic>
        <p:nvPicPr>
          <p:cNvPr id="17" name="Рисунок 16" descr="загруженное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72000" y="1196752"/>
            <a:ext cx="936176" cy="1311871"/>
          </a:xfrm>
          <a:prstGeom prst="rect">
            <a:avLst/>
          </a:prstGeom>
        </p:spPr>
      </p:pic>
      <p:pic>
        <p:nvPicPr>
          <p:cNvPr id="18" name="Рисунок 17" descr="image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48264" y="980728"/>
            <a:ext cx="1087635" cy="1440160"/>
          </a:xfrm>
          <a:prstGeom prst="rect">
            <a:avLst/>
          </a:prstGeom>
        </p:spPr>
      </p:pic>
      <p:pic>
        <p:nvPicPr>
          <p:cNvPr id="19" name="Рисунок 18" descr="244767-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71800" y="1988840"/>
            <a:ext cx="969607" cy="936104"/>
          </a:xfrm>
          <a:prstGeom prst="rect">
            <a:avLst/>
          </a:prstGeom>
        </p:spPr>
      </p:pic>
      <p:pic>
        <p:nvPicPr>
          <p:cNvPr id="20" name="Рисунок 19" descr="_MG_7025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707904" y="1700808"/>
            <a:ext cx="787557" cy="1440160"/>
          </a:xfrm>
          <a:prstGeom prst="rect">
            <a:avLst/>
          </a:prstGeom>
        </p:spPr>
      </p:pic>
      <p:pic>
        <p:nvPicPr>
          <p:cNvPr id="21" name="Рисунок 20" descr="i_love_to_dream-bluzka-1b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644008" y="2541497"/>
            <a:ext cx="792088" cy="887503"/>
          </a:xfrm>
          <a:prstGeom prst="rect">
            <a:avLst/>
          </a:prstGeom>
        </p:spPr>
      </p:pic>
      <p:pic>
        <p:nvPicPr>
          <p:cNvPr id="22" name="Рисунок 21" descr="580b57fbd9996e24bc43bf66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5580112" y="2276872"/>
            <a:ext cx="913336" cy="648072"/>
          </a:xfrm>
          <a:prstGeom prst="rect">
            <a:avLst/>
          </a:prstGeom>
        </p:spPr>
      </p:pic>
      <p:pic>
        <p:nvPicPr>
          <p:cNvPr id="23" name="Рисунок 22" descr="Платье.png"/>
          <p:cNvPicPr>
            <a:picLocks noChangeAspect="1"/>
          </p:cNvPicPr>
          <p:nvPr/>
        </p:nvPicPr>
        <p:blipFill>
          <a:blip r:embed="rId12" cstate="email">
            <a:lum bright="-10000" contrast="20000"/>
          </a:blip>
          <a:stretch>
            <a:fillRect/>
          </a:stretch>
        </p:blipFill>
        <p:spPr>
          <a:xfrm>
            <a:off x="6516216" y="2132856"/>
            <a:ext cx="979368" cy="1208192"/>
          </a:xfrm>
          <a:prstGeom prst="rect">
            <a:avLst/>
          </a:prstGeom>
        </p:spPr>
      </p:pic>
      <p:pic>
        <p:nvPicPr>
          <p:cNvPr id="24" name="Рисунок 23" descr="sarafan-iz-starix-dginsov-12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7380312" y="2618910"/>
            <a:ext cx="1529746" cy="1147310"/>
          </a:xfrm>
          <a:prstGeom prst="rect">
            <a:avLst/>
          </a:prstGeom>
        </p:spPr>
      </p:pic>
      <p:pic>
        <p:nvPicPr>
          <p:cNvPr id="25" name="Рисунок 24" descr="346787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347864" y="3679172"/>
            <a:ext cx="1559849" cy="1189988"/>
          </a:xfrm>
          <a:prstGeom prst="rect">
            <a:avLst/>
          </a:prstGeom>
        </p:spPr>
      </p:pic>
      <p:pic>
        <p:nvPicPr>
          <p:cNvPr id="26" name="Рисунок 25" descr="devushka-vodonepronicaemyy-s-dlinnym-rukavom-devushka-plasch-cvety-s-kapyushonom-nepromokaemaya-odezhda-detskaya-plasch-dlya-2-9-t-18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1718994" y="3573016"/>
            <a:ext cx="1132263" cy="1296144"/>
          </a:xfrm>
          <a:prstGeom prst="rect">
            <a:avLst/>
          </a:prstGeom>
        </p:spPr>
      </p:pic>
      <p:pic>
        <p:nvPicPr>
          <p:cNvPr id="27" name="Рисунок 26" descr="GL000179505_001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528926" y="3645024"/>
            <a:ext cx="989035" cy="1296144"/>
          </a:xfrm>
          <a:prstGeom prst="rect">
            <a:avLst/>
          </a:prstGeom>
        </p:spPr>
      </p:pic>
      <p:pic>
        <p:nvPicPr>
          <p:cNvPr id="28" name="Рисунок 27" descr="574_1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83568" y="5229200"/>
            <a:ext cx="826802" cy="544696"/>
          </a:xfrm>
          <a:prstGeom prst="rect">
            <a:avLst/>
          </a:prstGeom>
        </p:spPr>
      </p:pic>
      <p:pic>
        <p:nvPicPr>
          <p:cNvPr id="29" name="Рисунок 28" descr="kepki-s-pryamym-kozyrkom-70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2267744" y="5013176"/>
            <a:ext cx="792088" cy="792088"/>
          </a:xfrm>
          <a:prstGeom prst="rect">
            <a:avLst/>
          </a:prstGeom>
        </p:spPr>
      </p:pic>
      <p:pic>
        <p:nvPicPr>
          <p:cNvPr id="30" name="Рисунок 29" descr="image.png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7624708" y="4941168"/>
            <a:ext cx="803036" cy="576064"/>
          </a:xfrm>
          <a:prstGeom prst="rect">
            <a:avLst/>
          </a:prstGeom>
        </p:spPr>
      </p:pic>
      <p:pic>
        <p:nvPicPr>
          <p:cNvPr id="32" name="Рисунок 31" descr="CfI4Fv0WAAAGU5L.png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3779912" y="5085184"/>
            <a:ext cx="705982" cy="522746"/>
          </a:xfrm>
          <a:prstGeom prst="rect">
            <a:avLst/>
          </a:prstGeom>
        </p:spPr>
      </p:pic>
      <p:pic>
        <p:nvPicPr>
          <p:cNvPr id="33" name="Рисунок 32" descr="Clipart Women's Cap (33)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5291834" y="5085184"/>
            <a:ext cx="932915" cy="93610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55576" y="2564904"/>
            <a:ext cx="832279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Трусы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696" y="2564904"/>
            <a:ext cx="848309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Майки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580112" y="1268760"/>
            <a:ext cx="76174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Халат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724128" y="1844824"/>
            <a:ext cx="994183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Пижама</a:t>
            </a:r>
            <a:endParaRPr lang="ru-RU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627784" y="3068960"/>
            <a:ext cx="1032655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Рубашка</a:t>
            </a:r>
            <a:endParaRPr lang="ru-RU" sz="14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707904" y="3284984"/>
            <a:ext cx="849913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Брюки</a:t>
            </a:r>
            <a:endParaRPr lang="ru-RU" sz="1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644008" y="3573016"/>
            <a:ext cx="85792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Блузка</a:t>
            </a: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580112" y="3068960"/>
            <a:ext cx="731290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Юбка</a:t>
            </a:r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588224" y="3501008"/>
            <a:ext cx="87876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Платье</a:t>
            </a:r>
            <a:endParaRPr lang="ru-RU" sz="14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596336" y="3861048"/>
            <a:ext cx="103906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Сарафан</a:t>
            </a:r>
            <a:endParaRPr lang="ru-RU" sz="1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843808" y="4725144"/>
            <a:ext cx="795411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Плащ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99992" y="4869160"/>
            <a:ext cx="869149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Куртка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300192" y="5085184"/>
            <a:ext cx="88998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Пальто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55576" y="5805264"/>
            <a:ext cx="785793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Берет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267744" y="5805264"/>
            <a:ext cx="824265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Кепка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635896" y="5805264"/>
            <a:ext cx="1101584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Панамка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940152" y="5805264"/>
            <a:ext cx="1053494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Бандана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596336" y="5805264"/>
            <a:ext cx="926857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Шляпа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34" grpId="0" build="allAtOnce" animBg="1"/>
      <p:bldP spid="35" grpId="0" build="allAtOnce" animBg="1"/>
      <p:bldP spid="36" grpId="0" build="allAtOnce" animBg="1"/>
      <p:bldP spid="37" grpId="0" build="allAtOnce" animBg="1"/>
      <p:bldP spid="38" grpId="0" build="allAtOnce" animBg="1"/>
      <p:bldP spid="39" grpId="0" build="allAtOnce" animBg="1"/>
      <p:bldP spid="40" grpId="0" build="allAtOnce" animBg="1"/>
      <p:bldP spid="41" grpId="0" build="allAtOnce" animBg="1"/>
      <p:bldP spid="42" grpId="0" build="allAtOnce" animBg="1"/>
      <p:bldP spid="43" grpId="0" build="allAtOnce" animBg="1"/>
      <p:bldP spid="45" grpId="0" build="allAtOnce" animBg="1"/>
      <p:bldP spid="46" grpId="0" build="allAtOnce" animBg="1"/>
      <p:bldP spid="47" grpId="0" build="allAtOnce" animBg="1"/>
      <p:bldP spid="50" grpId="0" build="allAtOnce" animBg="1"/>
      <p:bldP spid="51" grpId="0" build="allAtOnce" animBg="1"/>
      <p:bldP spid="52" grpId="0" build="allAtOnce" animBg="1"/>
      <p:bldP spid="53" grpId="0" build="allAtOnce" animBg="1"/>
      <p:bldP spid="54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7" name="Рисунок 6" descr="3_Portnoi-maket(2)-01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5536" y="548680"/>
            <a:ext cx="4320480" cy="4545792"/>
          </a:xfrm>
          <a:prstGeom prst="rect">
            <a:avLst/>
          </a:prstGeom>
        </p:spPr>
      </p:pic>
      <p:pic>
        <p:nvPicPr>
          <p:cNvPr id="6" name="Рисунок 5" descr="яфйц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9992" y="620688"/>
            <a:ext cx="4423604" cy="4455230"/>
          </a:xfrm>
          <a:prstGeom prst="rect">
            <a:avLst/>
          </a:prstGeom>
        </p:spPr>
      </p:pic>
      <p:pic>
        <p:nvPicPr>
          <p:cNvPr id="9" name="Рисунок 8" descr="kak-gde-projti-i-chto-prohodjat-v-akademii-dizajna_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08104" y="4974402"/>
            <a:ext cx="2016224" cy="1550942"/>
          </a:xfrm>
          <a:prstGeom prst="rect">
            <a:avLst/>
          </a:prstGeom>
        </p:spPr>
      </p:pic>
      <p:pic>
        <p:nvPicPr>
          <p:cNvPr id="10" name="Рисунок 9" descr="DeerAndMooseHides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71600" y="5013176"/>
            <a:ext cx="3305944" cy="15455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9" name="Рисунок 8" descr="skrybele-medzioklio-l-008-09-su-plunksna_251510700123_62973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56177" y="2420888"/>
            <a:ext cx="1046744" cy="1008112"/>
          </a:xfrm>
          <a:prstGeom prst="rect">
            <a:avLst/>
          </a:prstGeom>
        </p:spPr>
      </p:pic>
      <p:pic>
        <p:nvPicPr>
          <p:cNvPr id="11" name="Рисунок 10" descr="39ab24eb53f2a130b90297864ea578348f9daa9b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343082" y="1124744"/>
            <a:ext cx="1414709" cy="2736304"/>
          </a:xfrm>
          <a:prstGeom prst="rect">
            <a:avLst/>
          </a:prstGeom>
        </p:spPr>
      </p:pic>
      <p:pic>
        <p:nvPicPr>
          <p:cNvPr id="12" name="Рисунок 11" descr="$_57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1560" y="1422545"/>
            <a:ext cx="1368152" cy="2006455"/>
          </a:xfrm>
          <a:prstGeom prst="rect">
            <a:avLst/>
          </a:prstGeom>
        </p:spPr>
      </p:pic>
      <p:pic>
        <p:nvPicPr>
          <p:cNvPr id="13" name="Рисунок 12" descr="roy-stewart-thistle-fy-plaid100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619672" y="2564904"/>
            <a:ext cx="1235533" cy="925724"/>
          </a:xfrm>
          <a:prstGeom prst="rect">
            <a:avLst/>
          </a:prstGeom>
        </p:spPr>
      </p:pic>
      <p:pic>
        <p:nvPicPr>
          <p:cNvPr id="14" name="Рисунок 13" descr="индийский женский и мужской национальный костюм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1561" y="3717032"/>
            <a:ext cx="1274288" cy="2765955"/>
          </a:xfrm>
          <a:prstGeom prst="rect">
            <a:avLst/>
          </a:prstGeom>
        </p:spPr>
      </p:pic>
      <p:pic>
        <p:nvPicPr>
          <p:cNvPr id="17" name="Рисунок 16" descr="red dragon medallion kimono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567650" y="3933056"/>
            <a:ext cx="1759052" cy="246267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556" y="547600"/>
            <a:ext cx="7632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/>
                <a:cs typeface="Times New Roman" pitchFamily="18" charset="0"/>
              </a:rPr>
              <a:t>      Во многих странах люди любят носить не только современную одежду, но и такую, какую носили ещё их бабушки и дедушки.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051720" y="1484784"/>
            <a:ext cx="42484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В Шотландии мужчины на праздник надевают шерстяную клетчатую  юбку — «килт»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 плед через плечо.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131840" y="2564904"/>
            <a:ext cx="32403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У баварцев — короткие кожаные штаны на подтяжках и шляпа с пером.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979712" y="3571945"/>
            <a:ext cx="38164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Индийские женщины заворачиваются в длинный кусок ткани, а его концом покрывают голову. Такая одежда называется «сари».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203848" y="4941168"/>
            <a:ext cx="34563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В Японии мужчины и женщины носят кимоно`. Оно похоже на расписной халат с широкими рукавами и поясом.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allAtOnce"/>
      <p:bldP spid="1027" grpId="0" build="allAtOnce"/>
      <p:bldP spid="1028" grpId="0" build="allAtOnce"/>
      <p:bldP spid="102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332656"/>
            <a:ext cx="7120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Чтение рассказа И. Карповой «Портной» 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Рисунок 6" descr="f405f5d34432e94c2d3346be5162b413.png"/>
          <p:cNvPicPr>
            <a:picLocks noChangeAspect="1"/>
          </p:cNvPicPr>
          <p:nvPr/>
        </p:nvPicPr>
        <p:blipFill>
          <a:blip r:embed="rId4" cstate="email">
            <a:lum contrast="20000"/>
          </a:blip>
          <a:stretch>
            <a:fillRect/>
          </a:stretch>
        </p:blipFill>
        <p:spPr>
          <a:xfrm>
            <a:off x="385604" y="1053336"/>
            <a:ext cx="2530212" cy="2519680"/>
          </a:xfrm>
          <a:prstGeom prst="rect">
            <a:avLst/>
          </a:prstGeom>
        </p:spPr>
      </p:pic>
      <p:pic>
        <p:nvPicPr>
          <p:cNvPr id="9" name="Рисунок 8" descr="hello_html_m5a8d6c6e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67944" y="1268760"/>
            <a:ext cx="1621785" cy="2448272"/>
          </a:xfrm>
          <a:prstGeom prst="rect">
            <a:avLst/>
          </a:prstGeom>
        </p:spPr>
      </p:pic>
      <p:pic>
        <p:nvPicPr>
          <p:cNvPr id="10" name="Рисунок 9" descr="rusppls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876256" y="1088550"/>
            <a:ext cx="1563028" cy="2340449"/>
          </a:xfrm>
          <a:prstGeom prst="rect">
            <a:avLst/>
          </a:prstGeom>
        </p:spPr>
      </p:pic>
      <p:pic>
        <p:nvPicPr>
          <p:cNvPr id="11" name="Рисунок 10" descr="0006-007-.png"/>
          <p:cNvPicPr>
            <a:picLocks noChangeAspect="1"/>
          </p:cNvPicPr>
          <p:nvPr/>
        </p:nvPicPr>
        <p:blipFill>
          <a:blip r:embed="rId7" cstate="email">
            <a:lum bright="-10000" contrast="30000"/>
          </a:blip>
          <a:stretch>
            <a:fillRect/>
          </a:stretch>
        </p:blipFill>
        <p:spPr>
          <a:xfrm>
            <a:off x="2306873" y="3356992"/>
            <a:ext cx="1977094" cy="2561984"/>
          </a:xfrm>
          <a:prstGeom prst="rect">
            <a:avLst/>
          </a:prstGeom>
        </p:spPr>
      </p:pic>
      <p:pic>
        <p:nvPicPr>
          <p:cNvPr id="12" name="Рисунок 11" descr="701627_kostum-eskimosov.png"/>
          <p:cNvPicPr>
            <a:picLocks noChangeAspect="1"/>
          </p:cNvPicPr>
          <p:nvPr/>
        </p:nvPicPr>
        <p:blipFill>
          <a:blip r:embed="rId8" cstate="email">
            <a:lum bright="-10000" contrast="30000"/>
          </a:blip>
          <a:stretch>
            <a:fillRect/>
          </a:stretch>
        </p:blipFill>
        <p:spPr>
          <a:xfrm>
            <a:off x="5436096" y="3501008"/>
            <a:ext cx="1728192" cy="23042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7624" y="764704"/>
            <a:ext cx="6224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Такие наряды носили когда-то народы нашей страны: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3573016"/>
            <a:ext cx="187220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Русский народный костюм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945" y="3717032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Башкирский  костюм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20272" y="3573016"/>
            <a:ext cx="151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Татарский костюм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5877272"/>
            <a:ext cx="187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Чеченский костюм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5805264"/>
            <a:ext cx="187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Одежда народов севера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6" name="Рисунок 5" descr="3_Portnoi-maket(2)-01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548679"/>
            <a:ext cx="4384178" cy="4752529"/>
          </a:xfrm>
          <a:prstGeom prst="rect">
            <a:avLst/>
          </a:prstGeom>
        </p:spPr>
      </p:pic>
      <p:pic>
        <p:nvPicPr>
          <p:cNvPr id="7" name="Рисунок 6" descr="йц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9992" y="1484784"/>
            <a:ext cx="4309562" cy="4540360"/>
          </a:xfrm>
          <a:prstGeom prst="rect">
            <a:avLst/>
          </a:prstGeom>
        </p:spPr>
      </p:pic>
      <p:pic>
        <p:nvPicPr>
          <p:cNvPr id="10" name="Рисунок 9" descr="depositphotos_46127747-stock-photo-sewing-tools.pn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1331640" y="4653136"/>
            <a:ext cx="1944216" cy="19442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6" name="Рисунок 5" descr="3_Portnoi-maket(2)-01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692696"/>
            <a:ext cx="4363257" cy="4320480"/>
          </a:xfrm>
          <a:prstGeom prst="rect">
            <a:avLst/>
          </a:prstGeom>
        </p:spPr>
      </p:pic>
      <p:pic>
        <p:nvPicPr>
          <p:cNvPr id="7" name="Рисунок 6" descr="ыфя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355976" y="1987541"/>
            <a:ext cx="4435620" cy="4515613"/>
          </a:xfrm>
          <a:prstGeom prst="rect">
            <a:avLst/>
          </a:prstGeom>
        </p:spPr>
      </p:pic>
      <p:pic>
        <p:nvPicPr>
          <p:cNvPr id="10" name="Рисунок 9" descr="CS4OAVgB3Gs.png"/>
          <p:cNvPicPr>
            <a:picLocks noChangeAspect="1"/>
          </p:cNvPicPr>
          <p:nvPr/>
        </p:nvPicPr>
        <p:blipFill>
          <a:blip r:embed="rId6" cstate="email">
            <a:lum contrast="10000"/>
          </a:blip>
          <a:stretch>
            <a:fillRect/>
          </a:stretch>
        </p:blipFill>
        <p:spPr>
          <a:xfrm>
            <a:off x="1475656" y="4180266"/>
            <a:ext cx="3096344" cy="23222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3208" y="332656"/>
            <a:ext cx="6261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Речевая подвижная игра «Портной»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 descr="depositphotos_24730585-stock-illustration-the-hedgehog-is-a-tailor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67944" y="1268760"/>
            <a:ext cx="4738273" cy="52292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114381"/>
            <a:ext cx="388843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Ёж-портной наш шить устал.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Из-за стола он быстро встал.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Расправил плечи. Потянулся.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Затем он низенько нагнулся.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Потом на цыпочки поднялся.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Поприседал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. И вот размялся.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К работе можно приступать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Теперь нам долго не устать.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0" name="Рисунок 9" descr="0021-048-zarjadk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27584" y="3356992"/>
            <a:ext cx="2968911" cy="2953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575" y="332656"/>
            <a:ext cx="8436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Беседа по содержанию рассказа И. Карповой «Портной»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92696"/>
            <a:ext cx="4770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Кто шьёт одежду для детей и взрослых?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24744"/>
            <a:ext cx="1388522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Портной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196752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Перечислите, что нужно для работы портному?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3" name="Рисунок 12" descr="news-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35697" y="2589833"/>
            <a:ext cx="5832648" cy="3882576"/>
          </a:xfrm>
          <a:prstGeom prst="rect">
            <a:avLst/>
          </a:prstGeom>
        </p:spPr>
      </p:pic>
      <p:pic>
        <p:nvPicPr>
          <p:cNvPr id="14" name="Рисунок 13" descr="tmp_image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7544" y="2564904"/>
            <a:ext cx="1440160" cy="1440160"/>
          </a:xfrm>
          <a:prstGeom prst="rect">
            <a:avLst/>
          </a:prstGeom>
        </p:spPr>
      </p:pic>
      <p:pic>
        <p:nvPicPr>
          <p:cNvPr id="15" name="Рисунок 14" descr="25dfd70624c5b0bc1a3c7f3ec4f008303679de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779912" y="5157192"/>
            <a:ext cx="863588" cy="460822"/>
          </a:xfrm>
          <a:prstGeom prst="rect">
            <a:avLst/>
          </a:prstGeom>
        </p:spPr>
      </p:pic>
      <p:pic>
        <p:nvPicPr>
          <p:cNvPr id="17" name="Рисунок 16" descr="lekalo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11560" y="1916832"/>
            <a:ext cx="1543028" cy="648072"/>
          </a:xfrm>
          <a:prstGeom prst="rect">
            <a:avLst/>
          </a:prstGeom>
        </p:spPr>
      </p:pic>
      <p:pic>
        <p:nvPicPr>
          <p:cNvPr id="18" name="Рисунок 17" descr="1230452_naperstok-klipart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12360" y="5733256"/>
            <a:ext cx="525007" cy="629246"/>
          </a:xfrm>
          <a:prstGeom prst="rect">
            <a:avLst/>
          </a:prstGeom>
        </p:spPr>
      </p:pic>
      <p:pic>
        <p:nvPicPr>
          <p:cNvPr id="19" name="Рисунок 18" descr="800px_COLOURBOX6841136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95536" y="4149080"/>
            <a:ext cx="1378716" cy="223177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555776" y="1844824"/>
            <a:ext cx="3960440" cy="313932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Выкройки, сантиметр - измерять человека и ткань, мелок и линейки чертить выкройку, утюг - отглаживать швы, ножницы, булавки - скалывать ткань, иголки и нитки напёрсток, чтобы не уколоть палец, манекен - примерять одежду,  швейная машинка.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1" name="Рисунок 20" descr="1481720310_ac59435c98118487bfd985024dddbad5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156176" y="836712"/>
            <a:ext cx="2613460" cy="3024336"/>
          </a:xfrm>
          <a:prstGeom prst="rect">
            <a:avLst/>
          </a:prstGeom>
        </p:spPr>
      </p:pic>
      <p:pic>
        <p:nvPicPr>
          <p:cNvPr id="22" name="Рисунок 21" descr="00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596336" y="3717032"/>
            <a:ext cx="992995" cy="18722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 animBg="1"/>
      <p:bldP spid="10" grpId="0" build="allAtOnce"/>
      <p:bldP spid="20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786" y="428604"/>
            <a:ext cx="113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Цель: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11560" y="836712"/>
            <a:ext cx="7859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1. Познакомить детей с рассказом И. Карповой  «Портной».</a:t>
            </a:r>
          </a:p>
          <a:p>
            <a:pPr lvl="0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2. Вызывать интерес к окружающему миру, дать  конкретные представления о труде портного.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3_Portnoi-maket(2)-007.png"/>
          <p:cNvPicPr>
            <a:picLocks noChangeAspect="1"/>
          </p:cNvPicPr>
          <p:nvPr/>
        </p:nvPicPr>
        <p:blipFill rotWithShape="1">
          <a:blip r:embed="rId4" cstate="email">
            <a:lum bright="-10000" contrast="30000"/>
          </a:blip>
          <a:srcRect b="33452"/>
          <a:stretch/>
        </p:blipFill>
        <p:spPr>
          <a:xfrm>
            <a:off x="755576" y="1844824"/>
            <a:ext cx="4497448" cy="2967808"/>
          </a:xfrm>
          <a:prstGeom prst="rect">
            <a:avLst/>
          </a:prstGeom>
        </p:spPr>
      </p:pic>
      <p:pic>
        <p:nvPicPr>
          <p:cNvPr id="13" name="Рисунок 12" descr="gettyimages-152971278-612x612.png"/>
          <p:cNvPicPr>
            <a:picLocks noChangeAspect="1"/>
          </p:cNvPicPr>
          <p:nvPr/>
        </p:nvPicPr>
        <p:blipFill>
          <a:blip r:embed="rId5" cstate="email">
            <a:lum bright="-10000" contrast="20000"/>
          </a:blip>
          <a:stretch>
            <a:fillRect/>
          </a:stretch>
        </p:blipFill>
        <p:spPr>
          <a:xfrm>
            <a:off x="5292080" y="4016027"/>
            <a:ext cx="3318437" cy="2043881"/>
          </a:xfrm>
          <a:prstGeom prst="rect">
            <a:avLst/>
          </a:prstGeom>
        </p:spPr>
      </p:pic>
      <p:pic>
        <p:nvPicPr>
          <p:cNvPr id="9" name="Рисунок 8" descr="3_Portnoi-maket(2)-007.png"/>
          <p:cNvPicPr>
            <a:picLocks noChangeAspect="1"/>
          </p:cNvPicPr>
          <p:nvPr/>
        </p:nvPicPr>
        <p:blipFill rotWithShape="1">
          <a:blip r:embed="rId4" cstate="email">
            <a:lum bright="-10000" contrast="30000"/>
          </a:blip>
          <a:srcRect t="75131" b="9329"/>
          <a:stretch/>
        </p:blipFill>
        <p:spPr>
          <a:xfrm>
            <a:off x="971600" y="5229200"/>
            <a:ext cx="4497448" cy="6930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857618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choolBook-Regular"/>
              </a:rPr>
              <a:t>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SchoolBook-Regular"/>
              </a:rPr>
              <a:t>- Какие красивые и полезные мелочи могут потребоваться портному для шитья?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39552" y="2276872"/>
            <a:ext cx="3240360" cy="147732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SchoolBook-Regular" charset="-52"/>
              </a:rPr>
              <a:t>Потребуются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 charset="-128"/>
                <a:cs typeface="Times New Roman" pitchFamily="18" charset="0"/>
              </a:rPr>
              <a:t> ленты, тесьма, кружево, пуговицы, крючки, кнопки, застёжки-молнии.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9" name="Рисунок 8" descr="0_781b9_59ab5b1c_orig.png"/>
          <p:cNvPicPr>
            <a:picLocks noChangeAspect="1"/>
          </p:cNvPicPr>
          <p:nvPr/>
        </p:nvPicPr>
        <p:blipFill>
          <a:blip r:embed="rId4" cstate="email">
            <a:lum bright="-20000" contrast="40000"/>
          </a:blip>
          <a:stretch>
            <a:fillRect/>
          </a:stretch>
        </p:blipFill>
        <p:spPr>
          <a:xfrm rot="19997615">
            <a:off x="4426702" y="2615844"/>
            <a:ext cx="1547675" cy="1227458"/>
          </a:xfrm>
          <a:prstGeom prst="rect">
            <a:avLst/>
          </a:prstGeom>
        </p:spPr>
      </p:pic>
      <p:pic>
        <p:nvPicPr>
          <p:cNvPr id="10" name="Рисунок 9" descr="4-furnitura__png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88024" y="548679"/>
            <a:ext cx="3761803" cy="3739230"/>
          </a:xfrm>
          <a:prstGeom prst="rect">
            <a:avLst/>
          </a:prstGeom>
        </p:spPr>
      </p:pic>
      <p:pic>
        <p:nvPicPr>
          <p:cNvPr id="11" name="Рисунок 10" descr="d46218465912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164288" y="4149080"/>
            <a:ext cx="818420" cy="599275"/>
          </a:xfrm>
          <a:prstGeom prst="rect">
            <a:avLst/>
          </a:prstGeom>
        </p:spPr>
      </p:pic>
      <p:pic>
        <p:nvPicPr>
          <p:cNvPr id="12" name="Рисунок 11" descr="21165076_285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9358200">
            <a:off x="5737975" y="4067222"/>
            <a:ext cx="1052547" cy="401527"/>
          </a:xfrm>
          <a:prstGeom prst="rect">
            <a:avLst/>
          </a:prstGeom>
        </p:spPr>
      </p:pic>
      <p:pic>
        <p:nvPicPr>
          <p:cNvPr id="13" name="Рисунок 12" descr="zipper_PNG1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987824" y="908720"/>
            <a:ext cx="2373150" cy="2520280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39552" y="3861048"/>
            <a:ext cx="61206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/>
                <a:cs typeface="Times New Roman" pitchFamily="18" charset="0"/>
              </a:rPr>
              <a:t>- Почему летнюю одежду шьют из льняной ткани?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4293096"/>
            <a:ext cx="3816424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Ткань должна быть лёгкой.</a:t>
            </a:r>
            <a:endParaRPr lang="ru-RU" b="1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7544" y="4653136"/>
            <a:ext cx="80648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/>
                <a:cs typeface="Times New Roman" pitchFamily="18" charset="0"/>
              </a:rPr>
              <a:t>- Какая ткань подходит для маек, рубашек и детской одежды?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5085184"/>
            <a:ext cx="4464496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Тонкая мягкая ткань их хлопка.</a:t>
            </a:r>
            <a:endParaRPr lang="ru-RU" i="1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39552" y="5445224"/>
            <a:ext cx="8136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omicSansMS"/>
                <a:cs typeface="Times New Roman" pitchFamily="18" charset="0"/>
              </a:rPr>
              <a:t>  -  Из чего можно сшить нарядное платье или блузку для мамы?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5877272"/>
            <a:ext cx="1462260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omicSansMS"/>
                <a:cs typeface="Times New Roman" pitchFamily="18" charset="0"/>
              </a:rPr>
              <a:t>Из шёлка.</a:t>
            </a:r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allAtOnce"/>
      <p:bldP spid="2050" grpId="0" build="allAtOnce" animBg="1"/>
      <p:bldP spid="2051" grpId="0" build="allAtOnce"/>
      <p:bldP spid="14" grpId="0" build="allAtOnce" animBg="1"/>
      <p:bldP spid="2052" grpId="0" build="allAtOnce"/>
      <p:bldP spid="16" grpId="0" build="allAtOnce" animBg="1"/>
      <p:bldP spid="2053" grpId="0" build="allAtOnce"/>
      <p:bldP spid="18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5555" y="389867"/>
            <a:ext cx="7992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choolBook-Regular"/>
              </a:rPr>
              <a:t>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Предлагаю нам всем вместе «сшить» костюм, вспоминая, что для этого делает портной?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11560" y="1351801"/>
            <a:ext cx="4896544" cy="507831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Портной сначала снимает мерки: измеряет сантиметром рост, длину рук, ширину спины. Потом он делает выкройку из бумаги, раскладывает её на ткани и прикалывает булавками.  Портной обводит выкройку мелом и вырезает все «рисунки » большими портняжными ножницами, затем  иголкой  с ниткой  сшивает все части, как нужно, — намётывает. По шву-намётке прошивает  на швейной машинке. Портной аккуратно разглаживает строчки утюгом, на примерке проверяет, всё ли в порядке, далее  пришивает пуговицы, делает для них петли — и пиджак готов!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21" name="Рисунок 20" descr="tailor-clipart-2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436096" y="1340768"/>
            <a:ext cx="3233167" cy="455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allAtOnce"/>
      <p:bldP spid="2050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5555" y="548680"/>
            <a:ext cx="7992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SchoolBook-Regular"/>
              </a:rPr>
              <a:t>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Какую одежду, кроме обычной, шьют портные? (Ответы детей: шьют специальную одежду для людей разных профессий).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3568" y="1340768"/>
            <a:ext cx="7704856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Шьют специальную одежду для людей разных профессий.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9" name="Рисунок 8" descr="5b905826f8efdc8a9a755e52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5576" y="1844824"/>
            <a:ext cx="1960575" cy="1296144"/>
          </a:xfrm>
          <a:prstGeom prst="rect">
            <a:avLst/>
          </a:prstGeom>
        </p:spPr>
      </p:pic>
      <p:pic>
        <p:nvPicPr>
          <p:cNvPr id="11" name="Рисунок 10" descr="medicinskie-hirurgicheskie-halaty.png"/>
          <p:cNvPicPr>
            <a:picLocks noChangeAspect="1"/>
          </p:cNvPicPr>
          <p:nvPr/>
        </p:nvPicPr>
        <p:blipFill>
          <a:blip r:embed="rId5" cstate="email">
            <a:lum/>
          </a:blip>
          <a:stretch>
            <a:fillRect/>
          </a:stretch>
        </p:blipFill>
        <p:spPr>
          <a:xfrm>
            <a:off x="3419872" y="1700808"/>
            <a:ext cx="1231645" cy="1899148"/>
          </a:xfrm>
          <a:prstGeom prst="rect">
            <a:avLst/>
          </a:prstGeom>
        </p:spPr>
      </p:pic>
      <p:pic>
        <p:nvPicPr>
          <p:cNvPr id="12" name="Рисунок 11" descr="ryasa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80743" y="1700809"/>
            <a:ext cx="1126642" cy="2016224"/>
          </a:xfrm>
          <a:prstGeom prst="rect">
            <a:avLst/>
          </a:prstGeom>
        </p:spPr>
      </p:pic>
      <p:pic>
        <p:nvPicPr>
          <p:cNvPr id="14" name="Рисунок 13" descr="0017464_premium-uniforms-master-chef-coat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876256" y="1916832"/>
            <a:ext cx="1187497" cy="1155953"/>
          </a:xfrm>
          <a:prstGeom prst="rect">
            <a:avLst/>
          </a:prstGeom>
        </p:spPr>
      </p:pic>
      <p:pic>
        <p:nvPicPr>
          <p:cNvPr id="15" name="Рисунок 14" descr="39100_65404.png"/>
          <p:cNvPicPr>
            <a:picLocks noChangeAspect="1"/>
          </p:cNvPicPr>
          <p:nvPr/>
        </p:nvPicPr>
        <p:blipFill>
          <a:blip r:embed="rId8" cstate="email">
            <a:lum bright="-10000" contrast="30000"/>
          </a:blip>
          <a:stretch>
            <a:fillRect/>
          </a:stretch>
        </p:blipFill>
        <p:spPr>
          <a:xfrm>
            <a:off x="4716016" y="4005064"/>
            <a:ext cx="1944216" cy="1944216"/>
          </a:xfrm>
          <a:prstGeom prst="rect">
            <a:avLst/>
          </a:prstGeom>
        </p:spPr>
      </p:pic>
      <p:pic>
        <p:nvPicPr>
          <p:cNvPr id="16" name="Рисунок 15" descr="dam6ezvemavsl4p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092280" y="3645024"/>
            <a:ext cx="1290640" cy="2431564"/>
          </a:xfrm>
          <a:prstGeom prst="rect">
            <a:avLst/>
          </a:prstGeom>
        </p:spPr>
      </p:pic>
      <p:pic>
        <p:nvPicPr>
          <p:cNvPr id="17" name="Рисунок 16" descr="fireman_suit_heavy_duty_3layer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971600" y="3789040"/>
            <a:ext cx="1126461" cy="2160239"/>
          </a:xfrm>
          <a:prstGeom prst="rect">
            <a:avLst/>
          </a:prstGeom>
        </p:spPr>
      </p:pic>
      <p:pic>
        <p:nvPicPr>
          <p:cNvPr id="18" name="Рисунок 17" descr="1353614686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203848" y="3645024"/>
            <a:ext cx="1728192" cy="23576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9592" y="3212976"/>
            <a:ext cx="1641796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военных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728" y="3717032"/>
            <a:ext cx="1452642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врачей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0032" y="3717032"/>
            <a:ext cx="1728192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свещенников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3212976"/>
            <a:ext cx="1643399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поворов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68" y="6093296"/>
            <a:ext cx="1835759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пожарных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4" y="6093296"/>
            <a:ext cx="2149948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 космонавтов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6093296"/>
            <a:ext cx="1802096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 циркачей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8024" y="6093296"/>
            <a:ext cx="1651414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 балерин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2" grpId="0" build="allAtOnce" animBg="1"/>
      <p:bldP spid="23" grpId="0" build="allAtOnce" animBg="1"/>
      <p:bldP spid="24" grpId="0" build="allAtOnce" animBg="1"/>
      <p:bldP spid="25" grpId="0" build="allAtOnce" animBg="1"/>
      <p:bldP spid="26" grpId="0" build="allAtOnce" animBg="1"/>
      <p:bldP spid="27" grpId="0" build="allAtOnce" animBg="1"/>
      <p:bldP spid="28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332656"/>
            <a:ext cx="7120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Чтение рассказа И. Карповой «Портной» 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55576" y="980728"/>
            <a:ext cx="3888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SchoolBook-Regular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Расскажите, как вы обращаетесь со своей одеждой?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3568" y="1700808"/>
            <a:ext cx="3384376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Аккуратно складываю, стараюсь не пачкать.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220072" y="4025969"/>
            <a:ext cx="309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- Считаешь ли ты свою одежду красивой и нарядной?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4941168"/>
            <a:ext cx="3456384" cy="120032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Считаю, потому что портные очень старались, когда её шили.</a:t>
            </a:r>
            <a:endParaRPr lang="ru-RU" i="1" dirty="0"/>
          </a:p>
        </p:txBody>
      </p:sp>
      <p:pic>
        <p:nvPicPr>
          <p:cNvPr id="11" name="Рисунок 10" descr="pile-clothes-1609009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88025" y="1052735"/>
            <a:ext cx="3851920" cy="2527279"/>
          </a:xfrm>
          <a:prstGeom prst="rect">
            <a:avLst/>
          </a:prstGeom>
        </p:spPr>
      </p:pic>
      <p:pic>
        <p:nvPicPr>
          <p:cNvPr id="12" name="Рисунок 11" descr="pic_custom_tailoring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547664" y="2420888"/>
            <a:ext cx="3096344" cy="40565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allAtOnce"/>
      <p:bldP spid="2050" grpId="0" build="allAtOnce" animBg="1"/>
      <p:bldP spid="36865" grpId="0" build="allAtOnce"/>
      <p:bldP spid="9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555" y="332656"/>
            <a:ext cx="84753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Дидактическая игра « Каждой одежде – свой сезон»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764704"/>
            <a:ext cx="799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SchoolBook-Regular"/>
              </a:rPr>
              <a:t>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Разложи карточки с изображением одежды  и головных уборов по сезонам, в которые их  носят: (шуба, сарафан, куртка, рубашка с короткими рукавами,  пуховик,  плащ, меховая шапка,  панамка, кепка, берет).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83568" y="5301208"/>
            <a:ext cx="7920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Почему куртку и плащ носят и осенью и весной?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9" name="Рисунок 8" descr="1381153066-562849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276872"/>
            <a:ext cx="1224136" cy="1224136"/>
          </a:xfrm>
          <a:prstGeom prst="rect">
            <a:avLst/>
          </a:prstGeom>
        </p:spPr>
      </p:pic>
      <p:pic>
        <p:nvPicPr>
          <p:cNvPr id="10" name="Рисунок 9" descr="kurt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140968"/>
            <a:ext cx="1268760" cy="1268760"/>
          </a:xfrm>
          <a:prstGeom prst="rect">
            <a:avLst/>
          </a:prstGeom>
        </p:spPr>
      </p:pic>
      <p:pic>
        <p:nvPicPr>
          <p:cNvPr id="11" name="Рисунок 10" descr="img_3536.pn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1619672" y="4221088"/>
            <a:ext cx="744866" cy="979388"/>
          </a:xfrm>
          <a:prstGeom prst="rect">
            <a:avLst/>
          </a:prstGeom>
        </p:spPr>
      </p:pic>
      <p:pic>
        <p:nvPicPr>
          <p:cNvPr id="12" name="Рисунок 11" descr="375407_1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2204864"/>
            <a:ext cx="864096" cy="986130"/>
          </a:xfrm>
          <a:prstGeom prst="rect">
            <a:avLst/>
          </a:prstGeom>
        </p:spPr>
      </p:pic>
      <p:pic>
        <p:nvPicPr>
          <p:cNvPr id="16" name="Рисунок 15" descr="124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2276872"/>
            <a:ext cx="801509" cy="1068165"/>
          </a:xfrm>
          <a:prstGeom prst="rect">
            <a:avLst/>
          </a:prstGeom>
        </p:spPr>
      </p:pic>
      <p:pic>
        <p:nvPicPr>
          <p:cNvPr id="17" name="Рисунок 16" descr="rybashka_play_today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6096" y="2924944"/>
            <a:ext cx="1340768" cy="1340768"/>
          </a:xfrm>
          <a:prstGeom prst="rect">
            <a:avLst/>
          </a:prstGeom>
        </p:spPr>
      </p:pic>
      <p:pic>
        <p:nvPicPr>
          <p:cNvPr id="19" name="Рисунок 18" descr="Reima-солнцезащитная-панамка-tropical-желтая-р-5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2120" y="4005064"/>
            <a:ext cx="1080120" cy="1080120"/>
          </a:xfrm>
          <a:prstGeom prst="rect">
            <a:avLst/>
          </a:prstGeom>
        </p:spPr>
      </p:pic>
      <p:pic>
        <p:nvPicPr>
          <p:cNvPr id="20" name="Рисунок 19" descr="koston_kids_jacket_574319_331-1000x1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03848" y="2060848"/>
            <a:ext cx="1440160" cy="1440160"/>
          </a:xfrm>
          <a:prstGeom prst="rect">
            <a:avLst/>
          </a:prstGeom>
        </p:spPr>
      </p:pic>
      <p:pic>
        <p:nvPicPr>
          <p:cNvPr id="21" name="Рисунок 20" descr="302035_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3068960"/>
            <a:ext cx="1316427" cy="1196752"/>
          </a:xfrm>
          <a:prstGeom prst="rect">
            <a:avLst/>
          </a:prstGeom>
        </p:spPr>
      </p:pic>
      <p:pic>
        <p:nvPicPr>
          <p:cNvPr id="22" name="Рисунок 21" descr="pp_bb_pic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8344" y="4149080"/>
            <a:ext cx="889497" cy="6926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7664" y="1844824"/>
            <a:ext cx="758541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Зима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3888" y="1772816"/>
            <a:ext cx="833883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Весна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4128" y="1772816"/>
            <a:ext cx="715260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Лето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80312" y="1700808"/>
            <a:ext cx="846707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Осень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9552" y="5733256"/>
            <a:ext cx="7992888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Это демисезонная одежда, можно носить  весной  и осенью.</a:t>
            </a:r>
            <a:endParaRPr lang="ru-RU" i="1" dirty="0"/>
          </a:p>
        </p:txBody>
      </p:sp>
      <p:pic>
        <p:nvPicPr>
          <p:cNvPr id="28" name="Рисунок 27" descr="GL000034611_00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47864" y="3068960"/>
            <a:ext cx="1209089" cy="1296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1560" y="2420888"/>
            <a:ext cx="73609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Шуба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544" y="3501008"/>
            <a:ext cx="1021433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Пуховик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293096"/>
            <a:ext cx="1152129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Меховая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шапка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55776" y="2420888"/>
            <a:ext cx="86914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Куртка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3501008"/>
            <a:ext cx="750526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Плащ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27784" y="4437112"/>
            <a:ext cx="740908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Берет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492896"/>
            <a:ext cx="1039067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Сарафан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9992" y="3573016"/>
            <a:ext cx="1032655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Рубашка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008" y="4437112"/>
            <a:ext cx="941283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Панама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88224" y="2492896"/>
            <a:ext cx="86914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Куртка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60232" y="3645024"/>
            <a:ext cx="750526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Плащ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32240" y="4365104"/>
            <a:ext cx="779381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Кепка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1" name="Рисунок 40" descr="red-beret-muy-frenchi-like-it-18059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63888" y="4077072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allAtOnce"/>
      <p:bldP spid="36865" grpId="0" build="allAtOnce"/>
      <p:bldP spid="23" grpId="0" build="allAtOnce" animBg="1"/>
      <p:bldP spid="24" grpId="0" build="allAtOnce" animBg="1"/>
      <p:bldP spid="25" grpId="0" build="allAtOnce" animBg="1"/>
      <p:bldP spid="26" grpId="0" build="allAtOnce" animBg="1"/>
      <p:bldP spid="27" grpId="0" build="allAtOnce" animBg="1"/>
      <p:bldP spid="29" grpId="0" build="allAtOnce" animBg="1"/>
      <p:bldP spid="30" grpId="0" build="allAtOnce" animBg="1"/>
      <p:bldP spid="31" grpId="0" build="allAtOnce" animBg="1"/>
      <p:bldP spid="32" grpId="0" build="allAtOnce" animBg="1"/>
      <p:bldP spid="33" grpId="0" build="allAtOnce" animBg="1"/>
      <p:bldP spid="34" grpId="0" build="allAtOnce" animBg="1"/>
      <p:bldP spid="35" grpId="0" build="allAtOnce" animBg="1"/>
      <p:bldP spid="36" grpId="0" build="allAtOnce" animBg="1"/>
      <p:bldP spid="37" grpId="0" build="allAtOnce" animBg="1"/>
      <p:bldP spid="38" grpId="0" build="allAtOnce" animBg="1"/>
      <p:bldP spid="39" grpId="0" build="allAtOnce" animBg="1"/>
      <p:bldP spid="40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9952" y="476672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Итог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83568" y="1031830"/>
            <a:ext cx="417646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Обратите внимание на одежду людей: отлично сшитый костюм, изящное платье, оригинальное пальто и множество других изделий мужской, женской, детской  одежды - результат умелых рук портного.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Наверное, самое большое удовольствие для портного – смотреть на красиво одетых людей, видеть их счастливые лица, и радоваться, что именно он, портной, сделал людей нарядными.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В любом деле без портного не обойтись. Врачу халат нужен? Нужен! Актеру - костюм? А как же! Клоуну – смешной наряд? Военному – форма? Маме – фартук кухонный?   Вот поэтому  портной -  очень нужная профессия!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6" name="Рисунок 15" descr="illustrations-cliparts-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90136" y="1268760"/>
            <a:ext cx="4130610" cy="48897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459334"/>
            <a:ext cx="7704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Всю одежду для детей и взрослых шьют портные.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Рисунок 9" descr="a-tailor-woman-clipart-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79486" y="3501008"/>
            <a:ext cx="2558445" cy="2736304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536" y="797888"/>
            <a:ext cx="8208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</a:t>
            </a:r>
            <a:r>
              <a:rPr lang="ru-RU" sz="1600" dirty="0" smtClean="0"/>
              <a:t>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Вот что нужно портному для работы: выкройки, сантиметр - измерять человека и ткань, мелок и линейки, чтобы чертить выкройку, утюг - отглаживать швы, ножницы, булавки - скалывать ткань, иголки и нитки напёрсток, чтобы не уколоть палец, манекен - примерять одежду и швейная машинка.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002.png"/>
          <p:cNvPicPr>
            <a:picLocks noChangeAspect="1"/>
          </p:cNvPicPr>
          <p:nvPr/>
        </p:nvPicPr>
        <p:blipFill>
          <a:blip r:embed="rId5" cstate="email">
            <a:lum bright="-10000" contrast="10000"/>
          </a:blip>
          <a:stretch>
            <a:fillRect/>
          </a:stretch>
        </p:blipFill>
        <p:spPr>
          <a:xfrm>
            <a:off x="539552" y="2348880"/>
            <a:ext cx="1502666" cy="1584176"/>
          </a:xfrm>
          <a:prstGeom prst="rect">
            <a:avLst/>
          </a:prstGeom>
        </p:spPr>
      </p:pic>
      <p:pic>
        <p:nvPicPr>
          <p:cNvPr id="13" name="Рисунок 12" descr="tape.png"/>
          <p:cNvPicPr>
            <a:picLocks noChangeAspect="1"/>
          </p:cNvPicPr>
          <p:nvPr/>
        </p:nvPicPr>
        <p:blipFill>
          <a:blip r:embed="rId6" cstate="email">
            <a:lum bright="-10000" contrast="20000"/>
          </a:blip>
          <a:stretch>
            <a:fillRect/>
          </a:stretch>
        </p:blipFill>
        <p:spPr>
          <a:xfrm>
            <a:off x="2555776" y="2348160"/>
            <a:ext cx="1013902" cy="1008832"/>
          </a:xfrm>
          <a:prstGeom prst="rect">
            <a:avLst/>
          </a:prstGeom>
        </p:spPr>
      </p:pic>
      <p:pic>
        <p:nvPicPr>
          <p:cNvPr id="14" name="Рисунок 13" descr="25dfd70624c5b0bc1a3c7f3ec4f008303679de79.png"/>
          <p:cNvPicPr>
            <a:picLocks noChangeAspect="1"/>
          </p:cNvPicPr>
          <p:nvPr/>
        </p:nvPicPr>
        <p:blipFill>
          <a:blip r:embed="rId7" cstate="email">
            <a:lum bright="-10000" contrast="40000"/>
          </a:blip>
          <a:stretch>
            <a:fillRect/>
          </a:stretch>
        </p:blipFill>
        <p:spPr>
          <a:xfrm>
            <a:off x="3995936" y="2348880"/>
            <a:ext cx="971315" cy="518307"/>
          </a:xfrm>
          <a:prstGeom prst="rect">
            <a:avLst/>
          </a:prstGeom>
        </p:spPr>
      </p:pic>
      <p:pic>
        <p:nvPicPr>
          <p:cNvPr id="15" name="Рисунок 14" descr="25809-lekalo-portnovskoe-1-800x80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347864" y="3284984"/>
            <a:ext cx="2169962" cy="762199"/>
          </a:xfrm>
          <a:prstGeom prst="rect">
            <a:avLst/>
          </a:prstGeom>
        </p:spPr>
      </p:pic>
      <p:pic>
        <p:nvPicPr>
          <p:cNvPr id="16" name="Рисунок 15" descr="cb2c5e389e8cad78b0bbd2310385ae97.png"/>
          <p:cNvPicPr>
            <a:picLocks noChangeAspect="1"/>
          </p:cNvPicPr>
          <p:nvPr/>
        </p:nvPicPr>
        <p:blipFill>
          <a:blip r:embed="rId9" cstate="email">
            <a:lum/>
          </a:blip>
          <a:stretch>
            <a:fillRect/>
          </a:stretch>
        </p:blipFill>
        <p:spPr>
          <a:xfrm>
            <a:off x="4860032" y="1988840"/>
            <a:ext cx="2233156" cy="1636456"/>
          </a:xfrm>
          <a:prstGeom prst="rect">
            <a:avLst/>
          </a:prstGeom>
        </p:spPr>
      </p:pic>
      <p:pic>
        <p:nvPicPr>
          <p:cNvPr id="17" name="Рисунок 16" descr="scissors-png-scissors-png-image-2302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804248" y="2204864"/>
            <a:ext cx="1319483" cy="641400"/>
          </a:xfrm>
          <a:prstGeom prst="rect">
            <a:avLst/>
          </a:prstGeom>
        </p:spPr>
      </p:pic>
      <p:pic>
        <p:nvPicPr>
          <p:cNvPr id="20" name="Рисунок 19" descr="0_1520dc_a5c9d6ee_orig.png"/>
          <p:cNvPicPr>
            <a:picLocks noChangeAspect="1"/>
          </p:cNvPicPr>
          <p:nvPr/>
        </p:nvPicPr>
        <p:blipFill>
          <a:blip r:embed="rId11" cstate="email">
            <a:lum bright="-30000" contrast="40000"/>
          </a:blip>
          <a:stretch>
            <a:fillRect/>
          </a:stretch>
        </p:blipFill>
        <p:spPr>
          <a:xfrm>
            <a:off x="683569" y="4437112"/>
            <a:ext cx="2069132" cy="1648981"/>
          </a:xfrm>
          <a:prstGeom prst="rect">
            <a:avLst/>
          </a:prstGeom>
        </p:spPr>
      </p:pic>
      <p:pic>
        <p:nvPicPr>
          <p:cNvPr id="22" name="Рисунок 21" descr="1258545_staraya-shveinaya-mashina-risunok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419872" y="3967848"/>
            <a:ext cx="1932656" cy="16213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568" y="4005064"/>
            <a:ext cx="1204176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Выкройки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63688" y="3356992"/>
            <a:ext cx="123783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Сантиметр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39952" y="2996952"/>
            <a:ext cx="833883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Мелки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6296" y="2996952"/>
            <a:ext cx="1168910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Ножницы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6176" y="3356992"/>
            <a:ext cx="670376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Утюг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9832" y="5661248"/>
            <a:ext cx="2061783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Швейная машинка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576" y="6165304"/>
            <a:ext cx="3831498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Булавки, иголки и нитки, наперсток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80112" y="6165304"/>
            <a:ext cx="1053494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Манекен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3808" y="3717032"/>
            <a:ext cx="104547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Линейка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 animBg="1"/>
      <p:bldP spid="24" grpId="0" build="allAtOnce" animBg="1"/>
      <p:bldP spid="25" grpId="0" build="allAtOnce" animBg="1"/>
      <p:bldP spid="26" grpId="0" build="allAtOnce" animBg="1"/>
      <p:bldP spid="27" grpId="0" build="allAtOnce" animBg="1"/>
      <p:bldP spid="28" grpId="0" build="allAtOnce" animBg="1"/>
      <p:bldP spid="29" grpId="0" build="allAtOnce" animBg="1"/>
      <p:bldP spid="30" grpId="0" build="allAtOnce" animBg="1"/>
      <p:bldP spid="3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95536" y="476672"/>
            <a:ext cx="84249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Для шитья может понадобиться много красивых и полезных мелочей: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ленты, тесьма, кружево, пуговицы, крючки, кнопки, застёжки-молнии.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Эти мелочи для шитья называются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«фурнитура».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1" name="Рисунок 10" descr="e7271baab33d977e82206fd8b907330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41114" y="2996952"/>
            <a:ext cx="2603707" cy="3637179"/>
          </a:xfrm>
          <a:prstGeom prst="rect">
            <a:avLst/>
          </a:prstGeom>
        </p:spPr>
      </p:pic>
      <p:pic>
        <p:nvPicPr>
          <p:cNvPr id="16" name="Рисунок 15" descr="0_a4a2e_8a0e2058_XL (1)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9551" y="1628800"/>
            <a:ext cx="3180175" cy="1331697"/>
          </a:xfrm>
          <a:prstGeom prst="rect">
            <a:avLst/>
          </a:prstGeom>
        </p:spPr>
      </p:pic>
      <p:pic>
        <p:nvPicPr>
          <p:cNvPr id="17" name="Рисунок 16" descr="0_78191_b2702f70_orig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24128" y="1556792"/>
            <a:ext cx="2693364" cy="1122128"/>
          </a:xfrm>
          <a:prstGeom prst="rect">
            <a:avLst/>
          </a:prstGeom>
        </p:spPr>
      </p:pic>
      <p:pic>
        <p:nvPicPr>
          <p:cNvPr id="18" name="Рисунок 17" descr="95185018_mdesigns_element35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22355" y="1729692"/>
            <a:ext cx="2785749" cy="1699308"/>
          </a:xfrm>
          <a:prstGeom prst="rect">
            <a:avLst/>
          </a:prstGeom>
        </p:spPr>
      </p:pic>
      <p:pic>
        <p:nvPicPr>
          <p:cNvPr id="19" name="Рисунок 18" descr="sewing-buttons-21329508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55576" y="3573016"/>
            <a:ext cx="2031854" cy="2016224"/>
          </a:xfrm>
          <a:prstGeom prst="rect">
            <a:avLst/>
          </a:prstGeom>
        </p:spPr>
      </p:pic>
      <p:pic>
        <p:nvPicPr>
          <p:cNvPr id="20" name="Рисунок 19" descr="3906-500x500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436096" y="4437112"/>
            <a:ext cx="974696" cy="1368152"/>
          </a:xfrm>
          <a:prstGeom prst="rect">
            <a:avLst/>
          </a:prstGeom>
        </p:spPr>
      </p:pic>
      <p:pic>
        <p:nvPicPr>
          <p:cNvPr id="21" name="Рисунок 20" descr="n2esy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508104" y="3429000"/>
            <a:ext cx="769477" cy="340074"/>
          </a:xfrm>
          <a:prstGeom prst="rect">
            <a:avLst/>
          </a:prstGeom>
        </p:spPr>
      </p:pic>
      <p:pic>
        <p:nvPicPr>
          <p:cNvPr id="22" name="Рисунок 21" descr="zipper_PNG50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059832" y="3501007"/>
            <a:ext cx="1992320" cy="23888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31640" y="2852936"/>
            <a:ext cx="853119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Лента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2924944"/>
            <a:ext cx="960519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Тесьма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6136" y="2852936"/>
            <a:ext cx="1154483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Кружево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5949280"/>
            <a:ext cx="1322798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Пуговицы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5816" y="6021288"/>
            <a:ext cx="2194832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Застежки-молнии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6096" y="3861048"/>
            <a:ext cx="1090363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Крючки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36096" y="5949280"/>
            <a:ext cx="1047082" cy="3385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Кнопки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 animBg="1"/>
      <p:bldP spid="24" grpId="0" build="allAtOnce" animBg="1"/>
      <p:bldP spid="25" grpId="0" build="allAtOnce" animBg="1"/>
      <p:bldP spid="26" grpId="0" build="allAtOnce" animBg="1"/>
      <p:bldP spid="27" grpId="0" build="allAtOnce" animBg="1"/>
      <p:bldP spid="28" grpId="0" build="allAtOnce" animBg="1"/>
      <p:bldP spid="29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225643"/>
            <a:ext cx="9144000" cy="68772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576" y="468959"/>
            <a:ext cx="7056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Портной выбирает для разной одежды подходящую ткань.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1270678"/>
            <a:ext cx="2520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Из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льняной ткани получится лёгкая летняя одежда.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300192" y="4539316"/>
            <a:ext cx="23762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Эту ткань делают из стебельков  - травы с голубыми цветками.</a:t>
            </a:r>
          </a:p>
        </p:txBody>
      </p:sp>
      <p:pic>
        <p:nvPicPr>
          <p:cNvPr id="14" name="Рисунок 13" descr="425161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9552" y="2708920"/>
            <a:ext cx="4835575" cy="366474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 descr="depositphotos_24926143-stock-photo-flowers-of-flax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995936" y="3861048"/>
            <a:ext cx="2276620" cy="2537198"/>
          </a:xfrm>
          <a:prstGeom prst="rect">
            <a:avLst/>
          </a:prstGeom>
        </p:spPr>
      </p:pic>
      <p:pic>
        <p:nvPicPr>
          <p:cNvPr id="17" name="Рисунок 16" descr="f1c7f838541e2b00085324a5eeq9--materialy-dlya-tvorchestva-len-naturalnyj-srednej-plotnosti-l.jpg"/>
          <p:cNvPicPr>
            <a:picLocks noChangeAspect="1"/>
          </p:cNvPicPr>
          <p:nvPr/>
        </p:nvPicPr>
        <p:blipFill>
          <a:blip r:embed="rId6" cstate="email">
            <a:lum contrast="30000"/>
          </a:blip>
          <a:stretch>
            <a:fillRect/>
          </a:stretch>
        </p:blipFill>
        <p:spPr>
          <a:xfrm>
            <a:off x="3059832" y="1268185"/>
            <a:ext cx="3456384" cy="194479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 descr="3698_2562_4iX8KTtb (1).png"/>
          <p:cNvPicPr>
            <a:picLocks noChangeAspect="1"/>
          </p:cNvPicPr>
          <p:nvPr/>
        </p:nvPicPr>
        <p:blipFill>
          <a:blip r:embed="rId7" cstate="email">
            <a:lum bright="-20000" contrast="30000"/>
          </a:blip>
          <a:stretch>
            <a:fillRect/>
          </a:stretch>
        </p:blipFill>
        <p:spPr>
          <a:xfrm>
            <a:off x="5868144" y="1124744"/>
            <a:ext cx="2603353" cy="24482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332656"/>
            <a:ext cx="7120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Чтение рассказа И. Карповой «Портной» </a:t>
            </a:r>
            <a:endParaRPr lang="ru-RU" sz="23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87824" y="1052736"/>
            <a:ext cx="20162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Для маек, рубашек, детской одежды подойдёт тонкая мягкая ткань из хлопка.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9552" y="3233882"/>
            <a:ext cx="30963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У  хлопка на месте цветка появляется нежное ватное «облачко». Его и превращают в ткань.</a:t>
            </a: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9" name="Рисунок 18" descr="New-высокая-quality100-Хлопок-Нет-Повторите-Дизайн-Цветок-Сериалы-Пэчворк-Ткань-Жир-Квартал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9552" y="692696"/>
            <a:ext cx="2592288" cy="2592288"/>
          </a:xfrm>
          <a:prstGeom prst="rect">
            <a:avLst/>
          </a:prstGeom>
        </p:spPr>
      </p:pic>
      <p:pic>
        <p:nvPicPr>
          <p:cNvPr id="22" name="Рисунок 21" descr="post-9262-0-61192100-1341076133_thumb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60032" y="620689"/>
            <a:ext cx="1512168" cy="2130043"/>
          </a:xfrm>
          <a:prstGeom prst="rect">
            <a:avLst/>
          </a:prstGeom>
        </p:spPr>
      </p:pic>
      <p:pic>
        <p:nvPicPr>
          <p:cNvPr id="23" name="Рисунок 22" descr="rybashka_play_today_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364088" y="1484784"/>
            <a:ext cx="1469402" cy="1440160"/>
          </a:xfrm>
          <a:prstGeom prst="rect">
            <a:avLst/>
          </a:prstGeom>
        </p:spPr>
      </p:pic>
      <p:pic>
        <p:nvPicPr>
          <p:cNvPr id="24" name="Рисунок 23" descr="58f32558d8c1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804248" y="906781"/>
            <a:ext cx="1786110" cy="1802140"/>
          </a:xfrm>
          <a:prstGeom prst="rect">
            <a:avLst/>
          </a:prstGeom>
        </p:spPr>
      </p:pic>
      <p:pic>
        <p:nvPicPr>
          <p:cNvPr id="26" name="Рисунок 25" descr="focused_142435377-Large-field-of-cotton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635896" y="2996952"/>
            <a:ext cx="4899769" cy="3264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7" name="Рисунок 26" descr="cotton2.png"/>
          <p:cNvPicPr>
            <a:picLocks noChangeAspect="1"/>
          </p:cNvPicPr>
          <p:nvPr/>
        </p:nvPicPr>
        <p:blipFill>
          <a:blip r:embed="rId9" cstate="email">
            <a:lum contrast="20000"/>
          </a:blip>
          <a:stretch>
            <a:fillRect/>
          </a:stretch>
        </p:blipFill>
        <p:spPr>
          <a:xfrm>
            <a:off x="827584" y="4149080"/>
            <a:ext cx="3316485" cy="24452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03848" y="980728"/>
            <a:ext cx="27363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Нарядные блузки и платья можно сшить из тонкого шёлка, который прядут маленькие гусеницы - шелкопряды. Из шёлковых нитей они свивают себе домик – кокон.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101809043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58734" y="980728"/>
            <a:ext cx="2677685" cy="2664297"/>
          </a:xfrm>
          <a:prstGeom prst="rect">
            <a:avLst/>
          </a:prstGeom>
        </p:spPr>
      </p:pic>
      <p:pic>
        <p:nvPicPr>
          <p:cNvPr id="17" name="Рисунок 16" descr="sholk_01 (1).png"/>
          <p:cNvPicPr>
            <a:picLocks noChangeAspect="1"/>
          </p:cNvPicPr>
          <p:nvPr/>
        </p:nvPicPr>
        <p:blipFill>
          <a:blip r:embed="rId5" cstate="email">
            <a:lum bright="10000"/>
          </a:blip>
          <a:stretch>
            <a:fillRect/>
          </a:stretch>
        </p:blipFill>
        <p:spPr>
          <a:xfrm>
            <a:off x="2843808" y="3573016"/>
            <a:ext cx="4587104" cy="2737466"/>
          </a:xfrm>
          <a:prstGeom prst="rect">
            <a:avLst/>
          </a:prstGeom>
        </p:spPr>
      </p:pic>
      <p:pic>
        <p:nvPicPr>
          <p:cNvPr id="19" name="Рисунок 18" descr="21882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00192" y="3933056"/>
            <a:ext cx="2030404" cy="1800201"/>
          </a:xfrm>
          <a:prstGeom prst="rect">
            <a:avLst/>
          </a:prstGeom>
        </p:spPr>
      </p:pic>
      <p:pic>
        <p:nvPicPr>
          <p:cNvPr id="26" name="Рисунок 25" descr="Платье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67544" y="764704"/>
            <a:ext cx="3096344" cy="3096344"/>
          </a:xfrm>
          <a:prstGeom prst="rect">
            <a:avLst/>
          </a:prstGeom>
        </p:spPr>
      </p:pic>
      <p:pic>
        <p:nvPicPr>
          <p:cNvPr id="27" name="Рисунок 26" descr="original_50d0105da0f302c15d000002_50d01553eb0f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27584" y="4005064"/>
            <a:ext cx="2016224" cy="24055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248783" y="636506"/>
            <a:ext cx="31683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А ещё материал для одежды делают из шерсти овец и коз, из меха зверей и даже из самых неподходящих с виду вещей: нефти, каменного угля, металла, еловых щепок!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22" name="Рисунок 21" descr="лен фот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95735" y="1196752"/>
            <a:ext cx="2909451" cy="20714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Рисунок 22" descr="2018-10-24_14295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835697" y="2708920"/>
            <a:ext cx="1382882" cy="936104"/>
          </a:xfrm>
          <a:prstGeom prst="rect">
            <a:avLst/>
          </a:prstGeom>
        </p:spPr>
      </p:pic>
      <p:pic>
        <p:nvPicPr>
          <p:cNvPr id="24" name="Рисунок 23" descr="0_125258_d2500bb7_orig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67544" y="692696"/>
            <a:ext cx="1811729" cy="3024336"/>
          </a:xfrm>
          <a:prstGeom prst="rect">
            <a:avLst/>
          </a:prstGeom>
        </p:spPr>
      </p:pic>
      <p:pic>
        <p:nvPicPr>
          <p:cNvPr id="21" name="Рисунок 20" descr="у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39552" y="3789040"/>
            <a:ext cx="8064896" cy="2016224"/>
          </a:xfrm>
          <a:prstGeom prst="rect">
            <a:avLst/>
          </a:prstGeom>
        </p:spPr>
      </p:pic>
      <p:pic>
        <p:nvPicPr>
          <p:cNvPr id="26" name="Рисунок 25" descr="1659492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292080" y="2708920"/>
            <a:ext cx="3576888" cy="17185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9552" y="6021288"/>
            <a:ext cx="1223412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Древесина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6021288"/>
            <a:ext cx="1290738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Целлюлоза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7864" y="6021288"/>
            <a:ext cx="102463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Волокно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8024" y="6021288"/>
            <a:ext cx="848309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Пряжа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8184" y="6021288"/>
            <a:ext cx="764953" cy="3077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Ткань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6296" y="5877272"/>
            <a:ext cx="1364476" cy="52322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Пастельное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бельё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77238"/>
          </a:xfrm>
          <a:prstGeom prst="rect">
            <a:avLst/>
          </a:prstGeom>
        </p:spPr>
      </p:pic>
      <p:pic>
        <p:nvPicPr>
          <p:cNvPr id="12" name="Рисунок 11" descr="3_Portnoi-maket(2)-00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7544" y="692696"/>
            <a:ext cx="3952927" cy="4248473"/>
          </a:xfrm>
          <a:prstGeom prst="rect">
            <a:avLst/>
          </a:prstGeom>
        </p:spPr>
      </p:pic>
      <p:pic>
        <p:nvPicPr>
          <p:cNvPr id="6" name="Рисунок 5" descr="чч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9992" y="764704"/>
            <a:ext cx="4176464" cy="4215100"/>
          </a:xfrm>
          <a:prstGeom prst="rect">
            <a:avLst/>
          </a:prstGeom>
        </p:spPr>
      </p:pic>
      <p:pic>
        <p:nvPicPr>
          <p:cNvPr id="7" name="Рисунок 6" descr="641a44856d17f80ace8e12b211a4a611e630a1bf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99592" y="4437112"/>
            <a:ext cx="3203954" cy="2137013"/>
          </a:xfrm>
          <a:prstGeom prst="rect">
            <a:avLst/>
          </a:prstGeom>
        </p:spPr>
      </p:pic>
      <p:pic>
        <p:nvPicPr>
          <p:cNvPr id="9" name="Рисунок 8" descr="content_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572000" y="5013176"/>
            <a:ext cx="1412776" cy="1412776"/>
          </a:xfrm>
          <a:prstGeom prst="rect">
            <a:avLst/>
          </a:prstGeom>
        </p:spPr>
      </p:pic>
      <p:pic>
        <p:nvPicPr>
          <p:cNvPr id="10" name="Рисунок 9" descr="scissors_PNG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948264" y="5059369"/>
            <a:ext cx="1768851" cy="1468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5419</TotalTime>
  <Words>1123</Words>
  <Application>Microsoft Office PowerPoint</Application>
  <PresentationFormat>Экран (4:3)</PresentationFormat>
  <Paragraphs>149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642</cp:revision>
  <dcterms:created xsi:type="dcterms:W3CDTF">2018-08-29T08:55:44Z</dcterms:created>
  <dcterms:modified xsi:type="dcterms:W3CDTF">2024-02-25T11:34:59Z</dcterms:modified>
</cp:coreProperties>
</file>