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9"/>
  </p:notesMasterIdLst>
  <p:sldIdLst>
    <p:sldId id="256" r:id="rId2"/>
    <p:sldId id="257" r:id="rId3"/>
    <p:sldId id="261" r:id="rId4"/>
    <p:sldId id="260" r:id="rId5"/>
    <p:sldId id="258" r:id="rId6"/>
    <p:sldId id="263" r:id="rId7"/>
    <p:sldId id="264" r:id="rId8"/>
    <p:sldId id="268" r:id="rId9"/>
    <p:sldId id="269" r:id="rId10"/>
    <p:sldId id="270" r:id="rId11"/>
    <p:sldId id="271" r:id="rId12"/>
    <p:sldId id="272" r:id="rId13"/>
    <p:sldId id="273" r:id="rId14"/>
    <p:sldId id="274" r:id="rId15"/>
    <p:sldId id="265" r:id="rId16"/>
    <p:sldId id="266" r:id="rId17"/>
    <p:sldId id="259" r:id="rId18"/>
    <p:sldId id="267" r:id="rId19"/>
    <p:sldId id="276" r:id="rId20"/>
    <p:sldId id="277" r:id="rId21"/>
    <p:sldId id="279" r:id="rId22"/>
    <p:sldId id="278" r:id="rId23"/>
    <p:sldId id="280" r:id="rId24"/>
    <p:sldId id="286" r:id="rId25"/>
    <p:sldId id="281" r:id="rId26"/>
    <p:sldId id="262" r:id="rId27"/>
    <p:sldId id="285" r:id="rId28"/>
  </p:sldIdLst>
  <p:sldSz cx="9144000" cy="6858000" type="screen4x3"/>
  <p:notesSz cx="6888163" cy="100203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11BE2"/>
    <a:srgbClr val="C7D636"/>
    <a:srgbClr val="F35F0D"/>
    <a:srgbClr val="A31529"/>
    <a:srgbClr val="005696"/>
    <a:srgbClr val="246E2D"/>
    <a:srgbClr val="8909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-840" y="-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901698" y="0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fld id="{0A7DDCEF-B4FD-44E6-9D69-6913E2266EA5}" type="datetimeFigureOut">
              <a:rPr lang="ru-RU"/>
              <a:pPr>
                <a:defRPr/>
              </a:pPr>
              <a:t>25.02.2024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39800" y="750888"/>
            <a:ext cx="5008563" cy="37576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16" tIns="48308" rIns="96616" bIns="48308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8817" y="4759643"/>
            <a:ext cx="5510530" cy="4509135"/>
          </a:xfrm>
          <a:prstGeom prst="rect">
            <a:avLst/>
          </a:prstGeom>
        </p:spPr>
        <p:txBody>
          <a:bodyPr vert="horz" lIns="96616" tIns="48308" rIns="96616" bIns="48308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517546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901698" y="9517546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fld id="{DE9B84F0-FA24-4C2A-9209-2D53331C3B9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556028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39800" y="750888"/>
            <a:ext cx="5008563" cy="375761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E9B84F0-FA24-4C2A-9209-2D53331C3B9D}" type="slidenum">
              <a:rPr lang="ru-RU" smtClean="0"/>
              <a:pPr>
                <a:defRPr/>
              </a:pPr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BB2A3E1-E855-48F5-94F4-1502570AC760}" type="slidenum">
              <a:rPr lang="ru-RU"/>
              <a:pPr/>
              <a:t>8</a:t>
            </a:fld>
            <a:endParaRPr lang="ru-RU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9800" y="750888"/>
            <a:ext cx="5008563" cy="3757612"/>
          </a:xfrm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263A32B-30A0-4AD8-9546-97A01302E58D}" type="slidenum">
              <a:rPr lang="ru-RU"/>
              <a:pPr/>
              <a:t>9</a:t>
            </a:fld>
            <a:endParaRPr lang="ru-RU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9800" y="750888"/>
            <a:ext cx="5008563" cy="3757612"/>
          </a:xfrm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196773E-0152-4EF0-90EB-D69AC33A57CC}" type="slidenum">
              <a:rPr lang="ru-RU"/>
              <a:pPr/>
              <a:t>10</a:t>
            </a:fld>
            <a:endParaRPr lang="ru-RU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9800" y="750888"/>
            <a:ext cx="5008563" cy="3757612"/>
          </a:xfrm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1935067-BECD-4186-8C83-EA007CA880FD}" type="slidenum">
              <a:rPr lang="ru-RU"/>
              <a:pPr/>
              <a:t>11</a:t>
            </a:fld>
            <a:endParaRPr lang="ru-RU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9800" y="750888"/>
            <a:ext cx="5008563" cy="3757612"/>
          </a:xfrm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A1A0755-86AB-417C-BD46-FECBF1291AB5}" type="slidenum">
              <a:rPr lang="ru-RU"/>
              <a:pPr/>
              <a:t>12</a:t>
            </a:fld>
            <a:endParaRPr lang="ru-RU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9800" y="750888"/>
            <a:ext cx="5008563" cy="3757612"/>
          </a:xfrm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C16FD5E-B19A-4635-B943-D9044ACD91AD}" type="slidenum">
              <a:rPr lang="ru-RU"/>
              <a:pPr/>
              <a:t>13</a:t>
            </a:fld>
            <a:endParaRPr lang="ru-RU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9800" y="750888"/>
            <a:ext cx="5008563" cy="3757612"/>
          </a:xfrm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4B8FEB7-49E0-442B-A199-6B3854DE5ED0}" type="slidenum">
              <a:rPr lang="ru-RU"/>
              <a:pPr/>
              <a:t>14</a:t>
            </a:fld>
            <a:endParaRPr lang="ru-RU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9800" y="750888"/>
            <a:ext cx="5008563" cy="3757612"/>
          </a:xfrm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D5928D-EFE0-4EF0-8A25-90944D9F5F36}" type="datetime1">
              <a:rPr lang="ru-RU" smtClean="0"/>
              <a:pPr>
                <a:defRPr/>
              </a:pPr>
              <a:t>25.02.2024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6A12F0-4598-452F-A9D4-5B6FE214CC7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73D473-929E-4122-8DE5-9BF1A38B820E}" type="datetime1">
              <a:rPr lang="ru-RU" smtClean="0"/>
              <a:pPr>
                <a:defRPr/>
              </a:pPr>
              <a:t>25.02.2024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FA070A-72B9-414D-8BF1-606BBC13251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FBB4F4-E4B4-4B8A-8020-4E337C458295}" type="datetime1">
              <a:rPr lang="ru-RU" smtClean="0"/>
              <a:pPr>
                <a:defRPr/>
              </a:pPr>
              <a:t>25.02.2024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172863-C76E-4117-9C45-01D4B077A43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F935E8-5314-454D-A406-1F651AD48E1B}" type="datetime1">
              <a:rPr lang="ru-RU" smtClean="0"/>
              <a:pPr>
                <a:defRPr/>
              </a:pPr>
              <a:t>25.02.2024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5DE64E-4CD7-4EE1-95D3-9F5DF52705E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D519FE-56C3-4A09-BF0B-6138BE9119CA}" type="datetime1">
              <a:rPr lang="ru-RU" smtClean="0"/>
              <a:pPr>
                <a:defRPr/>
              </a:pPr>
              <a:t>25.02.2024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168C2B-E3B3-476A-9793-186C1895C62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A45DEC-906D-4ADB-9FCD-03FCDCFE0D78}" type="datetime1">
              <a:rPr lang="ru-RU" smtClean="0"/>
              <a:pPr>
                <a:defRPr/>
              </a:pPr>
              <a:t>25.02.2024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7D68B9-3D87-44CC-97BC-46CE8B2C2E8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E347D3-BE38-4CB1-A9CA-C326947F6335}" type="datetime1">
              <a:rPr lang="ru-RU" smtClean="0"/>
              <a:pPr>
                <a:defRPr/>
              </a:pPr>
              <a:t>25.02.2024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47A9D2-2938-4EFE-8335-F15119DB374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D34EDB-D265-464F-B19B-D776FADF803C}" type="datetime1">
              <a:rPr lang="ru-RU" smtClean="0"/>
              <a:pPr>
                <a:defRPr/>
              </a:pPr>
              <a:t>25.02.2024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4BBE79-AA16-4A27-88BA-5DDAC4B9620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BB5601-49AC-4F96-9DEC-1D3C9A4DC4FC}" type="datetime1">
              <a:rPr lang="ru-RU" smtClean="0"/>
              <a:pPr>
                <a:defRPr/>
              </a:pPr>
              <a:t>25.02.2024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8F3A85-B21F-44FD-BEC2-C4F978232F4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99C9BA-C0A1-4703-A9D9-E3365282CC67}" type="datetime1">
              <a:rPr lang="ru-RU" smtClean="0"/>
              <a:pPr>
                <a:defRPr/>
              </a:pPr>
              <a:t>25.02.2024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6D6F08-02F1-4EC0-9D98-9193DC708E5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56E9F7-9065-4766-83D4-23069791C70F}" type="datetime1">
              <a:rPr lang="ru-RU" smtClean="0"/>
              <a:pPr>
                <a:defRPr/>
              </a:pPr>
              <a:t>25.02.2024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78FA72-A59E-4C08-B348-4A42A960832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1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59803A8-0D62-476A-9D73-AF9B41062CF0}" type="datetime1">
              <a:rPr lang="ru-RU" smtClean="0"/>
              <a:pPr>
                <a:defRPr/>
              </a:pPr>
              <a:t>25.02.2024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9084978-2F19-4820-B8A1-0776A402E47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0" y="5214939"/>
            <a:ext cx="9144000" cy="135731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030" name="Picture 6" descr="H:\Documents and Settings\Aida\Рабочий стол\канцелярия учёба ученик\sb_main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2500299" y="1285861"/>
            <a:ext cx="4143404" cy="3107552"/>
          </a:xfrm>
          <a:prstGeom prst="rect">
            <a:avLst/>
          </a:prstGeom>
          <a:ln>
            <a:noFill/>
          </a:ln>
          <a:effectLst>
            <a:reflection blurRad="6350" stA="50000" endA="300" endPos="55500" dist="50800" dir="5400000" sy="-100000" algn="bl" rotWithShape="0"/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2877" y="5000625"/>
            <a:ext cx="8821611" cy="1714500"/>
          </a:xfrm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rtlCol="0">
            <a:normAutofit/>
          </a:bodyPr>
          <a:lstStyle/>
          <a:p>
            <a:pPr marL="2773363" indent="-2773363" algn="l" fontAlgn="auto">
              <a:spcAft>
                <a:spcPts val="0"/>
              </a:spcAft>
              <a:defRPr/>
            </a:pPr>
            <a:r>
              <a:rPr lang="ru-RU" sz="5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Автор: </a:t>
            </a:r>
            <a:r>
              <a:rPr lang="ru-RU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воспитатель </a:t>
            </a:r>
            <a:r>
              <a:rPr lang="ru-RU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Лаптева Ю.А.</a:t>
            </a:r>
            <a:br>
              <a:rPr lang="ru-RU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endParaRPr lang="ru-RU" sz="36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Куб 3"/>
          <p:cNvSpPr/>
          <p:nvPr/>
        </p:nvSpPr>
        <p:spPr>
          <a:xfrm rot="655611">
            <a:off x="85724" y="728642"/>
            <a:ext cx="1000132" cy="1000132"/>
          </a:xfrm>
          <a:prstGeom prst="cube">
            <a:avLst/>
          </a:prstGeom>
          <a:solidFill>
            <a:srgbClr val="F35F0D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</a:t>
            </a:r>
            <a:endParaRPr lang="ru-RU" sz="6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Куб 5"/>
          <p:cNvSpPr/>
          <p:nvPr/>
        </p:nvSpPr>
        <p:spPr>
          <a:xfrm rot="341114">
            <a:off x="5619211" y="547122"/>
            <a:ext cx="1000132" cy="1000132"/>
          </a:xfrm>
          <a:prstGeom prst="cube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reflection blurRad="6350" stA="50000" endA="300" endPos="55500" dist="50800" dir="5400000" sy="-100000" algn="bl" rotWithShape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</a:t>
            </a:r>
          </a:p>
        </p:txBody>
      </p:sp>
      <p:sp>
        <p:nvSpPr>
          <p:cNvPr id="8" name="Куб 7"/>
          <p:cNvSpPr/>
          <p:nvPr/>
        </p:nvSpPr>
        <p:spPr>
          <a:xfrm rot="21057848">
            <a:off x="786680" y="786687"/>
            <a:ext cx="1000132" cy="1000132"/>
          </a:xfrm>
          <a:prstGeom prst="cube">
            <a:avLst/>
          </a:prstGeom>
          <a:solidFill>
            <a:srgbClr val="92D05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reflection blurRad="6350" stA="50000" endA="300" endPos="55500" dist="50800" dir="5400000" sy="-100000" algn="bl" rotWithShape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</a:t>
            </a:r>
          </a:p>
        </p:txBody>
      </p:sp>
      <p:sp>
        <p:nvSpPr>
          <p:cNvPr id="10" name="Куб 9"/>
          <p:cNvSpPr/>
          <p:nvPr/>
        </p:nvSpPr>
        <p:spPr>
          <a:xfrm rot="197207">
            <a:off x="3823585" y="4037907"/>
            <a:ext cx="1000132" cy="1000132"/>
          </a:xfrm>
          <a:prstGeom prst="cube">
            <a:avLst/>
          </a:prstGeom>
          <a:solidFill>
            <a:srgbClr val="FF0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reflection blurRad="6350" stA="50000" endA="300" endPos="55500" dist="50800" dir="5400000" sy="-100000" algn="bl" rotWithShape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</a:t>
            </a:r>
          </a:p>
        </p:txBody>
      </p:sp>
      <p:sp>
        <p:nvSpPr>
          <p:cNvPr id="11" name="Куб 10"/>
          <p:cNvSpPr/>
          <p:nvPr/>
        </p:nvSpPr>
        <p:spPr>
          <a:xfrm rot="963488">
            <a:off x="5762383" y="3905004"/>
            <a:ext cx="1000132" cy="1000132"/>
          </a:xfrm>
          <a:prstGeom prst="cube">
            <a:avLst/>
          </a:prstGeom>
          <a:solidFill>
            <a:srgbClr val="00B0F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reflection blurRad="6350" stA="50000" endA="300" endPos="55500" dist="50800" dir="5400000" sy="-100000" algn="bl" rotWithShape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Ь</a:t>
            </a:r>
            <a:endParaRPr lang="ru-RU" sz="6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Куб 11"/>
          <p:cNvSpPr/>
          <p:nvPr/>
        </p:nvSpPr>
        <p:spPr>
          <a:xfrm rot="235563">
            <a:off x="1533231" y="675983"/>
            <a:ext cx="1000132" cy="1000132"/>
          </a:xfrm>
          <a:prstGeom prst="cube">
            <a:avLst/>
          </a:prstGeom>
          <a:solidFill>
            <a:srgbClr val="00B0F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reflection blurRad="6350" stA="50000" endA="300" endPos="55500" dist="50800" dir="5400000" sy="-100000" algn="bl" rotWithShape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</a:t>
            </a:r>
          </a:p>
        </p:txBody>
      </p:sp>
      <p:sp>
        <p:nvSpPr>
          <p:cNvPr id="14" name="Куб 13"/>
          <p:cNvSpPr/>
          <p:nvPr/>
        </p:nvSpPr>
        <p:spPr>
          <a:xfrm rot="21177302">
            <a:off x="4772434" y="4058062"/>
            <a:ext cx="1000132" cy="1000132"/>
          </a:xfrm>
          <a:prstGeom prst="cube">
            <a:avLst/>
          </a:prstGeom>
          <a:solidFill>
            <a:srgbClr val="005696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reflection blurRad="6350" stA="50000" endA="300" endPos="55500" dist="50800" dir="5400000" sy="-100000" algn="bl" rotWithShape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</a:t>
            </a:r>
            <a:endParaRPr lang="ru-RU" sz="6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Куб 14"/>
          <p:cNvSpPr/>
          <p:nvPr/>
        </p:nvSpPr>
        <p:spPr>
          <a:xfrm rot="21203102">
            <a:off x="6483665" y="697196"/>
            <a:ext cx="1000132" cy="1000132"/>
          </a:xfrm>
          <a:prstGeom prst="cube">
            <a:avLst/>
          </a:prstGeom>
          <a:solidFill>
            <a:srgbClr val="00B05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reflection blurRad="6350" stA="50000" endA="300" endPos="55500" dist="50800" dir="5400000" sy="-100000" algn="bl" rotWithShape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</a:t>
            </a:r>
          </a:p>
        </p:txBody>
      </p:sp>
      <p:sp>
        <p:nvSpPr>
          <p:cNvPr id="16" name="Куб 15"/>
          <p:cNvSpPr/>
          <p:nvPr/>
        </p:nvSpPr>
        <p:spPr>
          <a:xfrm rot="768778">
            <a:off x="1812927" y="3884637"/>
            <a:ext cx="1000132" cy="1000132"/>
          </a:xfrm>
          <a:prstGeom prst="cube">
            <a:avLst/>
          </a:prstGeom>
          <a:solidFill>
            <a:srgbClr val="246E2D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reflection blurRad="6350" stA="50000" endA="300" endPos="55500" dist="50800" dir="5400000" sy="-100000" algn="bl" rotWithShape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</a:t>
            </a:r>
            <a:endParaRPr lang="ru-RU" sz="6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Куб 17"/>
          <p:cNvSpPr/>
          <p:nvPr/>
        </p:nvSpPr>
        <p:spPr>
          <a:xfrm rot="771623">
            <a:off x="7313963" y="955992"/>
            <a:ext cx="1000132" cy="1000132"/>
          </a:xfrm>
          <a:prstGeom prst="cube">
            <a:avLst/>
          </a:prstGeom>
          <a:solidFill>
            <a:srgbClr val="7030A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reflection blurRad="6350" stA="50000" endA="300" endPos="55500" dist="50800" dir="5400000" sy="-100000" algn="bl" rotWithShape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</a:t>
            </a:r>
          </a:p>
        </p:txBody>
      </p:sp>
      <p:sp>
        <p:nvSpPr>
          <p:cNvPr id="19" name="Куб 18"/>
          <p:cNvSpPr/>
          <p:nvPr/>
        </p:nvSpPr>
        <p:spPr>
          <a:xfrm>
            <a:off x="6660233" y="3861048"/>
            <a:ext cx="1000132" cy="1000132"/>
          </a:xfrm>
          <a:prstGeom prst="cube">
            <a:avLst/>
          </a:prstGeom>
          <a:solidFill>
            <a:srgbClr val="F35F0D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reflection blurRad="6350" stA="50000" endA="300" endPos="55500" dist="50800" dir="5400000" sy="-100000" algn="bl" rotWithShape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</a:t>
            </a:r>
          </a:p>
        </p:txBody>
      </p:sp>
      <p:sp>
        <p:nvSpPr>
          <p:cNvPr id="7" name="Куб 6"/>
          <p:cNvSpPr/>
          <p:nvPr/>
        </p:nvSpPr>
        <p:spPr>
          <a:xfrm rot="538400">
            <a:off x="2357861" y="571919"/>
            <a:ext cx="1000132" cy="1000132"/>
          </a:xfrm>
          <a:prstGeom prst="cube">
            <a:avLst/>
          </a:prstGeom>
          <a:solidFill>
            <a:srgbClr val="C00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reflection blurRad="6350" stA="50000" endA="300" endPos="55500" dist="50800" dir="5400000" sy="-100000" algn="bl" rotWithShape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</a:t>
            </a:r>
          </a:p>
        </p:txBody>
      </p:sp>
      <p:sp>
        <p:nvSpPr>
          <p:cNvPr id="5" name="Куб 4"/>
          <p:cNvSpPr/>
          <p:nvPr/>
        </p:nvSpPr>
        <p:spPr>
          <a:xfrm rot="21393800">
            <a:off x="2815127" y="3958145"/>
            <a:ext cx="1000132" cy="1000132"/>
          </a:xfrm>
          <a:prstGeom prst="cube">
            <a:avLst/>
          </a:prstGeom>
          <a:solidFill>
            <a:srgbClr val="C7D636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reflection blurRad="6350" stA="50000" endA="300" endPos="55500" dist="50800" dir="5400000" sy="-100000" algn="bl" rotWithShape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</a:t>
            </a:r>
            <a:endParaRPr lang="ru-RU" sz="6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Куб 19"/>
          <p:cNvSpPr/>
          <p:nvPr/>
        </p:nvSpPr>
        <p:spPr>
          <a:xfrm rot="655611">
            <a:off x="8058145" y="1282476"/>
            <a:ext cx="1000132" cy="1000132"/>
          </a:xfrm>
          <a:prstGeom prst="cube">
            <a:avLst/>
          </a:prstGeom>
          <a:solidFill>
            <a:srgbClr val="F35F0D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</a:t>
            </a:r>
          </a:p>
        </p:txBody>
      </p:sp>
      <p:sp>
        <p:nvSpPr>
          <p:cNvPr id="21" name="Куб 20"/>
          <p:cNvSpPr/>
          <p:nvPr/>
        </p:nvSpPr>
        <p:spPr>
          <a:xfrm rot="625412">
            <a:off x="3082585" y="582262"/>
            <a:ext cx="1000132" cy="1000132"/>
          </a:xfrm>
          <a:prstGeom prst="cube">
            <a:avLst/>
          </a:prstGeom>
          <a:solidFill>
            <a:srgbClr val="00B0F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reflection blurRad="6350" stA="50000" endA="300" endPos="55500" dist="50800" dir="5400000" sy="-100000" algn="bl" rotWithShape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</a:t>
            </a:r>
            <a:endParaRPr lang="ru-RU" sz="6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Куб 22"/>
          <p:cNvSpPr/>
          <p:nvPr/>
        </p:nvSpPr>
        <p:spPr>
          <a:xfrm rot="197207">
            <a:off x="4385534" y="456451"/>
            <a:ext cx="1000132" cy="1000132"/>
          </a:xfrm>
          <a:prstGeom prst="cube">
            <a:avLst/>
          </a:prstGeom>
          <a:solidFill>
            <a:srgbClr val="FF0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reflection blurRad="6350" stA="50000" endA="300" endPos="55500" dist="50800" dir="5400000" sy="-100000" algn="bl" rotWithShape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</a:t>
            </a:r>
            <a:endParaRPr lang="ru-RU" sz="9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289" y="1125538"/>
            <a:ext cx="3913187" cy="5029200"/>
          </a:xfrm>
          <a:prstGeom prst="rect">
            <a:avLst/>
          </a:prstGeom>
          <a:noFill/>
          <a:ln w="76200">
            <a:solidFill>
              <a:srgbClr val="990000"/>
            </a:solidFill>
            <a:miter lim="800000"/>
            <a:headEnd/>
            <a:tailEnd/>
          </a:ln>
        </p:spPr>
      </p:pic>
      <p:sp>
        <p:nvSpPr>
          <p:cNvPr id="7171" name="AutoShape 3"/>
          <p:cNvSpPr>
            <a:spLocks noChangeArrowheads="1"/>
          </p:cNvSpPr>
          <p:nvPr/>
        </p:nvSpPr>
        <p:spPr bwMode="auto">
          <a:xfrm>
            <a:off x="5508625" y="3141664"/>
            <a:ext cx="3240088" cy="3313112"/>
          </a:xfrm>
          <a:prstGeom prst="wedgeRectCallout">
            <a:avLst>
              <a:gd name="adj1" fmla="val -92528"/>
              <a:gd name="adj2" fmla="val -8458"/>
            </a:avLst>
          </a:prstGeom>
          <a:gradFill rotWithShape="1">
            <a:gsLst>
              <a:gs pos="0">
                <a:srgbClr val="FF8D3F"/>
              </a:gs>
              <a:gs pos="50000">
                <a:srgbClr val="FFFF99"/>
              </a:gs>
              <a:gs pos="100000">
                <a:srgbClr val="FF8D3F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endParaRPr lang="ru-RU"/>
          </a:p>
        </p:txBody>
      </p:sp>
      <p:sp>
        <p:nvSpPr>
          <p:cNvPr id="7172" name="Freeform 4"/>
          <p:cNvSpPr>
            <a:spLocks/>
          </p:cNvSpPr>
          <p:nvPr/>
        </p:nvSpPr>
        <p:spPr bwMode="auto">
          <a:xfrm>
            <a:off x="4427539" y="260350"/>
            <a:ext cx="4537075" cy="2444750"/>
          </a:xfrm>
          <a:custGeom>
            <a:avLst/>
            <a:gdLst>
              <a:gd name="T0" fmla="*/ 270 w 2754"/>
              <a:gd name="T1" fmla="*/ 829 h 1449"/>
              <a:gd name="T2" fmla="*/ 253 w 2754"/>
              <a:gd name="T3" fmla="*/ 847 h 1449"/>
              <a:gd name="T4" fmla="*/ 235 w 2754"/>
              <a:gd name="T5" fmla="*/ 829 h 1449"/>
              <a:gd name="T6" fmla="*/ 165 w 2754"/>
              <a:gd name="T7" fmla="*/ 794 h 1449"/>
              <a:gd name="T8" fmla="*/ 87 w 2754"/>
              <a:gd name="T9" fmla="*/ 716 h 1449"/>
              <a:gd name="T10" fmla="*/ 26 w 2754"/>
              <a:gd name="T11" fmla="*/ 594 h 1449"/>
              <a:gd name="T12" fmla="*/ 61 w 2754"/>
              <a:gd name="T13" fmla="*/ 236 h 1449"/>
              <a:gd name="T14" fmla="*/ 183 w 2754"/>
              <a:gd name="T15" fmla="*/ 96 h 1449"/>
              <a:gd name="T16" fmla="*/ 209 w 2754"/>
              <a:gd name="T17" fmla="*/ 70 h 1449"/>
              <a:gd name="T18" fmla="*/ 261 w 2754"/>
              <a:gd name="T19" fmla="*/ 61 h 1449"/>
              <a:gd name="T20" fmla="*/ 453 w 2754"/>
              <a:gd name="T21" fmla="*/ 18 h 1449"/>
              <a:gd name="T22" fmla="*/ 863 w 2754"/>
              <a:gd name="T23" fmla="*/ 114 h 1449"/>
              <a:gd name="T24" fmla="*/ 907 w 2754"/>
              <a:gd name="T25" fmla="*/ 131 h 1449"/>
              <a:gd name="T26" fmla="*/ 959 w 2754"/>
              <a:gd name="T27" fmla="*/ 96 h 1449"/>
              <a:gd name="T28" fmla="*/ 977 w 2754"/>
              <a:gd name="T29" fmla="*/ 79 h 1449"/>
              <a:gd name="T30" fmla="*/ 1038 w 2754"/>
              <a:gd name="T31" fmla="*/ 61 h 1449"/>
              <a:gd name="T32" fmla="*/ 1282 w 2754"/>
              <a:gd name="T33" fmla="*/ 0 h 1449"/>
              <a:gd name="T34" fmla="*/ 1631 w 2754"/>
              <a:gd name="T35" fmla="*/ 9 h 1449"/>
              <a:gd name="T36" fmla="*/ 1745 w 2754"/>
              <a:gd name="T37" fmla="*/ 18 h 1449"/>
              <a:gd name="T38" fmla="*/ 1823 w 2754"/>
              <a:gd name="T39" fmla="*/ 35 h 1449"/>
              <a:gd name="T40" fmla="*/ 1919 w 2754"/>
              <a:gd name="T41" fmla="*/ 105 h 1449"/>
              <a:gd name="T42" fmla="*/ 1963 w 2754"/>
              <a:gd name="T43" fmla="*/ 201 h 1449"/>
              <a:gd name="T44" fmla="*/ 2024 w 2754"/>
              <a:gd name="T45" fmla="*/ 140 h 1449"/>
              <a:gd name="T46" fmla="*/ 2094 w 2754"/>
              <a:gd name="T47" fmla="*/ 122 h 1449"/>
              <a:gd name="T48" fmla="*/ 2495 w 2754"/>
              <a:gd name="T49" fmla="*/ 192 h 1449"/>
              <a:gd name="T50" fmla="*/ 2574 w 2754"/>
              <a:gd name="T51" fmla="*/ 236 h 1449"/>
              <a:gd name="T52" fmla="*/ 2653 w 2754"/>
              <a:gd name="T53" fmla="*/ 314 h 1449"/>
              <a:gd name="T54" fmla="*/ 2687 w 2754"/>
              <a:gd name="T55" fmla="*/ 367 h 1449"/>
              <a:gd name="T56" fmla="*/ 2696 w 2754"/>
              <a:gd name="T57" fmla="*/ 402 h 1449"/>
              <a:gd name="T58" fmla="*/ 2714 w 2754"/>
              <a:gd name="T59" fmla="*/ 454 h 1449"/>
              <a:gd name="T60" fmla="*/ 2705 w 2754"/>
              <a:gd name="T61" fmla="*/ 890 h 1449"/>
              <a:gd name="T62" fmla="*/ 2696 w 2754"/>
              <a:gd name="T63" fmla="*/ 969 h 1449"/>
              <a:gd name="T64" fmla="*/ 2661 w 2754"/>
              <a:gd name="T65" fmla="*/ 1039 h 1449"/>
              <a:gd name="T66" fmla="*/ 2591 w 2754"/>
              <a:gd name="T67" fmla="*/ 1143 h 1449"/>
              <a:gd name="T68" fmla="*/ 2373 w 2754"/>
              <a:gd name="T69" fmla="*/ 1292 h 1449"/>
              <a:gd name="T70" fmla="*/ 1981 w 2754"/>
              <a:gd name="T71" fmla="*/ 1274 h 1449"/>
              <a:gd name="T72" fmla="*/ 1928 w 2754"/>
              <a:gd name="T73" fmla="*/ 1239 h 1449"/>
              <a:gd name="T74" fmla="*/ 1780 w 2754"/>
              <a:gd name="T75" fmla="*/ 1344 h 1449"/>
              <a:gd name="T76" fmla="*/ 1448 w 2754"/>
              <a:gd name="T77" fmla="*/ 1431 h 1449"/>
              <a:gd name="T78" fmla="*/ 1309 w 2754"/>
              <a:gd name="T79" fmla="*/ 1449 h 1449"/>
              <a:gd name="T80" fmla="*/ 994 w 2754"/>
              <a:gd name="T81" fmla="*/ 1440 h 1449"/>
              <a:gd name="T82" fmla="*/ 959 w 2754"/>
              <a:gd name="T83" fmla="*/ 1431 h 1449"/>
              <a:gd name="T84" fmla="*/ 881 w 2754"/>
              <a:gd name="T85" fmla="*/ 1423 h 1449"/>
              <a:gd name="T86" fmla="*/ 776 w 2754"/>
              <a:gd name="T87" fmla="*/ 1405 h 1449"/>
              <a:gd name="T88" fmla="*/ 654 w 2754"/>
              <a:gd name="T89" fmla="*/ 1362 h 1449"/>
              <a:gd name="T90" fmla="*/ 541 w 2754"/>
              <a:gd name="T91" fmla="*/ 1318 h 1449"/>
              <a:gd name="T92" fmla="*/ 383 w 2754"/>
              <a:gd name="T93" fmla="*/ 1248 h 1449"/>
              <a:gd name="T94" fmla="*/ 305 w 2754"/>
              <a:gd name="T95" fmla="*/ 1213 h 1449"/>
              <a:gd name="T96" fmla="*/ 226 w 2754"/>
              <a:gd name="T97" fmla="*/ 1152 h 1449"/>
              <a:gd name="T98" fmla="*/ 165 w 2754"/>
              <a:gd name="T99" fmla="*/ 1074 h 1449"/>
              <a:gd name="T100" fmla="*/ 157 w 2754"/>
              <a:gd name="T101" fmla="*/ 925 h 1449"/>
              <a:gd name="T102" fmla="*/ 200 w 2754"/>
              <a:gd name="T103" fmla="*/ 890 h 1449"/>
              <a:gd name="T104" fmla="*/ 253 w 2754"/>
              <a:gd name="T105" fmla="*/ 873 h 1449"/>
              <a:gd name="T106" fmla="*/ 270 w 2754"/>
              <a:gd name="T107" fmla="*/ 829 h 1449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w 2754"/>
              <a:gd name="T163" fmla="*/ 0 h 1449"/>
              <a:gd name="T164" fmla="*/ 2754 w 2754"/>
              <a:gd name="T165" fmla="*/ 1449 h 1449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T162" t="T163" r="T164" b="T165"/>
            <a:pathLst>
              <a:path w="2754" h="1449">
                <a:moveTo>
                  <a:pt x="270" y="829"/>
                </a:moveTo>
                <a:cubicBezTo>
                  <a:pt x="264" y="835"/>
                  <a:pt x="261" y="847"/>
                  <a:pt x="253" y="847"/>
                </a:cubicBezTo>
                <a:cubicBezTo>
                  <a:pt x="245" y="847"/>
                  <a:pt x="242" y="834"/>
                  <a:pt x="235" y="829"/>
                </a:cubicBezTo>
                <a:cubicBezTo>
                  <a:pt x="200" y="804"/>
                  <a:pt x="198" y="805"/>
                  <a:pt x="165" y="794"/>
                </a:cubicBezTo>
                <a:cubicBezTo>
                  <a:pt x="144" y="761"/>
                  <a:pt x="120" y="737"/>
                  <a:pt x="87" y="716"/>
                </a:cubicBezTo>
                <a:cubicBezTo>
                  <a:pt x="60" y="677"/>
                  <a:pt x="47" y="636"/>
                  <a:pt x="26" y="594"/>
                </a:cubicBezTo>
                <a:cubicBezTo>
                  <a:pt x="28" y="540"/>
                  <a:pt x="0" y="324"/>
                  <a:pt x="61" y="236"/>
                </a:cubicBezTo>
                <a:cubicBezTo>
                  <a:pt x="76" y="172"/>
                  <a:pt x="131" y="133"/>
                  <a:pt x="183" y="96"/>
                </a:cubicBezTo>
                <a:cubicBezTo>
                  <a:pt x="193" y="89"/>
                  <a:pt x="198" y="75"/>
                  <a:pt x="209" y="70"/>
                </a:cubicBezTo>
                <a:cubicBezTo>
                  <a:pt x="225" y="63"/>
                  <a:pt x="244" y="64"/>
                  <a:pt x="261" y="61"/>
                </a:cubicBezTo>
                <a:cubicBezTo>
                  <a:pt x="301" y="23"/>
                  <a:pt x="400" y="24"/>
                  <a:pt x="453" y="18"/>
                </a:cubicBezTo>
                <a:cubicBezTo>
                  <a:pt x="569" y="23"/>
                  <a:pt x="768" y="13"/>
                  <a:pt x="863" y="114"/>
                </a:cubicBezTo>
                <a:cubicBezTo>
                  <a:pt x="873" y="144"/>
                  <a:pt x="866" y="152"/>
                  <a:pt x="907" y="131"/>
                </a:cubicBezTo>
                <a:cubicBezTo>
                  <a:pt x="926" y="122"/>
                  <a:pt x="942" y="108"/>
                  <a:pt x="959" y="96"/>
                </a:cubicBezTo>
                <a:cubicBezTo>
                  <a:pt x="966" y="91"/>
                  <a:pt x="970" y="83"/>
                  <a:pt x="977" y="79"/>
                </a:cubicBezTo>
                <a:cubicBezTo>
                  <a:pt x="990" y="71"/>
                  <a:pt x="1026" y="65"/>
                  <a:pt x="1038" y="61"/>
                </a:cubicBezTo>
                <a:cubicBezTo>
                  <a:pt x="1133" y="26"/>
                  <a:pt x="1176" y="10"/>
                  <a:pt x="1282" y="0"/>
                </a:cubicBezTo>
                <a:cubicBezTo>
                  <a:pt x="1398" y="3"/>
                  <a:pt x="1515" y="4"/>
                  <a:pt x="1631" y="9"/>
                </a:cubicBezTo>
                <a:cubicBezTo>
                  <a:pt x="1669" y="10"/>
                  <a:pt x="1707" y="13"/>
                  <a:pt x="1745" y="18"/>
                </a:cubicBezTo>
                <a:cubicBezTo>
                  <a:pt x="1771" y="22"/>
                  <a:pt x="1823" y="35"/>
                  <a:pt x="1823" y="35"/>
                </a:cubicBezTo>
                <a:cubicBezTo>
                  <a:pt x="1859" y="52"/>
                  <a:pt x="1892" y="76"/>
                  <a:pt x="1919" y="105"/>
                </a:cubicBezTo>
                <a:cubicBezTo>
                  <a:pt x="1932" y="144"/>
                  <a:pt x="1936" y="173"/>
                  <a:pt x="1963" y="201"/>
                </a:cubicBezTo>
                <a:cubicBezTo>
                  <a:pt x="1984" y="180"/>
                  <a:pt x="1995" y="151"/>
                  <a:pt x="2024" y="140"/>
                </a:cubicBezTo>
                <a:cubicBezTo>
                  <a:pt x="2047" y="132"/>
                  <a:pt x="2094" y="122"/>
                  <a:pt x="2094" y="122"/>
                </a:cubicBezTo>
                <a:cubicBezTo>
                  <a:pt x="2287" y="130"/>
                  <a:pt x="2338" y="130"/>
                  <a:pt x="2495" y="192"/>
                </a:cubicBezTo>
                <a:cubicBezTo>
                  <a:pt x="2518" y="215"/>
                  <a:pt x="2543" y="225"/>
                  <a:pt x="2574" y="236"/>
                </a:cubicBezTo>
                <a:cubicBezTo>
                  <a:pt x="2600" y="272"/>
                  <a:pt x="2631" y="284"/>
                  <a:pt x="2653" y="314"/>
                </a:cubicBezTo>
                <a:cubicBezTo>
                  <a:pt x="2666" y="331"/>
                  <a:pt x="2687" y="367"/>
                  <a:pt x="2687" y="367"/>
                </a:cubicBezTo>
                <a:cubicBezTo>
                  <a:pt x="2690" y="379"/>
                  <a:pt x="2692" y="390"/>
                  <a:pt x="2696" y="402"/>
                </a:cubicBezTo>
                <a:cubicBezTo>
                  <a:pt x="2701" y="420"/>
                  <a:pt x="2714" y="454"/>
                  <a:pt x="2714" y="454"/>
                </a:cubicBezTo>
                <a:cubicBezTo>
                  <a:pt x="2736" y="598"/>
                  <a:pt x="2754" y="750"/>
                  <a:pt x="2705" y="890"/>
                </a:cubicBezTo>
                <a:cubicBezTo>
                  <a:pt x="2702" y="916"/>
                  <a:pt x="2704" y="944"/>
                  <a:pt x="2696" y="969"/>
                </a:cubicBezTo>
                <a:cubicBezTo>
                  <a:pt x="2689" y="994"/>
                  <a:pt x="2661" y="1039"/>
                  <a:pt x="2661" y="1039"/>
                </a:cubicBezTo>
                <a:cubicBezTo>
                  <a:pt x="2649" y="1091"/>
                  <a:pt x="2631" y="1104"/>
                  <a:pt x="2591" y="1143"/>
                </a:cubicBezTo>
                <a:cubicBezTo>
                  <a:pt x="2516" y="1217"/>
                  <a:pt x="2479" y="1270"/>
                  <a:pt x="2373" y="1292"/>
                </a:cubicBezTo>
                <a:cubicBezTo>
                  <a:pt x="2266" y="1344"/>
                  <a:pt x="2098" y="1315"/>
                  <a:pt x="1981" y="1274"/>
                </a:cubicBezTo>
                <a:cubicBezTo>
                  <a:pt x="1944" y="1239"/>
                  <a:pt x="1978" y="1224"/>
                  <a:pt x="1928" y="1239"/>
                </a:cubicBezTo>
                <a:cubicBezTo>
                  <a:pt x="1894" y="1292"/>
                  <a:pt x="1840" y="1328"/>
                  <a:pt x="1780" y="1344"/>
                </a:cubicBezTo>
                <a:cubicBezTo>
                  <a:pt x="1682" y="1412"/>
                  <a:pt x="1562" y="1418"/>
                  <a:pt x="1448" y="1431"/>
                </a:cubicBezTo>
                <a:cubicBezTo>
                  <a:pt x="1402" y="1436"/>
                  <a:pt x="1309" y="1449"/>
                  <a:pt x="1309" y="1449"/>
                </a:cubicBezTo>
                <a:cubicBezTo>
                  <a:pt x="1204" y="1446"/>
                  <a:pt x="1099" y="1445"/>
                  <a:pt x="994" y="1440"/>
                </a:cubicBezTo>
                <a:cubicBezTo>
                  <a:pt x="982" y="1439"/>
                  <a:pt x="971" y="1433"/>
                  <a:pt x="959" y="1431"/>
                </a:cubicBezTo>
                <a:cubicBezTo>
                  <a:pt x="933" y="1427"/>
                  <a:pt x="907" y="1427"/>
                  <a:pt x="881" y="1423"/>
                </a:cubicBezTo>
                <a:cubicBezTo>
                  <a:pt x="846" y="1418"/>
                  <a:pt x="776" y="1405"/>
                  <a:pt x="776" y="1405"/>
                </a:cubicBezTo>
                <a:cubicBezTo>
                  <a:pt x="729" y="1386"/>
                  <a:pt x="705" y="1370"/>
                  <a:pt x="654" y="1362"/>
                </a:cubicBezTo>
                <a:cubicBezTo>
                  <a:pt x="619" y="1338"/>
                  <a:pt x="582" y="1329"/>
                  <a:pt x="541" y="1318"/>
                </a:cubicBezTo>
                <a:cubicBezTo>
                  <a:pt x="493" y="1286"/>
                  <a:pt x="434" y="1274"/>
                  <a:pt x="383" y="1248"/>
                </a:cubicBezTo>
                <a:cubicBezTo>
                  <a:pt x="307" y="1210"/>
                  <a:pt x="373" y="1230"/>
                  <a:pt x="305" y="1213"/>
                </a:cubicBezTo>
                <a:cubicBezTo>
                  <a:pt x="252" y="1161"/>
                  <a:pt x="279" y="1179"/>
                  <a:pt x="226" y="1152"/>
                </a:cubicBezTo>
                <a:cubicBezTo>
                  <a:pt x="206" y="1125"/>
                  <a:pt x="189" y="1097"/>
                  <a:pt x="165" y="1074"/>
                </a:cubicBezTo>
                <a:cubicBezTo>
                  <a:pt x="147" y="1014"/>
                  <a:pt x="140" y="1003"/>
                  <a:pt x="157" y="925"/>
                </a:cubicBezTo>
                <a:cubicBezTo>
                  <a:pt x="163" y="897"/>
                  <a:pt x="178" y="897"/>
                  <a:pt x="200" y="890"/>
                </a:cubicBezTo>
                <a:cubicBezTo>
                  <a:pt x="218" y="884"/>
                  <a:pt x="253" y="873"/>
                  <a:pt x="253" y="873"/>
                </a:cubicBezTo>
                <a:cubicBezTo>
                  <a:pt x="276" y="849"/>
                  <a:pt x="270" y="863"/>
                  <a:pt x="270" y="829"/>
                </a:cubicBezTo>
                <a:close/>
              </a:path>
            </a:pathLst>
          </a:custGeom>
          <a:gradFill rotWithShape="1">
            <a:gsLst>
              <a:gs pos="0">
                <a:srgbClr val="FFEBFA"/>
              </a:gs>
              <a:gs pos="30000">
                <a:srgbClr val="C4D6EB"/>
              </a:gs>
              <a:gs pos="60001">
                <a:srgbClr val="85C2FF"/>
              </a:gs>
              <a:gs pos="100000">
                <a:srgbClr val="5E9EFF"/>
              </a:gs>
            </a:gsLst>
            <a:path path="rect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173" name="Text Box 5"/>
          <p:cNvSpPr txBox="1">
            <a:spLocks noChangeArrowheads="1"/>
          </p:cNvSpPr>
          <p:nvPr/>
        </p:nvSpPr>
        <p:spPr bwMode="auto">
          <a:xfrm>
            <a:off x="5580065" y="3214686"/>
            <a:ext cx="3240087" cy="3308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200" b="1" dirty="0" smtClean="0">
                <a:solidFill>
                  <a:srgbClr val="990000"/>
                </a:solidFill>
              </a:rPr>
              <a:t>Потом стали </a:t>
            </a:r>
            <a:r>
              <a:rPr lang="ru-RU" sz="2200" b="1" dirty="0">
                <a:solidFill>
                  <a:srgbClr val="990000"/>
                </a:solidFill>
              </a:rPr>
              <a:t>изготовлять </a:t>
            </a:r>
            <a:r>
              <a:rPr lang="ru-RU" sz="2200" b="1" dirty="0" smtClean="0">
                <a:solidFill>
                  <a:srgbClr val="990000"/>
                </a:solidFill>
              </a:rPr>
              <a:t>книги </a:t>
            </a:r>
            <a:r>
              <a:rPr lang="ru-RU" sz="2200" b="1" dirty="0">
                <a:solidFill>
                  <a:srgbClr val="990000"/>
                </a:solidFill>
              </a:rPr>
              <a:t>из глины. </a:t>
            </a:r>
          </a:p>
          <a:p>
            <a:pPr algn="ctr">
              <a:spcBef>
                <a:spcPct val="50000"/>
              </a:spcBef>
            </a:pPr>
            <a:r>
              <a:rPr lang="ru-RU" sz="2200" b="1" dirty="0">
                <a:solidFill>
                  <a:srgbClr val="990000"/>
                </a:solidFill>
              </a:rPr>
              <a:t>Из  мягкой глины формировали прямоугольные плитки и на них писали буквы и слова </a:t>
            </a:r>
          </a:p>
        </p:txBody>
      </p:sp>
      <p:sp>
        <p:nvSpPr>
          <p:cNvPr id="7174" name="Text Box 6"/>
          <p:cNvSpPr txBox="1">
            <a:spLocks noChangeArrowheads="1"/>
          </p:cNvSpPr>
          <p:nvPr/>
        </p:nvSpPr>
        <p:spPr bwMode="auto">
          <a:xfrm>
            <a:off x="4716465" y="692151"/>
            <a:ext cx="3959225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4000" b="1">
                <a:solidFill>
                  <a:srgbClr val="990000"/>
                </a:solidFill>
                <a:latin typeface="Arial Black" pitchFamily="34" charset="0"/>
              </a:rPr>
              <a:t>Глиняные книги</a:t>
            </a:r>
            <a:endParaRPr lang="ru-RU" sz="2400" b="1">
              <a:solidFill>
                <a:srgbClr val="99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AutoShape 5"/>
          <p:cNvSpPr>
            <a:spLocks noChangeArrowheads="1"/>
          </p:cNvSpPr>
          <p:nvPr/>
        </p:nvSpPr>
        <p:spPr bwMode="auto">
          <a:xfrm>
            <a:off x="4643439" y="260351"/>
            <a:ext cx="4175125" cy="2881313"/>
          </a:xfrm>
          <a:prstGeom prst="triangle">
            <a:avLst>
              <a:gd name="adj" fmla="val 46884"/>
            </a:avLst>
          </a:prstGeom>
          <a:gradFill rotWithShape="1">
            <a:gsLst>
              <a:gs pos="0">
                <a:srgbClr val="FEE7F2"/>
              </a:gs>
              <a:gs pos="9000">
                <a:srgbClr val="FBD49C"/>
              </a:gs>
              <a:gs pos="19501">
                <a:srgbClr val="FBA97D"/>
              </a:gs>
              <a:gs pos="32001">
                <a:srgbClr val="FAC77D"/>
              </a:gs>
              <a:gs pos="41000">
                <a:srgbClr val="FEE7F2"/>
              </a:gs>
              <a:gs pos="50000">
                <a:srgbClr val="FBEAC7"/>
              </a:gs>
              <a:gs pos="59000">
                <a:srgbClr val="FEE7F2"/>
              </a:gs>
              <a:gs pos="67999">
                <a:srgbClr val="FAC77D"/>
              </a:gs>
              <a:gs pos="80499">
                <a:srgbClr val="FBA97D"/>
              </a:gs>
              <a:gs pos="91000">
                <a:srgbClr val="FBD49C"/>
              </a:gs>
              <a:gs pos="100000">
                <a:srgbClr val="FEE7F2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9219" name="Text Box 6"/>
          <p:cNvSpPr txBox="1">
            <a:spLocks noChangeArrowheads="1"/>
          </p:cNvSpPr>
          <p:nvPr/>
        </p:nvSpPr>
        <p:spPr bwMode="auto">
          <a:xfrm>
            <a:off x="5286381" y="1071547"/>
            <a:ext cx="2881313" cy="2354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000" b="1" dirty="0">
                <a:solidFill>
                  <a:srgbClr val="990000"/>
                </a:solidFill>
              </a:rPr>
              <a:t>В Египетском царстве книги делали из ПАПИРУСА — речного тростника похожего на камыш.</a:t>
            </a:r>
            <a:r>
              <a:rPr lang="ru-RU" sz="2000" b="1" dirty="0"/>
              <a:t> </a:t>
            </a:r>
          </a:p>
          <a:p>
            <a:pPr algn="ctr">
              <a:spcBef>
                <a:spcPct val="50000"/>
              </a:spcBef>
            </a:pPr>
            <a:endParaRPr lang="ru-RU" dirty="0"/>
          </a:p>
        </p:txBody>
      </p:sp>
      <p:sp>
        <p:nvSpPr>
          <p:cNvPr id="9220" name="Freeform 7"/>
          <p:cNvSpPr>
            <a:spLocks/>
          </p:cNvSpPr>
          <p:nvPr/>
        </p:nvSpPr>
        <p:spPr bwMode="auto">
          <a:xfrm>
            <a:off x="1214415" y="214291"/>
            <a:ext cx="4371975" cy="2300287"/>
          </a:xfrm>
          <a:custGeom>
            <a:avLst/>
            <a:gdLst>
              <a:gd name="T0" fmla="*/ 270 w 2754"/>
              <a:gd name="T1" fmla="*/ 829 h 1449"/>
              <a:gd name="T2" fmla="*/ 253 w 2754"/>
              <a:gd name="T3" fmla="*/ 847 h 1449"/>
              <a:gd name="T4" fmla="*/ 235 w 2754"/>
              <a:gd name="T5" fmla="*/ 829 h 1449"/>
              <a:gd name="T6" fmla="*/ 165 w 2754"/>
              <a:gd name="T7" fmla="*/ 794 h 1449"/>
              <a:gd name="T8" fmla="*/ 87 w 2754"/>
              <a:gd name="T9" fmla="*/ 716 h 1449"/>
              <a:gd name="T10" fmla="*/ 26 w 2754"/>
              <a:gd name="T11" fmla="*/ 594 h 1449"/>
              <a:gd name="T12" fmla="*/ 61 w 2754"/>
              <a:gd name="T13" fmla="*/ 236 h 1449"/>
              <a:gd name="T14" fmla="*/ 183 w 2754"/>
              <a:gd name="T15" fmla="*/ 96 h 1449"/>
              <a:gd name="T16" fmla="*/ 209 w 2754"/>
              <a:gd name="T17" fmla="*/ 70 h 1449"/>
              <a:gd name="T18" fmla="*/ 261 w 2754"/>
              <a:gd name="T19" fmla="*/ 61 h 1449"/>
              <a:gd name="T20" fmla="*/ 453 w 2754"/>
              <a:gd name="T21" fmla="*/ 18 h 1449"/>
              <a:gd name="T22" fmla="*/ 863 w 2754"/>
              <a:gd name="T23" fmla="*/ 114 h 1449"/>
              <a:gd name="T24" fmla="*/ 907 w 2754"/>
              <a:gd name="T25" fmla="*/ 131 h 1449"/>
              <a:gd name="T26" fmla="*/ 959 w 2754"/>
              <a:gd name="T27" fmla="*/ 96 h 1449"/>
              <a:gd name="T28" fmla="*/ 977 w 2754"/>
              <a:gd name="T29" fmla="*/ 79 h 1449"/>
              <a:gd name="T30" fmla="*/ 1038 w 2754"/>
              <a:gd name="T31" fmla="*/ 61 h 1449"/>
              <a:gd name="T32" fmla="*/ 1282 w 2754"/>
              <a:gd name="T33" fmla="*/ 0 h 1449"/>
              <a:gd name="T34" fmla="*/ 1631 w 2754"/>
              <a:gd name="T35" fmla="*/ 9 h 1449"/>
              <a:gd name="T36" fmla="*/ 1745 w 2754"/>
              <a:gd name="T37" fmla="*/ 18 h 1449"/>
              <a:gd name="T38" fmla="*/ 1823 w 2754"/>
              <a:gd name="T39" fmla="*/ 35 h 1449"/>
              <a:gd name="T40" fmla="*/ 1919 w 2754"/>
              <a:gd name="T41" fmla="*/ 105 h 1449"/>
              <a:gd name="T42" fmla="*/ 1963 w 2754"/>
              <a:gd name="T43" fmla="*/ 201 h 1449"/>
              <a:gd name="T44" fmla="*/ 2024 w 2754"/>
              <a:gd name="T45" fmla="*/ 140 h 1449"/>
              <a:gd name="T46" fmla="*/ 2094 w 2754"/>
              <a:gd name="T47" fmla="*/ 122 h 1449"/>
              <a:gd name="T48" fmla="*/ 2495 w 2754"/>
              <a:gd name="T49" fmla="*/ 192 h 1449"/>
              <a:gd name="T50" fmla="*/ 2574 w 2754"/>
              <a:gd name="T51" fmla="*/ 236 h 1449"/>
              <a:gd name="T52" fmla="*/ 2653 w 2754"/>
              <a:gd name="T53" fmla="*/ 314 h 1449"/>
              <a:gd name="T54" fmla="*/ 2687 w 2754"/>
              <a:gd name="T55" fmla="*/ 367 h 1449"/>
              <a:gd name="T56" fmla="*/ 2696 w 2754"/>
              <a:gd name="T57" fmla="*/ 402 h 1449"/>
              <a:gd name="T58" fmla="*/ 2714 w 2754"/>
              <a:gd name="T59" fmla="*/ 454 h 1449"/>
              <a:gd name="T60" fmla="*/ 2705 w 2754"/>
              <a:gd name="T61" fmla="*/ 890 h 1449"/>
              <a:gd name="T62" fmla="*/ 2696 w 2754"/>
              <a:gd name="T63" fmla="*/ 969 h 1449"/>
              <a:gd name="T64" fmla="*/ 2661 w 2754"/>
              <a:gd name="T65" fmla="*/ 1039 h 1449"/>
              <a:gd name="T66" fmla="*/ 2591 w 2754"/>
              <a:gd name="T67" fmla="*/ 1143 h 1449"/>
              <a:gd name="T68" fmla="*/ 2373 w 2754"/>
              <a:gd name="T69" fmla="*/ 1292 h 1449"/>
              <a:gd name="T70" fmla="*/ 1981 w 2754"/>
              <a:gd name="T71" fmla="*/ 1274 h 1449"/>
              <a:gd name="T72" fmla="*/ 1928 w 2754"/>
              <a:gd name="T73" fmla="*/ 1239 h 1449"/>
              <a:gd name="T74" fmla="*/ 1780 w 2754"/>
              <a:gd name="T75" fmla="*/ 1344 h 1449"/>
              <a:gd name="T76" fmla="*/ 1448 w 2754"/>
              <a:gd name="T77" fmla="*/ 1431 h 1449"/>
              <a:gd name="T78" fmla="*/ 1309 w 2754"/>
              <a:gd name="T79" fmla="*/ 1449 h 1449"/>
              <a:gd name="T80" fmla="*/ 994 w 2754"/>
              <a:gd name="T81" fmla="*/ 1440 h 1449"/>
              <a:gd name="T82" fmla="*/ 959 w 2754"/>
              <a:gd name="T83" fmla="*/ 1431 h 1449"/>
              <a:gd name="T84" fmla="*/ 881 w 2754"/>
              <a:gd name="T85" fmla="*/ 1423 h 1449"/>
              <a:gd name="T86" fmla="*/ 776 w 2754"/>
              <a:gd name="T87" fmla="*/ 1405 h 1449"/>
              <a:gd name="T88" fmla="*/ 654 w 2754"/>
              <a:gd name="T89" fmla="*/ 1362 h 1449"/>
              <a:gd name="T90" fmla="*/ 541 w 2754"/>
              <a:gd name="T91" fmla="*/ 1318 h 1449"/>
              <a:gd name="T92" fmla="*/ 383 w 2754"/>
              <a:gd name="T93" fmla="*/ 1248 h 1449"/>
              <a:gd name="T94" fmla="*/ 305 w 2754"/>
              <a:gd name="T95" fmla="*/ 1213 h 1449"/>
              <a:gd name="T96" fmla="*/ 226 w 2754"/>
              <a:gd name="T97" fmla="*/ 1152 h 1449"/>
              <a:gd name="T98" fmla="*/ 165 w 2754"/>
              <a:gd name="T99" fmla="*/ 1074 h 1449"/>
              <a:gd name="T100" fmla="*/ 157 w 2754"/>
              <a:gd name="T101" fmla="*/ 925 h 1449"/>
              <a:gd name="T102" fmla="*/ 200 w 2754"/>
              <a:gd name="T103" fmla="*/ 890 h 1449"/>
              <a:gd name="T104" fmla="*/ 253 w 2754"/>
              <a:gd name="T105" fmla="*/ 873 h 1449"/>
              <a:gd name="T106" fmla="*/ 270 w 2754"/>
              <a:gd name="T107" fmla="*/ 829 h 1449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w 2754"/>
              <a:gd name="T163" fmla="*/ 0 h 1449"/>
              <a:gd name="T164" fmla="*/ 2754 w 2754"/>
              <a:gd name="T165" fmla="*/ 1449 h 1449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T162" t="T163" r="T164" b="T165"/>
            <a:pathLst>
              <a:path w="2754" h="1449">
                <a:moveTo>
                  <a:pt x="270" y="829"/>
                </a:moveTo>
                <a:cubicBezTo>
                  <a:pt x="264" y="835"/>
                  <a:pt x="261" y="847"/>
                  <a:pt x="253" y="847"/>
                </a:cubicBezTo>
                <a:cubicBezTo>
                  <a:pt x="245" y="847"/>
                  <a:pt x="242" y="834"/>
                  <a:pt x="235" y="829"/>
                </a:cubicBezTo>
                <a:cubicBezTo>
                  <a:pt x="200" y="804"/>
                  <a:pt x="198" y="805"/>
                  <a:pt x="165" y="794"/>
                </a:cubicBezTo>
                <a:cubicBezTo>
                  <a:pt x="144" y="761"/>
                  <a:pt x="120" y="737"/>
                  <a:pt x="87" y="716"/>
                </a:cubicBezTo>
                <a:cubicBezTo>
                  <a:pt x="60" y="677"/>
                  <a:pt x="47" y="636"/>
                  <a:pt x="26" y="594"/>
                </a:cubicBezTo>
                <a:cubicBezTo>
                  <a:pt x="28" y="540"/>
                  <a:pt x="0" y="324"/>
                  <a:pt x="61" y="236"/>
                </a:cubicBezTo>
                <a:cubicBezTo>
                  <a:pt x="76" y="172"/>
                  <a:pt x="131" y="133"/>
                  <a:pt x="183" y="96"/>
                </a:cubicBezTo>
                <a:cubicBezTo>
                  <a:pt x="193" y="89"/>
                  <a:pt x="198" y="75"/>
                  <a:pt x="209" y="70"/>
                </a:cubicBezTo>
                <a:cubicBezTo>
                  <a:pt x="225" y="63"/>
                  <a:pt x="244" y="64"/>
                  <a:pt x="261" y="61"/>
                </a:cubicBezTo>
                <a:cubicBezTo>
                  <a:pt x="301" y="23"/>
                  <a:pt x="400" y="24"/>
                  <a:pt x="453" y="18"/>
                </a:cubicBezTo>
                <a:cubicBezTo>
                  <a:pt x="569" y="23"/>
                  <a:pt x="768" y="13"/>
                  <a:pt x="863" y="114"/>
                </a:cubicBezTo>
                <a:cubicBezTo>
                  <a:pt x="873" y="144"/>
                  <a:pt x="866" y="152"/>
                  <a:pt x="907" y="131"/>
                </a:cubicBezTo>
                <a:cubicBezTo>
                  <a:pt x="926" y="122"/>
                  <a:pt x="942" y="108"/>
                  <a:pt x="959" y="96"/>
                </a:cubicBezTo>
                <a:cubicBezTo>
                  <a:pt x="966" y="91"/>
                  <a:pt x="970" y="83"/>
                  <a:pt x="977" y="79"/>
                </a:cubicBezTo>
                <a:cubicBezTo>
                  <a:pt x="990" y="71"/>
                  <a:pt x="1026" y="65"/>
                  <a:pt x="1038" y="61"/>
                </a:cubicBezTo>
                <a:cubicBezTo>
                  <a:pt x="1133" y="26"/>
                  <a:pt x="1176" y="10"/>
                  <a:pt x="1282" y="0"/>
                </a:cubicBezTo>
                <a:cubicBezTo>
                  <a:pt x="1398" y="3"/>
                  <a:pt x="1515" y="4"/>
                  <a:pt x="1631" y="9"/>
                </a:cubicBezTo>
                <a:cubicBezTo>
                  <a:pt x="1669" y="10"/>
                  <a:pt x="1707" y="13"/>
                  <a:pt x="1745" y="18"/>
                </a:cubicBezTo>
                <a:cubicBezTo>
                  <a:pt x="1771" y="22"/>
                  <a:pt x="1823" y="35"/>
                  <a:pt x="1823" y="35"/>
                </a:cubicBezTo>
                <a:cubicBezTo>
                  <a:pt x="1859" y="52"/>
                  <a:pt x="1892" y="76"/>
                  <a:pt x="1919" y="105"/>
                </a:cubicBezTo>
                <a:cubicBezTo>
                  <a:pt x="1932" y="144"/>
                  <a:pt x="1936" y="173"/>
                  <a:pt x="1963" y="201"/>
                </a:cubicBezTo>
                <a:cubicBezTo>
                  <a:pt x="1984" y="180"/>
                  <a:pt x="1995" y="151"/>
                  <a:pt x="2024" y="140"/>
                </a:cubicBezTo>
                <a:cubicBezTo>
                  <a:pt x="2047" y="132"/>
                  <a:pt x="2094" y="122"/>
                  <a:pt x="2094" y="122"/>
                </a:cubicBezTo>
                <a:cubicBezTo>
                  <a:pt x="2287" y="130"/>
                  <a:pt x="2338" y="130"/>
                  <a:pt x="2495" y="192"/>
                </a:cubicBezTo>
                <a:cubicBezTo>
                  <a:pt x="2518" y="215"/>
                  <a:pt x="2543" y="225"/>
                  <a:pt x="2574" y="236"/>
                </a:cubicBezTo>
                <a:cubicBezTo>
                  <a:pt x="2600" y="272"/>
                  <a:pt x="2631" y="284"/>
                  <a:pt x="2653" y="314"/>
                </a:cubicBezTo>
                <a:cubicBezTo>
                  <a:pt x="2666" y="331"/>
                  <a:pt x="2687" y="367"/>
                  <a:pt x="2687" y="367"/>
                </a:cubicBezTo>
                <a:cubicBezTo>
                  <a:pt x="2690" y="379"/>
                  <a:pt x="2692" y="390"/>
                  <a:pt x="2696" y="402"/>
                </a:cubicBezTo>
                <a:cubicBezTo>
                  <a:pt x="2701" y="420"/>
                  <a:pt x="2714" y="454"/>
                  <a:pt x="2714" y="454"/>
                </a:cubicBezTo>
                <a:cubicBezTo>
                  <a:pt x="2736" y="598"/>
                  <a:pt x="2754" y="750"/>
                  <a:pt x="2705" y="890"/>
                </a:cubicBezTo>
                <a:cubicBezTo>
                  <a:pt x="2702" y="916"/>
                  <a:pt x="2704" y="944"/>
                  <a:pt x="2696" y="969"/>
                </a:cubicBezTo>
                <a:cubicBezTo>
                  <a:pt x="2689" y="994"/>
                  <a:pt x="2661" y="1039"/>
                  <a:pt x="2661" y="1039"/>
                </a:cubicBezTo>
                <a:cubicBezTo>
                  <a:pt x="2649" y="1091"/>
                  <a:pt x="2631" y="1104"/>
                  <a:pt x="2591" y="1143"/>
                </a:cubicBezTo>
                <a:cubicBezTo>
                  <a:pt x="2516" y="1217"/>
                  <a:pt x="2479" y="1270"/>
                  <a:pt x="2373" y="1292"/>
                </a:cubicBezTo>
                <a:cubicBezTo>
                  <a:pt x="2266" y="1344"/>
                  <a:pt x="2098" y="1315"/>
                  <a:pt x="1981" y="1274"/>
                </a:cubicBezTo>
                <a:cubicBezTo>
                  <a:pt x="1944" y="1239"/>
                  <a:pt x="1978" y="1224"/>
                  <a:pt x="1928" y="1239"/>
                </a:cubicBezTo>
                <a:cubicBezTo>
                  <a:pt x="1894" y="1292"/>
                  <a:pt x="1840" y="1328"/>
                  <a:pt x="1780" y="1344"/>
                </a:cubicBezTo>
                <a:cubicBezTo>
                  <a:pt x="1682" y="1412"/>
                  <a:pt x="1562" y="1418"/>
                  <a:pt x="1448" y="1431"/>
                </a:cubicBezTo>
                <a:cubicBezTo>
                  <a:pt x="1402" y="1436"/>
                  <a:pt x="1309" y="1449"/>
                  <a:pt x="1309" y="1449"/>
                </a:cubicBezTo>
                <a:cubicBezTo>
                  <a:pt x="1204" y="1446"/>
                  <a:pt x="1099" y="1445"/>
                  <a:pt x="994" y="1440"/>
                </a:cubicBezTo>
                <a:cubicBezTo>
                  <a:pt x="982" y="1439"/>
                  <a:pt x="971" y="1433"/>
                  <a:pt x="959" y="1431"/>
                </a:cubicBezTo>
                <a:cubicBezTo>
                  <a:pt x="933" y="1427"/>
                  <a:pt x="907" y="1427"/>
                  <a:pt x="881" y="1423"/>
                </a:cubicBezTo>
                <a:cubicBezTo>
                  <a:pt x="846" y="1418"/>
                  <a:pt x="776" y="1405"/>
                  <a:pt x="776" y="1405"/>
                </a:cubicBezTo>
                <a:cubicBezTo>
                  <a:pt x="729" y="1386"/>
                  <a:pt x="705" y="1370"/>
                  <a:pt x="654" y="1362"/>
                </a:cubicBezTo>
                <a:cubicBezTo>
                  <a:pt x="619" y="1338"/>
                  <a:pt x="582" y="1329"/>
                  <a:pt x="541" y="1318"/>
                </a:cubicBezTo>
                <a:cubicBezTo>
                  <a:pt x="493" y="1286"/>
                  <a:pt x="434" y="1274"/>
                  <a:pt x="383" y="1248"/>
                </a:cubicBezTo>
                <a:cubicBezTo>
                  <a:pt x="307" y="1210"/>
                  <a:pt x="373" y="1230"/>
                  <a:pt x="305" y="1213"/>
                </a:cubicBezTo>
                <a:cubicBezTo>
                  <a:pt x="252" y="1161"/>
                  <a:pt x="279" y="1179"/>
                  <a:pt x="226" y="1152"/>
                </a:cubicBezTo>
                <a:cubicBezTo>
                  <a:pt x="206" y="1125"/>
                  <a:pt x="189" y="1097"/>
                  <a:pt x="165" y="1074"/>
                </a:cubicBezTo>
                <a:cubicBezTo>
                  <a:pt x="147" y="1014"/>
                  <a:pt x="140" y="1003"/>
                  <a:pt x="157" y="925"/>
                </a:cubicBezTo>
                <a:cubicBezTo>
                  <a:pt x="163" y="897"/>
                  <a:pt x="178" y="897"/>
                  <a:pt x="200" y="890"/>
                </a:cubicBezTo>
                <a:cubicBezTo>
                  <a:pt x="218" y="884"/>
                  <a:pt x="253" y="873"/>
                  <a:pt x="253" y="873"/>
                </a:cubicBezTo>
                <a:cubicBezTo>
                  <a:pt x="276" y="849"/>
                  <a:pt x="270" y="863"/>
                  <a:pt x="270" y="829"/>
                </a:cubicBezTo>
                <a:close/>
              </a:path>
            </a:pathLst>
          </a:custGeom>
          <a:gradFill rotWithShape="1">
            <a:gsLst>
              <a:gs pos="0">
                <a:srgbClr val="FFEBFA"/>
              </a:gs>
              <a:gs pos="30000">
                <a:srgbClr val="C4D6EB"/>
              </a:gs>
              <a:gs pos="60001">
                <a:srgbClr val="85C2FF"/>
              </a:gs>
              <a:gs pos="100000">
                <a:srgbClr val="5E9EFF"/>
              </a:gs>
            </a:gsLst>
            <a:path path="rect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9221" name="Rectangle 8"/>
          <p:cNvSpPr>
            <a:spLocks noChangeArrowheads="1"/>
          </p:cNvSpPr>
          <p:nvPr/>
        </p:nvSpPr>
        <p:spPr bwMode="auto">
          <a:xfrm>
            <a:off x="1258889" y="476250"/>
            <a:ext cx="4102100" cy="165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4800" b="1">
                <a:solidFill>
                  <a:srgbClr val="990000"/>
                </a:solidFill>
                <a:latin typeface="Arial Black" pitchFamily="34" charset="0"/>
              </a:rPr>
              <a:t>Папирус</a:t>
            </a:r>
          </a:p>
        </p:txBody>
      </p:sp>
      <p:sp>
        <p:nvSpPr>
          <p:cNvPr id="9222" name="Rectangle 9"/>
          <p:cNvSpPr>
            <a:spLocks noChangeArrowheads="1"/>
          </p:cNvSpPr>
          <p:nvPr/>
        </p:nvSpPr>
        <p:spPr bwMode="auto">
          <a:xfrm>
            <a:off x="1403351" y="1557338"/>
            <a:ext cx="3489325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90000"/>
              </a:lnSpc>
              <a:spcBef>
                <a:spcPct val="20000"/>
              </a:spcBef>
            </a:pPr>
            <a:endParaRPr lang="ru-RU" sz="2400"/>
          </a:p>
        </p:txBody>
      </p:sp>
      <p:pic>
        <p:nvPicPr>
          <p:cNvPr id="9223" name="Picture 12" descr="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751" y="2420938"/>
            <a:ext cx="2771775" cy="407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4" name="Прямоугольник 12"/>
          <p:cNvSpPr>
            <a:spLocks noChangeArrowheads="1"/>
          </p:cNvSpPr>
          <p:nvPr/>
        </p:nvSpPr>
        <p:spPr bwMode="auto">
          <a:xfrm>
            <a:off x="3643307" y="3429001"/>
            <a:ext cx="5286412" cy="2800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</a:pPr>
            <a:r>
              <a:rPr lang="ru-RU" sz="2200" b="1" dirty="0">
                <a:solidFill>
                  <a:srgbClr val="990000"/>
                </a:solidFill>
              </a:rPr>
              <a:t>Стволы папируса очищали от </a:t>
            </a:r>
            <a:r>
              <a:rPr lang="ru-RU" sz="2200" b="1" dirty="0" smtClean="0">
                <a:solidFill>
                  <a:srgbClr val="990000"/>
                </a:solidFill>
              </a:rPr>
              <a:t>коры</a:t>
            </a:r>
            <a:r>
              <a:rPr lang="ru-RU" sz="2200" b="1" dirty="0">
                <a:solidFill>
                  <a:srgbClr val="990000"/>
                </a:solidFill>
              </a:rPr>
              <a:t>. Сердцевину разрезали на длинные тонкие пластинки и склеивали между собой</a:t>
            </a:r>
            <a:r>
              <a:rPr lang="ru-RU" sz="2200" b="1" dirty="0" smtClean="0">
                <a:solidFill>
                  <a:srgbClr val="990000"/>
                </a:solidFill>
              </a:rPr>
              <a:t>. </a:t>
            </a:r>
            <a:r>
              <a:rPr lang="ru-RU" sz="2200" b="1" dirty="0">
                <a:solidFill>
                  <a:srgbClr val="990000"/>
                </a:solidFill>
              </a:rPr>
              <a:t>Мокрые листы прессовали и затем </a:t>
            </a:r>
            <a:r>
              <a:rPr lang="ru-RU" sz="2200" b="1" dirty="0" smtClean="0">
                <a:solidFill>
                  <a:srgbClr val="990000"/>
                </a:solidFill>
              </a:rPr>
              <a:t>высушивали.</a:t>
            </a:r>
          </a:p>
          <a:p>
            <a:pPr algn="ctr">
              <a:spcBef>
                <a:spcPts val="0"/>
              </a:spcBef>
            </a:pPr>
            <a:r>
              <a:rPr lang="ru-RU" sz="2200" b="1" dirty="0" smtClean="0">
                <a:solidFill>
                  <a:srgbClr val="990000"/>
                </a:solidFill>
              </a:rPr>
              <a:t> </a:t>
            </a:r>
            <a:r>
              <a:rPr lang="ru-RU" sz="2200" b="1" dirty="0">
                <a:solidFill>
                  <a:srgbClr val="990000"/>
                </a:solidFill>
              </a:rPr>
              <a:t>Папирус хрупок и на изгибах быстро ломается. Поэтому </a:t>
            </a:r>
            <a:r>
              <a:rPr lang="ru-RU" sz="2200" b="1" dirty="0" smtClean="0">
                <a:solidFill>
                  <a:srgbClr val="990000"/>
                </a:solidFill>
              </a:rPr>
              <a:t>его сворачивали </a:t>
            </a:r>
            <a:r>
              <a:rPr lang="ru-RU" sz="2200" b="1" dirty="0">
                <a:solidFill>
                  <a:srgbClr val="990000"/>
                </a:solidFill>
              </a:rPr>
              <a:t>в длинный свиток.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книги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726" y="2901951"/>
            <a:ext cx="3557588" cy="3654425"/>
          </a:xfrm>
          <a:prstGeom prst="rect">
            <a:avLst/>
          </a:prstGeom>
          <a:noFill/>
          <a:ln w="76200">
            <a:solidFill>
              <a:srgbClr val="990000"/>
            </a:solidFill>
            <a:miter lim="800000"/>
            <a:headEnd/>
            <a:tailEnd/>
          </a:ln>
        </p:spPr>
      </p:pic>
      <p:sp>
        <p:nvSpPr>
          <p:cNvPr id="12291" name="AutoShape 4"/>
          <p:cNvSpPr>
            <a:spLocks noChangeArrowheads="1"/>
          </p:cNvSpPr>
          <p:nvPr/>
        </p:nvSpPr>
        <p:spPr bwMode="auto">
          <a:xfrm>
            <a:off x="323850" y="1412876"/>
            <a:ext cx="4248151" cy="4824413"/>
          </a:xfrm>
          <a:prstGeom prst="leftRightArrow">
            <a:avLst>
              <a:gd name="adj1" fmla="val 78648"/>
              <a:gd name="adj2" fmla="val 19472"/>
            </a:avLst>
          </a:prstGeom>
          <a:gradFill rotWithShape="1">
            <a:gsLst>
              <a:gs pos="0">
                <a:srgbClr val="FF9933"/>
              </a:gs>
              <a:gs pos="50000">
                <a:srgbClr val="FFFF99"/>
              </a:gs>
              <a:gs pos="100000">
                <a:srgbClr val="FF9933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2292" name="Text Box 5"/>
          <p:cNvSpPr txBox="1">
            <a:spLocks noChangeArrowheads="1"/>
          </p:cNvSpPr>
          <p:nvPr/>
        </p:nvSpPr>
        <p:spPr bwMode="auto">
          <a:xfrm>
            <a:off x="539749" y="2492376"/>
            <a:ext cx="3600451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 dirty="0">
                <a:solidFill>
                  <a:srgbClr val="990000"/>
                </a:solidFill>
              </a:rPr>
              <a:t>В Китае появились  первые деревянные книжки-дощечки, нанизанные на </a:t>
            </a:r>
            <a:r>
              <a:rPr lang="ru-RU" sz="2400" b="1" dirty="0" smtClean="0">
                <a:solidFill>
                  <a:srgbClr val="990000"/>
                </a:solidFill>
              </a:rPr>
              <a:t>веревку</a:t>
            </a:r>
            <a:r>
              <a:rPr lang="ru-RU" sz="2400" b="1" dirty="0">
                <a:solidFill>
                  <a:srgbClr val="990000"/>
                </a:solidFill>
              </a:rPr>
              <a:t>. Китайские мастера вырезали буквы на деревянных досках</a:t>
            </a:r>
          </a:p>
        </p:txBody>
      </p:sp>
      <p:sp>
        <p:nvSpPr>
          <p:cNvPr id="12293" name="Freeform 7"/>
          <p:cNvSpPr>
            <a:spLocks/>
          </p:cNvSpPr>
          <p:nvPr/>
        </p:nvSpPr>
        <p:spPr bwMode="auto">
          <a:xfrm>
            <a:off x="4284665" y="333376"/>
            <a:ext cx="4427537" cy="2300288"/>
          </a:xfrm>
          <a:custGeom>
            <a:avLst/>
            <a:gdLst>
              <a:gd name="T0" fmla="*/ 270 w 2754"/>
              <a:gd name="T1" fmla="*/ 829 h 1449"/>
              <a:gd name="T2" fmla="*/ 253 w 2754"/>
              <a:gd name="T3" fmla="*/ 847 h 1449"/>
              <a:gd name="T4" fmla="*/ 235 w 2754"/>
              <a:gd name="T5" fmla="*/ 829 h 1449"/>
              <a:gd name="T6" fmla="*/ 165 w 2754"/>
              <a:gd name="T7" fmla="*/ 794 h 1449"/>
              <a:gd name="T8" fmla="*/ 87 w 2754"/>
              <a:gd name="T9" fmla="*/ 716 h 1449"/>
              <a:gd name="T10" fmla="*/ 26 w 2754"/>
              <a:gd name="T11" fmla="*/ 594 h 1449"/>
              <a:gd name="T12" fmla="*/ 61 w 2754"/>
              <a:gd name="T13" fmla="*/ 236 h 1449"/>
              <a:gd name="T14" fmla="*/ 183 w 2754"/>
              <a:gd name="T15" fmla="*/ 96 h 1449"/>
              <a:gd name="T16" fmla="*/ 209 w 2754"/>
              <a:gd name="T17" fmla="*/ 70 h 1449"/>
              <a:gd name="T18" fmla="*/ 261 w 2754"/>
              <a:gd name="T19" fmla="*/ 61 h 1449"/>
              <a:gd name="T20" fmla="*/ 453 w 2754"/>
              <a:gd name="T21" fmla="*/ 18 h 1449"/>
              <a:gd name="T22" fmla="*/ 863 w 2754"/>
              <a:gd name="T23" fmla="*/ 114 h 1449"/>
              <a:gd name="T24" fmla="*/ 907 w 2754"/>
              <a:gd name="T25" fmla="*/ 131 h 1449"/>
              <a:gd name="T26" fmla="*/ 959 w 2754"/>
              <a:gd name="T27" fmla="*/ 96 h 1449"/>
              <a:gd name="T28" fmla="*/ 977 w 2754"/>
              <a:gd name="T29" fmla="*/ 79 h 1449"/>
              <a:gd name="T30" fmla="*/ 1038 w 2754"/>
              <a:gd name="T31" fmla="*/ 61 h 1449"/>
              <a:gd name="T32" fmla="*/ 1282 w 2754"/>
              <a:gd name="T33" fmla="*/ 0 h 1449"/>
              <a:gd name="T34" fmla="*/ 1631 w 2754"/>
              <a:gd name="T35" fmla="*/ 9 h 1449"/>
              <a:gd name="T36" fmla="*/ 1745 w 2754"/>
              <a:gd name="T37" fmla="*/ 18 h 1449"/>
              <a:gd name="T38" fmla="*/ 1823 w 2754"/>
              <a:gd name="T39" fmla="*/ 35 h 1449"/>
              <a:gd name="T40" fmla="*/ 1919 w 2754"/>
              <a:gd name="T41" fmla="*/ 105 h 1449"/>
              <a:gd name="T42" fmla="*/ 1963 w 2754"/>
              <a:gd name="T43" fmla="*/ 201 h 1449"/>
              <a:gd name="T44" fmla="*/ 2024 w 2754"/>
              <a:gd name="T45" fmla="*/ 140 h 1449"/>
              <a:gd name="T46" fmla="*/ 2094 w 2754"/>
              <a:gd name="T47" fmla="*/ 122 h 1449"/>
              <a:gd name="T48" fmla="*/ 2495 w 2754"/>
              <a:gd name="T49" fmla="*/ 192 h 1449"/>
              <a:gd name="T50" fmla="*/ 2574 w 2754"/>
              <a:gd name="T51" fmla="*/ 236 h 1449"/>
              <a:gd name="T52" fmla="*/ 2653 w 2754"/>
              <a:gd name="T53" fmla="*/ 314 h 1449"/>
              <a:gd name="T54" fmla="*/ 2687 w 2754"/>
              <a:gd name="T55" fmla="*/ 367 h 1449"/>
              <a:gd name="T56" fmla="*/ 2696 w 2754"/>
              <a:gd name="T57" fmla="*/ 402 h 1449"/>
              <a:gd name="T58" fmla="*/ 2714 w 2754"/>
              <a:gd name="T59" fmla="*/ 454 h 1449"/>
              <a:gd name="T60" fmla="*/ 2705 w 2754"/>
              <a:gd name="T61" fmla="*/ 890 h 1449"/>
              <a:gd name="T62" fmla="*/ 2696 w 2754"/>
              <a:gd name="T63" fmla="*/ 969 h 1449"/>
              <a:gd name="T64" fmla="*/ 2661 w 2754"/>
              <a:gd name="T65" fmla="*/ 1039 h 1449"/>
              <a:gd name="T66" fmla="*/ 2591 w 2754"/>
              <a:gd name="T67" fmla="*/ 1143 h 1449"/>
              <a:gd name="T68" fmla="*/ 2373 w 2754"/>
              <a:gd name="T69" fmla="*/ 1292 h 1449"/>
              <a:gd name="T70" fmla="*/ 1981 w 2754"/>
              <a:gd name="T71" fmla="*/ 1274 h 1449"/>
              <a:gd name="T72" fmla="*/ 1928 w 2754"/>
              <a:gd name="T73" fmla="*/ 1239 h 1449"/>
              <a:gd name="T74" fmla="*/ 1780 w 2754"/>
              <a:gd name="T75" fmla="*/ 1344 h 1449"/>
              <a:gd name="T76" fmla="*/ 1448 w 2754"/>
              <a:gd name="T77" fmla="*/ 1431 h 1449"/>
              <a:gd name="T78" fmla="*/ 1309 w 2754"/>
              <a:gd name="T79" fmla="*/ 1449 h 1449"/>
              <a:gd name="T80" fmla="*/ 994 w 2754"/>
              <a:gd name="T81" fmla="*/ 1440 h 1449"/>
              <a:gd name="T82" fmla="*/ 959 w 2754"/>
              <a:gd name="T83" fmla="*/ 1431 h 1449"/>
              <a:gd name="T84" fmla="*/ 881 w 2754"/>
              <a:gd name="T85" fmla="*/ 1423 h 1449"/>
              <a:gd name="T86" fmla="*/ 776 w 2754"/>
              <a:gd name="T87" fmla="*/ 1405 h 1449"/>
              <a:gd name="T88" fmla="*/ 654 w 2754"/>
              <a:gd name="T89" fmla="*/ 1362 h 1449"/>
              <a:gd name="T90" fmla="*/ 541 w 2754"/>
              <a:gd name="T91" fmla="*/ 1318 h 1449"/>
              <a:gd name="T92" fmla="*/ 383 w 2754"/>
              <a:gd name="T93" fmla="*/ 1248 h 1449"/>
              <a:gd name="T94" fmla="*/ 305 w 2754"/>
              <a:gd name="T95" fmla="*/ 1213 h 1449"/>
              <a:gd name="T96" fmla="*/ 226 w 2754"/>
              <a:gd name="T97" fmla="*/ 1152 h 1449"/>
              <a:gd name="T98" fmla="*/ 165 w 2754"/>
              <a:gd name="T99" fmla="*/ 1074 h 1449"/>
              <a:gd name="T100" fmla="*/ 157 w 2754"/>
              <a:gd name="T101" fmla="*/ 925 h 1449"/>
              <a:gd name="T102" fmla="*/ 200 w 2754"/>
              <a:gd name="T103" fmla="*/ 890 h 1449"/>
              <a:gd name="T104" fmla="*/ 253 w 2754"/>
              <a:gd name="T105" fmla="*/ 873 h 1449"/>
              <a:gd name="T106" fmla="*/ 270 w 2754"/>
              <a:gd name="T107" fmla="*/ 829 h 1449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w 2754"/>
              <a:gd name="T163" fmla="*/ 0 h 1449"/>
              <a:gd name="T164" fmla="*/ 2754 w 2754"/>
              <a:gd name="T165" fmla="*/ 1449 h 1449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T162" t="T163" r="T164" b="T165"/>
            <a:pathLst>
              <a:path w="2754" h="1449">
                <a:moveTo>
                  <a:pt x="270" y="829"/>
                </a:moveTo>
                <a:cubicBezTo>
                  <a:pt x="264" y="835"/>
                  <a:pt x="261" y="847"/>
                  <a:pt x="253" y="847"/>
                </a:cubicBezTo>
                <a:cubicBezTo>
                  <a:pt x="245" y="847"/>
                  <a:pt x="242" y="834"/>
                  <a:pt x="235" y="829"/>
                </a:cubicBezTo>
                <a:cubicBezTo>
                  <a:pt x="200" y="804"/>
                  <a:pt x="198" y="805"/>
                  <a:pt x="165" y="794"/>
                </a:cubicBezTo>
                <a:cubicBezTo>
                  <a:pt x="144" y="761"/>
                  <a:pt x="120" y="737"/>
                  <a:pt x="87" y="716"/>
                </a:cubicBezTo>
                <a:cubicBezTo>
                  <a:pt x="60" y="677"/>
                  <a:pt x="47" y="636"/>
                  <a:pt x="26" y="594"/>
                </a:cubicBezTo>
                <a:cubicBezTo>
                  <a:pt x="28" y="540"/>
                  <a:pt x="0" y="324"/>
                  <a:pt x="61" y="236"/>
                </a:cubicBezTo>
                <a:cubicBezTo>
                  <a:pt x="76" y="172"/>
                  <a:pt x="131" y="133"/>
                  <a:pt x="183" y="96"/>
                </a:cubicBezTo>
                <a:cubicBezTo>
                  <a:pt x="193" y="89"/>
                  <a:pt x="198" y="75"/>
                  <a:pt x="209" y="70"/>
                </a:cubicBezTo>
                <a:cubicBezTo>
                  <a:pt x="225" y="63"/>
                  <a:pt x="244" y="64"/>
                  <a:pt x="261" y="61"/>
                </a:cubicBezTo>
                <a:cubicBezTo>
                  <a:pt x="301" y="23"/>
                  <a:pt x="400" y="24"/>
                  <a:pt x="453" y="18"/>
                </a:cubicBezTo>
                <a:cubicBezTo>
                  <a:pt x="569" y="23"/>
                  <a:pt x="768" y="13"/>
                  <a:pt x="863" y="114"/>
                </a:cubicBezTo>
                <a:cubicBezTo>
                  <a:pt x="873" y="144"/>
                  <a:pt x="866" y="152"/>
                  <a:pt x="907" y="131"/>
                </a:cubicBezTo>
                <a:cubicBezTo>
                  <a:pt x="926" y="122"/>
                  <a:pt x="942" y="108"/>
                  <a:pt x="959" y="96"/>
                </a:cubicBezTo>
                <a:cubicBezTo>
                  <a:pt x="966" y="91"/>
                  <a:pt x="970" y="83"/>
                  <a:pt x="977" y="79"/>
                </a:cubicBezTo>
                <a:cubicBezTo>
                  <a:pt x="990" y="71"/>
                  <a:pt x="1026" y="65"/>
                  <a:pt x="1038" y="61"/>
                </a:cubicBezTo>
                <a:cubicBezTo>
                  <a:pt x="1133" y="26"/>
                  <a:pt x="1176" y="10"/>
                  <a:pt x="1282" y="0"/>
                </a:cubicBezTo>
                <a:cubicBezTo>
                  <a:pt x="1398" y="3"/>
                  <a:pt x="1515" y="4"/>
                  <a:pt x="1631" y="9"/>
                </a:cubicBezTo>
                <a:cubicBezTo>
                  <a:pt x="1669" y="10"/>
                  <a:pt x="1707" y="13"/>
                  <a:pt x="1745" y="18"/>
                </a:cubicBezTo>
                <a:cubicBezTo>
                  <a:pt x="1771" y="22"/>
                  <a:pt x="1823" y="35"/>
                  <a:pt x="1823" y="35"/>
                </a:cubicBezTo>
                <a:cubicBezTo>
                  <a:pt x="1859" y="52"/>
                  <a:pt x="1892" y="76"/>
                  <a:pt x="1919" y="105"/>
                </a:cubicBezTo>
                <a:cubicBezTo>
                  <a:pt x="1932" y="144"/>
                  <a:pt x="1936" y="173"/>
                  <a:pt x="1963" y="201"/>
                </a:cubicBezTo>
                <a:cubicBezTo>
                  <a:pt x="1984" y="180"/>
                  <a:pt x="1995" y="151"/>
                  <a:pt x="2024" y="140"/>
                </a:cubicBezTo>
                <a:cubicBezTo>
                  <a:pt x="2047" y="132"/>
                  <a:pt x="2094" y="122"/>
                  <a:pt x="2094" y="122"/>
                </a:cubicBezTo>
                <a:cubicBezTo>
                  <a:pt x="2287" y="130"/>
                  <a:pt x="2338" y="130"/>
                  <a:pt x="2495" y="192"/>
                </a:cubicBezTo>
                <a:cubicBezTo>
                  <a:pt x="2518" y="215"/>
                  <a:pt x="2543" y="225"/>
                  <a:pt x="2574" y="236"/>
                </a:cubicBezTo>
                <a:cubicBezTo>
                  <a:pt x="2600" y="272"/>
                  <a:pt x="2631" y="284"/>
                  <a:pt x="2653" y="314"/>
                </a:cubicBezTo>
                <a:cubicBezTo>
                  <a:pt x="2666" y="331"/>
                  <a:pt x="2687" y="367"/>
                  <a:pt x="2687" y="367"/>
                </a:cubicBezTo>
                <a:cubicBezTo>
                  <a:pt x="2690" y="379"/>
                  <a:pt x="2692" y="390"/>
                  <a:pt x="2696" y="402"/>
                </a:cubicBezTo>
                <a:cubicBezTo>
                  <a:pt x="2701" y="420"/>
                  <a:pt x="2714" y="454"/>
                  <a:pt x="2714" y="454"/>
                </a:cubicBezTo>
                <a:cubicBezTo>
                  <a:pt x="2736" y="598"/>
                  <a:pt x="2754" y="750"/>
                  <a:pt x="2705" y="890"/>
                </a:cubicBezTo>
                <a:cubicBezTo>
                  <a:pt x="2702" y="916"/>
                  <a:pt x="2704" y="944"/>
                  <a:pt x="2696" y="969"/>
                </a:cubicBezTo>
                <a:cubicBezTo>
                  <a:pt x="2689" y="994"/>
                  <a:pt x="2661" y="1039"/>
                  <a:pt x="2661" y="1039"/>
                </a:cubicBezTo>
                <a:cubicBezTo>
                  <a:pt x="2649" y="1091"/>
                  <a:pt x="2631" y="1104"/>
                  <a:pt x="2591" y="1143"/>
                </a:cubicBezTo>
                <a:cubicBezTo>
                  <a:pt x="2516" y="1217"/>
                  <a:pt x="2479" y="1270"/>
                  <a:pt x="2373" y="1292"/>
                </a:cubicBezTo>
                <a:cubicBezTo>
                  <a:pt x="2266" y="1344"/>
                  <a:pt x="2098" y="1315"/>
                  <a:pt x="1981" y="1274"/>
                </a:cubicBezTo>
                <a:cubicBezTo>
                  <a:pt x="1944" y="1239"/>
                  <a:pt x="1978" y="1224"/>
                  <a:pt x="1928" y="1239"/>
                </a:cubicBezTo>
                <a:cubicBezTo>
                  <a:pt x="1894" y="1292"/>
                  <a:pt x="1840" y="1328"/>
                  <a:pt x="1780" y="1344"/>
                </a:cubicBezTo>
                <a:cubicBezTo>
                  <a:pt x="1682" y="1412"/>
                  <a:pt x="1562" y="1418"/>
                  <a:pt x="1448" y="1431"/>
                </a:cubicBezTo>
                <a:cubicBezTo>
                  <a:pt x="1402" y="1436"/>
                  <a:pt x="1309" y="1449"/>
                  <a:pt x="1309" y="1449"/>
                </a:cubicBezTo>
                <a:cubicBezTo>
                  <a:pt x="1204" y="1446"/>
                  <a:pt x="1099" y="1445"/>
                  <a:pt x="994" y="1440"/>
                </a:cubicBezTo>
                <a:cubicBezTo>
                  <a:pt x="982" y="1439"/>
                  <a:pt x="971" y="1433"/>
                  <a:pt x="959" y="1431"/>
                </a:cubicBezTo>
                <a:cubicBezTo>
                  <a:pt x="933" y="1427"/>
                  <a:pt x="907" y="1427"/>
                  <a:pt x="881" y="1423"/>
                </a:cubicBezTo>
                <a:cubicBezTo>
                  <a:pt x="846" y="1418"/>
                  <a:pt x="776" y="1405"/>
                  <a:pt x="776" y="1405"/>
                </a:cubicBezTo>
                <a:cubicBezTo>
                  <a:pt x="729" y="1386"/>
                  <a:pt x="705" y="1370"/>
                  <a:pt x="654" y="1362"/>
                </a:cubicBezTo>
                <a:cubicBezTo>
                  <a:pt x="619" y="1338"/>
                  <a:pt x="582" y="1329"/>
                  <a:pt x="541" y="1318"/>
                </a:cubicBezTo>
                <a:cubicBezTo>
                  <a:pt x="493" y="1286"/>
                  <a:pt x="434" y="1274"/>
                  <a:pt x="383" y="1248"/>
                </a:cubicBezTo>
                <a:cubicBezTo>
                  <a:pt x="307" y="1210"/>
                  <a:pt x="373" y="1230"/>
                  <a:pt x="305" y="1213"/>
                </a:cubicBezTo>
                <a:cubicBezTo>
                  <a:pt x="252" y="1161"/>
                  <a:pt x="279" y="1179"/>
                  <a:pt x="226" y="1152"/>
                </a:cubicBezTo>
                <a:cubicBezTo>
                  <a:pt x="206" y="1125"/>
                  <a:pt x="189" y="1097"/>
                  <a:pt x="165" y="1074"/>
                </a:cubicBezTo>
                <a:cubicBezTo>
                  <a:pt x="147" y="1014"/>
                  <a:pt x="140" y="1003"/>
                  <a:pt x="157" y="925"/>
                </a:cubicBezTo>
                <a:cubicBezTo>
                  <a:pt x="163" y="897"/>
                  <a:pt x="178" y="897"/>
                  <a:pt x="200" y="890"/>
                </a:cubicBezTo>
                <a:cubicBezTo>
                  <a:pt x="218" y="884"/>
                  <a:pt x="253" y="873"/>
                  <a:pt x="253" y="873"/>
                </a:cubicBezTo>
                <a:cubicBezTo>
                  <a:pt x="276" y="849"/>
                  <a:pt x="270" y="863"/>
                  <a:pt x="270" y="829"/>
                </a:cubicBezTo>
                <a:close/>
              </a:path>
            </a:pathLst>
          </a:custGeom>
          <a:gradFill rotWithShape="1">
            <a:gsLst>
              <a:gs pos="0">
                <a:srgbClr val="FFEBFA"/>
              </a:gs>
              <a:gs pos="30000">
                <a:srgbClr val="C4D6EB"/>
              </a:gs>
              <a:gs pos="60001">
                <a:srgbClr val="85C2FF"/>
              </a:gs>
              <a:gs pos="100000">
                <a:srgbClr val="5E9EFF"/>
              </a:gs>
            </a:gsLst>
            <a:path path="rect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 b="1">
              <a:solidFill>
                <a:srgbClr val="990000"/>
              </a:solidFill>
            </a:endParaRPr>
          </a:p>
          <a:p>
            <a:endParaRPr lang="ru-RU" b="1">
              <a:solidFill>
                <a:srgbClr val="990000"/>
              </a:solidFill>
            </a:endParaRPr>
          </a:p>
          <a:p>
            <a:r>
              <a:rPr lang="ru-RU" b="1">
                <a:solidFill>
                  <a:srgbClr val="990000"/>
                </a:solidFill>
              </a:rPr>
              <a:t>                </a:t>
            </a:r>
            <a:r>
              <a:rPr lang="ru-RU" sz="4000" b="1">
                <a:solidFill>
                  <a:srgbClr val="990000"/>
                </a:solidFill>
              </a:rPr>
              <a:t>Книжки -   </a:t>
            </a:r>
          </a:p>
          <a:p>
            <a:r>
              <a:rPr lang="ru-RU" sz="4000" b="1">
                <a:solidFill>
                  <a:srgbClr val="990000"/>
                </a:solidFill>
              </a:rPr>
              <a:t>      дощечки</a:t>
            </a:r>
            <a:endParaRPr lang="ru-RU" sz="4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3" descr="RG28_0"/>
          <p:cNvPicPr>
            <a:picLocks noChangeAspect="1" noChangeArrowheads="1"/>
          </p:cNvPicPr>
          <p:nvPr/>
        </p:nvPicPr>
        <p:blipFill>
          <a:blip r:embed="rId3" cstate="print">
            <a:lum bright="-2000" contrast="20000"/>
          </a:blip>
          <a:srcRect/>
          <a:stretch>
            <a:fillRect/>
          </a:stretch>
        </p:blipFill>
        <p:spPr bwMode="auto">
          <a:xfrm>
            <a:off x="1547814" y="3151188"/>
            <a:ext cx="5761037" cy="3706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323851" y="1"/>
            <a:ext cx="4824413" cy="3475832"/>
            <a:chOff x="657" y="119"/>
            <a:chExt cx="4082" cy="1661"/>
          </a:xfrm>
        </p:grpSpPr>
        <p:sp>
          <p:nvSpPr>
            <p:cNvPr id="15365" name="AutoShape 5"/>
            <p:cNvSpPr>
              <a:spLocks noChangeArrowheads="1"/>
            </p:cNvSpPr>
            <p:nvPr/>
          </p:nvSpPr>
          <p:spPr bwMode="auto">
            <a:xfrm>
              <a:off x="657" y="119"/>
              <a:ext cx="4082" cy="1661"/>
            </a:xfrm>
            <a:prstGeom prst="horizontalScroll">
              <a:avLst>
                <a:gd name="adj" fmla="val 12500"/>
              </a:avLst>
            </a:prstGeom>
            <a:gradFill rotWithShape="1">
              <a:gsLst>
                <a:gs pos="0">
                  <a:srgbClr val="D1C39F"/>
                </a:gs>
                <a:gs pos="17500">
                  <a:srgbClr val="F0EBD5"/>
                </a:gs>
                <a:gs pos="50000">
                  <a:srgbClr val="FFEFD1"/>
                </a:gs>
                <a:gs pos="82500">
                  <a:srgbClr val="F0EBD5"/>
                </a:gs>
                <a:gs pos="100000">
                  <a:srgbClr val="D1C39F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5366" name="Text Box 6"/>
            <p:cNvSpPr txBox="1">
              <a:spLocks noChangeArrowheads="1"/>
            </p:cNvSpPr>
            <p:nvPr/>
          </p:nvSpPr>
          <p:spPr bwMode="auto">
            <a:xfrm>
              <a:off x="930" y="346"/>
              <a:ext cx="3629" cy="10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 sz="2800">
                  <a:latin typeface="Monotype Corsiva" pitchFamily="66" charset="0"/>
                </a:rPr>
                <a:t>Наши предки, жители Великого Новгорода  и других городов Руси, писали на бересте — верхнем слое березовой коры.</a:t>
              </a:r>
            </a:p>
          </p:txBody>
        </p:sp>
      </p:grpSp>
      <p:sp>
        <p:nvSpPr>
          <p:cNvPr id="15364" name="Freeform 7"/>
          <p:cNvSpPr>
            <a:spLocks/>
          </p:cNvSpPr>
          <p:nvPr/>
        </p:nvSpPr>
        <p:spPr bwMode="auto">
          <a:xfrm>
            <a:off x="5219701" y="476250"/>
            <a:ext cx="3924300" cy="2012950"/>
          </a:xfrm>
          <a:custGeom>
            <a:avLst/>
            <a:gdLst>
              <a:gd name="T0" fmla="*/ 270 w 2754"/>
              <a:gd name="T1" fmla="*/ 829 h 1449"/>
              <a:gd name="T2" fmla="*/ 253 w 2754"/>
              <a:gd name="T3" fmla="*/ 847 h 1449"/>
              <a:gd name="T4" fmla="*/ 235 w 2754"/>
              <a:gd name="T5" fmla="*/ 829 h 1449"/>
              <a:gd name="T6" fmla="*/ 165 w 2754"/>
              <a:gd name="T7" fmla="*/ 794 h 1449"/>
              <a:gd name="T8" fmla="*/ 87 w 2754"/>
              <a:gd name="T9" fmla="*/ 716 h 1449"/>
              <a:gd name="T10" fmla="*/ 26 w 2754"/>
              <a:gd name="T11" fmla="*/ 594 h 1449"/>
              <a:gd name="T12" fmla="*/ 61 w 2754"/>
              <a:gd name="T13" fmla="*/ 236 h 1449"/>
              <a:gd name="T14" fmla="*/ 183 w 2754"/>
              <a:gd name="T15" fmla="*/ 96 h 1449"/>
              <a:gd name="T16" fmla="*/ 209 w 2754"/>
              <a:gd name="T17" fmla="*/ 70 h 1449"/>
              <a:gd name="T18" fmla="*/ 261 w 2754"/>
              <a:gd name="T19" fmla="*/ 61 h 1449"/>
              <a:gd name="T20" fmla="*/ 453 w 2754"/>
              <a:gd name="T21" fmla="*/ 18 h 1449"/>
              <a:gd name="T22" fmla="*/ 863 w 2754"/>
              <a:gd name="T23" fmla="*/ 114 h 1449"/>
              <a:gd name="T24" fmla="*/ 907 w 2754"/>
              <a:gd name="T25" fmla="*/ 131 h 1449"/>
              <a:gd name="T26" fmla="*/ 959 w 2754"/>
              <a:gd name="T27" fmla="*/ 96 h 1449"/>
              <a:gd name="T28" fmla="*/ 977 w 2754"/>
              <a:gd name="T29" fmla="*/ 79 h 1449"/>
              <a:gd name="T30" fmla="*/ 1038 w 2754"/>
              <a:gd name="T31" fmla="*/ 61 h 1449"/>
              <a:gd name="T32" fmla="*/ 1282 w 2754"/>
              <a:gd name="T33" fmla="*/ 0 h 1449"/>
              <a:gd name="T34" fmla="*/ 1631 w 2754"/>
              <a:gd name="T35" fmla="*/ 9 h 1449"/>
              <a:gd name="T36" fmla="*/ 1745 w 2754"/>
              <a:gd name="T37" fmla="*/ 18 h 1449"/>
              <a:gd name="T38" fmla="*/ 1823 w 2754"/>
              <a:gd name="T39" fmla="*/ 35 h 1449"/>
              <a:gd name="T40" fmla="*/ 1919 w 2754"/>
              <a:gd name="T41" fmla="*/ 105 h 1449"/>
              <a:gd name="T42" fmla="*/ 1963 w 2754"/>
              <a:gd name="T43" fmla="*/ 201 h 1449"/>
              <a:gd name="T44" fmla="*/ 2024 w 2754"/>
              <a:gd name="T45" fmla="*/ 140 h 1449"/>
              <a:gd name="T46" fmla="*/ 2094 w 2754"/>
              <a:gd name="T47" fmla="*/ 122 h 1449"/>
              <a:gd name="T48" fmla="*/ 2495 w 2754"/>
              <a:gd name="T49" fmla="*/ 192 h 1449"/>
              <a:gd name="T50" fmla="*/ 2574 w 2754"/>
              <a:gd name="T51" fmla="*/ 236 h 1449"/>
              <a:gd name="T52" fmla="*/ 2653 w 2754"/>
              <a:gd name="T53" fmla="*/ 314 h 1449"/>
              <a:gd name="T54" fmla="*/ 2687 w 2754"/>
              <a:gd name="T55" fmla="*/ 367 h 1449"/>
              <a:gd name="T56" fmla="*/ 2696 w 2754"/>
              <a:gd name="T57" fmla="*/ 402 h 1449"/>
              <a:gd name="T58" fmla="*/ 2714 w 2754"/>
              <a:gd name="T59" fmla="*/ 454 h 1449"/>
              <a:gd name="T60" fmla="*/ 2705 w 2754"/>
              <a:gd name="T61" fmla="*/ 890 h 1449"/>
              <a:gd name="T62" fmla="*/ 2696 w 2754"/>
              <a:gd name="T63" fmla="*/ 969 h 1449"/>
              <a:gd name="T64" fmla="*/ 2661 w 2754"/>
              <a:gd name="T65" fmla="*/ 1039 h 1449"/>
              <a:gd name="T66" fmla="*/ 2591 w 2754"/>
              <a:gd name="T67" fmla="*/ 1143 h 1449"/>
              <a:gd name="T68" fmla="*/ 2373 w 2754"/>
              <a:gd name="T69" fmla="*/ 1292 h 1449"/>
              <a:gd name="T70" fmla="*/ 1981 w 2754"/>
              <a:gd name="T71" fmla="*/ 1274 h 1449"/>
              <a:gd name="T72" fmla="*/ 1928 w 2754"/>
              <a:gd name="T73" fmla="*/ 1239 h 1449"/>
              <a:gd name="T74" fmla="*/ 1780 w 2754"/>
              <a:gd name="T75" fmla="*/ 1344 h 1449"/>
              <a:gd name="T76" fmla="*/ 1448 w 2754"/>
              <a:gd name="T77" fmla="*/ 1431 h 1449"/>
              <a:gd name="T78" fmla="*/ 1309 w 2754"/>
              <a:gd name="T79" fmla="*/ 1449 h 1449"/>
              <a:gd name="T80" fmla="*/ 994 w 2754"/>
              <a:gd name="T81" fmla="*/ 1440 h 1449"/>
              <a:gd name="T82" fmla="*/ 959 w 2754"/>
              <a:gd name="T83" fmla="*/ 1431 h 1449"/>
              <a:gd name="T84" fmla="*/ 881 w 2754"/>
              <a:gd name="T85" fmla="*/ 1423 h 1449"/>
              <a:gd name="T86" fmla="*/ 776 w 2754"/>
              <a:gd name="T87" fmla="*/ 1405 h 1449"/>
              <a:gd name="T88" fmla="*/ 654 w 2754"/>
              <a:gd name="T89" fmla="*/ 1362 h 1449"/>
              <a:gd name="T90" fmla="*/ 541 w 2754"/>
              <a:gd name="T91" fmla="*/ 1318 h 1449"/>
              <a:gd name="T92" fmla="*/ 383 w 2754"/>
              <a:gd name="T93" fmla="*/ 1248 h 1449"/>
              <a:gd name="T94" fmla="*/ 305 w 2754"/>
              <a:gd name="T95" fmla="*/ 1213 h 1449"/>
              <a:gd name="T96" fmla="*/ 226 w 2754"/>
              <a:gd name="T97" fmla="*/ 1152 h 1449"/>
              <a:gd name="T98" fmla="*/ 165 w 2754"/>
              <a:gd name="T99" fmla="*/ 1074 h 1449"/>
              <a:gd name="T100" fmla="*/ 157 w 2754"/>
              <a:gd name="T101" fmla="*/ 925 h 1449"/>
              <a:gd name="T102" fmla="*/ 200 w 2754"/>
              <a:gd name="T103" fmla="*/ 890 h 1449"/>
              <a:gd name="T104" fmla="*/ 253 w 2754"/>
              <a:gd name="T105" fmla="*/ 873 h 1449"/>
              <a:gd name="T106" fmla="*/ 270 w 2754"/>
              <a:gd name="T107" fmla="*/ 829 h 1449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w 2754"/>
              <a:gd name="T163" fmla="*/ 0 h 1449"/>
              <a:gd name="T164" fmla="*/ 2754 w 2754"/>
              <a:gd name="T165" fmla="*/ 1449 h 1449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T162" t="T163" r="T164" b="T165"/>
            <a:pathLst>
              <a:path w="2754" h="1449">
                <a:moveTo>
                  <a:pt x="270" y="829"/>
                </a:moveTo>
                <a:cubicBezTo>
                  <a:pt x="264" y="835"/>
                  <a:pt x="261" y="847"/>
                  <a:pt x="253" y="847"/>
                </a:cubicBezTo>
                <a:cubicBezTo>
                  <a:pt x="245" y="847"/>
                  <a:pt x="242" y="834"/>
                  <a:pt x="235" y="829"/>
                </a:cubicBezTo>
                <a:cubicBezTo>
                  <a:pt x="200" y="804"/>
                  <a:pt x="198" y="805"/>
                  <a:pt x="165" y="794"/>
                </a:cubicBezTo>
                <a:cubicBezTo>
                  <a:pt x="144" y="761"/>
                  <a:pt x="120" y="737"/>
                  <a:pt x="87" y="716"/>
                </a:cubicBezTo>
                <a:cubicBezTo>
                  <a:pt x="60" y="677"/>
                  <a:pt x="47" y="636"/>
                  <a:pt x="26" y="594"/>
                </a:cubicBezTo>
                <a:cubicBezTo>
                  <a:pt x="28" y="540"/>
                  <a:pt x="0" y="324"/>
                  <a:pt x="61" y="236"/>
                </a:cubicBezTo>
                <a:cubicBezTo>
                  <a:pt x="76" y="172"/>
                  <a:pt x="131" y="133"/>
                  <a:pt x="183" y="96"/>
                </a:cubicBezTo>
                <a:cubicBezTo>
                  <a:pt x="193" y="89"/>
                  <a:pt x="198" y="75"/>
                  <a:pt x="209" y="70"/>
                </a:cubicBezTo>
                <a:cubicBezTo>
                  <a:pt x="225" y="63"/>
                  <a:pt x="244" y="64"/>
                  <a:pt x="261" y="61"/>
                </a:cubicBezTo>
                <a:cubicBezTo>
                  <a:pt x="301" y="23"/>
                  <a:pt x="400" y="24"/>
                  <a:pt x="453" y="18"/>
                </a:cubicBezTo>
                <a:cubicBezTo>
                  <a:pt x="569" y="23"/>
                  <a:pt x="768" y="13"/>
                  <a:pt x="863" y="114"/>
                </a:cubicBezTo>
                <a:cubicBezTo>
                  <a:pt x="873" y="144"/>
                  <a:pt x="866" y="152"/>
                  <a:pt x="907" y="131"/>
                </a:cubicBezTo>
                <a:cubicBezTo>
                  <a:pt x="926" y="122"/>
                  <a:pt x="942" y="108"/>
                  <a:pt x="959" y="96"/>
                </a:cubicBezTo>
                <a:cubicBezTo>
                  <a:pt x="966" y="91"/>
                  <a:pt x="970" y="83"/>
                  <a:pt x="977" y="79"/>
                </a:cubicBezTo>
                <a:cubicBezTo>
                  <a:pt x="990" y="71"/>
                  <a:pt x="1026" y="65"/>
                  <a:pt x="1038" y="61"/>
                </a:cubicBezTo>
                <a:cubicBezTo>
                  <a:pt x="1133" y="26"/>
                  <a:pt x="1176" y="10"/>
                  <a:pt x="1282" y="0"/>
                </a:cubicBezTo>
                <a:cubicBezTo>
                  <a:pt x="1398" y="3"/>
                  <a:pt x="1515" y="4"/>
                  <a:pt x="1631" y="9"/>
                </a:cubicBezTo>
                <a:cubicBezTo>
                  <a:pt x="1669" y="10"/>
                  <a:pt x="1707" y="13"/>
                  <a:pt x="1745" y="18"/>
                </a:cubicBezTo>
                <a:cubicBezTo>
                  <a:pt x="1771" y="22"/>
                  <a:pt x="1823" y="35"/>
                  <a:pt x="1823" y="35"/>
                </a:cubicBezTo>
                <a:cubicBezTo>
                  <a:pt x="1859" y="52"/>
                  <a:pt x="1892" y="76"/>
                  <a:pt x="1919" y="105"/>
                </a:cubicBezTo>
                <a:cubicBezTo>
                  <a:pt x="1932" y="144"/>
                  <a:pt x="1936" y="173"/>
                  <a:pt x="1963" y="201"/>
                </a:cubicBezTo>
                <a:cubicBezTo>
                  <a:pt x="1984" y="180"/>
                  <a:pt x="1995" y="151"/>
                  <a:pt x="2024" y="140"/>
                </a:cubicBezTo>
                <a:cubicBezTo>
                  <a:pt x="2047" y="132"/>
                  <a:pt x="2094" y="122"/>
                  <a:pt x="2094" y="122"/>
                </a:cubicBezTo>
                <a:cubicBezTo>
                  <a:pt x="2287" y="130"/>
                  <a:pt x="2338" y="130"/>
                  <a:pt x="2495" y="192"/>
                </a:cubicBezTo>
                <a:cubicBezTo>
                  <a:pt x="2518" y="215"/>
                  <a:pt x="2543" y="225"/>
                  <a:pt x="2574" y="236"/>
                </a:cubicBezTo>
                <a:cubicBezTo>
                  <a:pt x="2600" y="272"/>
                  <a:pt x="2631" y="284"/>
                  <a:pt x="2653" y="314"/>
                </a:cubicBezTo>
                <a:cubicBezTo>
                  <a:pt x="2666" y="331"/>
                  <a:pt x="2687" y="367"/>
                  <a:pt x="2687" y="367"/>
                </a:cubicBezTo>
                <a:cubicBezTo>
                  <a:pt x="2690" y="379"/>
                  <a:pt x="2692" y="390"/>
                  <a:pt x="2696" y="402"/>
                </a:cubicBezTo>
                <a:cubicBezTo>
                  <a:pt x="2701" y="420"/>
                  <a:pt x="2714" y="454"/>
                  <a:pt x="2714" y="454"/>
                </a:cubicBezTo>
                <a:cubicBezTo>
                  <a:pt x="2736" y="598"/>
                  <a:pt x="2754" y="750"/>
                  <a:pt x="2705" y="890"/>
                </a:cubicBezTo>
                <a:cubicBezTo>
                  <a:pt x="2702" y="916"/>
                  <a:pt x="2704" y="944"/>
                  <a:pt x="2696" y="969"/>
                </a:cubicBezTo>
                <a:cubicBezTo>
                  <a:pt x="2689" y="994"/>
                  <a:pt x="2661" y="1039"/>
                  <a:pt x="2661" y="1039"/>
                </a:cubicBezTo>
                <a:cubicBezTo>
                  <a:pt x="2649" y="1091"/>
                  <a:pt x="2631" y="1104"/>
                  <a:pt x="2591" y="1143"/>
                </a:cubicBezTo>
                <a:cubicBezTo>
                  <a:pt x="2516" y="1217"/>
                  <a:pt x="2479" y="1270"/>
                  <a:pt x="2373" y="1292"/>
                </a:cubicBezTo>
                <a:cubicBezTo>
                  <a:pt x="2266" y="1344"/>
                  <a:pt x="2098" y="1315"/>
                  <a:pt x="1981" y="1274"/>
                </a:cubicBezTo>
                <a:cubicBezTo>
                  <a:pt x="1944" y="1239"/>
                  <a:pt x="1978" y="1224"/>
                  <a:pt x="1928" y="1239"/>
                </a:cubicBezTo>
                <a:cubicBezTo>
                  <a:pt x="1894" y="1292"/>
                  <a:pt x="1840" y="1328"/>
                  <a:pt x="1780" y="1344"/>
                </a:cubicBezTo>
                <a:cubicBezTo>
                  <a:pt x="1682" y="1412"/>
                  <a:pt x="1562" y="1418"/>
                  <a:pt x="1448" y="1431"/>
                </a:cubicBezTo>
                <a:cubicBezTo>
                  <a:pt x="1402" y="1436"/>
                  <a:pt x="1309" y="1449"/>
                  <a:pt x="1309" y="1449"/>
                </a:cubicBezTo>
                <a:cubicBezTo>
                  <a:pt x="1204" y="1446"/>
                  <a:pt x="1099" y="1445"/>
                  <a:pt x="994" y="1440"/>
                </a:cubicBezTo>
                <a:cubicBezTo>
                  <a:pt x="982" y="1439"/>
                  <a:pt x="971" y="1433"/>
                  <a:pt x="959" y="1431"/>
                </a:cubicBezTo>
                <a:cubicBezTo>
                  <a:pt x="933" y="1427"/>
                  <a:pt x="907" y="1427"/>
                  <a:pt x="881" y="1423"/>
                </a:cubicBezTo>
                <a:cubicBezTo>
                  <a:pt x="846" y="1418"/>
                  <a:pt x="776" y="1405"/>
                  <a:pt x="776" y="1405"/>
                </a:cubicBezTo>
                <a:cubicBezTo>
                  <a:pt x="729" y="1386"/>
                  <a:pt x="705" y="1370"/>
                  <a:pt x="654" y="1362"/>
                </a:cubicBezTo>
                <a:cubicBezTo>
                  <a:pt x="619" y="1338"/>
                  <a:pt x="582" y="1329"/>
                  <a:pt x="541" y="1318"/>
                </a:cubicBezTo>
                <a:cubicBezTo>
                  <a:pt x="493" y="1286"/>
                  <a:pt x="434" y="1274"/>
                  <a:pt x="383" y="1248"/>
                </a:cubicBezTo>
                <a:cubicBezTo>
                  <a:pt x="307" y="1210"/>
                  <a:pt x="373" y="1230"/>
                  <a:pt x="305" y="1213"/>
                </a:cubicBezTo>
                <a:cubicBezTo>
                  <a:pt x="252" y="1161"/>
                  <a:pt x="279" y="1179"/>
                  <a:pt x="226" y="1152"/>
                </a:cubicBezTo>
                <a:cubicBezTo>
                  <a:pt x="206" y="1125"/>
                  <a:pt x="189" y="1097"/>
                  <a:pt x="165" y="1074"/>
                </a:cubicBezTo>
                <a:cubicBezTo>
                  <a:pt x="147" y="1014"/>
                  <a:pt x="140" y="1003"/>
                  <a:pt x="157" y="925"/>
                </a:cubicBezTo>
                <a:cubicBezTo>
                  <a:pt x="163" y="897"/>
                  <a:pt x="178" y="897"/>
                  <a:pt x="200" y="890"/>
                </a:cubicBezTo>
                <a:cubicBezTo>
                  <a:pt x="218" y="884"/>
                  <a:pt x="253" y="873"/>
                  <a:pt x="253" y="873"/>
                </a:cubicBezTo>
                <a:cubicBezTo>
                  <a:pt x="276" y="849"/>
                  <a:pt x="270" y="863"/>
                  <a:pt x="270" y="829"/>
                </a:cubicBezTo>
                <a:close/>
              </a:path>
            </a:pathLst>
          </a:custGeom>
          <a:gradFill rotWithShape="1">
            <a:gsLst>
              <a:gs pos="0">
                <a:srgbClr val="FFEBFA"/>
              </a:gs>
              <a:gs pos="30000">
                <a:srgbClr val="C4D6EB"/>
              </a:gs>
              <a:gs pos="60001">
                <a:srgbClr val="85C2FF"/>
              </a:gs>
              <a:gs pos="100000">
                <a:srgbClr val="5E9EFF"/>
              </a:gs>
            </a:gsLst>
            <a:path path="rect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 b="1">
              <a:solidFill>
                <a:srgbClr val="990000"/>
              </a:solidFill>
            </a:endParaRPr>
          </a:p>
          <a:p>
            <a:endParaRPr lang="ru-RU" b="1">
              <a:solidFill>
                <a:srgbClr val="990000"/>
              </a:solidFill>
            </a:endParaRPr>
          </a:p>
          <a:p>
            <a:r>
              <a:rPr lang="ru-RU" b="1">
                <a:solidFill>
                  <a:srgbClr val="990000"/>
                </a:solidFill>
              </a:rPr>
              <a:t>                </a:t>
            </a:r>
            <a:r>
              <a:rPr lang="ru-RU" sz="4000" b="1">
                <a:solidFill>
                  <a:srgbClr val="990000"/>
                </a:solidFill>
              </a:rPr>
              <a:t>Береста</a:t>
            </a:r>
            <a:endParaRPr lang="ru-RU" sz="4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2"/>
          <p:cNvSpPr txBox="1">
            <a:spLocks noChangeArrowheads="1"/>
          </p:cNvSpPr>
          <p:nvPr/>
        </p:nvSpPr>
        <p:spPr bwMode="auto">
          <a:xfrm>
            <a:off x="468314" y="260351"/>
            <a:ext cx="8135937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 dirty="0"/>
              <a:t>Месяцы, а то и годы уходили на то, чтобы написать какую-нибудь книгу да ещё украсить её рисунками. Вдобавок некоторые из них одевали в дорогую кожу, парчу, а иногда и в серебро. Нередко владельцы таких книг приковывали их цепями к полкам, чтобы не украли. </a:t>
            </a:r>
          </a:p>
          <a:p>
            <a:pPr algn="ctr"/>
            <a:r>
              <a:rPr lang="ru-RU" sz="2400" b="1" dirty="0"/>
              <a:t>Не удивительно, что рукописные </a:t>
            </a:r>
            <a:r>
              <a:rPr lang="ru-RU" sz="2400" b="1" dirty="0" smtClean="0"/>
              <a:t>книги</a:t>
            </a:r>
          </a:p>
          <a:p>
            <a:pPr algn="ctr"/>
            <a:r>
              <a:rPr lang="ru-RU" sz="2000" b="1" dirty="0" smtClean="0">
                <a:solidFill>
                  <a:srgbClr val="990000"/>
                </a:solidFill>
              </a:rPr>
              <a:t> </a:t>
            </a:r>
            <a:r>
              <a:rPr lang="ru-RU" sz="2800" b="1" dirty="0">
                <a:solidFill>
                  <a:srgbClr val="990000"/>
                </a:solidFill>
              </a:rPr>
              <a:t>стоили очень дорого.</a:t>
            </a:r>
            <a:r>
              <a:rPr lang="ru-RU" sz="2800" dirty="0">
                <a:solidFill>
                  <a:srgbClr val="990000"/>
                </a:solidFill>
              </a:rPr>
              <a:t> </a:t>
            </a:r>
          </a:p>
        </p:txBody>
      </p:sp>
      <p:pic>
        <p:nvPicPr>
          <p:cNvPr id="18435" name="Picture 3" descr="RG9_00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500439"/>
            <a:ext cx="4327525" cy="275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6" name="Picture 3" descr="65"/>
          <p:cNvPicPr>
            <a:picLocks noChangeAspect="1" noChangeArrowheads="1"/>
          </p:cNvPicPr>
          <p:nvPr/>
        </p:nvPicPr>
        <p:blipFill>
          <a:blip r:embed="rId4" cstate="print">
            <a:lum bright="-2000" contrast="20000"/>
          </a:blip>
          <a:srcRect t="2579"/>
          <a:stretch>
            <a:fillRect/>
          </a:stretch>
        </p:blipFill>
        <p:spPr bwMode="auto">
          <a:xfrm>
            <a:off x="4404661" y="3857628"/>
            <a:ext cx="4739339" cy="2719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DSC01047.JP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b="10711"/>
          <a:stretch/>
        </p:blipFill>
        <p:spPr>
          <a:xfrm>
            <a:off x="21259" y="404664"/>
            <a:ext cx="9144001" cy="612339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2594"/>
          </a:xfrm>
        </p:spPr>
        <p:txBody>
          <a:bodyPr/>
          <a:lstStyle/>
          <a:p>
            <a:r>
              <a:rPr lang="ru-RU" sz="7200" b="1" dirty="0" smtClean="0">
                <a:solidFill>
                  <a:srgbClr val="F11BE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Книжные выставки</a:t>
            </a:r>
            <a:endParaRPr lang="ru-RU" sz="7200" b="1" dirty="0">
              <a:solidFill>
                <a:srgbClr val="F11BE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457201" y="1071547"/>
            <a:ext cx="4040188" cy="642941"/>
          </a:xfrm>
        </p:spPr>
        <p:txBody>
          <a:bodyPr/>
          <a:lstStyle/>
          <a:p>
            <a:pPr algn="ctr"/>
            <a:r>
              <a:rPr lang="ru-RU" sz="4400" dirty="0" smtClean="0"/>
              <a:t>К.И. Чуковский</a:t>
            </a:r>
            <a:endParaRPr lang="ru-RU" sz="4400" dirty="0"/>
          </a:p>
        </p:txBody>
      </p:sp>
      <p:pic>
        <p:nvPicPr>
          <p:cNvPr id="9" name="Содержимое 8" descr="DSC01072.JPG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/>
          <a:srcRect b="9555"/>
          <a:stretch/>
        </p:blipFill>
        <p:spPr>
          <a:xfrm>
            <a:off x="392897" y="1643050"/>
            <a:ext cx="3964791" cy="4716653"/>
          </a:xfrm>
        </p:spPr>
      </p:pic>
      <p:sp>
        <p:nvSpPr>
          <p:cNvPr id="7" name="Текст 6"/>
          <p:cNvSpPr>
            <a:spLocks noGrp="1"/>
          </p:cNvSpPr>
          <p:nvPr>
            <p:ph type="body" sz="quarter" idx="3"/>
          </p:nvPr>
        </p:nvSpPr>
        <p:spPr>
          <a:xfrm>
            <a:off x="4645026" y="1071547"/>
            <a:ext cx="4041775" cy="642942"/>
          </a:xfrm>
        </p:spPr>
        <p:txBody>
          <a:bodyPr/>
          <a:lstStyle/>
          <a:p>
            <a:pPr algn="ctr"/>
            <a:r>
              <a:rPr lang="ru-RU" sz="4400" dirty="0" smtClean="0"/>
              <a:t>А.С. Пушкин</a:t>
            </a:r>
            <a:endParaRPr lang="ru-RU" sz="4400" dirty="0"/>
          </a:p>
        </p:txBody>
      </p:sp>
      <p:pic>
        <p:nvPicPr>
          <p:cNvPr id="10" name="Содержимое 9" descr="DSC01069.JPG"/>
          <p:cNvPicPr>
            <a:picLocks noGrp="1" noChangeAspect="1"/>
          </p:cNvPicPr>
          <p:nvPr>
            <p:ph sz="quarter" idx="4"/>
          </p:nvPr>
        </p:nvPicPr>
        <p:blipFill rotWithShape="1">
          <a:blip r:embed="rId3" cstate="print"/>
          <a:srcRect b="9358"/>
          <a:stretch/>
        </p:blipFill>
        <p:spPr>
          <a:xfrm>
            <a:off x="4857752" y="1643051"/>
            <a:ext cx="3964792" cy="472692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6908"/>
          </a:xfrm>
        </p:spPr>
        <p:txBody>
          <a:bodyPr/>
          <a:lstStyle/>
          <a:p>
            <a:r>
              <a:rPr lang="ru-RU" sz="6600" b="1" dirty="0" smtClean="0">
                <a:solidFill>
                  <a:srgbClr val="F11BE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Д.Н. </a:t>
            </a:r>
            <a:r>
              <a:rPr lang="ru-RU" sz="6600" b="1" dirty="0" err="1" smtClean="0">
                <a:solidFill>
                  <a:srgbClr val="F11BE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Мамин-Сибиряк</a:t>
            </a:r>
            <a:endParaRPr lang="ru-RU" sz="6600" b="1" dirty="0">
              <a:solidFill>
                <a:srgbClr val="F11BE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Содержимое 3" descr="DSC0117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428860" y="1142961"/>
            <a:ext cx="4286280" cy="571504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6600" b="1" dirty="0" smtClean="0">
                <a:solidFill>
                  <a:srgbClr val="F11BE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Дидактические игры</a:t>
            </a:r>
            <a:endParaRPr lang="ru-RU" sz="6600" b="1" dirty="0">
              <a:solidFill>
                <a:srgbClr val="F11BE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Содержимое 4" descr="DSC01181.JP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l="6015" t="10115" b="11090"/>
          <a:stretch/>
        </p:blipFill>
        <p:spPr>
          <a:xfrm>
            <a:off x="4067944" y="3676655"/>
            <a:ext cx="5057641" cy="3180199"/>
          </a:xfrm>
        </p:spPr>
      </p:pic>
      <p:pic>
        <p:nvPicPr>
          <p:cNvPr id="7" name="Содержимое 3" descr="DSC01184.JPG"/>
          <p:cNvPicPr>
            <a:picLocks noChangeAspect="1"/>
          </p:cNvPicPr>
          <p:nvPr/>
        </p:nvPicPr>
        <p:blipFill rotWithShape="1">
          <a:blip r:embed="rId3" cstate="print"/>
          <a:srcRect t="7354" b="3294"/>
          <a:stretch/>
        </p:blipFill>
        <p:spPr bwMode="auto">
          <a:xfrm>
            <a:off x="179512" y="1340768"/>
            <a:ext cx="5304589" cy="35548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6000" b="1" dirty="0" smtClean="0">
                <a:solidFill>
                  <a:srgbClr val="F11BE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Экскурсия в библиотеку</a:t>
            </a:r>
            <a:endParaRPr lang="ru-RU" sz="6000" dirty="0"/>
          </a:p>
        </p:txBody>
      </p:sp>
      <p:pic>
        <p:nvPicPr>
          <p:cNvPr id="4" name="Содержимое 3" descr="SDC1759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283968" y="1556792"/>
            <a:ext cx="4650309" cy="3378040"/>
          </a:xfrm>
        </p:spPr>
      </p:pic>
      <p:pic>
        <p:nvPicPr>
          <p:cNvPr id="6" name="Содержимое 3" descr="SDC1760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07504" y="3356992"/>
            <a:ext cx="4475991" cy="3356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>
          <a:xfrm>
            <a:off x="214282" y="274638"/>
            <a:ext cx="8643999" cy="1143000"/>
          </a:xfrm>
        </p:spPr>
        <p:txBody>
          <a:bodyPr/>
          <a:lstStyle/>
          <a:p>
            <a:pPr algn="l"/>
            <a:r>
              <a:rPr lang="ru-RU" sz="6600" b="1" dirty="0" smtClean="0">
                <a:solidFill>
                  <a:srgbClr val="F11BE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Актуальность проекта:</a:t>
            </a:r>
          </a:p>
        </p:txBody>
      </p:sp>
      <p:sp>
        <p:nvSpPr>
          <p:cNvPr id="3075" name="Содержимое 2"/>
          <p:cNvSpPr>
            <a:spLocks noGrp="1"/>
          </p:cNvSpPr>
          <p:nvPr>
            <p:ph idx="1"/>
          </p:nvPr>
        </p:nvSpPr>
        <p:spPr>
          <a:xfrm>
            <a:off x="214282" y="1484784"/>
            <a:ext cx="8929719" cy="5087489"/>
          </a:xfrm>
        </p:spPr>
        <p:txBody>
          <a:bodyPr/>
          <a:lstStyle/>
          <a:p>
            <a:pPr marL="0" indent="0"/>
            <a:r>
              <a:rPr lang="ru-RU" sz="3400" b="1" dirty="0" smtClean="0"/>
              <a:t> интерес детей любого возраста к книге с каждым годом снижается;</a:t>
            </a:r>
          </a:p>
          <a:p>
            <a:pPr marL="0" indent="0"/>
            <a:r>
              <a:rPr lang="ru-RU" sz="3400" b="1" dirty="0" smtClean="0"/>
              <a:t> чтение способствует развитию всех сторон речи, психических процессов и является источником культурного и эмоционального </a:t>
            </a:r>
            <a:r>
              <a:rPr lang="ru-RU" sz="3400" b="1" smtClean="0"/>
              <a:t>обогащения ребенка;</a:t>
            </a:r>
            <a:endParaRPr lang="ru-RU" sz="3400" b="1" dirty="0" smtClean="0"/>
          </a:p>
          <a:p>
            <a:pPr marL="0" indent="0"/>
            <a:r>
              <a:rPr lang="ru-RU" sz="3400" b="1" dirty="0" smtClean="0"/>
              <a:t> вопросы развития читательского интереса требуют повышенного внимания родителей и педагогов.</a:t>
            </a:r>
            <a:endParaRPr lang="ru-RU" sz="3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DSC0117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" y="1"/>
            <a:ext cx="9144001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DSC0116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" y="1"/>
            <a:ext cx="9144001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DSC0109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"/>
            <a:ext cx="9144000" cy="6858000"/>
          </a:xfrm>
        </p:spPr>
      </p:pic>
      <p:pic>
        <p:nvPicPr>
          <p:cNvPr id="5" name="Содержимое 3" descr="DSC0110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-1" y="1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Содержимое 3" descr="DSC0110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2" y="1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6600" b="1" dirty="0" smtClean="0">
                <a:solidFill>
                  <a:srgbClr val="F11BE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Работа с родителями:</a:t>
            </a:r>
            <a:endParaRPr lang="ru-RU" sz="6600" dirty="0"/>
          </a:p>
        </p:txBody>
      </p:sp>
      <p:pic>
        <p:nvPicPr>
          <p:cNvPr id="1027" name="Picture 3" descr="F:\КНИГИ\роль книги\1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3214678" y="1928802"/>
            <a:ext cx="2938585" cy="4129662"/>
          </a:xfrm>
          <a:prstGeom prst="rect">
            <a:avLst/>
          </a:prstGeom>
          <a:noFill/>
        </p:spPr>
      </p:pic>
      <p:pic>
        <p:nvPicPr>
          <p:cNvPr id="1026" name="Picture 2" descr="F:\КНИГИ\чтение в удовольствие\Prevratim_chtenie\Превратим чтение в удовольствие 1-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2" y="1285861"/>
            <a:ext cx="3000393" cy="4244104"/>
          </a:xfrm>
          <a:prstGeom prst="rect">
            <a:avLst/>
          </a:prstGeom>
          <a:noFill/>
        </p:spPr>
      </p:pic>
      <p:pic>
        <p:nvPicPr>
          <p:cNvPr id="5" name="Picture 3" descr="F:\КНИГИ\роль книги\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00760" y="2714620"/>
            <a:ext cx="2929186" cy="41433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DSC0110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746987" y="8772"/>
            <a:ext cx="6480519" cy="4860388"/>
          </a:xfrm>
        </p:spPr>
      </p:pic>
      <p:pic>
        <p:nvPicPr>
          <p:cNvPr id="6" name="Содержимое 3" descr="DSC0111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0" y="2942947"/>
            <a:ext cx="5220072" cy="3915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3" y="274638"/>
            <a:ext cx="8715436" cy="1143000"/>
          </a:xfrm>
        </p:spPr>
        <p:txBody>
          <a:bodyPr/>
          <a:lstStyle/>
          <a:p>
            <a:r>
              <a:rPr lang="ru-RU" sz="5400" b="1" dirty="0" smtClean="0">
                <a:solidFill>
                  <a:srgbClr val="F11BE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Литературный калейдоскоп</a:t>
            </a:r>
            <a:endParaRPr lang="ru-RU" sz="5400" b="1" dirty="0">
              <a:solidFill>
                <a:srgbClr val="F11BE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Содержимое 3" descr="DSC0116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28663" y="1392994"/>
            <a:ext cx="7286676" cy="5465006"/>
          </a:xfrm>
        </p:spPr>
      </p:pic>
      <p:pic>
        <p:nvPicPr>
          <p:cNvPr id="5" name="Содержимое 3" descr="DSC0116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-1" y="1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Содержимое 3" descr="DSC0116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-1" y="1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Содержимое 3" descr="DSC0118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-1" y="1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4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4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654032"/>
          </a:xfrm>
        </p:spPr>
        <p:txBody>
          <a:bodyPr/>
          <a:lstStyle/>
          <a:p>
            <a:pPr algn="l"/>
            <a:r>
              <a:rPr lang="ru-RU" sz="7200" b="1" dirty="0" smtClean="0">
                <a:solidFill>
                  <a:srgbClr val="F11BE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Результат проекта:</a:t>
            </a:r>
            <a:endParaRPr lang="ru-RU" sz="72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3" y="1214423"/>
            <a:ext cx="8715436" cy="5429287"/>
          </a:xfrm>
        </p:spPr>
        <p:txBody>
          <a:bodyPr/>
          <a:lstStyle/>
          <a:p>
            <a:pPr lvl="0">
              <a:lnSpc>
                <a:spcPts val="3500"/>
              </a:lnSpc>
              <a:spcBef>
                <a:spcPts val="0"/>
              </a:spcBef>
            </a:pPr>
            <a:r>
              <a:rPr lang="ru-RU" dirty="0" smtClean="0"/>
              <a:t>у детей развился читательский интерес;</a:t>
            </a:r>
          </a:p>
          <a:p>
            <a:pPr lvl="0">
              <a:lnSpc>
                <a:spcPts val="3500"/>
              </a:lnSpc>
              <a:spcBef>
                <a:spcPts val="0"/>
              </a:spcBef>
            </a:pPr>
            <a:r>
              <a:rPr lang="ru-RU" dirty="0" smtClean="0"/>
              <a:t>повысилась социальная компетентность;</a:t>
            </a:r>
          </a:p>
          <a:p>
            <a:pPr lvl="0">
              <a:lnSpc>
                <a:spcPts val="3500"/>
              </a:lnSpc>
              <a:spcBef>
                <a:spcPts val="0"/>
              </a:spcBef>
            </a:pPr>
            <a:r>
              <a:rPr lang="ru-RU" dirty="0" smtClean="0"/>
              <a:t>расширился кругозор;</a:t>
            </a:r>
          </a:p>
          <a:p>
            <a:pPr lvl="0">
              <a:lnSpc>
                <a:spcPts val="3500"/>
              </a:lnSpc>
              <a:spcBef>
                <a:spcPts val="0"/>
              </a:spcBef>
            </a:pPr>
            <a:r>
              <a:rPr lang="ru-RU" dirty="0" smtClean="0"/>
              <a:t>развились коммуникативные, художественные и творческие способности;</a:t>
            </a:r>
          </a:p>
          <a:p>
            <a:pPr lvl="0">
              <a:lnSpc>
                <a:spcPts val="3500"/>
              </a:lnSpc>
              <a:spcBef>
                <a:spcPts val="0"/>
              </a:spcBef>
            </a:pPr>
            <a:r>
              <a:rPr lang="ru-RU" dirty="0" smtClean="0"/>
              <a:t>преобразована предметно-развивающая среда группы;</a:t>
            </a:r>
          </a:p>
          <a:p>
            <a:pPr lvl="0">
              <a:lnSpc>
                <a:spcPts val="3500"/>
              </a:lnSpc>
              <a:spcBef>
                <a:spcPts val="0"/>
              </a:spcBef>
            </a:pPr>
            <a:r>
              <a:rPr lang="ru-RU" dirty="0" smtClean="0"/>
              <a:t>сформирована заинтересованность родителей в приобщении детей к художественной литературе и чтению.</a:t>
            </a:r>
          </a:p>
          <a:p>
            <a:pPr>
              <a:spcBef>
                <a:spcPts val="0"/>
              </a:spcBef>
            </a:pP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3" descr="DSC01057.JPG"/>
          <p:cNvPicPr>
            <a:picLocks noChangeAspect="1"/>
          </p:cNvPicPr>
          <p:nvPr/>
        </p:nvPicPr>
        <p:blipFill rotWithShape="1">
          <a:blip r:embed="rId2" cstate="print"/>
          <a:srcRect b="10860"/>
          <a:stretch/>
        </p:blipFill>
        <p:spPr bwMode="auto">
          <a:xfrm>
            <a:off x="3419872" y="2970821"/>
            <a:ext cx="5814360" cy="38871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Содержимое 3" descr="DSC01060.JPG"/>
          <p:cNvPicPr>
            <a:picLocks noGrp="1" noChangeAspect="1"/>
          </p:cNvPicPr>
          <p:nvPr>
            <p:ph idx="1"/>
          </p:nvPr>
        </p:nvPicPr>
        <p:blipFill rotWithShape="1">
          <a:blip r:embed="rId3" cstate="print"/>
          <a:srcRect t="15211" r="9888" b="11340"/>
          <a:stretch/>
        </p:blipFill>
        <p:spPr bwMode="auto">
          <a:xfrm>
            <a:off x="18948" y="0"/>
            <a:ext cx="5727035" cy="3501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439850"/>
          </a:xfrm>
        </p:spPr>
        <p:txBody>
          <a:bodyPr/>
          <a:lstStyle/>
          <a:p>
            <a:pPr>
              <a:lnSpc>
                <a:spcPts val="6000"/>
              </a:lnSpc>
            </a:pPr>
            <a:r>
              <a:rPr lang="ru-RU" sz="6000" b="1" dirty="0" smtClean="0">
                <a:solidFill>
                  <a:srgbClr val="F11BE2"/>
                </a:solidFill>
              </a:rPr>
              <a:t>Направление деятельности проекта:</a:t>
            </a:r>
            <a:endParaRPr lang="ru-RU" sz="6000" dirty="0">
              <a:solidFill>
                <a:srgbClr val="F11BE2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143117"/>
            <a:ext cx="8229600" cy="3714776"/>
          </a:xfrm>
        </p:spPr>
        <p:txBody>
          <a:bodyPr/>
          <a:lstStyle/>
          <a:p>
            <a:pPr marL="0" indent="0">
              <a:buNone/>
            </a:pPr>
            <a:r>
              <a:rPr lang="ru-RU" sz="4000" b="1" dirty="0" smtClean="0"/>
              <a:t>создание условий для приобщения старших дошкольников к чтению книг, для активного внедрения литературного опыта в образовательную и творческую деятельность.</a:t>
            </a:r>
            <a:endParaRPr lang="ru-RU" sz="4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868346"/>
          </a:xfrm>
        </p:spPr>
        <p:txBody>
          <a:bodyPr/>
          <a:lstStyle/>
          <a:p>
            <a:pPr algn="l"/>
            <a:r>
              <a:rPr lang="ru-RU" sz="8800" b="1" dirty="0" smtClean="0">
                <a:solidFill>
                  <a:srgbClr val="F11BE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Цель проекта:</a:t>
            </a:r>
          </a:p>
        </p:txBody>
      </p:sp>
      <p:sp>
        <p:nvSpPr>
          <p:cNvPr id="3075" name="Содержимое 2"/>
          <p:cNvSpPr>
            <a:spLocks noGrp="1"/>
          </p:cNvSpPr>
          <p:nvPr>
            <p:ph idx="1"/>
          </p:nvPr>
        </p:nvSpPr>
        <p:spPr>
          <a:xfrm>
            <a:off x="457200" y="1285861"/>
            <a:ext cx="8229600" cy="4286280"/>
          </a:xfrm>
        </p:spPr>
        <p:txBody>
          <a:bodyPr/>
          <a:lstStyle/>
          <a:p>
            <a:pPr marL="0" indent="0">
              <a:buNone/>
            </a:pPr>
            <a:r>
              <a:rPr lang="ru-RU" sz="4800" b="1" dirty="0" smtClean="0">
                <a:solidFill>
                  <a:srgbClr val="0070C0"/>
                </a:solidFill>
              </a:rPr>
              <a:t>развивать у детей устойчивый интерес к книге, как произведению искусства, источнику знаний</a:t>
            </a:r>
          </a:p>
        </p:txBody>
      </p:sp>
      <p:pic>
        <p:nvPicPr>
          <p:cNvPr id="4" name="Picture 3" descr="RG9_0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29258" y="4143381"/>
            <a:ext cx="3564463" cy="2500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654032"/>
          </a:xfrm>
        </p:spPr>
        <p:txBody>
          <a:bodyPr/>
          <a:lstStyle/>
          <a:p>
            <a:pPr algn="l"/>
            <a:r>
              <a:rPr lang="ru-RU" sz="7200" b="1" dirty="0" smtClean="0">
                <a:solidFill>
                  <a:srgbClr val="F11BE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Задачи проекта:</a:t>
            </a:r>
            <a:endParaRPr lang="ru-RU" sz="72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1214423"/>
            <a:ext cx="8643999" cy="5429287"/>
          </a:xfrm>
        </p:spPr>
        <p:txBody>
          <a:bodyPr/>
          <a:lstStyle/>
          <a:p>
            <a:pPr marL="0" indent="0">
              <a:buNone/>
            </a:pPr>
            <a:r>
              <a:rPr lang="ru-RU" sz="2200" b="1" dirty="0" smtClean="0"/>
              <a:t>- воспитывать у детей бережное отношение и интерес к книге;</a:t>
            </a:r>
          </a:p>
          <a:p>
            <a:pPr marL="0" indent="0">
              <a:buNone/>
            </a:pPr>
            <a:r>
              <a:rPr lang="ru-RU" sz="2200" b="1" dirty="0" smtClean="0"/>
              <a:t>- развивать у детей читательский интерес, связную речь, критическое мышление, навыки самостоятельного поиска и получения нужной информации, умение выстраивать причинно-следственные связи, прогнозировать;</a:t>
            </a:r>
          </a:p>
          <a:p>
            <a:pPr marL="0" indent="0">
              <a:buNone/>
            </a:pPr>
            <a:r>
              <a:rPr lang="ru-RU" sz="2200" b="1" dirty="0" smtClean="0"/>
              <a:t>- расширять кругозор детей через ознакомление с детской художественной литературой;</a:t>
            </a:r>
          </a:p>
          <a:p>
            <a:pPr marL="0" indent="0">
              <a:buNone/>
            </a:pPr>
            <a:r>
              <a:rPr lang="ru-RU" sz="2200" b="1" dirty="0" smtClean="0"/>
              <a:t>- познакомить детей с историей возникновения книги, показать, как книга преобразовывалась под влиянием мыслительной деятельности человека; </a:t>
            </a:r>
          </a:p>
          <a:p>
            <a:pPr marL="0" indent="0">
              <a:buNone/>
            </a:pPr>
            <a:r>
              <a:rPr lang="ru-RU" sz="2200" b="1" dirty="0" smtClean="0"/>
              <a:t>- познакомить детей с типографией, библиотекой, профессиями: писателя, художника-иллюстратора, библиотекаря.</a:t>
            </a:r>
          </a:p>
          <a:p>
            <a:pPr marL="0" indent="0">
              <a:buNone/>
            </a:pPr>
            <a:r>
              <a:rPr lang="ru-RU" sz="2200" b="1" dirty="0" smtClean="0"/>
              <a:t>- расширить знания детей о многообразии книг, об  их содержании и правилах хранения; о детских писателях и их произведениях;</a:t>
            </a:r>
          </a:p>
          <a:p>
            <a:pPr marL="0" indent="0">
              <a:buNone/>
            </a:pPr>
            <a:r>
              <a:rPr lang="ru-RU" sz="2200" b="1" dirty="0" smtClean="0"/>
              <a:t>- оказать семье информационную помощь.</a:t>
            </a:r>
          </a:p>
          <a:p>
            <a:pPr marL="514350" indent="-514350">
              <a:buNone/>
            </a:pPr>
            <a:r>
              <a:rPr lang="ru-RU" dirty="0" smtClean="0"/>
              <a:t>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DSC01040.JP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b="12118"/>
          <a:stretch/>
        </p:blipFill>
        <p:spPr>
          <a:xfrm>
            <a:off x="-20726" y="404664"/>
            <a:ext cx="9144000" cy="602695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DSC01043.JP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l="31236" t="38424" r="8613" b="11461"/>
          <a:stretch/>
        </p:blipFill>
        <p:spPr>
          <a:xfrm>
            <a:off x="40726" y="692696"/>
            <a:ext cx="9103274" cy="568826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0" y="1"/>
            <a:ext cx="9144000" cy="6858000"/>
          </a:xfrm>
          <a:prstGeom prst="rect">
            <a:avLst/>
          </a:prstGeom>
          <a:gradFill rotWithShape="1">
            <a:gsLst>
              <a:gs pos="0">
                <a:srgbClr val="FF8D3F"/>
              </a:gs>
              <a:gs pos="100000">
                <a:srgbClr val="FFFF99"/>
              </a:gs>
            </a:gsLst>
            <a:path path="rect">
              <a:fillToRect t="100000" r="100000"/>
            </a:path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051" name="WordArt 3"/>
          <p:cNvSpPr>
            <a:spLocks noChangeArrowheads="1" noChangeShapeType="1" noTextEdit="1"/>
          </p:cNvSpPr>
          <p:nvPr/>
        </p:nvSpPr>
        <p:spPr bwMode="auto">
          <a:xfrm rot="319307">
            <a:off x="1908177" y="2997200"/>
            <a:ext cx="5184775" cy="116205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59565"/>
              </a:avLst>
            </a:prstTxWarp>
            <a:scene3d>
              <a:camera prst="legacyPerspectiveFront">
                <a:rot lat="20519997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ru-RU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3399"/>
                    </a:gs>
                    <a:gs pos="25000">
                      <a:srgbClr val="FF6633"/>
                    </a:gs>
                    <a:gs pos="50000">
                      <a:srgbClr val="FFFF00"/>
                    </a:gs>
                    <a:gs pos="75000">
                      <a:srgbClr val="01A78F"/>
                    </a:gs>
                    <a:gs pos="100000">
                      <a:srgbClr val="3366FF"/>
                    </a:gs>
                  </a:gsLst>
                  <a:lin ang="0" scaled="1"/>
                </a:gradFill>
                <a:latin typeface="Impact"/>
              </a:rPr>
              <a:t>Рождение </a:t>
            </a:r>
          </a:p>
        </p:txBody>
      </p:sp>
      <p:sp>
        <p:nvSpPr>
          <p:cNvPr id="2052" name="WordArt 4"/>
          <p:cNvSpPr>
            <a:spLocks noChangeArrowheads="1" noChangeShapeType="1" noTextEdit="1"/>
          </p:cNvSpPr>
          <p:nvPr/>
        </p:nvSpPr>
        <p:spPr bwMode="auto">
          <a:xfrm rot="194415">
            <a:off x="396875" y="4581526"/>
            <a:ext cx="6985000" cy="1008063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59444"/>
              </a:avLst>
            </a:prstTxWarp>
            <a:scene3d>
              <a:camera prst="legacyPerspectiveFront">
                <a:rot lat="20519997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ru-RU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3399"/>
                    </a:gs>
                    <a:gs pos="25000">
                      <a:srgbClr val="FF6633"/>
                    </a:gs>
                    <a:gs pos="50000">
                      <a:srgbClr val="FFFF00"/>
                    </a:gs>
                    <a:gs pos="75000">
                      <a:srgbClr val="01A78F"/>
                    </a:gs>
                    <a:gs pos="100000">
                      <a:srgbClr val="3366FF"/>
                    </a:gs>
                  </a:gsLst>
                  <a:lin ang="21360000" scaled="1"/>
                </a:gradFill>
                <a:latin typeface="Impact"/>
              </a:rPr>
              <a:t>и развитие книги</a:t>
            </a:r>
          </a:p>
        </p:txBody>
      </p:sp>
      <p:pic>
        <p:nvPicPr>
          <p:cNvPr id="2053" name="Picture 5" descr="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14292"/>
            <a:ext cx="4006584" cy="2617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0" y="6165851"/>
            <a:ext cx="914400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</a:pPr>
            <a:endParaRPr lang="ru-RU" b="1" i="1">
              <a:solidFill>
                <a:srgbClr val="99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Freeform 2"/>
          <p:cNvSpPr>
            <a:spLocks/>
          </p:cNvSpPr>
          <p:nvPr/>
        </p:nvSpPr>
        <p:spPr bwMode="auto">
          <a:xfrm>
            <a:off x="4572002" y="333376"/>
            <a:ext cx="4371975" cy="2300288"/>
          </a:xfrm>
          <a:custGeom>
            <a:avLst/>
            <a:gdLst>
              <a:gd name="T0" fmla="*/ 270 w 2754"/>
              <a:gd name="T1" fmla="*/ 829 h 1449"/>
              <a:gd name="T2" fmla="*/ 253 w 2754"/>
              <a:gd name="T3" fmla="*/ 847 h 1449"/>
              <a:gd name="T4" fmla="*/ 235 w 2754"/>
              <a:gd name="T5" fmla="*/ 829 h 1449"/>
              <a:gd name="T6" fmla="*/ 165 w 2754"/>
              <a:gd name="T7" fmla="*/ 794 h 1449"/>
              <a:gd name="T8" fmla="*/ 87 w 2754"/>
              <a:gd name="T9" fmla="*/ 716 h 1449"/>
              <a:gd name="T10" fmla="*/ 26 w 2754"/>
              <a:gd name="T11" fmla="*/ 594 h 1449"/>
              <a:gd name="T12" fmla="*/ 61 w 2754"/>
              <a:gd name="T13" fmla="*/ 236 h 1449"/>
              <a:gd name="T14" fmla="*/ 183 w 2754"/>
              <a:gd name="T15" fmla="*/ 96 h 1449"/>
              <a:gd name="T16" fmla="*/ 209 w 2754"/>
              <a:gd name="T17" fmla="*/ 70 h 1449"/>
              <a:gd name="T18" fmla="*/ 261 w 2754"/>
              <a:gd name="T19" fmla="*/ 61 h 1449"/>
              <a:gd name="T20" fmla="*/ 453 w 2754"/>
              <a:gd name="T21" fmla="*/ 18 h 1449"/>
              <a:gd name="T22" fmla="*/ 863 w 2754"/>
              <a:gd name="T23" fmla="*/ 114 h 1449"/>
              <a:gd name="T24" fmla="*/ 907 w 2754"/>
              <a:gd name="T25" fmla="*/ 131 h 1449"/>
              <a:gd name="T26" fmla="*/ 959 w 2754"/>
              <a:gd name="T27" fmla="*/ 96 h 1449"/>
              <a:gd name="T28" fmla="*/ 977 w 2754"/>
              <a:gd name="T29" fmla="*/ 79 h 1449"/>
              <a:gd name="T30" fmla="*/ 1038 w 2754"/>
              <a:gd name="T31" fmla="*/ 61 h 1449"/>
              <a:gd name="T32" fmla="*/ 1282 w 2754"/>
              <a:gd name="T33" fmla="*/ 0 h 1449"/>
              <a:gd name="T34" fmla="*/ 1631 w 2754"/>
              <a:gd name="T35" fmla="*/ 9 h 1449"/>
              <a:gd name="T36" fmla="*/ 1745 w 2754"/>
              <a:gd name="T37" fmla="*/ 18 h 1449"/>
              <a:gd name="T38" fmla="*/ 1823 w 2754"/>
              <a:gd name="T39" fmla="*/ 35 h 1449"/>
              <a:gd name="T40" fmla="*/ 1919 w 2754"/>
              <a:gd name="T41" fmla="*/ 105 h 1449"/>
              <a:gd name="T42" fmla="*/ 1963 w 2754"/>
              <a:gd name="T43" fmla="*/ 201 h 1449"/>
              <a:gd name="T44" fmla="*/ 2024 w 2754"/>
              <a:gd name="T45" fmla="*/ 140 h 1449"/>
              <a:gd name="T46" fmla="*/ 2094 w 2754"/>
              <a:gd name="T47" fmla="*/ 122 h 1449"/>
              <a:gd name="T48" fmla="*/ 2495 w 2754"/>
              <a:gd name="T49" fmla="*/ 192 h 1449"/>
              <a:gd name="T50" fmla="*/ 2574 w 2754"/>
              <a:gd name="T51" fmla="*/ 236 h 1449"/>
              <a:gd name="T52" fmla="*/ 2653 w 2754"/>
              <a:gd name="T53" fmla="*/ 314 h 1449"/>
              <a:gd name="T54" fmla="*/ 2687 w 2754"/>
              <a:gd name="T55" fmla="*/ 367 h 1449"/>
              <a:gd name="T56" fmla="*/ 2696 w 2754"/>
              <a:gd name="T57" fmla="*/ 402 h 1449"/>
              <a:gd name="T58" fmla="*/ 2714 w 2754"/>
              <a:gd name="T59" fmla="*/ 454 h 1449"/>
              <a:gd name="T60" fmla="*/ 2705 w 2754"/>
              <a:gd name="T61" fmla="*/ 890 h 1449"/>
              <a:gd name="T62" fmla="*/ 2696 w 2754"/>
              <a:gd name="T63" fmla="*/ 969 h 1449"/>
              <a:gd name="T64" fmla="*/ 2661 w 2754"/>
              <a:gd name="T65" fmla="*/ 1039 h 1449"/>
              <a:gd name="T66" fmla="*/ 2591 w 2754"/>
              <a:gd name="T67" fmla="*/ 1143 h 1449"/>
              <a:gd name="T68" fmla="*/ 2373 w 2754"/>
              <a:gd name="T69" fmla="*/ 1292 h 1449"/>
              <a:gd name="T70" fmla="*/ 1981 w 2754"/>
              <a:gd name="T71" fmla="*/ 1274 h 1449"/>
              <a:gd name="T72" fmla="*/ 1928 w 2754"/>
              <a:gd name="T73" fmla="*/ 1239 h 1449"/>
              <a:gd name="T74" fmla="*/ 1780 w 2754"/>
              <a:gd name="T75" fmla="*/ 1344 h 1449"/>
              <a:gd name="T76" fmla="*/ 1448 w 2754"/>
              <a:gd name="T77" fmla="*/ 1431 h 1449"/>
              <a:gd name="T78" fmla="*/ 1309 w 2754"/>
              <a:gd name="T79" fmla="*/ 1449 h 1449"/>
              <a:gd name="T80" fmla="*/ 994 w 2754"/>
              <a:gd name="T81" fmla="*/ 1440 h 1449"/>
              <a:gd name="T82" fmla="*/ 959 w 2754"/>
              <a:gd name="T83" fmla="*/ 1431 h 1449"/>
              <a:gd name="T84" fmla="*/ 881 w 2754"/>
              <a:gd name="T85" fmla="*/ 1423 h 1449"/>
              <a:gd name="T86" fmla="*/ 776 w 2754"/>
              <a:gd name="T87" fmla="*/ 1405 h 1449"/>
              <a:gd name="T88" fmla="*/ 654 w 2754"/>
              <a:gd name="T89" fmla="*/ 1362 h 1449"/>
              <a:gd name="T90" fmla="*/ 541 w 2754"/>
              <a:gd name="T91" fmla="*/ 1318 h 1449"/>
              <a:gd name="T92" fmla="*/ 383 w 2754"/>
              <a:gd name="T93" fmla="*/ 1248 h 1449"/>
              <a:gd name="T94" fmla="*/ 305 w 2754"/>
              <a:gd name="T95" fmla="*/ 1213 h 1449"/>
              <a:gd name="T96" fmla="*/ 226 w 2754"/>
              <a:gd name="T97" fmla="*/ 1152 h 1449"/>
              <a:gd name="T98" fmla="*/ 165 w 2754"/>
              <a:gd name="T99" fmla="*/ 1074 h 1449"/>
              <a:gd name="T100" fmla="*/ 157 w 2754"/>
              <a:gd name="T101" fmla="*/ 925 h 1449"/>
              <a:gd name="T102" fmla="*/ 200 w 2754"/>
              <a:gd name="T103" fmla="*/ 890 h 1449"/>
              <a:gd name="T104" fmla="*/ 253 w 2754"/>
              <a:gd name="T105" fmla="*/ 873 h 1449"/>
              <a:gd name="T106" fmla="*/ 270 w 2754"/>
              <a:gd name="T107" fmla="*/ 829 h 1449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w 2754"/>
              <a:gd name="T163" fmla="*/ 0 h 1449"/>
              <a:gd name="T164" fmla="*/ 2754 w 2754"/>
              <a:gd name="T165" fmla="*/ 1449 h 1449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T162" t="T163" r="T164" b="T165"/>
            <a:pathLst>
              <a:path w="2754" h="1449">
                <a:moveTo>
                  <a:pt x="270" y="829"/>
                </a:moveTo>
                <a:cubicBezTo>
                  <a:pt x="264" y="835"/>
                  <a:pt x="261" y="847"/>
                  <a:pt x="253" y="847"/>
                </a:cubicBezTo>
                <a:cubicBezTo>
                  <a:pt x="245" y="847"/>
                  <a:pt x="242" y="834"/>
                  <a:pt x="235" y="829"/>
                </a:cubicBezTo>
                <a:cubicBezTo>
                  <a:pt x="200" y="804"/>
                  <a:pt x="198" y="805"/>
                  <a:pt x="165" y="794"/>
                </a:cubicBezTo>
                <a:cubicBezTo>
                  <a:pt x="144" y="761"/>
                  <a:pt x="120" y="737"/>
                  <a:pt x="87" y="716"/>
                </a:cubicBezTo>
                <a:cubicBezTo>
                  <a:pt x="60" y="677"/>
                  <a:pt x="47" y="636"/>
                  <a:pt x="26" y="594"/>
                </a:cubicBezTo>
                <a:cubicBezTo>
                  <a:pt x="28" y="540"/>
                  <a:pt x="0" y="324"/>
                  <a:pt x="61" y="236"/>
                </a:cubicBezTo>
                <a:cubicBezTo>
                  <a:pt x="76" y="172"/>
                  <a:pt x="131" y="133"/>
                  <a:pt x="183" y="96"/>
                </a:cubicBezTo>
                <a:cubicBezTo>
                  <a:pt x="193" y="89"/>
                  <a:pt x="198" y="75"/>
                  <a:pt x="209" y="70"/>
                </a:cubicBezTo>
                <a:cubicBezTo>
                  <a:pt x="225" y="63"/>
                  <a:pt x="244" y="64"/>
                  <a:pt x="261" y="61"/>
                </a:cubicBezTo>
                <a:cubicBezTo>
                  <a:pt x="301" y="23"/>
                  <a:pt x="400" y="24"/>
                  <a:pt x="453" y="18"/>
                </a:cubicBezTo>
                <a:cubicBezTo>
                  <a:pt x="569" y="23"/>
                  <a:pt x="768" y="13"/>
                  <a:pt x="863" y="114"/>
                </a:cubicBezTo>
                <a:cubicBezTo>
                  <a:pt x="873" y="144"/>
                  <a:pt x="866" y="152"/>
                  <a:pt x="907" y="131"/>
                </a:cubicBezTo>
                <a:cubicBezTo>
                  <a:pt x="926" y="122"/>
                  <a:pt x="942" y="108"/>
                  <a:pt x="959" y="96"/>
                </a:cubicBezTo>
                <a:cubicBezTo>
                  <a:pt x="966" y="91"/>
                  <a:pt x="970" y="83"/>
                  <a:pt x="977" y="79"/>
                </a:cubicBezTo>
                <a:cubicBezTo>
                  <a:pt x="990" y="71"/>
                  <a:pt x="1026" y="65"/>
                  <a:pt x="1038" y="61"/>
                </a:cubicBezTo>
                <a:cubicBezTo>
                  <a:pt x="1133" y="26"/>
                  <a:pt x="1176" y="10"/>
                  <a:pt x="1282" y="0"/>
                </a:cubicBezTo>
                <a:cubicBezTo>
                  <a:pt x="1398" y="3"/>
                  <a:pt x="1515" y="4"/>
                  <a:pt x="1631" y="9"/>
                </a:cubicBezTo>
                <a:cubicBezTo>
                  <a:pt x="1669" y="10"/>
                  <a:pt x="1707" y="13"/>
                  <a:pt x="1745" y="18"/>
                </a:cubicBezTo>
                <a:cubicBezTo>
                  <a:pt x="1771" y="22"/>
                  <a:pt x="1823" y="35"/>
                  <a:pt x="1823" y="35"/>
                </a:cubicBezTo>
                <a:cubicBezTo>
                  <a:pt x="1859" y="52"/>
                  <a:pt x="1892" y="76"/>
                  <a:pt x="1919" y="105"/>
                </a:cubicBezTo>
                <a:cubicBezTo>
                  <a:pt x="1932" y="144"/>
                  <a:pt x="1936" y="173"/>
                  <a:pt x="1963" y="201"/>
                </a:cubicBezTo>
                <a:cubicBezTo>
                  <a:pt x="1984" y="180"/>
                  <a:pt x="1995" y="151"/>
                  <a:pt x="2024" y="140"/>
                </a:cubicBezTo>
                <a:cubicBezTo>
                  <a:pt x="2047" y="132"/>
                  <a:pt x="2094" y="122"/>
                  <a:pt x="2094" y="122"/>
                </a:cubicBezTo>
                <a:cubicBezTo>
                  <a:pt x="2287" y="130"/>
                  <a:pt x="2338" y="130"/>
                  <a:pt x="2495" y="192"/>
                </a:cubicBezTo>
                <a:cubicBezTo>
                  <a:pt x="2518" y="215"/>
                  <a:pt x="2543" y="225"/>
                  <a:pt x="2574" y="236"/>
                </a:cubicBezTo>
                <a:cubicBezTo>
                  <a:pt x="2600" y="272"/>
                  <a:pt x="2631" y="284"/>
                  <a:pt x="2653" y="314"/>
                </a:cubicBezTo>
                <a:cubicBezTo>
                  <a:pt x="2666" y="331"/>
                  <a:pt x="2687" y="367"/>
                  <a:pt x="2687" y="367"/>
                </a:cubicBezTo>
                <a:cubicBezTo>
                  <a:pt x="2690" y="379"/>
                  <a:pt x="2692" y="390"/>
                  <a:pt x="2696" y="402"/>
                </a:cubicBezTo>
                <a:cubicBezTo>
                  <a:pt x="2701" y="420"/>
                  <a:pt x="2714" y="454"/>
                  <a:pt x="2714" y="454"/>
                </a:cubicBezTo>
                <a:cubicBezTo>
                  <a:pt x="2736" y="598"/>
                  <a:pt x="2754" y="750"/>
                  <a:pt x="2705" y="890"/>
                </a:cubicBezTo>
                <a:cubicBezTo>
                  <a:pt x="2702" y="916"/>
                  <a:pt x="2704" y="944"/>
                  <a:pt x="2696" y="969"/>
                </a:cubicBezTo>
                <a:cubicBezTo>
                  <a:pt x="2689" y="994"/>
                  <a:pt x="2661" y="1039"/>
                  <a:pt x="2661" y="1039"/>
                </a:cubicBezTo>
                <a:cubicBezTo>
                  <a:pt x="2649" y="1091"/>
                  <a:pt x="2631" y="1104"/>
                  <a:pt x="2591" y="1143"/>
                </a:cubicBezTo>
                <a:cubicBezTo>
                  <a:pt x="2516" y="1217"/>
                  <a:pt x="2479" y="1270"/>
                  <a:pt x="2373" y="1292"/>
                </a:cubicBezTo>
                <a:cubicBezTo>
                  <a:pt x="2266" y="1344"/>
                  <a:pt x="2098" y="1315"/>
                  <a:pt x="1981" y="1274"/>
                </a:cubicBezTo>
                <a:cubicBezTo>
                  <a:pt x="1944" y="1239"/>
                  <a:pt x="1978" y="1224"/>
                  <a:pt x="1928" y="1239"/>
                </a:cubicBezTo>
                <a:cubicBezTo>
                  <a:pt x="1894" y="1292"/>
                  <a:pt x="1840" y="1328"/>
                  <a:pt x="1780" y="1344"/>
                </a:cubicBezTo>
                <a:cubicBezTo>
                  <a:pt x="1682" y="1412"/>
                  <a:pt x="1562" y="1418"/>
                  <a:pt x="1448" y="1431"/>
                </a:cubicBezTo>
                <a:cubicBezTo>
                  <a:pt x="1402" y="1436"/>
                  <a:pt x="1309" y="1449"/>
                  <a:pt x="1309" y="1449"/>
                </a:cubicBezTo>
                <a:cubicBezTo>
                  <a:pt x="1204" y="1446"/>
                  <a:pt x="1099" y="1445"/>
                  <a:pt x="994" y="1440"/>
                </a:cubicBezTo>
                <a:cubicBezTo>
                  <a:pt x="982" y="1439"/>
                  <a:pt x="971" y="1433"/>
                  <a:pt x="959" y="1431"/>
                </a:cubicBezTo>
                <a:cubicBezTo>
                  <a:pt x="933" y="1427"/>
                  <a:pt x="907" y="1427"/>
                  <a:pt x="881" y="1423"/>
                </a:cubicBezTo>
                <a:cubicBezTo>
                  <a:pt x="846" y="1418"/>
                  <a:pt x="776" y="1405"/>
                  <a:pt x="776" y="1405"/>
                </a:cubicBezTo>
                <a:cubicBezTo>
                  <a:pt x="729" y="1386"/>
                  <a:pt x="705" y="1370"/>
                  <a:pt x="654" y="1362"/>
                </a:cubicBezTo>
                <a:cubicBezTo>
                  <a:pt x="619" y="1338"/>
                  <a:pt x="582" y="1329"/>
                  <a:pt x="541" y="1318"/>
                </a:cubicBezTo>
                <a:cubicBezTo>
                  <a:pt x="493" y="1286"/>
                  <a:pt x="434" y="1274"/>
                  <a:pt x="383" y="1248"/>
                </a:cubicBezTo>
                <a:cubicBezTo>
                  <a:pt x="307" y="1210"/>
                  <a:pt x="373" y="1230"/>
                  <a:pt x="305" y="1213"/>
                </a:cubicBezTo>
                <a:cubicBezTo>
                  <a:pt x="252" y="1161"/>
                  <a:pt x="279" y="1179"/>
                  <a:pt x="226" y="1152"/>
                </a:cubicBezTo>
                <a:cubicBezTo>
                  <a:pt x="206" y="1125"/>
                  <a:pt x="189" y="1097"/>
                  <a:pt x="165" y="1074"/>
                </a:cubicBezTo>
                <a:cubicBezTo>
                  <a:pt x="147" y="1014"/>
                  <a:pt x="140" y="1003"/>
                  <a:pt x="157" y="925"/>
                </a:cubicBezTo>
                <a:cubicBezTo>
                  <a:pt x="163" y="897"/>
                  <a:pt x="178" y="897"/>
                  <a:pt x="200" y="890"/>
                </a:cubicBezTo>
                <a:cubicBezTo>
                  <a:pt x="218" y="884"/>
                  <a:pt x="253" y="873"/>
                  <a:pt x="253" y="873"/>
                </a:cubicBezTo>
                <a:cubicBezTo>
                  <a:pt x="276" y="849"/>
                  <a:pt x="270" y="863"/>
                  <a:pt x="270" y="829"/>
                </a:cubicBezTo>
                <a:close/>
              </a:path>
            </a:pathLst>
          </a:custGeom>
          <a:gradFill rotWithShape="1">
            <a:gsLst>
              <a:gs pos="0">
                <a:srgbClr val="FFEBFA"/>
              </a:gs>
              <a:gs pos="30000">
                <a:srgbClr val="C4D6EB"/>
              </a:gs>
              <a:gs pos="60001">
                <a:srgbClr val="85C2FF"/>
              </a:gs>
              <a:gs pos="100000">
                <a:srgbClr val="5E9EFF"/>
              </a:gs>
            </a:gsLst>
            <a:path path="rect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6147" name="AutoShape 3"/>
          <p:cNvSpPr>
            <a:spLocks noChangeArrowheads="1"/>
          </p:cNvSpPr>
          <p:nvPr/>
        </p:nvSpPr>
        <p:spPr bwMode="auto">
          <a:xfrm rot="10800000">
            <a:off x="684214" y="4365626"/>
            <a:ext cx="7920037" cy="2232025"/>
          </a:xfrm>
          <a:prstGeom prst="wedgeRectCallout">
            <a:avLst>
              <a:gd name="adj1" fmla="val -273"/>
              <a:gd name="adj2" fmla="val 128236"/>
            </a:avLst>
          </a:prstGeom>
          <a:gradFill rotWithShape="1">
            <a:gsLst>
              <a:gs pos="0">
                <a:srgbClr val="FF9933"/>
              </a:gs>
              <a:gs pos="50000">
                <a:srgbClr val="FFFF99"/>
              </a:gs>
              <a:gs pos="100000">
                <a:srgbClr val="FF9933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rot="10800000"/>
          <a:lstStyle/>
          <a:p>
            <a:pPr algn="ctr"/>
            <a:endParaRPr lang="ru-RU"/>
          </a:p>
        </p:txBody>
      </p:sp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827088" y="4724401"/>
            <a:ext cx="7488237" cy="1643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20000"/>
              </a:spcBef>
            </a:pPr>
            <a:r>
              <a:rPr lang="ru-RU" sz="2800" b="1" dirty="0">
                <a:solidFill>
                  <a:srgbClr val="800000"/>
                </a:solidFill>
              </a:rPr>
              <a:t>3000 лет до нашей эры в древней стране </a:t>
            </a:r>
            <a:r>
              <a:rPr lang="ru-RU" sz="2800" b="1" dirty="0" smtClean="0">
                <a:solidFill>
                  <a:srgbClr val="800000"/>
                </a:solidFill>
              </a:rPr>
              <a:t>Шумер </a:t>
            </a:r>
            <a:r>
              <a:rPr lang="ru-RU" sz="2800" b="1" dirty="0">
                <a:solidFill>
                  <a:srgbClr val="800000"/>
                </a:solidFill>
              </a:rPr>
              <a:t>возникла клинопись - запись клинообразных черточек, которые выдавливались на глине. </a:t>
            </a:r>
            <a:endParaRPr lang="ru-RU" sz="2800" b="1" dirty="0"/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4214" y="333376"/>
            <a:ext cx="3646487" cy="2976563"/>
          </a:xfrm>
          <a:prstGeom prst="rect">
            <a:avLst/>
          </a:prstGeom>
          <a:noFill/>
          <a:ln w="76200">
            <a:solidFill>
              <a:srgbClr val="CC0000"/>
            </a:solidFill>
            <a:miter lim="800000"/>
            <a:headEnd/>
            <a:tailEnd/>
          </a:ln>
        </p:spPr>
      </p:pic>
      <p:sp>
        <p:nvSpPr>
          <p:cNvPr id="6150" name="Rectangle 6"/>
          <p:cNvSpPr>
            <a:spLocks noGrp="1" noChangeArrowheads="1"/>
          </p:cNvSpPr>
          <p:nvPr>
            <p:ph type="ctrTitle"/>
          </p:nvPr>
        </p:nvSpPr>
        <p:spPr>
          <a:xfrm>
            <a:off x="4716463" y="476251"/>
            <a:ext cx="4102100" cy="1800225"/>
          </a:xfrm>
        </p:spPr>
        <p:txBody>
          <a:bodyPr/>
          <a:lstStyle/>
          <a:p>
            <a:pPr eaLnBrk="1" hangingPunct="1"/>
            <a:r>
              <a:rPr lang="ru-RU" sz="4800" b="1" smtClean="0">
                <a:solidFill>
                  <a:srgbClr val="990000"/>
                </a:solidFill>
                <a:latin typeface="Arial Black" pitchFamily="34" charset="0"/>
              </a:rPr>
              <a:t>Клинопись</a:t>
            </a:r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5076826" y="1844676"/>
            <a:ext cx="3489325" cy="5762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endParaRPr lang="ru-RU" sz="2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хочу всё знать!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хочу всё знать!</Template>
  <TotalTime>1037</TotalTime>
  <Words>508</Words>
  <Application>Microsoft Office PowerPoint</Application>
  <PresentationFormat>Экран (4:3)</PresentationFormat>
  <Paragraphs>80</Paragraphs>
  <Slides>27</Slides>
  <Notes>8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хочу всё знать!</vt:lpstr>
      <vt:lpstr>Автор: воспитатель Лаптева Ю.А. </vt:lpstr>
      <vt:lpstr>Актуальность проекта:</vt:lpstr>
      <vt:lpstr>Направление деятельности проекта:</vt:lpstr>
      <vt:lpstr>Цель проекта:</vt:lpstr>
      <vt:lpstr>Задачи проекта:</vt:lpstr>
      <vt:lpstr>Презентация PowerPoint</vt:lpstr>
      <vt:lpstr>Презентация PowerPoint</vt:lpstr>
      <vt:lpstr>Презентация PowerPoint</vt:lpstr>
      <vt:lpstr>Клинопись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Книжные выставки</vt:lpstr>
      <vt:lpstr>Д.Н. Мамин-Сибиряк</vt:lpstr>
      <vt:lpstr>Дидактические игры</vt:lpstr>
      <vt:lpstr>Экскурсия в библиотеку</vt:lpstr>
      <vt:lpstr>Презентация PowerPoint</vt:lpstr>
      <vt:lpstr>Презентация PowerPoint</vt:lpstr>
      <vt:lpstr>Презентация PowerPoint</vt:lpstr>
      <vt:lpstr>Работа с родителями:</vt:lpstr>
      <vt:lpstr>Презентация PowerPoint</vt:lpstr>
      <vt:lpstr>Литературный калейдоскоп</vt:lpstr>
      <vt:lpstr>Результат проекта:</vt:lpstr>
      <vt:lpstr>Презентация PowerPoint</vt:lpstr>
    </vt:vector>
  </TitlesOfParts>
  <Company>RePack by SPecialiST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dc:description>http://aida.ucoz.ru</dc:description>
  <cp:lastModifiedBy>User</cp:lastModifiedBy>
  <cp:revision>61</cp:revision>
  <dcterms:created xsi:type="dcterms:W3CDTF">2013-01-30T13:25:40Z</dcterms:created>
  <dcterms:modified xsi:type="dcterms:W3CDTF">2024-02-25T16:21:57Z</dcterms:modified>
</cp:coreProperties>
</file>