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2" r:id="rId6"/>
    <p:sldId id="272" r:id="rId7"/>
    <p:sldId id="259" r:id="rId8"/>
    <p:sldId id="275" r:id="rId9"/>
    <p:sldId id="273" r:id="rId10"/>
    <p:sldId id="264" r:id="rId11"/>
    <p:sldId id="260" r:id="rId12"/>
    <p:sldId id="265" r:id="rId13"/>
    <p:sldId id="266" r:id="rId14"/>
    <p:sldId id="267" r:id="rId15"/>
    <p:sldId id="276" r:id="rId16"/>
    <p:sldId id="269" r:id="rId17"/>
    <p:sldId id="270" r:id="rId18"/>
    <p:sldId id="271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" y="0"/>
            <a:ext cx="9144000" cy="6858000"/>
          </a:xfrm>
          <a:prstGeom prst="rect">
            <a:avLst/>
          </a:prstGeom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4283968" y="4904694"/>
            <a:ext cx="4464496" cy="1548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- Муратова </a:t>
            </a:r>
          </a:p>
          <a:p>
            <a:pPr marL="45720" indent="0"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Петровна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73762" y="2090172"/>
            <a:ext cx="659994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ПДД И ОБЖ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</a:t>
            </a:r>
            <a:endParaRPr lang="ru-RU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6" y="0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3175">
                  <a:prstDash val="solid"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79 «АИСТЁНОК» ОБЩЕРАЗВИВАЮЩЕГО ВИДА С ПРИОРИТЕТНЫМ ОСУЩЕСТВЛЕНИЕМ СОЦИАЛЬНО-ЛИЧНОСТНОГО РАЗВИТИЯ ВОСПИТАННИКОВ Г. ОРСКА»</a:t>
            </a:r>
            <a:endParaRPr lang="ru-RU" b="1" dirty="0">
              <a:ln w="3175">
                <a:prstDash val="solid"/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1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2"/>
    </mc:Choice>
    <mc:Fallback>
      <p:transition spd="slow" advTm="13282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2" y="510584"/>
            <a:ext cx="8274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ВОСПИТАННИКАМИ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590092" y="4204663"/>
            <a:ext cx="3960440" cy="1584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 ПОЛИЦИИ О БЕЗОПАСНОСТИ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93" y="1415577"/>
            <a:ext cx="2722133" cy="204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5" y="2475648"/>
            <a:ext cx="2843808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0966"/>
          <a:stretch/>
        </p:blipFill>
        <p:spPr>
          <a:xfrm>
            <a:off x="4977287" y="1229033"/>
            <a:ext cx="3857974" cy="28593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2" y="4202292"/>
            <a:ext cx="2771800" cy="2078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5084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4"/>
    </mc:Choice>
    <mc:Fallback>
      <p:transition spd="slow" advTm="2091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6374" y="510584"/>
            <a:ext cx="65966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16671" y="4005064"/>
            <a:ext cx="3827536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ДИДАКТИЧЕСКИХ ИГР И ПОСОБИЙ ПО БЕЗОПАСНОСТИ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2" y="1218470"/>
            <a:ext cx="3048264" cy="2347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368" y="1239237"/>
            <a:ext cx="2712955" cy="2359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75" y="1251430"/>
            <a:ext cx="2578832" cy="2347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884" y="3735378"/>
            <a:ext cx="3218967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9"/>
    </mc:Choice>
    <mc:Fallback>
      <p:transition spd="slow" advTm="926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6377" y="510584"/>
            <a:ext cx="65966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8364" y="1481994"/>
            <a:ext cx="5286591" cy="4941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СВЕТОФОРУ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6223319" y="1319349"/>
            <a:ext cx="2232248" cy="27188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3" y="2733757"/>
            <a:ext cx="2355353" cy="31404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873007" y="2517197"/>
            <a:ext cx="2508612" cy="30420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2" t="5176" r="2751" b="2540"/>
          <a:stretch/>
        </p:blipFill>
        <p:spPr>
          <a:xfrm>
            <a:off x="6444208" y="4164810"/>
            <a:ext cx="1728192" cy="19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9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3"/>
    </mc:Choice>
    <mc:Fallback>
      <p:transition spd="slow" advTm="901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6373" y="510584"/>
            <a:ext cx="6596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273693" y="1338093"/>
            <a:ext cx="6596614" cy="5754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 «СОБЛЮДАЕМ ПДД»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318" r="14065" b="14268"/>
          <a:stretch/>
        </p:blipFill>
        <p:spPr>
          <a:xfrm flipH="1">
            <a:off x="4067944" y="2657854"/>
            <a:ext cx="4141142" cy="27607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30673"/>
            <a:ext cx="3161342" cy="42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3"/>
    </mc:Choice>
    <mc:Fallback>
      <p:transition spd="slow" advTm="2177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6374" y="510584"/>
            <a:ext cx="65966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73694" y="3164423"/>
            <a:ext cx="6596612" cy="1007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РЕБЕНКА! СОХРАНИ БУДУЩЕЕ!»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 b="10259"/>
          <a:stretch/>
        </p:blipFill>
        <p:spPr>
          <a:xfrm>
            <a:off x="2562659" y="1197633"/>
            <a:ext cx="3635896" cy="19442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41077"/>
            <a:ext cx="3312368" cy="24842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72221"/>
            <a:ext cx="2568286" cy="25682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99" y="1341169"/>
            <a:ext cx="2237308" cy="16779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b="10501"/>
          <a:stretch/>
        </p:blipFill>
        <p:spPr>
          <a:xfrm>
            <a:off x="453014" y="1259520"/>
            <a:ext cx="1720251" cy="18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3"/>
    </mc:Choice>
    <mc:Fallback>
      <p:transition spd="slow" advTm="122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6373" y="510584"/>
            <a:ext cx="6596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39552" y="1531660"/>
            <a:ext cx="3962757" cy="12268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</a:t>
            </a:r>
          </a:p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БЕЗОПАСНОСТИ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94" y="1180050"/>
            <a:ext cx="1942389" cy="2746813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30392" y="3163413"/>
            <a:ext cx="4141608" cy="2989898"/>
            <a:chOff x="1822391" y="2629921"/>
            <a:chExt cx="4141608" cy="298989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9003">
              <a:off x="1822391" y="2756342"/>
              <a:ext cx="1911320" cy="270330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8340">
              <a:off x="4042696" y="2629921"/>
              <a:ext cx="1921303" cy="271742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526" y="2906317"/>
              <a:ext cx="1918531" cy="2713502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03" y="3232335"/>
            <a:ext cx="1993842" cy="28183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09" y="1689077"/>
            <a:ext cx="1812955" cy="1295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777">
            <a:off x="7081812" y="4054362"/>
            <a:ext cx="1608568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1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5"/>
    </mc:Choice>
    <mc:Fallback>
      <p:transition spd="slow" advTm="2385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18657" y="510584"/>
            <a:ext cx="6552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428443" y="3141281"/>
            <a:ext cx="4332473" cy="5754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400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2567" y="1378461"/>
            <a:ext cx="4608512" cy="6839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01" y="1378461"/>
            <a:ext cx="3569594" cy="4759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2381"/>
            <a:ext cx="3365311" cy="44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3"/>
    </mc:Choice>
    <mc:Fallback>
      <p:transition spd="slow" advTm="1316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18656" y="510584"/>
            <a:ext cx="6552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016511" y="1402437"/>
            <a:ext cx="4392327" cy="12858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БЕЗОПАСНОСТИ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785">
            <a:off x="2221042" y="3964656"/>
            <a:ext cx="1673548" cy="2367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965">
            <a:off x="511573" y="4025748"/>
            <a:ext cx="1660994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24647"/>
            <a:ext cx="3023730" cy="2273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21651" r="11905" b="26375"/>
          <a:stretch/>
        </p:blipFill>
        <p:spPr>
          <a:xfrm rot="1022453">
            <a:off x="3853448" y="2721730"/>
            <a:ext cx="2778130" cy="14136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838" r="1316"/>
          <a:stretch/>
        </p:blipFill>
        <p:spPr>
          <a:xfrm>
            <a:off x="4105747" y="4236736"/>
            <a:ext cx="2790745" cy="1823106"/>
          </a:xfrm>
          <a:prstGeom prst="rect">
            <a:avLst/>
          </a:prstGeom>
        </p:spPr>
      </p:pic>
      <p:pic>
        <p:nvPicPr>
          <p:cNvPr id="12" name="Рисунок 11" descr="C:\Users\Ольга\Desktop\Барабашова\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380">
            <a:off x="6874574" y="2705668"/>
            <a:ext cx="1697282" cy="2378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8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9"/>
    </mc:Choice>
    <mc:Fallback>
      <p:transition spd="slow" advTm="2476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18657" y="510584"/>
            <a:ext cx="6552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428443" y="3141281"/>
            <a:ext cx="4332473" cy="5754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400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289561" y="1867673"/>
            <a:ext cx="3636824" cy="36980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ОБУЧЕНИЮ ДЕТЕЙ ДОШКОЛЬНОГО ВОЗРАСТА ПРАВИЛАМ БЕЗОПАСНОГО ПОВЕДЕНИЯ НА ДОРОГЕ И ПДД «СВЕТОФОРЧИК»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60" y="1233606"/>
            <a:ext cx="3367756" cy="44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6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0"/>
    </mc:Choice>
    <mc:Fallback>
      <p:transition spd="slow" advTm="1438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" y="0"/>
            <a:ext cx="9144000" cy="6858000"/>
          </a:xfrm>
          <a:prstGeom prst="rect">
            <a:avLst/>
          </a:prstGeom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2341488" y="5733256"/>
            <a:ext cx="6804248" cy="6371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МДОАУ ДЕТСКИЙ САД №79 «АИСТЁНОК»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996952"/>
            <a:ext cx="50754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239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3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5"/>
    </mc:Choice>
    <mc:Fallback>
      <p:transition spd="slow" advTm="51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52064" y="264458"/>
            <a:ext cx="16398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95536" y="972344"/>
            <a:ext cx="8424936" cy="22843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ТЕОРЕТИЧЕСКИХ ЗНАНИЙ И ФОРМИРОВАНИЕ ПРАКТИЧЕСКИХ УМЕНИЙ И НАВЫКОВ БЕЗОПАСНОГО ПОВЕДЕНИЯ НА УЛИЦАХ И ДОРОГАХ, В БЫТУ, В ПРИРОДЕ ВОСПИТАННИКАМИ И ИХ РОДИТЕЛЯМИ, А ТАКЖЕ ПЕДАГОГАМИ ДОУ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77356"/>
            <a:ext cx="4876800" cy="3562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1988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3"/>
    </mc:Choice>
    <mc:Fallback>
      <p:transition spd="slow" advTm="1707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8617" y="264458"/>
            <a:ext cx="2246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07504" y="1221724"/>
            <a:ext cx="8928992" cy="56362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ВОСПИТАННИКОВ ПОЗНАВАТЕЛЬНЫХ ПРОЦЕССОВ, НЕОБХОДИМЫХ ИМ ДЛЯ ПРАВИЛЬНОЙ И БЕЗОПАСНОЙ ОРИЕНТИРОВКИ НА УЛИЦЕ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ФОРМ И МЕТОДОВ РАБОТЫ ДОУ ПО ПРОПОГАНДЕ ПРАВИЛ ДОРОЖНОГО ДВИЖЕНИЯ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НАВЫКОВ И УСТОЙЧИВЫХ ПОЛОЖИТЕЛЬНЫХ ПРИВЫЧЕК БЕЗОПАСНОГО ПОВЕДЕНИЯ НА УЛИЦЕ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ВОСПИТАННИКОВ С ПРОСТЕЙШИМИ СПОСОБАМИ БЕЗОПАСНОГО ПОВЕДЕНИЯ В РАЗНООБРАЗНЫХ ОПАСНЫХ СИТУАЦИЯХ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ОСОЗНАННОСТИ И ПРОИЗВОЛЬНОСТИ В ВЫПОЛНЕНИИ ОСНОВНЫХ ПРАВИЛ БЕЗОПАСНОГО ПОВЕДЕНИЯ В БЫТУ, НА УЛИЦЕ, В ПРИРОДЕ, В ОБЩАНИИ С НЕЗНАКОМЫМИ ЛЮДЬМИ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ПРЕДСТАВЛЕНИЙ ВОСПИТАННИКОВ ОБ ОСНОВНЫХ ИСТОЧНИКАХ И ВИДАХ ОПАСНОСТИ В БЫТУ, НА УЛИЦЕ, В ПРИРОДЕ, В ОБЩЕНИИ С НЕЗНАКОМЫМИ ЛЮДЬМИ</a:t>
            </a:r>
          </a:p>
          <a:p>
            <a:pPr marL="85725" indent="357188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КУЛЬТУРЫ ЗДОРОВОГО И БЕЗОПАСНОГО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146118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10"/>
    </mc:Choice>
    <mc:Fallback>
      <p:transition spd="slow" advTm="246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4562" y="264458"/>
            <a:ext cx="44948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59532" y="1144614"/>
            <a:ext cx="8424936" cy="22843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ОБЪЕКТИНАЯ НЕОБХОДИМОСТЬ ИНФОРМИРОВНИЯ ВОСПИТАННИКОВ О ПРАВИЛАХ ПОВЕДЕНИЯ В БЫТУ, В ПРИРОДЕ, ПО ДОРОЖНОМУ ДВИЖЕНИЮ, ЗНАНИЯ ОБ УХУДШЕНИИ СОСТОЯНИЯ ЗДОРОВЬЯ ДОШКОЛЬНИКОВ, ВАЖНОСТЬ ЦЕЛЕНАПРАВЛЕННОЙ ДЕЯТЕЛЬНОСТИ В ЭТОЙ ОБЛАСТИ РОДИТЕЛЕЙ И ПЕДАГОГОВ ДОУ.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6336" r="1266" b="11295"/>
          <a:stretch/>
        </p:blipFill>
        <p:spPr>
          <a:xfrm>
            <a:off x="2298839" y="3212976"/>
            <a:ext cx="63145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9"/>
    </mc:Choice>
    <mc:Fallback>
      <p:transition spd="slow" advTm="2571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538" y="31414"/>
            <a:ext cx="81472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ПРЕДМЕТНО-РАЗВИВАЮЩЕЙ </a:t>
            </a:r>
            <a:r>
              <a:rPr lang="ru-RU" sz="40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БЕЗОПАСНОСТИ</a:t>
            </a:r>
            <a:endParaRPr lang="ru-RU" sz="40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21" y="2143480"/>
            <a:ext cx="3140932" cy="41879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114400" y="2004676"/>
            <a:ext cx="2690802" cy="28486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86" y="2001820"/>
            <a:ext cx="2757528" cy="20681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86" y="4426468"/>
            <a:ext cx="2766706" cy="20750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8212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3"/>
    </mc:Choice>
    <mc:Fallback>
      <p:transition spd="slow" advTm="178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44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4292590" y="3429000"/>
            <a:ext cx="4276405" cy="281371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42090" y="510584"/>
            <a:ext cx="6505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ВЕДЁТСЯ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ТРЁХ НАПРАВЛЕНИЯХ</a:t>
            </a:r>
            <a:endParaRPr lang="ru-RU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89223" y="1914131"/>
            <a:ext cx="6408712" cy="3029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</a:t>
            </a:r>
          </a:p>
          <a:p>
            <a:pPr marL="502920" indent="-457200">
              <a:buFont typeface="+mj-lt"/>
              <a:buAutoNum type="arabicPeriod"/>
            </a:pPr>
            <a:endParaRPr lang="ru-RU" sz="24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</a:t>
            </a:r>
          </a:p>
          <a:p>
            <a:pPr marL="502920" indent="-457200">
              <a:buFont typeface="+mj-lt"/>
              <a:buAutoNum type="arabicPeriod"/>
            </a:pPr>
            <a:endParaRPr lang="ru-RU" sz="24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ДОУ</a:t>
            </a:r>
          </a:p>
        </p:txBody>
      </p:sp>
    </p:spTree>
    <p:extLst>
      <p:ext uri="{BB962C8B-B14F-4D97-AF65-F5344CB8AC3E}">
        <p14:creationId xmlns:p14="http://schemas.microsoft.com/office/powerpoint/2010/main" val="329497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0"/>
    </mc:Choice>
    <mc:Fallback>
      <p:transition spd="slow" advTm="1717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2" y="510584"/>
            <a:ext cx="8274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ВОСПИТАННИКАМИ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835696" y="3428014"/>
            <a:ext cx="5472608" cy="6522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11871"/>
          <a:stretch/>
        </p:blipFill>
        <p:spPr>
          <a:xfrm>
            <a:off x="179512" y="4035933"/>
            <a:ext cx="3240360" cy="25402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11672"/>
          <a:stretch/>
        </p:blipFill>
        <p:spPr>
          <a:xfrm>
            <a:off x="3131840" y="4728267"/>
            <a:ext cx="2448272" cy="19888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18470"/>
            <a:ext cx="2839644" cy="2129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41" y="1379011"/>
            <a:ext cx="2363755" cy="17728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16" y="4158263"/>
            <a:ext cx="3060825" cy="22956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337" y="1302870"/>
            <a:ext cx="2337435" cy="17530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05412"/>
            <a:ext cx="1896802" cy="1422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3946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3"/>
    </mc:Choice>
    <mc:Fallback>
      <p:transition spd="slow" advTm="121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2" y="510584"/>
            <a:ext cx="8274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ВОСПИТАННИКАМИ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937212" y="1270831"/>
            <a:ext cx="3960440" cy="14275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</a:p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ПОСОБИЯ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632814" y="3673831"/>
            <a:ext cx="3184576" cy="2660915"/>
            <a:chOff x="718814" y="1338495"/>
            <a:chExt cx="3184576" cy="266091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338495"/>
              <a:ext cx="1995686" cy="266091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36"/>
            <a:stretch/>
          </p:blipFill>
          <p:spPr>
            <a:xfrm>
              <a:off x="1006438" y="1552748"/>
              <a:ext cx="1030341" cy="120020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15"/>
            <a:stretch/>
          </p:blipFill>
          <p:spPr>
            <a:xfrm>
              <a:off x="718814" y="2669788"/>
              <a:ext cx="1022645" cy="111925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3" y="2973151"/>
            <a:ext cx="2538767" cy="33850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9" y="1270831"/>
            <a:ext cx="1895770" cy="25276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42" y="1515801"/>
            <a:ext cx="2642210" cy="19816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9621" y="4828629"/>
            <a:ext cx="1599277" cy="11994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15629"/>
          <a:stretch/>
        </p:blipFill>
        <p:spPr>
          <a:xfrm rot="5400000">
            <a:off x="4948739" y="3226009"/>
            <a:ext cx="1221039" cy="11447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1785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2"/>
    </mc:Choice>
    <mc:Fallback>
      <p:transition spd="slow" advTm="1079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2309" y="510584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2" y="510584"/>
            <a:ext cx="8274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ВОСПИТАННИКАМИ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44684" y="1262652"/>
            <a:ext cx="4323884" cy="648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СКАЗКИ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684" y="1264275"/>
            <a:ext cx="3475021" cy="2627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/>
          <a:stretch/>
        </p:blipFill>
        <p:spPr>
          <a:xfrm rot="5400000">
            <a:off x="410624" y="2336551"/>
            <a:ext cx="4089578" cy="3545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2" name="Группа 11"/>
          <p:cNvGrpSpPr/>
          <p:nvPr/>
        </p:nvGrpSpPr>
        <p:grpSpPr>
          <a:xfrm>
            <a:off x="4280756" y="3405601"/>
            <a:ext cx="3500670" cy="2748333"/>
            <a:chOff x="79068" y="3058696"/>
            <a:chExt cx="4456118" cy="362269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11862">
              <a:off x="79068" y="3390540"/>
              <a:ext cx="2184363" cy="274834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24679">
              <a:off x="2110695" y="3058696"/>
              <a:ext cx="1990261" cy="274834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72333">
              <a:off x="1479202" y="3767638"/>
              <a:ext cx="1790688" cy="236654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2820" y="4314842"/>
              <a:ext cx="1712366" cy="2366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6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3"/>
    </mc:Choice>
    <mc:Fallback>
      <p:transition spd="slow" advTm="1602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339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RePack by Diakov</cp:lastModifiedBy>
  <cp:revision>58</cp:revision>
  <dcterms:created xsi:type="dcterms:W3CDTF">2015-12-03T00:53:18Z</dcterms:created>
  <dcterms:modified xsi:type="dcterms:W3CDTF">2020-10-20T00:11:00Z</dcterms:modified>
</cp:coreProperties>
</file>