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3" r:id="rId2"/>
    <p:sldId id="258" r:id="rId3"/>
    <p:sldId id="259" r:id="rId4"/>
    <p:sldId id="272" r:id="rId5"/>
    <p:sldId id="260" r:id="rId6"/>
    <p:sldId id="274" r:id="rId7"/>
    <p:sldId id="275" r:id="rId8"/>
    <p:sldId id="276" r:id="rId9"/>
    <p:sldId id="277" r:id="rId10"/>
    <p:sldId id="278" r:id="rId11"/>
    <p:sldId id="261" r:id="rId12"/>
    <p:sldId id="264" r:id="rId13"/>
    <p:sldId id="265" r:id="rId14"/>
    <p:sldId id="27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717" autoAdjust="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2DD-B0E8-4EF0-83F5-597D542D4DE3}" type="datetimeFigureOut">
              <a:rPr lang="ru-RU" smtClean="0"/>
              <a:pPr/>
              <a:t>19.02.2025</a:t>
            </a:fld>
            <a:endParaRPr lang="ru-RU" dirty="0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284742-3239-47F1-A3FF-8A48ADB65B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2DD-B0E8-4EF0-83F5-597D542D4DE3}" type="datetimeFigureOut">
              <a:rPr lang="ru-RU" smtClean="0"/>
              <a:pPr/>
              <a:t>19.02.2025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4742-3239-47F1-A3FF-8A48ADB65B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2DD-B0E8-4EF0-83F5-597D542D4DE3}" type="datetimeFigureOut">
              <a:rPr lang="ru-RU" smtClean="0"/>
              <a:pPr/>
              <a:t>19.02.2025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4742-3239-47F1-A3FF-8A48ADB65B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2DD-B0E8-4EF0-83F5-597D542D4DE3}" type="datetimeFigureOut">
              <a:rPr lang="ru-RU" smtClean="0"/>
              <a:pPr/>
              <a:t>19.02.2025</a:t>
            </a:fld>
            <a:endParaRPr lang="ru-RU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D284742-3239-47F1-A3FF-8A48ADB65B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2DD-B0E8-4EF0-83F5-597D542D4DE3}" type="datetimeFigureOut">
              <a:rPr lang="ru-RU" smtClean="0"/>
              <a:pPr/>
              <a:t>19.02.2025</a:t>
            </a:fld>
            <a:endParaRPr lang="ru-RU" dirty="0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4742-3239-47F1-A3FF-8A48ADB65B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2DD-B0E8-4EF0-83F5-597D542D4DE3}" type="datetimeFigureOut">
              <a:rPr lang="ru-RU" smtClean="0"/>
              <a:pPr/>
              <a:t>19.02.2025</a:t>
            </a:fld>
            <a:endParaRPr lang="ru-RU" dirty="0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4742-3239-47F1-A3FF-8A48ADB65B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2DD-B0E8-4EF0-83F5-597D542D4DE3}" type="datetimeFigureOut">
              <a:rPr lang="ru-RU" smtClean="0"/>
              <a:pPr/>
              <a:t>19.02.2025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D284742-3239-47F1-A3FF-8A48ADB65B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2DD-B0E8-4EF0-83F5-597D542D4DE3}" type="datetimeFigureOut">
              <a:rPr lang="ru-RU" smtClean="0"/>
              <a:pPr/>
              <a:t>19.02.2025</a:t>
            </a:fld>
            <a:endParaRPr lang="ru-RU" dirty="0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4742-3239-47F1-A3FF-8A48ADB65B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2DD-B0E8-4EF0-83F5-597D542D4DE3}" type="datetimeFigureOut">
              <a:rPr lang="ru-RU" smtClean="0"/>
              <a:pPr/>
              <a:t>19.02.2025</a:t>
            </a:fld>
            <a:endParaRPr lang="ru-RU" dirty="0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4742-3239-47F1-A3FF-8A48ADB65B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2DD-B0E8-4EF0-83F5-597D542D4DE3}" type="datetimeFigureOut">
              <a:rPr lang="ru-RU" smtClean="0"/>
              <a:pPr/>
              <a:t>19.02.2025</a:t>
            </a:fld>
            <a:endParaRPr lang="ru-RU" dirty="0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4742-3239-47F1-A3FF-8A48ADB65BCC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F02DD-B0E8-4EF0-83F5-597D542D4DE3}" type="datetimeFigureOut">
              <a:rPr lang="ru-RU" smtClean="0"/>
              <a:pPr/>
              <a:t>19.02.2025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84742-3239-47F1-A3FF-8A48ADB65B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8C9F02DD-B0E8-4EF0-83F5-597D542D4DE3}" type="datetimeFigureOut">
              <a:rPr lang="ru-RU" smtClean="0"/>
              <a:pPr/>
              <a:t>19.02.2025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D284742-3239-47F1-A3FF-8A48ADB65BCC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04800" y="1285860"/>
            <a:ext cx="8686800" cy="1071570"/>
          </a:xfrm>
        </p:spPr>
        <p:txBody>
          <a:bodyPr>
            <a:normAutofit fontScale="90000"/>
          </a:bodyPr>
          <a:lstStyle/>
          <a:p>
            <a:pPr algn="ctr"/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>Презентация на тему:</a:t>
            </a:r>
            <a:br>
              <a:rPr lang="ru-RU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none" dirty="0" smtClean="0">
                <a:latin typeface="Times New Roman" pitchFamily="18" charset="0"/>
                <a:cs typeface="Times New Roman" pitchFamily="18" charset="0"/>
              </a:rPr>
              <a:t>«Роль музыкального воспитания</a:t>
            </a:r>
            <a:br>
              <a:rPr lang="ru-RU" sz="4000" b="1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cap="none" dirty="0" smtClean="0">
                <a:latin typeface="Times New Roman" pitchFamily="18" charset="0"/>
                <a:cs typeface="Times New Roman" pitchFamily="18" charset="0"/>
              </a:rPr>
              <a:t> в детском саду»</a:t>
            </a:r>
            <a:r>
              <a:rPr lang="ru-RU" sz="40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cap="none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214282" y="4929198"/>
            <a:ext cx="4500594" cy="164307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Музыкальный руководитель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МДОАУ «Детский сад № 79 «Аистенок» г. Орска»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Стрекалова Маргарита Николаевна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noty_cvety_babochki_4066x26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89939">
            <a:off x="4155401" y="3933977"/>
            <a:ext cx="4791810" cy="2594294"/>
          </a:xfrm>
          <a:prstGeom prst="ellipse">
            <a:avLst/>
          </a:prstGeom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57200"/>
            <a:ext cx="7858180" cy="16859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cap="none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22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>Музыкально-ритмические движения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100" dirty="0" smtClean="0"/>
              <a:t/>
            </a:r>
            <a:br>
              <a:rPr lang="ru-RU" sz="1100" dirty="0" smtClean="0"/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>Музыкально-ритмические движения - это активная деятельность, являющаяся отражением характера музыки в движении. Музыкально-ритмические движения включают в себя музыкальные игры, пляски и упражнения. В основе музыкально-ритмического воспитания лежит развитие у детей способности воспринимать музыкальные образы и умения отразить их в движении.</a:t>
            </a:r>
            <a:endParaRPr lang="ru-RU" sz="1800" cap="none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Андрей\Desktop\фото занятия\s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3143248"/>
            <a:ext cx="3810000" cy="2724150"/>
          </a:xfrm>
          <a:prstGeom prst="round2Diag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642910" y="642918"/>
            <a:ext cx="8001056" cy="578647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 algn="ctr">
              <a:buNone/>
            </a:pPr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Музыкальное искусство имеет огромное значение в умственном, нравственном, эстетическом и физическом воспитании. Работа начинается с детьми в возрасте от полутора лет и, продолжается до выпуска их в школу. На этом этапе пути в течении 5-6 лет ребята систематически, последовательно занимаются всеми видами музыкальной деятельности. Дети учатся петь, танцевать, слушать, играть на музыкальных инструментах. 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В процессе разучивания, пения у детей развивается память, крепнут голосовые связки, умение правильно дышать. Идет постоянная работа над дикцией, ребенок учится правильно </a:t>
            </a:r>
            <a:r>
              <a:rPr lang="ru-RU" sz="1600" dirty="0" err="1" smtClean="0">
                <a:latin typeface="Times New Roman" pitchFamily="18" charset="0"/>
                <a:cs typeface="Times New Roman" pitchFamily="18" charset="0"/>
              </a:rPr>
              <a:t>пропевать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звуки, слова, предложения.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Дети учатся выразительно, ритмично, красиво танцевать. Выражать в танце свои чувства и эмоции. Дети учатся приглашать на танец друг друга и провожать после танца. Танцевать это очень полезно для здоровья, у ребенка развивается правильная осанка, в дальнейшем он будет чувствовать себя уверенно в любой ситуации.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При систематическом слушании музыки у детей вырабатывается усидчивость, внимание это уже подготовка к школе и дальнейшей жизни. В каждом ребенке есть таланты и способности, необходимо помогать развивать их в дальнейшем.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  <a:t>Развитие музыкальности</a:t>
            </a:r>
            <a:endParaRPr lang="ru-RU" sz="20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142984"/>
            <a:ext cx="8686800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музыкальности у каждого ребенка свое, поэтому не нужно огорчаться, если у малыша не сразу, получается, петь и танцевать, для этого требуется время. На музыкальных занятиях мы развиваем каждого ребенка и подходим к каждому ребенку индивидуально. Большое внимание уделяется такому инструменту как – голос, именно голос способен стать основой музыкальной культуры человека в будущем. Здесь мы используем принцип “от простого, к сложному”,. Малыш подпевает, но очень осторожно, так как связки голоса тонкие и хрупкие.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Обучая пению, мы учитываем физиологические особенности ребенка, методику работы над дыханием, темпом, дикцией. Песенный и танцевальный репертуар подбирается в соответствии с возрастной группой. Обучение предполагает индивидуальный подход и знание физиологии каждого возраста. Обучая навыкам и умениям играть на музыкальных инструментах, развиваем слух и эмоциональную отзывчивость. В младших группах дети подпевают взрослым, слушают, хлопают, топают. В старших группах детей учим петь хором, группами, водить хороводы, танцевать парами, мальчики учатся правильно приглашать девочек на танец. </a:t>
            </a:r>
          </a:p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    На музыкальных занятиях учим детей: любить петь песни, уметь слушать музыку разных жанров, правильно, красиво и эстетично двигаться. Хочется и родителям пожелать, чтобы дома, на отдыхе, во время прогулок со своими детьми уделяли внимание музыкальному воспитанию. И мы взрослые помогаем реально воспринимать действительность, не разрушая чудесный мир ребенка.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5728"/>
            <a:ext cx="8686800" cy="1009672"/>
          </a:xfrm>
        </p:spPr>
        <p:txBody>
          <a:bodyPr>
            <a:normAutofit/>
          </a:bodyPr>
          <a:lstStyle/>
          <a:p>
            <a:pPr algn="ctr"/>
            <a: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  <a:t>Музыкальный руководитель</a:t>
            </a:r>
            <a:endParaRPr lang="ru-RU" sz="20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85860"/>
            <a:ext cx="7500990" cy="465138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музыкальный руководитель отвечает за музыкальное воспитание;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организует и проводит музыкальные занятия, литературно- музыкальные утренники, вечера;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выявляет музыкально одаренных детей и занимается с ними индивидуально и в группе; </a:t>
            </a: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- участвует в проведении утренней гимнастики, физкультурных занятий и развлечений, обеспечивает музыкальное сопровождение организованных игр детей во 2-ой половине дня, проводит музыкально-дидактические, театрализованные и ритмические игры. </a:t>
            </a:r>
          </a:p>
          <a:p>
            <a:pPr>
              <a:buNone/>
            </a:pPr>
            <a:endParaRPr lang="ru-RU" sz="1400" b="1" cap="all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" name="Picture 4" descr="C:\Users\Андрей\Desktop\фото занятия\16644_html_3d0fb9d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3714752"/>
            <a:ext cx="2786082" cy="2089562"/>
          </a:xfrm>
          <a:prstGeom prst="round2DiagRect">
            <a:avLst/>
          </a:prstGeom>
          <a:noFill/>
          <a:effectLst>
            <a:softEdge rad="12700"/>
          </a:effectLst>
        </p:spPr>
      </p:pic>
      <p:pic>
        <p:nvPicPr>
          <p:cNvPr id="10243" name="Picture 3" descr="C:\Users\Андрей\Desktop\фото занятия\image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786190"/>
            <a:ext cx="2893012" cy="2088000"/>
          </a:xfrm>
          <a:prstGeom prst="round2DiagRect">
            <a:avLst/>
          </a:prstGeom>
          <a:noFill/>
          <a:effectLst>
            <a:softEdge rad="12700"/>
          </a:effectLst>
        </p:spPr>
      </p:pic>
      <p:pic>
        <p:nvPicPr>
          <p:cNvPr id="6" name="Picture 3" descr="C:\Users\Андрей\Desktop\фото занятия\e5029d2b69207de23f3681dfec02e56f.jpg.jpg"/>
          <p:cNvPicPr>
            <a:picLocks noChangeAspect="1" noChangeArrowheads="1"/>
          </p:cNvPicPr>
          <p:nvPr/>
        </p:nvPicPr>
        <p:blipFill>
          <a:blip r:embed="rId4" cstate="print"/>
          <a:srcRect l="21679" t="26206" r="894"/>
          <a:stretch>
            <a:fillRect/>
          </a:stretch>
        </p:blipFill>
        <p:spPr bwMode="auto">
          <a:xfrm>
            <a:off x="3357554" y="4286256"/>
            <a:ext cx="2714644" cy="2084002"/>
          </a:xfrm>
          <a:prstGeom prst="round2Diag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457200"/>
            <a:ext cx="7500990" cy="3614742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  <a:t>        Мир музыки безгранично богат, щедр и многообразен. Из всех видов искусств музыка обладает наибольшей силой воздействия на человека, непосредственно обращаясь к его душе, миру его переживаний, настроений. Ее называют языком чувств, моделью человеческих эмоций.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  <a:t>Важно создавать условия для формирования основ музыкальной культуры детей дошкольного возраста. </a:t>
            </a:r>
            <a:br>
              <a:rPr lang="ru-RU" sz="1600" cap="none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cap="none" dirty="0"/>
          </a:p>
        </p:txBody>
      </p:sp>
      <p:pic>
        <p:nvPicPr>
          <p:cNvPr id="6" name="Рисунок 5" descr="noty_cvety_babochki_4066x260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789939">
            <a:off x="3743827" y="3419707"/>
            <a:ext cx="5146054" cy="2786082"/>
          </a:xfrm>
          <a:prstGeom prst="ellipse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214414" y="428604"/>
            <a:ext cx="7000924" cy="268604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small" dirty="0" smtClean="0"/>
              <a:t> </a:t>
            </a:r>
            <a:br>
              <a:rPr lang="ru-RU" sz="1400" cap="small" dirty="0" smtClean="0"/>
            </a:br>
            <a:r>
              <a:rPr lang="ru-RU" sz="1600" cap="small" dirty="0" smtClean="0">
                <a:effectLst/>
              </a:rPr>
              <a:t>        </a:t>
            </a:r>
            <a:r>
              <a:rPr lang="ru-RU" sz="2000" cap="none" dirty="0" smtClean="0">
                <a:effectLst/>
                <a:latin typeface="Times New Roman" pitchFamily="18" charset="0"/>
                <a:cs typeface="Times New Roman" pitchFamily="18" charset="0"/>
              </a:rPr>
              <a:t>Музыка обладает возможностями воздействия не только на взрослых, но и на детей с самого раннего возраста. Даже во внутриутробный период для последующего развития человека чрезвычайно важна музыка, которую слушает будущая мать, так как она оказывает положительное влияние на самочувствие развивающегося ребенка. А может быть, и формирует его вкусы и предпочтения. </a:t>
            </a:r>
            <a: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none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cap="small" dirty="0" smtClean="0">
                <a:latin typeface="Times New Roman" pitchFamily="18" charset="0"/>
                <a:cs typeface="Times New Roman" pitchFamily="18" charset="0"/>
              </a:rPr>
            </a:br>
            <a:endParaRPr lang="ru-RU" sz="1400" cap="smal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Андрей\Desktop\noty_cvety_babochki_4066x2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92324" y="-8982075"/>
            <a:ext cx="4787351" cy="3600000"/>
          </a:xfrm>
          <a:prstGeom prst="rect">
            <a:avLst/>
          </a:prstGeom>
          <a:noFill/>
        </p:spPr>
      </p:pic>
      <p:pic>
        <p:nvPicPr>
          <p:cNvPr id="1026" name="Picture 2" descr="C:\Users\Андрей\Desktop\1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714752"/>
            <a:ext cx="4548186" cy="2847164"/>
          </a:xfrm>
          <a:prstGeom prst="round2DiagRect">
            <a:avLst/>
          </a:prstGeom>
          <a:noFill/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357166"/>
            <a:ext cx="7786742" cy="5429287"/>
          </a:xfrm>
        </p:spPr>
        <p:txBody>
          <a:bodyPr>
            <a:normAutofit/>
          </a:bodyPr>
          <a:lstStyle/>
          <a:p>
            <a:pPr marL="514350" indent="-514350">
              <a:buNone/>
            </a:pPr>
            <a:r>
              <a:rPr lang="ru-RU" sz="1400" dirty="0" smtClean="0"/>
              <a:t>        </a:t>
            </a:r>
          </a:p>
          <a:p>
            <a:pPr marL="514350" indent="-514350">
              <a:lnSpc>
                <a:spcPct val="150000"/>
              </a:lnSpc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Музыка развивает и творческие возможности человека. Если ребенок с детства слышит песню, прикасается к музыке сначала в игре, потом начинает вслушиваться в нее серьезно, такой человек способен тоньше чувствовать, быстрее реагировать, легче понимать других людей. Он наделен глубоким воображением, способен к творческому мышлению. Музыка – как сказочная вода: она может быть живой и мертвой. Она способна вдохновлять на подвиги и побуждать к разрушениям, поднимать кровяное давление и вызывать депрессии. С помощью музыки можно передавать свое эмоциональное состояние, улучшать рост растений, создать свою философию.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Андрей\Desktop\baby_with_musical_instru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02984" y="4714860"/>
            <a:ext cx="3241016" cy="2143140"/>
          </a:xfrm>
          <a:prstGeom prst="round2DiagRect">
            <a:avLst/>
          </a:prstGeom>
          <a:noFill/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  <a:t>Музыка в дошкольном возрасте</a:t>
            </a:r>
            <a:endParaRPr lang="ru-RU" sz="20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142984"/>
            <a:ext cx="7643866" cy="5572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Музыка – это самая приятная, прекрасная и доступная форма общения взрослого и ребёнка.  Мы вместе с детьми мечтаем, фантазируем, уносимся в мир сказок, в мир музыки. Мы вводим маленького человека в этот мир, воспитываем у него на основе музыки добрые и высокие чувства.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Музыка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становится для детей доступным средством выражения настроений, мыслей, чувств. Велика сила эмоционального и нравственного воздействия музыки, и важно переживать её в движении. </a:t>
            </a:r>
            <a:br>
              <a:rPr lang="ru-RU" sz="1600" dirty="0" smtClean="0">
                <a:latin typeface="Times New Roman" pitchFamily="18" charset="0"/>
                <a:cs typeface="Times New Roman" pitchFamily="18" charset="0"/>
              </a:rPr>
            </a:br>
            <a:endParaRPr lang="ru-RU" sz="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Музыкальная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деятельность дошкольников –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это различные способы, средства познания детьми музыкального искусства (а через него и окружающей жизни, и самого себя), с помощью которого осуществляется и общее развитие.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Для реализации образовательной области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МУЗЫКА 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 детском саду ставит следующие цели: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        Цель</a:t>
            </a:r>
            <a:r>
              <a:rPr lang="ru-RU" sz="1600" dirty="0" smtClean="0"/>
              <a:t>:</a:t>
            </a:r>
            <a:r>
              <a:rPr lang="ru-RU" sz="1600" b="1" dirty="0" smtClean="0"/>
              <a:t>  </a:t>
            </a:r>
          </a:p>
          <a:p>
            <a:pPr marL="0" indent="0">
              <a:buNone/>
            </a:pPr>
            <a:r>
              <a:rPr lang="ru-RU" sz="1600" b="1" dirty="0" smtClean="0"/>
              <a:t>       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музыкальности детей, способности эмоционально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воспринимать музыку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через решение      следующих задач: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        - развитие  музыкально-художественной деятельности;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      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приобщение к музыкальному искусству;</a:t>
            </a:r>
          </a:p>
          <a:p>
            <a:pPr marL="0" indent="0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        -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развитие музыкальности детей; </a:t>
            </a:r>
          </a:p>
          <a:p>
            <a:pPr marL="0" indent="0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     - развитие способности эмоционально воспринимать музыку.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000" b="1" cap="none" dirty="0" smtClean="0">
                <a:latin typeface="Times New Roman" pitchFamily="18" charset="0"/>
                <a:cs typeface="Times New Roman" pitchFamily="18" charset="0"/>
              </a:rPr>
              <a:t>Основные задачи музыкального воспитания</a:t>
            </a:r>
            <a:endParaRPr lang="ru-RU" sz="2000" b="1" cap="none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14422"/>
            <a:ext cx="7858180" cy="478634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1. Воспитывать любовь и интерес к музыке. Только развитие эмоциональной отзывчивости и восприимчивости дает возможность широко использовать воспитательное воздействие музыки.</a:t>
            </a:r>
          </a:p>
          <a:p>
            <a:pPr marL="0" indent="0">
              <a:buNone/>
            </a:pPr>
            <a:endParaRPr lang="ru-RU" sz="17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2. Обогащать впечатления детей, знакомя их в определенно организованной системе с разнообразными музыкальными произведениями и используемыми средствами выразительности.</a:t>
            </a:r>
          </a:p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3. Приобщать детей к разнообразным видам музыкальной деятельности, формируя восприятие музыки и простейшие исполнительские навыки в области пения, ритмики, игры на детских инструментах. Знакомить с начальными элементами музыкальной грамоты. </a:t>
            </a:r>
          </a:p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4. Развивать общую музыкальность детей (сенсорные способности,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ладовысотный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слух, чувство ритма), формировать певческий голос и выразительность движений. </a:t>
            </a:r>
          </a:p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5. Содействовать первоначальному развитию музыкального вкуса. На основе полученных впечатлений и представлений о музыке проявляется сначала избирательное, а затем оценочное отношение к исполняемым произведениям.</a:t>
            </a:r>
          </a:p>
          <a:p>
            <a:pPr marL="0" indent="0">
              <a:buNone/>
            </a:pPr>
            <a:r>
              <a:rPr lang="ru-RU" sz="17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6. Развивать творческое отношение к музыке прежде всего в такой доступной для детей деятельности, как передача образов в музыкальных играх и хороводах, применение новых сочетаний знакомых танцевальных движений, импровизация </a:t>
            </a:r>
            <a:r>
              <a:rPr lang="ru-RU" sz="3400" dirty="0" err="1" smtClean="0">
                <a:latin typeface="Times New Roman" pitchFamily="18" charset="0"/>
                <a:cs typeface="Times New Roman" pitchFamily="18" charset="0"/>
              </a:rPr>
              <a:t>попевок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500042"/>
            <a:ext cx="7143800" cy="3357586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cap="none" dirty="0" smtClean="0">
                <a:latin typeface="Times New Roman" pitchFamily="18" charset="0"/>
                <a:cs typeface="Times New Roman" pitchFamily="18" charset="0"/>
              </a:rPr>
              <a:t>                               </a:t>
            </a:r>
            <a:r>
              <a:rPr lang="ru-RU" sz="2200" b="1" cap="none" dirty="0" smtClean="0">
                <a:latin typeface="Times New Roman" pitchFamily="18" charset="0"/>
                <a:cs typeface="Times New Roman" pitchFamily="18" charset="0"/>
              </a:rPr>
              <a:t>Виды музыкальной деятельности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>В музыкальном воспитании детей выделяются следующие виды музыкальной деятельности:</a:t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>- слушание музыки;</a:t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>- детское музыкальное исполнительство (пение, музыкально-ритмическое движение, игра на музыкальных инструментах);</a:t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>- музыкально-познавательная деятельность (начальные элементы музыкальной грамоты);</a:t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>- продуктивное и исполнительское творчество, в их первоначальных истоках.</a:t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dirty="0" smtClean="0">
                <a:effectLst/>
              </a:rPr>
              <a:t/>
            </a:r>
            <a:br>
              <a:rPr lang="ru-RU" sz="1600" dirty="0" smtClean="0">
                <a:effectLst/>
              </a:rPr>
            </a:br>
            <a:endParaRPr lang="ru-RU" sz="1600" dirty="0">
              <a:effectLst/>
            </a:endParaRPr>
          </a:p>
        </p:txBody>
      </p:sp>
      <p:pic>
        <p:nvPicPr>
          <p:cNvPr id="4" name="Picture 2" descr="C:\Users\Андрей\Desktop\35479177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4214817"/>
            <a:ext cx="2928958" cy="1947757"/>
          </a:xfrm>
          <a:prstGeom prst="round2Diag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429552" cy="232885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20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Слушание музыки</a:t>
            </a:r>
            <a: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  <a:t>Слушание музыки является активным внутренним процессом сосредоточенности, требующим мобилизации чувств, мысли и познавательных возможностей детей, объединенных переживанием музыкального произведения.</a:t>
            </a:r>
            <a:r>
              <a:rPr lang="ru-RU" sz="1600" dirty="0" smtClean="0"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Андрей\Desktop\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2928934"/>
            <a:ext cx="4699033" cy="2643206"/>
          </a:xfrm>
          <a:prstGeom prst="round2Diag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00042"/>
            <a:ext cx="7929618" cy="1257288"/>
          </a:xfrm>
        </p:spPr>
        <p:txBody>
          <a:bodyPr>
            <a:normAutofit fontScale="90000"/>
          </a:bodyPr>
          <a:lstStyle/>
          <a:p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lang="ru-RU" sz="22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>Пение</a:t>
            </a: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>Пение - деятельный процесс воспроизведения мелодии голосом и переживания содержания песни. Это основной вид музыкальной деятельности детей дошкольного возраста.</a:t>
            </a:r>
            <a:b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cap="none" dirty="0" smtClean="0">
                <a:effectLst/>
                <a:latin typeface="Times New Roman" pitchFamily="18" charset="0"/>
                <a:cs typeface="Times New Roman" pitchFamily="18" charset="0"/>
              </a:rPr>
              <a:t>Очевидна особая роль пения, активно формирующая музыкально-сенсорные способности, музыкально-слуховые представления.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Picture 2" descr="C:\Users\Андрей\Desktop\normal_IMG_20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59" y="3143248"/>
            <a:ext cx="4179123" cy="2786082"/>
          </a:xfrm>
          <a:prstGeom prst="round2Diag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285728"/>
            <a:ext cx="7715304" cy="2214578"/>
          </a:xfrm>
        </p:spPr>
        <p:txBody>
          <a:bodyPr>
            <a:noAutofit/>
          </a:bodyPr>
          <a:lstStyle/>
          <a:p>
            <a: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  <a:t>                             </a:t>
            </a:r>
            <a:r>
              <a:rPr lang="ru-RU" sz="2000" b="1" cap="none" dirty="0" smtClean="0">
                <a:effectLst/>
                <a:latin typeface="Times New Roman" pitchFamily="18" charset="0"/>
                <a:cs typeface="Times New Roman" pitchFamily="18" charset="0"/>
              </a:rPr>
              <a:t>Игра на детских музыкальных инструментах</a:t>
            </a:r>
            <a: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cap="none" dirty="0" smtClean="0">
                <a:effectLst/>
                <a:latin typeface="Times New Roman" pitchFamily="18" charset="0"/>
                <a:cs typeface="Times New Roman" pitchFamily="18" charset="0"/>
              </a:rPr>
              <a:t>Игра на детских музыкальных инструментах - металлофоне и ударных - полезна для развития музыкальных способностей: музыкального слуха, чувства ритма и музыкальной памяти. Игра на детских музыкальных инструментах активизирует музыкально-слуховые представления (ребенок подбирает по слуху, импровизирует), а также чувство ансамбля </a:t>
            </a:r>
            <a:endParaRPr lang="ru-RU" sz="1600" cap="none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 descr="C:\Users\Андрей\Desktop\detsad-109190-14000858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857496"/>
            <a:ext cx="3318882" cy="2214578"/>
          </a:xfrm>
          <a:prstGeom prst="round2DiagRect">
            <a:avLst/>
          </a:prstGeom>
          <a:noFill/>
          <a:effectLst>
            <a:softEdge rad="12700"/>
          </a:effectLst>
        </p:spPr>
      </p:pic>
      <p:pic>
        <p:nvPicPr>
          <p:cNvPr id="8196" name="Picture 4" descr="C:\Users\Андрей\Desktop\фото занятия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929066"/>
            <a:ext cx="3484649" cy="2324032"/>
          </a:xfrm>
          <a:prstGeom prst="round2DiagRect">
            <a:avLst/>
          </a:prstGeom>
          <a:noFill/>
          <a:effectLst>
            <a:softEdge rad="127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269</TotalTime>
  <Words>453</Words>
  <Application>Microsoft Office PowerPoint</Application>
  <PresentationFormat>Экран (4:3)</PresentationFormat>
  <Paragraphs>47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    Презентация на тему:  «Роль музыкального воспитания  в детском саду» </vt:lpstr>
      <vt:lpstr>                Музыка обладает возможностями воздействия не только на взрослых, но и на детей с самого раннего возраста. Даже во внутриутробный период для последующего развития человека чрезвычайно важна музыка, которую слушает будущая мать, так как она оказывает положительное влияние на самочувствие развивающегося ребенка. А может быть, и формирует его вкусы и предпочтения.     </vt:lpstr>
      <vt:lpstr>Слайд 3</vt:lpstr>
      <vt:lpstr>Музыка в дошкольном возрасте</vt:lpstr>
      <vt:lpstr>Основные задачи музыкального воспитания</vt:lpstr>
      <vt:lpstr>                                 Виды музыкальной деятельности В музыкальном воспитании детей выделяются следующие виды музыкальной деятельности: - слушание музыки; - детское музыкальное исполнительство (пение, музыкально-ритмическое движение, игра на музыкальных инструментах); - музыкально-познавательная деятельность (начальные элементы музыкальной грамоты); - продуктивное и исполнительское творчество, в их первоначальных истоках.  </vt:lpstr>
      <vt:lpstr>                                            Слушание музыки  Слушание музыки является активным внутренним процессом сосредоточенности, требующим мобилизации чувств, мысли и познавательных возможностей детей, объединенных переживанием музыкального произведения. </vt:lpstr>
      <vt:lpstr>                                                                               Пение  Пение - деятельный процесс воспроизведения мелодии голосом и переживания содержания песни. Это основной вид музыкальной деятельности детей дошкольного возраста. Очевидна особая роль пения, активно формирующая музыкально-сенсорные способности, музыкально-слуховые представления.  </vt:lpstr>
      <vt:lpstr>                              Игра на детских музыкальных инструментах  Игра на детских музыкальных инструментах - металлофоне и ударных - полезна для развития музыкальных способностей: музыкального слуха, чувства ритма и музыкальной памяти. Игра на детских музыкальных инструментах активизирует музыкально-слуховые представления (ребенок подбирает по слуху, импровизирует), а также чувство ансамбля </vt:lpstr>
      <vt:lpstr>                    Музыкально-ритмические движения   Музыкально-ритмические движения - это активная деятельность, являющаяся отражением характера музыки в движении. Музыкально-ритмические движения включают в себя музыкальные игры, пляски и упражнения. В основе музыкально-ритмического воспитания лежит развитие у детей способности воспринимать музыкальные образы и умения отразить их в движении.</vt:lpstr>
      <vt:lpstr> </vt:lpstr>
      <vt:lpstr>Развитие музыкальности</vt:lpstr>
      <vt:lpstr>Музыкальный руководитель</vt:lpstr>
      <vt:lpstr>        Мир музыки безгранично богат, щедр и многообразен. Из всех видов искусств музыка обладает наибольшей силой воздействия на человека, непосредственно обращаясь к его душе, миру его переживаний, настроений. Ее называют языком чувств, моделью человеческих эмоций. Важно создавать условия для формирования основ музыкальной культуры детей дошкольного возраста.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ДС 79</cp:lastModifiedBy>
  <cp:revision>32</cp:revision>
  <dcterms:created xsi:type="dcterms:W3CDTF">2016-03-29T13:33:34Z</dcterms:created>
  <dcterms:modified xsi:type="dcterms:W3CDTF">2025-02-19T08:37:26Z</dcterms:modified>
</cp:coreProperties>
</file>