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9" r:id="rId2"/>
    <p:sldId id="267" r:id="rId3"/>
    <p:sldId id="268" r:id="rId4"/>
    <p:sldId id="269" r:id="rId5"/>
    <p:sldId id="265" r:id="rId6"/>
    <p:sldId id="264" r:id="rId7"/>
    <p:sldId id="266" r:id="rId8"/>
    <p:sldId id="256" r:id="rId9"/>
    <p:sldId id="257" r:id="rId10"/>
    <p:sldId id="258" r:id="rId11"/>
    <p:sldId id="272" r:id="rId12"/>
    <p:sldId id="271" r:id="rId13"/>
    <p:sldId id="273" r:id="rId14"/>
    <p:sldId id="270" r:id="rId15"/>
    <p:sldId id="262" r:id="rId16"/>
    <p:sldId id="263" r:id="rId17"/>
  </p:sldIdLst>
  <p:sldSz cx="12192000" cy="6858000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2" y="22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28DCD38-C8AE-42A3-B546-84827CE68621}" type="datetimeFigureOut">
              <a:rPr lang="fr-FR"/>
              <a:pPr>
                <a:defRPr/>
              </a:pPr>
              <a:t>25/03/2016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7CA2969-FA25-4F2C-99E6-F66FB6DFED1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79288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DE6ABD9-C02C-4D6B-A5EC-139739EEC331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49232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mtClean="0"/>
          </a:p>
        </p:txBody>
      </p:sp>
      <p:sp>
        <p:nvSpPr>
          <p:cNvPr id="57348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E9815AE-007C-42D5-A8DD-9B28F528DE9F}" type="slidenum">
              <a:rPr lang="fr-FR" smtClean="0"/>
              <a:pPr>
                <a:defRPr/>
              </a:pPr>
              <a:t>15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8802471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7F85606-544C-4C3B-AE4D-EF798865C754}" type="slidenum">
              <a:rPr lang="fr-FR" smtClean="0"/>
              <a:pPr>
                <a:defRPr/>
              </a:pPr>
              <a:t>16</a:t>
            </a:fld>
            <a:endParaRPr lang="fr-FR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1881805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1229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A52015-3734-4B8E-994B-72E1FB8A5C7B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1031193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1331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912494-C8A8-413B-9ED2-2FAC9A1C07C6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3318892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1229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B52C1E-DC88-4169-8F2A-222B1CA7D38A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640547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F958FA-0F67-4D84-8E73-90F22FA6F097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62441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1229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A52015-3734-4B8E-994B-72E1FB8A5C7B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18885681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1331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912494-C8A8-413B-9ED2-2FAC9A1C07C6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20663135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1229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B52C1E-DC88-4169-8F2A-222B1CA7D38A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9740125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1229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B52C1E-DC88-4169-8F2A-222B1CA7D38A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2085836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438400"/>
            <a:ext cx="12192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2000" cy="1524000"/>
          </a:xfrm>
          <a:prstGeom prst="rect">
            <a:avLst/>
          </a:prstGeom>
          <a:solidFill>
            <a:srgbClr val="000000">
              <a:alpha val="89800"/>
            </a:srgb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09600" y="2476108"/>
            <a:ext cx="11074400" cy="381000"/>
          </a:xfrm>
        </p:spPr>
        <p:txBody>
          <a:bodyPr>
            <a:noAutofit/>
          </a:bodyPr>
          <a:lstStyle>
            <a:lvl1pPr marL="0" indent="0" algn="l">
              <a:buNone/>
              <a:defRPr sz="2000" spc="100" baseline="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609600" y="1066800"/>
            <a:ext cx="11074400" cy="1295400"/>
          </a:xfrm>
        </p:spPr>
        <p:txBody>
          <a:bodyPr anchor="ctr">
            <a:noAutofit/>
          </a:bodyPr>
          <a:lstStyle>
            <a:lvl1pPr algn="l">
              <a:defRPr sz="4800" cap="all" spc="-100" baseline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6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26F9DF0-DDCA-4D14-B8AA-709C28D019AB}" type="datetimeFigureOut">
              <a:rPr lang="fr-FR"/>
              <a:pPr>
                <a:defRPr/>
              </a:pPr>
              <a:t>25/03/2016</a:t>
            </a:fld>
            <a:endParaRPr lang="fr-FR"/>
          </a:p>
        </p:txBody>
      </p:sp>
      <p:sp>
        <p:nvSpPr>
          <p:cNvPr id="7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E4310BC-B472-4CC3-BE3F-2C8A8129B94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8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7244608"/>
      </p:ext>
    </p:extLst>
  </p:cSld>
  <p:clrMapOvr>
    <a:masterClrMapping/>
  </p:clrMapOvr>
  <p:transition spd="med"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CAB8F-0D7F-4113-BFC5-EE6D35770769}" type="datetimeFigureOut">
              <a:rPr lang="fr-FR"/>
              <a:pPr>
                <a:defRPr/>
              </a:pPr>
              <a:t>25/03/2016</a:t>
            </a:fld>
            <a:endParaRPr lang="fr-FR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A8725-20A2-437B-B01B-F916A1B244E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2872801"/>
      </p:ext>
    </p:extLst>
  </p:cSld>
  <p:clrMapOvr>
    <a:masterClrMapping/>
  </p:clrMapOvr>
  <p:transition spd="med"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F699C-3722-4931-ACA1-6E22682B4069}" type="datetimeFigureOut">
              <a:rPr lang="fr-FR"/>
              <a:pPr>
                <a:defRPr/>
              </a:pPr>
              <a:t>25/03/2016</a:t>
            </a:fld>
            <a:endParaRPr lang="fr-FR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641E7-0128-4B1D-8710-20B50DA3FA1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0088536"/>
      </p:ext>
    </p:extLst>
  </p:cSld>
  <p:clrMapOvr>
    <a:masterClrMapping/>
  </p:clrMapOvr>
  <p:transition spd="med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301926"/>
            <a:ext cx="12192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926"/>
            <a:ext cx="109728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24000"/>
            <a:ext cx="10972800" cy="4572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5C27692-543D-4922-BED7-6235BA6E4027}" type="datetimeFigureOut">
              <a:rPr lang="fr-FR"/>
              <a:pPr>
                <a:defRPr/>
              </a:pPr>
              <a:t>25/03/2016</a:t>
            </a:fld>
            <a:endParaRPr lang="fr-FR"/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420BA2A-A2E8-42D6-B963-72C738AFCA4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2120525"/>
      </p:ext>
    </p:extLst>
  </p:cSld>
  <p:clrMapOvr>
    <a:masterClrMapping/>
  </p:clrMapOvr>
  <p:transition spd="med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4958864"/>
            <a:ext cx="12192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3429000"/>
            <a:ext cx="12192000" cy="1527048"/>
          </a:xfrm>
          <a:prstGeom prst="rect">
            <a:avLst/>
          </a:prstGeom>
          <a:solidFill>
            <a:srgbClr val="000000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566400" cy="1371600"/>
          </a:xfrm>
        </p:spPr>
        <p:txBody>
          <a:bodyPr>
            <a:noAutofit/>
          </a:bodyPr>
          <a:lstStyle>
            <a:lvl1pPr algn="l">
              <a:buNone/>
              <a:defRPr sz="4200" b="0" cap="all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4958864"/>
            <a:ext cx="10566400" cy="457200"/>
          </a:xfrm>
        </p:spPr>
        <p:txBody>
          <a:bodyPr anchor="ctr"/>
          <a:lstStyle>
            <a:lvl1pPr>
              <a:buNone/>
              <a:defRPr sz="2000" spc="100" baseline="0">
                <a:solidFill>
                  <a:srgbClr val="FFFFFF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35172-1648-4373-B9F9-200B2C7A84A0}" type="datetimeFigureOut">
              <a:rPr lang="fr-FR"/>
              <a:pPr>
                <a:defRPr/>
              </a:pPr>
              <a:t>25/03/2016</a:t>
            </a:fld>
            <a:endParaRPr lang="fr-F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3B2AC-BCF6-40F7-B786-79F7A2C3A54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000179"/>
      </p:ext>
    </p:extLst>
  </p:cSld>
  <p:clrMapOvr>
    <a:masterClrMapping/>
  </p:clrMapOvr>
  <p:transition spd="med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301926"/>
            <a:ext cx="12192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609600" y="1524000"/>
            <a:ext cx="5413248" cy="4572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"/>
          </p:nvPr>
        </p:nvSpPr>
        <p:spPr>
          <a:xfrm>
            <a:off x="6197600" y="1524000"/>
            <a:ext cx="5413248" cy="4572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4CE1E-A200-4B2D-9246-FC13EE4A29C1}" type="datetimeFigureOut">
              <a:rPr lang="fr-FR"/>
              <a:pPr>
                <a:defRPr/>
              </a:pPr>
              <a:t>25/03/2016</a:t>
            </a:fld>
            <a:endParaRPr lang="fr-FR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7DD64-FBA6-49BD-96BB-427A9B0CAE8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5486823"/>
      </p:ext>
    </p:extLst>
  </p:cSld>
  <p:clrMapOvr>
    <a:masterClrMapping/>
  </p:clrMapOvr>
  <p:transition spd="med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71600"/>
            <a:ext cx="5386917" cy="838200"/>
          </a:xfrm>
          <a:solidFill>
            <a:schemeClr val="accent1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quarter" idx="2"/>
          </p:nvPr>
        </p:nvSpPr>
        <p:spPr>
          <a:xfrm>
            <a:off x="609600" y="2220558"/>
            <a:ext cx="5384800" cy="391363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6199717" y="2220558"/>
            <a:ext cx="5384800" cy="391363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6197600" y="1371600"/>
            <a:ext cx="5386917" cy="838200"/>
          </a:xfrm>
          <a:solidFill>
            <a:schemeClr val="accent2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7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9A02C-381B-4BF8-8635-497BA08FCA39}" type="datetimeFigureOut">
              <a:rPr lang="fr-FR"/>
              <a:pPr>
                <a:defRPr/>
              </a:pPr>
              <a:t>25/03/2016</a:t>
            </a:fld>
            <a:endParaRPr lang="fr-FR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E1EB6-39B0-4B92-9D58-C811603A785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600937"/>
      </p:ext>
    </p:extLst>
  </p:cSld>
  <p:clrMapOvr>
    <a:masterClrMapping/>
  </p:clrMapOvr>
  <p:transition spd="med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301926"/>
            <a:ext cx="12192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0A3E7-67CC-40A7-9982-CA982AAE06A7}" type="datetimeFigureOut">
              <a:rPr lang="fr-FR"/>
              <a:pPr>
                <a:defRPr/>
              </a:pPr>
              <a:t>25/03/2016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83DE0-1A27-45F3-81FB-9472BB155E2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3912535"/>
      </p:ext>
    </p:extLst>
  </p:cSld>
  <p:clrMapOvr>
    <a:masterClrMapping/>
  </p:clrMapOvr>
  <p:transition spd="med"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BA2F5-1B8D-4E16-8D46-2D7E5F0EC1D9}" type="datetimeFigureOut">
              <a:rPr lang="fr-FR"/>
              <a:pPr>
                <a:defRPr/>
              </a:pPr>
              <a:t>25/03/2016</a:t>
            </a:fld>
            <a:endParaRPr lang="fr-FR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7322F-A9A4-46FF-92C7-783E626135A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5587997"/>
      </p:ext>
    </p:extLst>
  </p:cSld>
  <p:clrMapOvr>
    <a:masterClrMapping/>
  </p:clrMapOvr>
  <p:transition spd="med"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34544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16"/>
          <p:cNvSpPr/>
          <p:nvPr/>
        </p:nvSpPr>
        <p:spPr>
          <a:xfrm>
            <a:off x="2085189" y="4337173"/>
            <a:ext cx="1369211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381001"/>
            <a:ext cx="28448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930401" y="0"/>
            <a:ext cx="1567071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Oval 19"/>
          <p:cNvSpPr/>
          <p:nvPr/>
        </p:nvSpPr>
        <p:spPr>
          <a:xfrm>
            <a:off x="79205" y="1"/>
            <a:ext cx="3070396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10" name="Oval 20"/>
          <p:cNvSpPr/>
          <p:nvPr/>
        </p:nvSpPr>
        <p:spPr>
          <a:xfrm>
            <a:off x="0" y="3276600"/>
            <a:ext cx="1188101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val 21"/>
          <p:cNvSpPr/>
          <p:nvPr/>
        </p:nvSpPr>
        <p:spPr>
          <a:xfrm>
            <a:off x="1057463" y="1721630"/>
            <a:ext cx="1870093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22"/>
          <p:cNvSpPr/>
          <p:nvPr/>
        </p:nvSpPr>
        <p:spPr>
          <a:xfrm>
            <a:off x="812800" y="4038600"/>
            <a:ext cx="207264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13" name="Oval 25"/>
          <p:cNvSpPr/>
          <p:nvPr/>
        </p:nvSpPr>
        <p:spPr>
          <a:xfrm>
            <a:off x="203200" y="2362200"/>
            <a:ext cx="6096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23"/>
          <p:cNvSpPr/>
          <p:nvPr/>
        </p:nvSpPr>
        <p:spPr>
          <a:xfrm>
            <a:off x="2336800" y="381000"/>
            <a:ext cx="6096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24"/>
          <p:cNvSpPr/>
          <p:nvPr/>
        </p:nvSpPr>
        <p:spPr>
          <a:xfrm>
            <a:off x="772160" y="2514600"/>
            <a:ext cx="268224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0" y="5715000"/>
            <a:ext cx="21336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26"/>
          <p:cNvSpPr/>
          <p:nvPr/>
        </p:nvSpPr>
        <p:spPr>
          <a:xfrm>
            <a:off x="1764524" y="5875179"/>
            <a:ext cx="97536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27"/>
          <p:cNvSpPr/>
          <p:nvPr/>
        </p:nvSpPr>
        <p:spPr>
          <a:xfrm>
            <a:off x="41293" y="5212570"/>
            <a:ext cx="2193907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3657600" y="228600"/>
            <a:ext cx="8331200" cy="58674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02336" y="1600200"/>
            <a:ext cx="2743200" cy="3733800"/>
          </a:xfrm>
        </p:spPr>
        <p:txBody>
          <a:bodyPr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402336" y="384048"/>
            <a:ext cx="2743200" cy="1143000"/>
          </a:xfrm>
        </p:spPr>
        <p:txBody>
          <a:bodyPr lIns="91440" tIns="9144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38C8A-982E-41AF-89BE-9C441DC1FB3B}" type="datetimeFigureOut">
              <a:rPr lang="fr-FR"/>
              <a:pPr>
                <a:defRPr/>
              </a:pPr>
              <a:t>25/03/2016</a:t>
            </a:fld>
            <a:endParaRPr lang="fr-FR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357939"/>
            <a:ext cx="4572000" cy="3825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7433" y="6318250"/>
            <a:ext cx="1585384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A8664FE-502C-43DC-808F-BE0979B34FB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0425035"/>
      </p:ext>
    </p:extLst>
  </p:cSld>
  <p:clrMapOvr>
    <a:masterClrMapping/>
  </p:clrMapOvr>
  <p:transition spd="med"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34544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25"/>
          <p:cNvSpPr/>
          <p:nvPr/>
        </p:nvSpPr>
        <p:spPr>
          <a:xfrm>
            <a:off x="2085189" y="4337173"/>
            <a:ext cx="1369211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381001"/>
            <a:ext cx="28448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930401" y="0"/>
            <a:ext cx="1567071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Oval 28"/>
          <p:cNvSpPr/>
          <p:nvPr/>
        </p:nvSpPr>
        <p:spPr>
          <a:xfrm>
            <a:off x="79205" y="1"/>
            <a:ext cx="3070396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10" name="Oval 29"/>
          <p:cNvSpPr/>
          <p:nvPr/>
        </p:nvSpPr>
        <p:spPr>
          <a:xfrm>
            <a:off x="0" y="3276600"/>
            <a:ext cx="1188101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val 30"/>
          <p:cNvSpPr/>
          <p:nvPr/>
        </p:nvSpPr>
        <p:spPr>
          <a:xfrm>
            <a:off x="1057463" y="1721630"/>
            <a:ext cx="1870093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31"/>
          <p:cNvSpPr/>
          <p:nvPr/>
        </p:nvSpPr>
        <p:spPr>
          <a:xfrm>
            <a:off x="812800" y="4038600"/>
            <a:ext cx="207264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13" name="Oval 33"/>
          <p:cNvSpPr/>
          <p:nvPr/>
        </p:nvSpPr>
        <p:spPr>
          <a:xfrm>
            <a:off x="2336800" y="381000"/>
            <a:ext cx="6096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34"/>
          <p:cNvSpPr/>
          <p:nvPr/>
        </p:nvSpPr>
        <p:spPr>
          <a:xfrm>
            <a:off x="772160" y="2514600"/>
            <a:ext cx="268224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5715000"/>
            <a:ext cx="21336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36"/>
          <p:cNvSpPr/>
          <p:nvPr/>
        </p:nvSpPr>
        <p:spPr>
          <a:xfrm>
            <a:off x="1764524" y="5875179"/>
            <a:ext cx="97536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37"/>
          <p:cNvSpPr/>
          <p:nvPr/>
        </p:nvSpPr>
        <p:spPr>
          <a:xfrm>
            <a:off x="41293" y="5212570"/>
            <a:ext cx="2193907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Oval 20"/>
          <p:cNvSpPr/>
          <p:nvPr/>
        </p:nvSpPr>
        <p:spPr>
          <a:xfrm>
            <a:off x="203200" y="2362200"/>
            <a:ext cx="6096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381000"/>
            <a:ext cx="2743200" cy="1143000"/>
          </a:xfrm>
        </p:spPr>
        <p:txBody>
          <a:bodyPr lIns="91440" tIns="9144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54400" y="0"/>
            <a:ext cx="8737600" cy="5943600"/>
          </a:xfrm>
          <a:solidFill>
            <a:schemeClr val="bg2"/>
          </a:solidFill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1600200"/>
            <a:ext cx="2743200" cy="4267200"/>
          </a:xfrm>
        </p:spPr>
        <p:txBody>
          <a:bodyPr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4EFE6-799B-49EF-84E1-50009CA47D0A}" type="datetimeFigureOut">
              <a:rPr lang="fr-FR"/>
              <a:pPr>
                <a:defRPr/>
              </a:pPr>
              <a:t>25/03/2016</a:t>
            </a:fld>
            <a:endParaRPr lang="fr-FR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07433" y="6318250"/>
            <a:ext cx="1585384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76914EC-0D8F-4B37-87CB-4E6C0F4F3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3264961"/>
      </p:ext>
    </p:extLst>
  </p:cSld>
  <p:clrMapOvr>
    <a:masterClrMapping/>
  </p:clrMapOvr>
  <p:transition spd="med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219200" y="2292526"/>
            <a:ext cx="3657600" cy="2127074"/>
          </a:xfrm>
          <a:prstGeom prst="rect">
            <a:avLst/>
          </a:prstGeom>
          <a:solidFill>
            <a:schemeClr val="accent1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3970437" y="5072067"/>
            <a:ext cx="2344188" cy="1739481"/>
          </a:xfrm>
          <a:prstGeom prst="ellipse">
            <a:avLst/>
          </a:prstGeom>
          <a:solidFill>
            <a:schemeClr val="accent1">
              <a:tint val="90000"/>
              <a:shade val="45000"/>
              <a:satMod val="200000"/>
              <a:alpha val="13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010400" y="0"/>
            <a:ext cx="5181600" cy="3048000"/>
          </a:xfrm>
          <a:prstGeom prst="rect">
            <a:avLst/>
          </a:prstGeom>
          <a:solidFill>
            <a:schemeClr val="accent1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0" y="4114800"/>
            <a:ext cx="3149600" cy="2463018"/>
          </a:xfrm>
          <a:prstGeom prst="rect">
            <a:avLst/>
          </a:prstGeom>
          <a:solidFill>
            <a:schemeClr val="bg2">
              <a:tint val="60000"/>
              <a:alpha val="7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5571583" y="2389810"/>
            <a:ext cx="2898824" cy="2174118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8512784" y="5842728"/>
            <a:ext cx="1348347" cy="101126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8429991" y="1427132"/>
            <a:ext cx="2729853" cy="2047390"/>
          </a:xfrm>
          <a:prstGeom prst="ellipse">
            <a:avLst/>
          </a:prstGeom>
          <a:solidFill>
            <a:srgbClr val="C1E8E4">
              <a:alpha val="10980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152400" y="4803322"/>
            <a:ext cx="2612571" cy="1959428"/>
          </a:xfrm>
          <a:prstGeom prst="ellipse">
            <a:avLst/>
          </a:prstGeom>
          <a:solidFill>
            <a:srgbClr val="C1E8E4">
              <a:alpha val="12157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2694789" y="4578526"/>
            <a:ext cx="1369211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563180" y="4626826"/>
            <a:ext cx="2021173" cy="1394583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541" y="361814"/>
            <a:ext cx="3350259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727200" y="0"/>
            <a:ext cx="2032000" cy="609600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79204" y="212289"/>
            <a:ext cx="2696400" cy="2022300"/>
          </a:xfrm>
          <a:prstGeom prst="ellipse">
            <a:avLst/>
          </a:prstGeom>
          <a:solidFill>
            <a:schemeClr val="accent1">
              <a:tint val="100000"/>
              <a:satMod val="275000"/>
              <a:alpha val="15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101600" y="3962400"/>
            <a:ext cx="1188101" cy="886968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828476" y="1507438"/>
            <a:ext cx="1870093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492338" y="466437"/>
            <a:ext cx="2126807" cy="1595105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6919675" y="2967572"/>
            <a:ext cx="4313260" cy="3234944"/>
          </a:xfrm>
          <a:prstGeom prst="ellipse">
            <a:avLst/>
          </a:prstGeom>
          <a:solidFill>
            <a:schemeClr val="accent1">
              <a:tint val="100000"/>
              <a:satMod val="18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416800" y="6526"/>
            <a:ext cx="1369211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9268293" y="4665220"/>
            <a:ext cx="2923707" cy="2192780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2133600" y="3705807"/>
            <a:ext cx="1594501" cy="1198294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432800" y="228600"/>
            <a:ext cx="1097280" cy="822960"/>
          </a:xfrm>
          <a:prstGeom prst="ellipse">
            <a:avLst/>
          </a:prstGeom>
          <a:solidFill>
            <a:schemeClr val="accent1">
              <a:tint val="90000"/>
              <a:satMod val="275000"/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0769600" y="6526"/>
            <a:ext cx="1369211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7213600" y="6324600"/>
            <a:ext cx="2032000" cy="5334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4015589" y="6526"/>
            <a:ext cx="1369211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98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609600" y="1447800"/>
            <a:ext cx="10972800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7721601" y="6357939"/>
            <a:ext cx="3966633" cy="382587"/>
          </a:xfrm>
          <a:prstGeom prst="rect">
            <a:avLst/>
          </a:prstGeom>
        </p:spPr>
        <p:txBody>
          <a:bodyPr vert="horz" anchor="ctr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191A476-EE02-4FCF-9E16-2FC449067456}" type="datetimeFigureOut">
              <a:rPr lang="fr-FR"/>
              <a:pPr>
                <a:defRPr/>
              </a:pPr>
              <a:t>25/03/2016</a:t>
            </a:fld>
            <a:endParaRPr lang="fr-F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844800" y="6357939"/>
            <a:ext cx="4775200" cy="382587"/>
          </a:xfrm>
          <a:prstGeom prst="rect">
            <a:avLst/>
          </a:prstGeom>
        </p:spPr>
        <p:txBody>
          <a:bodyPr vert="horz" anchor="ctr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207433" y="6315075"/>
            <a:ext cx="1585384" cy="457200"/>
          </a:xfrm>
          <a:prstGeom prst="rect">
            <a:avLst/>
          </a:prstGeom>
          <a:noFill/>
        </p:spPr>
        <p:txBody>
          <a:bodyPr vert="horz" lIns="0" tIns="0" rIns="0" bIns="0" anchor="ctr" anchorCtr="1">
            <a:norm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28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D9E055C-924F-4309-88CC-E679FC5F8F5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1430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83" r:id="rId5"/>
    <p:sldLayoutId id="2147483891" r:id="rId6"/>
    <p:sldLayoutId id="2147483884" r:id="rId7"/>
    <p:sldLayoutId id="2147483892" r:id="rId8"/>
    <p:sldLayoutId id="2147483893" r:id="rId9"/>
    <p:sldLayoutId id="2147483885" r:id="rId10"/>
    <p:sldLayoutId id="2147483886" r:id="rId11"/>
  </p:sldLayoutIdLst>
  <p:transition spd="med">
    <p:diamond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500"/>
        </a:spcBef>
        <a:spcAft>
          <a:spcPct val="0"/>
        </a:spcAft>
        <a:buClr>
          <a:srgbClr val="B77851"/>
        </a:buClr>
        <a:buSzPct val="85000"/>
        <a:buFont typeface="Wingdings 2" pitchFamily="18" charset="2"/>
        <a:buChar char="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776A5B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B6AD76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ct val="20000"/>
        </a:spcBef>
        <a:buClr>
          <a:schemeClr val="accent5"/>
        </a:buClr>
        <a:buFont typeface="Wingdings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6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wmf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wmf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>
          <a:xfrm>
            <a:off x="1981200" y="2476500"/>
            <a:ext cx="8305800" cy="381000"/>
          </a:xfrm>
        </p:spPr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 rot="1063370">
            <a:off x="5085623" y="3794807"/>
            <a:ext cx="267992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6000" b="1" dirty="0" smtClean="0">
                <a:solidFill>
                  <a:schemeClr val="accent5">
                    <a:lumMod val="50000"/>
                  </a:schemeClr>
                </a:solidFill>
                <a:latin typeface="Tempus Sans ITC" panose="04020404030D07020202" pitchFamily="82" charset="0"/>
              </a:rPr>
              <a:t>Tobias</a:t>
            </a:r>
            <a:endParaRPr lang="fr-FR" sz="6000" b="1" dirty="0">
              <a:solidFill>
                <a:schemeClr val="accent5">
                  <a:lumMod val="50000"/>
                </a:schemeClr>
              </a:solidFill>
              <a:latin typeface="Tempus Sans ITC" panose="04020404030D07020202" pitchFamily="82" charset="0"/>
            </a:endParaRP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 rot="-579476">
            <a:off x="1015993" y="3658462"/>
            <a:ext cx="239065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6000" b="1" dirty="0" smtClean="0">
                <a:solidFill>
                  <a:srgbClr val="FF0000"/>
                </a:solidFill>
                <a:latin typeface="Tempus Sans ITC" panose="04020404030D07020202" pitchFamily="82" charset="0"/>
              </a:rPr>
              <a:t>Lara</a:t>
            </a:r>
            <a:endParaRPr lang="fr-FR" sz="6000" b="1" dirty="0">
              <a:solidFill>
                <a:srgbClr val="FF0000"/>
              </a:solidFill>
              <a:latin typeface="Tempus Sans ITC" panose="04020404030D07020202" pitchFamily="82" charset="0"/>
            </a:endParaRP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 rot="1278374">
            <a:off x="8809729" y="3337806"/>
            <a:ext cx="225438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6000" b="1" dirty="0" smtClean="0">
                <a:solidFill>
                  <a:srgbClr val="0070C0"/>
                </a:solidFill>
                <a:latin typeface="Tempus Sans ITC" panose="04020404030D07020202" pitchFamily="82" charset="0"/>
              </a:rPr>
              <a:t>Timo</a:t>
            </a:r>
            <a:endParaRPr lang="fr-FR" sz="6000" b="1" dirty="0">
              <a:solidFill>
                <a:srgbClr val="0070C0"/>
              </a:solidFill>
              <a:latin typeface="Tempus Sans ITC" panose="04020404030D07020202" pitchFamily="82" charset="0"/>
            </a:endParaRP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 rot="-1228497">
            <a:off x="8188467" y="5049284"/>
            <a:ext cx="365770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6000" b="1" dirty="0">
                <a:solidFill>
                  <a:srgbClr val="7030A0"/>
                </a:solidFill>
                <a:latin typeface="Tempus Sans ITC" panose="04020404030D07020202" pitchFamily="82" charset="0"/>
              </a:rPr>
              <a:t>Alexander</a:t>
            </a:r>
          </a:p>
        </p:txBody>
      </p:sp>
      <p:sp>
        <p:nvSpPr>
          <p:cNvPr id="8" name="ZoneTexte 7"/>
          <p:cNvSpPr txBox="1">
            <a:spLocks noChangeArrowheads="1"/>
          </p:cNvSpPr>
          <p:nvPr/>
        </p:nvSpPr>
        <p:spPr bwMode="auto">
          <a:xfrm rot="-1206918">
            <a:off x="2895404" y="5151440"/>
            <a:ext cx="311980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6000" b="1" dirty="0" err="1" smtClean="0">
                <a:solidFill>
                  <a:srgbClr val="00B050"/>
                </a:solidFill>
                <a:latin typeface="Tempus Sans ITC" panose="04020404030D07020202" pitchFamily="82" charset="0"/>
              </a:rPr>
              <a:t>Klara</a:t>
            </a:r>
            <a:endParaRPr lang="fr-FR" sz="6000" b="1" dirty="0">
              <a:solidFill>
                <a:srgbClr val="00B050"/>
              </a:solidFill>
              <a:latin typeface="Tempus Sans ITC" panose="04020404030D07020202" pitchFamily="8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9336" y="1180897"/>
            <a:ext cx="99565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NAMEN HABEN CHARAKTER</a:t>
            </a:r>
            <a:endParaRPr lang="fr-FR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à coins arrondis 10"/>
          <p:cNvSpPr/>
          <p:nvPr/>
        </p:nvSpPr>
        <p:spPr>
          <a:xfrm>
            <a:off x="1775520" y="0"/>
            <a:ext cx="8712968" cy="3941763"/>
          </a:xfrm>
          <a:prstGeom prst="roundRect">
            <a:avLst/>
          </a:prstGeom>
          <a:effectLst>
            <a:reflection blurRad="6350" stA="50000" endA="300" endPos="555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13314" name="ZoneTexte 4"/>
          <p:cNvSpPr txBox="1">
            <a:spLocks noChangeArrowheads="1"/>
          </p:cNvSpPr>
          <p:nvPr/>
        </p:nvSpPr>
        <p:spPr bwMode="auto">
          <a:xfrm>
            <a:off x="2381251" y="0"/>
            <a:ext cx="7929563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32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- </a:t>
            </a:r>
            <a:r>
              <a:rPr lang="fr-FR" sz="4000" b="1" dirty="0">
                <a:solidFill>
                  <a:schemeClr val="accent1">
                    <a:lumMod val="50000"/>
                  </a:schemeClr>
                </a:solidFill>
                <a:latin typeface="Tempus Sans ITC" panose="04020404030D07020202" pitchFamily="82" charset="0"/>
              </a:rPr>
              <a:t>Caroline </a:t>
            </a:r>
            <a:r>
              <a:rPr lang="fr-FR" sz="32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-</a:t>
            </a:r>
          </a:p>
          <a:p>
            <a:pPr algn="ctr" eaLnBrk="1" hangingPunct="1"/>
            <a:r>
              <a:rPr lang="fr-FR" sz="3200" dirty="0" err="1">
                <a:latin typeface="Calibri" pitchFamily="34" charset="0"/>
              </a:rPr>
              <a:t>Germanischer</a:t>
            </a:r>
            <a:r>
              <a:rPr lang="fr-FR" sz="3200" dirty="0">
                <a:latin typeface="Calibri" pitchFamily="34" charset="0"/>
              </a:rPr>
              <a:t> Name (die </a:t>
            </a:r>
            <a:r>
              <a:rPr lang="fr-FR" sz="3200" dirty="0" err="1">
                <a:latin typeface="Calibri" pitchFamily="34" charset="0"/>
              </a:rPr>
              <a:t>Freie</a:t>
            </a:r>
            <a:r>
              <a:rPr lang="fr-FR" sz="3200" dirty="0">
                <a:latin typeface="Calibri" pitchFamily="34" charset="0"/>
              </a:rPr>
              <a:t>)</a:t>
            </a:r>
          </a:p>
          <a:p>
            <a:pPr algn="ctr" eaLnBrk="1" hangingPunct="1"/>
            <a:endParaRPr lang="fr-FR" sz="2000" dirty="0">
              <a:latin typeface="Calibri" pitchFamily="34" charset="0"/>
            </a:endParaRPr>
          </a:p>
          <a:p>
            <a:pPr eaLnBrk="1" hangingPunct="1"/>
            <a:r>
              <a:rPr lang="fr-FR" sz="3200" dirty="0">
                <a:latin typeface="Calibri" pitchFamily="34" charset="0"/>
              </a:rPr>
              <a:t>Du </a:t>
            </a:r>
            <a:r>
              <a:rPr lang="fr-FR" sz="3200" dirty="0" err="1">
                <a:latin typeface="Calibri" pitchFamily="34" charset="0"/>
              </a:rPr>
              <a:t>bist</a:t>
            </a:r>
            <a:r>
              <a:rPr lang="fr-FR" sz="3200" dirty="0">
                <a:latin typeface="Calibri" pitchFamily="34" charset="0"/>
              </a:rPr>
              <a:t>                                  </a:t>
            </a:r>
            <a:r>
              <a:rPr lang="fr-FR" sz="3200" dirty="0" err="1">
                <a:latin typeface="Calibri" pitchFamily="34" charset="0"/>
              </a:rPr>
              <a:t>und</a:t>
            </a:r>
            <a:r>
              <a:rPr lang="fr-FR" sz="3200" dirty="0">
                <a:latin typeface="Calibri" pitchFamily="34" charset="0"/>
              </a:rPr>
              <a:t>                .</a:t>
            </a:r>
          </a:p>
          <a:p>
            <a:pPr eaLnBrk="1" hangingPunct="1"/>
            <a:r>
              <a:rPr lang="fr-FR" sz="3200" dirty="0">
                <a:latin typeface="Calibri" pitchFamily="34" charset="0"/>
              </a:rPr>
              <a:t>Du </a:t>
            </a:r>
            <a:r>
              <a:rPr lang="fr-FR" sz="3200" dirty="0" err="1">
                <a:latin typeface="Calibri" pitchFamily="34" charset="0"/>
              </a:rPr>
              <a:t>bist</a:t>
            </a:r>
            <a:r>
              <a:rPr lang="fr-FR" sz="3200" dirty="0">
                <a:latin typeface="Calibri" pitchFamily="34" charset="0"/>
              </a:rPr>
              <a:t>             </a:t>
            </a:r>
            <a:r>
              <a:rPr lang="fr-FR" sz="3200" dirty="0" err="1">
                <a:latin typeface="Calibri" pitchFamily="34" charset="0"/>
              </a:rPr>
              <a:t>und</a:t>
            </a:r>
            <a:r>
              <a:rPr lang="fr-FR" sz="3200" dirty="0">
                <a:latin typeface="Calibri" pitchFamily="34" charset="0"/>
              </a:rPr>
              <a:t> du hast                .</a:t>
            </a:r>
          </a:p>
          <a:p>
            <a:pPr eaLnBrk="1" hangingPunct="1"/>
            <a:r>
              <a:rPr lang="fr-FR" sz="3200" dirty="0">
                <a:latin typeface="Calibri" pitchFamily="34" charset="0"/>
              </a:rPr>
              <a:t>Du </a:t>
            </a:r>
            <a:r>
              <a:rPr lang="fr-FR" sz="3200" dirty="0" err="1">
                <a:latin typeface="Calibri" pitchFamily="34" charset="0"/>
              </a:rPr>
              <a:t>interessierst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dich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für</a:t>
            </a:r>
            <a:r>
              <a:rPr lang="fr-FR" sz="3200" dirty="0">
                <a:latin typeface="Calibri" pitchFamily="34" charset="0"/>
              </a:rPr>
              <a:t>             . </a:t>
            </a:r>
          </a:p>
          <a:p>
            <a:pPr eaLnBrk="1" hangingPunct="1"/>
            <a:r>
              <a:rPr lang="fr-FR" sz="3200" dirty="0" err="1">
                <a:latin typeface="Calibri" pitchFamily="34" charset="0"/>
              </a:rPr>
              <a:t>Deine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Freunde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mögen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dich</a:t>
            </a:r>
            <a:r>
              <a:rPr lang="fr-FR" sz="3200" dirty="0">
                <a:latin typeface="Calibri" pitchFamily="34" charset="0"/>
              </a:rPr>
              <a:t>, </a:t>
            </a:r>
            <a:r>
              <a:rPr lang="fr-FR" sz="3200" dirty="0" err="1">
                <a:latin typeface="Calibri" pitchFamily="34" charset="0"/>
              </a:rPr>
              <a:t>weil</a:t>
            </a:r>
            <a:r>
              <a:rPr lang="fr-FR" sz="3200" dirty="0">
                <a:latin typeface="Calibri" pitchFamily="34" charset="0"/>
              </a:rPr>
              <a:t> du </a:t>
            </a:r>
          </a:p>
          <a:p>
            <a:pPr eaLnBrk="1" hangingPunct="1"/>
            <a:r>
              <a:rPr lang="fr-FR" sz="3200" dirty="0">
                <a:latin typeface="Calibri" pitchFamily="34" charset="0"/>
              </a:rPr>
              <a:t>                        </a:t>
            </a:r>
            <a:r>
              <a:rPr lang="fr-FR" sz="3200" dirty="0" err="1">
                <a:latin typeface="Calibri" pitchFamily="34" charset="0"/>
              </a:rPr>
              <a:t>kannst</a:t>
            </a:r>
            <a:r>
              <a:rPr lang="fr-FR" sz="3200" dirty="0">
                <a:latin typeface="Calibri" pitchFamily="34" charset="0"/>
              </a:rPr>
              <a:t>.</a:t>
            </a:r>
          </a:p>
        </p:txBody>
      </p:sp>
      <p:sp>
        <p:nvSpPr>
          <p:cNvPr id="8" name="Explosion 1 7"/>
          <p:cNvSpPr/>
          <p:nvPr/>
        </p:nvSpPr>
        <p:spPr>
          <a:xfrm>
            <a:off x="5953125" y="1143000"/>
            <a:ext cx="571500" cy="357188"/>
          </a:xfrm>
          <a:prstGeom prst="irregularSeal1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4627091"/>
              </p:ext>
            </p:extLst>
          </p:nvPr>
        </p:nvGraphicFramePr>
        <p:xfrm>
          <a:off x="911423" y="4071938"/>
          <a:ext cx="9613704" cy="223361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368153"/>
                <a:gridCol w="3051049"/>
                <a:gridCol w="1705657"/>
                <a:gridCol w="2212054"/>
                <a:gridCol w="1276791"/>
              </a:tblGrid>
              <a:tr h="643128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rgbClr val="00B050"/>
                          </a:solidFill>
                          <a:latin typeface="Tempus Sans ITC" panose="04020404030D07020202" pitchFamily="82" charset="0"/>
                        </a:rPr>
                        <a:t>Caroline</a:t>
                      </a:r>
                      <a:endParaRPr lang="fr-FR" sz="2400" dirty="0">
                        <a:solidFill>
                          <a:srgbClr val="00B050"/>
                        </a:solidFill>
                        <a:latin typeface="Tempus Sans ITC" panose="04020404030D07020202" pitchFamily="82" charset="0"/>
                      </a:endParaRPr>
                    </a:p>
                  </a:txBody>
                  <a:tcPr marL="91439" marR="91439"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err="1" smtClean="0"/>
                        <a:t>ist</a:t>
                      </a:r>
                      <a:r>
                        <a:rPr lang="fr-FR" sz="1800" b="1" dirty="0" smtClean="0"/>
                        <a:t>  …</a:t>
                      </a:r>
                      <a:endParaRPr lang="fr-FR" sz="1800" b="1" dirty="0"/>
                    </a:p>
                  </a:txBody>
                  <a:tcPr marL="91439" marR="91439"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err="1" smtClean="0"/>
                        <a:t>hat</a:t>
                      </a:r>
                      <a:r>
                        <a:rPr lang="fr-FR" sz="1800" b="1" dirty="0" smtClean="0"/>
                        <a:t> …</a:t>
                      </a:r>
                      <a:endParaRPr lang="fr-FR" sz="1800" b="1" dirty="0"/>
                    </a:p>
                  </a:txBody>
                  <a:tcPr marL="91439" marR="91439"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err="1" smtClean="0"/>
                        <a:t>kann</a:t>
                      </a:r>
                      <a:r>
                        <a:rPr lang="fr-FR" sz="1800" b="1" dirty="0" smtClean="0"/>
                        <a:t> …</a:t>
                      </a:r>
                      <a:endParaRPr lang="fr-FR" sz="1800" b="1" dirty="0"/>
                    </a:p>
                  </a:txBody>
                  <a:tcPr marL="91439" marR="91439"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err="1" smtClean="0"/>
                        <a:t>mag</a:t>
                      </a:r>
                      <a:r>
                        <a:rPr lang="fr-FR" sz="1800" b="1" dirty="0" smtClean="0"/>
                        <a:t> … </a:t>
                      </a:r>
                      <a:endParaRPr lang="fr-FR" sz="1800" b="1" dirty="0"/>
                    </a:p>
                  </a:txBody>
                  <a:tcPr marL="91439" marR="91439" marT="45733" marB="45733" anchor="ctr"/>
                </a:tc>
              </a:tr>
              <a:tr h="1590484">
                <a:tc>
                  <a:txBody>
                    <a:bodyPr/>
                    <a:lstStyle/>
                    <a:p>
                      <a:endParaRPr lang="fr-FR" sz="180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91439" marR="91439" marT="45733" marB="45733"/>
                </a:tc>
              </a:tr>
            </a:tbl>
          </a:graphicData>
        </a:graphic>
      </p:graphicFrame>
      <p:sp>
        <p:nvSpPr>
          <p:cNvPr id="17" name="ZoneTexte 16"/>
          <p:cNvSpPr txBox="1">
            <a:spLocks noChangeArrowheads="1"/>
          </p:cNvSpPr>
          <p:nvPr/>
        </p:nvSpPr>
        <p:spPr bwMode="auto">
          <a:xfrm>
            <a:off x="2452688" y="3357563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>
                <a:latin typeface="Calibri" pitchFamily="34" charset="0"/>
              </a:rPr>
              <a:t>gut zuhören</a:t>
            </a:r>
            <a:endParaRPr lang="fr-FR" sz="3200">
              <a:latin typeface="Constantia" pitchFamily="18" charset="0"/>
            </a:endParaRPr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3667126" y="1404938"/>
            <a:ext cx="33575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>
                <a:latin typeface="Calibri" pitchFamily="34" charset="0"/>
              </a:rPr>
              <a:t>temperamentvoll</a:t>
            </a:r>
            <a:endParaRPr lang="fr-FR" sz="3200">
              <a:latin typeface="Constantia" pitchFamily="18" charset="0"/>
            </a:endParaRPr>
          </a:p>
        </p:txBody>
      </p:sp>
      <p:sp>
        <p:nvSpPr>
          <p:cNvPr id="20" name="ZoneTexte 19"/>
          <p:cNvSpPr txBox="1">
            <a:spLocks noChangeArrowheads="1"/>
          </p:cNvSpPr>
          <p:nvPr/>
        </p:nvSpPr>
        <p:spPr bwMode="auto">
          <a:xfrm>
            <a:off x="7381876" y="1404938"/>
            <a:ext cx="1571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spontan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21" name="ZoneTexte 20"/>
          <p:cNvSpPr txBox="1">
            <a:spLocks noChangeArrowheads="1"/>
          </p:cNvSpPr>
          <p:nvPr/>
        </p:nvSpPr>
        <p:spPr bwMode="auto">
          <a:xfrm>
            <a:off x="3667126" y="1890000"/>
            <a:ext cx="1285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witzig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22" name="ZoneTexte 21"/>
          <p:cNvSpPr txBox="1">
            <a:spLocks noChangeArrowheads="1"/>
          </p:cNvSpPr>
          <p:nvPr/>
        </p:nvSpPr>
        <p:spPr bwMode="auto">
          <a:xfrm>
            <a:off x="6828632" y="1890000"/>
            <a:ext cx="1571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>
                <a:latin typeface="Calibri" pitchFamily="34" charset="0"/>
              </a:rPr>
              <a:t>Charme 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24" name="ZoneTexte 23"/>
          <p:cNvSpPr txBox="1">
            <a:spLocks noChangeArrowheads="1"/>
          </p:cNvSpPr>
          <p:nvPr/>
        </p:nvSpPr>
        <p:spPr bwMode="auto">
          <a:xfrm>
            <a:off x="6453189" y="2376000"/>
            <a:ext cx="1285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Musik</a:t>
            </a:r>
            <a:endParaRPr lang="fr-FR" sz="3200" dirty="0">
              <a:latin typeface="Constantia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18 0.01412 L -0.11042 0.4835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36" y="23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182 0.03241 L -0.347 0.5569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48" y="26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0.04583 L -0.02357 0.5597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5" y="256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93 0.06643 L -0.11641 0.4756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30" y="20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0.06296 L 0.23099 0.4152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49" y="17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935 0.07361 L 0.37617 0.2618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76" y="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1" grpId="0"/>
      <p:bldP spid="22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Pierre\Pictures\Bibliothèque multimédia Microsoft\j043395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928" y="1700808"/>
            <a:ext cx="1468855" cy="1466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289388" y="3933056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i="1" dirty="0">
                <a:solidFill>
                  <a:schemeClr val="bg1"/>
                </a:solidFill>
              </a:rPr>
              <a:t>(</a:t>
            </a:r>
            <a:r>
              <a:rPr lang="fr-FR" sz="2400" i="1" dirty="0" err="1">
                <a:solidFill>
                  <a:schemeClr val="bg1"/>
                </a:solidFill>
              </a:rPr>
              <a:t>Arbeitsblatt</a:t>
            </a:r>
            <a:r>
              <a:rPr lang="fr-FR" sz="2400" i="1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7751652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198872"/>
              </p:ext>
            </p:extLst>
          </p:nvPr>
        </p:nvGraphicFramePr>
        <p:xfrm>
          <a:off x="211335" y="1259632"/>
          <a:ext cx="11737304" cy="504968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736305"/>
                <a:gridCol w="4359035"/>
                <a:gridCol w="2841765"/>
                <a:gridCol w="1800199"/>
              </a:tblGrid>
              <a:tr h="849508">
                <a:tc gridSpan="4">
                  <a:txBody>
                    <a:bodyPr/>
                    <a:lstStyle/>
                    <a:p>
                      <a:pPr algn="ctr"/>
                      <a:r>
                        <a:rPr lang="fr-FR" sz="3600" b="1" dirty="0" smtClean="0">
                          <a:solidFill>
                            <a:srgbClr val="7030A0"/>
                          </a:solidFill>
                          <a:latin typeface="Tempus Sans ITC" panose="04020404030D07020202" pitchFamily="82" charset="0"/>
                        </a:rPr>
                        <a:t> - ………………-</a:t>
                      </a:r>
                      <a:endParaRPr lang="fr-FR" sz="3600" b="1" dirty="0">
                        <a:solidFill>
                          <a:srgbClr val="7030A0"/>
                        </a:solidFill>
                        <a:latin typeface="Tempus Sans ITC" panose="04020404030D07020202" pitchFamily="82" charset="0"/>
                      </a:endParaRPr>
                    </a:p>
                  </a:txBody>
                  <a:tcPr marL="91439" marR="91439" marT="45733" marB="45733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sz="1800" b="1" dirty="0"/>
                    </a:p>
                  </a:txBody>
                  <a:tcPr marL="91439" marR="91439" marT="45733" marB="45733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sz="1800" b="1" dirty="0"/>
                    </a:p>
                  </a:txBody>
                  <a:tcPr marL="91439" marR="91439" marT="45733" marB="45733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sz="1800" b="1" dirty="0"/>
                    </a:p>
                  </a:txBody>
                  <a:tcPr marL="91439" marR="91439" marT="45733" marB="45733" anchor="ctr"/>
                </a:tc>
              </a:tr>
              <a:tr h="849508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err="1" smtClean="0"/>
                        <a:t>ist</a:t>
                      </a:r>
                      <a:r>
                        <a:rPr lang="fr-FR" sz="1800" b="1" dirty="0" smtClean="0"/>
                        <a:t>  …</a:t>
                      </a:r>
                      <a:endParaRPr lang="fr-FR" sz="1800" b="1" dirty="0"/>
                    </a:p>
                  </a:txBody>
                  <a:tcPr marL="91439" marR="91439"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err="1" smtClean="0"/>
                        <a:t>hat</a:t>
                      </a:r>
                      <a:r>
                        <a:rPr lang="fr-FR" sz="1800" b="1" dirty="0" smtClean="0"/>
                        <a:t> …</a:t>
                      </a:r>
                      <a:endParaRPr lang="fr-FR" sz="1800" b="1" dirty="0"/>
                    </a:p>
                  </a:txBody>
                  <a:tcPr marL="91439" marR="91439"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err="1" smtClean="0"/>
                        <a:t>kann</a:t>
                      </a:r>
                      <a:r>
                        <a:rPr lang="fr-FR" sz="1800" b="1" dirty="0" smtClean="0"/>
                        <a:t> …</a:t>
                      </a:r>
                      <a:endParaRPr lang="fr-FR" sz="1800" b="1" dirty="0"/>
                    </a:p>
                  </a:txBody>
                  <a:tcPr marL="91439" marR="91439"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err="1" smtClean="0"/>
                        <a:t>mag</a:t>
                      </a:r>
                      <a:r>
                        <a:rPr lang="fr-FR" sz="1800" b="1" dirty="0" smtClean="0"/>
                        <a:t> … </a:t>
                      </a:r>
                      <a:endParaRPr lang="fr-FR" sz="1800" b="1" dirty="0"/>
                    </a:p>
                  </a:txBody>
                  <a:tcPr marL="91439" marR="91439" marT="45733" marB="45733" anchor="ctr"/>
                </a:tc>
              </a:tr>
              <a:tr h="3350672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91439" marR="91439" marT="45733" marB="45733"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91439" marR="91439" marT="45733" marB="45733"/>
                </a:tc>
              </a:tr>
            </a:tbl>
          </a:graphicData>
        </a:graphic>
      </p:graphicFrame>
      <p:pic>
        <p:nvPicPr>
          <p:cNvPr id="12" name="Picture 10" descr="C:\Users\Pierre\Pictures\Bibliothèque multimédia Microsoft\j043395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0" y="4184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ZoneTexte 12"/>
          <p:cNvSpPr txBox="1"/>
          <p:nvPr/>
        </p:nvSpPr>
        <p:spPr>
          <a:xfrm>
            <a:off x="211335" y="281064"/>
            <a:ext cx="97010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 3" panose="05040102010807070707" pitchFamily="18" charset="2"/>
              <a:buChar char=""/>
            </a:pP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Wir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fassen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zusammen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! Hast du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weitere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Ideen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?</a:t>
            </a:r>
            <a:endParaRPr 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6992118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1127448" y="1340768"/>
            <a:ext cx="10081120" cy="5040560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2495601" y="1556792"/>
            <a:ext cx="736867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fr-FR" sz="32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- 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  <a:latin typeface="Tempus Sans ITC" panose="04020404030D07020202" pitchFamily="82" charset="0"/>
              </a:rPr>
              <a:t>…………… </a:t>
            </a:r>
            <a:r>
              <a:rPr lang="fr-FR" sz="32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fr-FR" sz="32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-</a:t>
            </a:r>
          </a:p>
          <a:p>
            <a:pPr algn="ctr" eaLnBrk="1" hangingPunct="1"/>
            <a:endParaRPr lang="fr-FR" sz="2800" dirty="0" smtClean="0">
              <a:latin typeface="Calibri" pitchFamily="34" charset="0"/>
            </a:endParaRPr>
          </a:p>
          <a:p>
            <a:pPr eaLnBrk="1" hangingPunct="1"/>
            <a:r>
              <a:rPr lang="fr-FR" sz="2800" dirty="0" smtClean="0">
                <a:latin typeface="Calibri" pitchFamily="34" charset="0"/>
              </a:rPr>
              <a:t>Er / </a:t>
            </a:r>
            <a:r>
              <a:rPr lang="fr-FR" sz="2800" dirty="0" err="1" smtClean="0">
                <a:latin typeface="Calibri" pitchFamily="34" charset="0"/>
              </a:rPr>
              <a:t>sie</a:t>
            </a:r>
            <a:r>
              <a:rPr lang="fr-FR" sz="2800" dirty="0" smtClean="0">
                <a:latin typeface="Calibri" pitchFamily="34" charset="0"/>
              </a:rPr>
              <a:t> </a:t>
            </a:r>
            <a:r>
              <a:rPr lang="fr-FR" sz="2800" dirty="0" err="1" smtClean="0">
                <a:latin typeface="Calibri" pitchFamily="34" charset="0"/>
              </a:rPr>
              <a:t>ist</a:t>
            </a:r>
            <a:r>
              <a:rPr lang="fr-FR" sz="2800" dirty="0" smtClean="0">
                <a:latin typeface="Calibri" pitchFamily="34" charset="0"/>
              </a:rPr>
              <a:t> …..</a:t>
            </a:r>
          </a:p>
          <a:p>
            <a:pPr eaLnBrk="1" hangingPunct="1"/>
            <a:endParaRPr lang="fr-FR" sz="2800" dirty="0">
              <a:latin typeface="Calibri" pitchFamily="34" charset="0"/>
            </a:endParaRPr>
          </a:p>
          <a:p>
            <a:pPr eaLnBrk="1" hangingPunct="1"/>
            <a:r>
              <a:rPr lang="fr-FR" sz="2800" dirty="0" smtClean="0">
                <a:latin typeface="Calibri" pitchFamily="34" charset="0"/>
              </a:rPr>
              <a:t>Er / </a:t>
            </a:r>
            <a:r>
              <a:rPr lang="fr-FR" sz="2800" dirty="0" err="1" smtClean="0">
                <a:latin typeface="Calibri" pitchFamily="34" charset="0"/>
              </a:rPr>
              <a:t>sie</a:t>
            </a:r>
            <a:r>
              <a:rPr lang="fr-FR" sz="2800" dirty="0" smtClean="0">
                <a:latin typeface="Calibri" pitchFamily="34" charset="0"/>
              </a:rPr>
              <a:t> </a:t>
            </a:r>
            <a:r>
              <a:rPr lang="fr-FR" sz="2800" dirty="0" err="1" smtClean="0">
                <a:latin typeface="Calibri" pitchFamily="34" charset="0"/>
              </a:rPr>
              <a:t>hat</a:t>
            </a:r>
            <a:r>
              <a:rPr lang="fr-FR" sz="2800" dirty="0" smtClean="0">
                <a:latin typeface="Calibri" pitchFamily="34" charset="0"/>
              </a:rPr>
              <a:t> …..</a:t>
            </a:r>
          </a:p>
          <a:p>
            <a:pPr eaLnBrk="1" hangingPunct="1"/>
            <a:endParaRPr lang="fr-FR" sz="2800" dirty="0">
              <a:latin typeface="Calibri" pitchFamily="34" charset="0"/>
            </a:endParaRPr>
          </a:p>
          <a:p>
            <a:pPr eaLnBrk="1" hangingPunct="1"/>
            <a:r>
              <a:rPr lang="fr-FR" sz="2800" dirty="0" smtClean="0">
                <a:latin typeface="Calibri" pitchFamily="34" charset="0"/>
              </a:rPr>
              <a:t>Er / </a:t>
            </a:r>
            <a:r>
              <a:rPr lang="fr-FR" sz="2800" dirty="0" err="1" smtClean="0">
                <a:latin typeface="Calibri" pitchFamily="34" charset="0"/>
              </a:rPr>
              <a:t>sie</a:t>
            </a:r>
            <a:r>
              <a:rPr lang="fr-FR" sz="2800" dirty="0" smtClean="0">
                <a:latin typeface="Calibri" pitchFamily="34" charset="0"/>
              </a:rPr>
              <a:t> </a:t>
            </a:r>
            <a:r>
              <a:rPr lang="fr-FR" sz="2800" dirty="0" err="1" smtClean="0">
                <a:latin typeface="Calibri" pitchFamily="34" charset="0"/>
              </a:rPr>
              <a:t>kann</a:t>
            </a:r>
            <a:r>
              <a:rPr lang="fr-FR" sz="2800" dirty="0" smtClean="0">
                <a:latin typeface="Calibri" pitchFamily="34" charset="0"/>
              </a:rPr>
              <a:t> …..</a:t>
            </a:r>
          </a:p>
          <a:p>
            <a:pPr eaLnBrk="1" hangingPunct="1"/>
            <a:endParaRPr lang="fr-FR" sz="2800" dirty="0">
              <a:latin typeface="Calibri" pitchFamily="34" charset="0"/>
            </a:endParaRPr>
          </a:p>
          <a:p>
            <a:pPr eaLnBrk="1" hangingPunct="1"/>
            <a:r>
              <a:rPr lang="fr-FR" sz="2800" dirty="0" smtClean="0">
                <a:latin typeface="Calibri" pitchFamily="34" charset="0"/>
              </a:rPr>
              <a:t>Er / </a:t>
            </a:r>
            <a:r>
              <a:rPr lang="fr-FR" sz="2800" dirty="0" err="1" smtClean="0">
                <a:latin typeface="Calibri" pitchFamily="34" charset="0"/>
              </a:rPr>
              <a:t>sie</a:t>
            </a:r>
            <a:r>
              <a:rPr lang="fr-FR" sz="2800" dirty="0" smtClean="0">
                <a:latin typeface="Calibri" pitchFamily="34" charset="0"/>
              </a:rPr>
              <a:t> </a:t>
            </a:r>
            <a:r>
              <a:rPr lang="fr-FR" sz="2800" dirty="0" err="1" smtClean="0">
                <a:latin typeface="Calibri" pitchFamily="34" charset="0"/>
              </a:rPr>
              <a:t>mag</a:t>
            </a:r>
            <a:r>
              <a:rPr lang="fr-FR" sz="2800" dirty="0" smtClean="0">
                <a:latin typeface="Calibri" pitchFamily="34" charset="0"/>
              </a:rPr>
              <a:t> …..</a:t>
            </a:r>
            <a:endParaRPr lang="fr-FR" sz="2800" dirty="0"/>
          </a:p>
        </p:txBody>
      </p:sp>
      <p:sp>
        <p:nvSpPr>
          <p:cNvPr id="4" name="Ruban vers le haut 3"/>
          <p:cNvSpPr/>
          <p:nvPr/>
        </p:nvSpPr>
        <p:spPr>
          <a:xfrm rot="5400000">
            <a:off x="8790230" y="3465004"/>
            <a:ext cx="3492388" cy="792088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uban vers le haut 4"/>
          <p:cNvSpPr/>
          <p:nvPr/>
        </p:nvSpPr>
        <p:spPr>
          <a:xfrm rot="16200000">
            <a:off x="65330" y="3443672"/>
            <a:ext cx="3492388" cy="792088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63352" y="283740"/>
            <a:ext cx="8897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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Schreib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jetzt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eine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Karte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über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deinen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Vorname</a:t>
            </a:r>
            <a:r>
              <a:rPr 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n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!</a:t>
            </a:r>
            <a:endParaRPr 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8622613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328827" y="3990255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i="1" dirty="0" err="1" smtClean="0">
                <a:solidFill>
                  <a:schemeClr val="bg1"/>
                </a:solidFill>
              </a:rPr>
              <a:t>Jetzt</a:t>
            </a:r>
            <a:r>
              <a:rPr lang="fr-FR" sz="2400" i="1" dirty="0" smtClean="0">
                <a:solidFill>
                  <a:schemeClr val="bg1"/>
                </a:solidFill>
              </a:rPr>
              <a:t> </a:t>
            </a:r>
            <a:r>
              <a:rPr lang="fr-FR" sz="2400" i="1" dirty="0" err="1" smtClean="0">
                <a:solidFill>
                  <a:schemeClr val="bg1"/>
                </a:solidFill>
              </a:rPr>
              <a:t>bist</a:t>
            </a:r>
            <a:r>
              <a:rPr lang="fr-FR" sz="2400" i="1" dirty="0" smtClean="0">
                <a:solidFill>
                  <a:schemeClr val="bg1"/>
                </a:solidFill>
              </a:rPr>
              <a:t> du </a:t>
            </a:r>
            <a:r>
              <a:rPr lang="fr-FR" sz="2400" i="1" dirty="0" err="1" smtClean="0">
                <a:solidFill>
                  <a:schemeClr val="bg1"/>
                </a:solidFill>
              </a:rPr>
              <a:t>dran</a:t>
            </a:r>
            <a:r>
              <a:rPr lang="fr-FR" sz="2400" i="1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Picture 5" descr="C:\Users\Pierre\Pictures\Bibliothèque multimédia Microsoft\j043164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1904" y="1484784"/>
            <a:ext cx="1656656" cy="1656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1633456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2606724" y="2466133"/>
            <a:ext cx="650081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400" dirty="0" smtClean="0">
                <a:sym typeface="Wingdings 3" panose="05040102010807070707" pitchFamily="18" charset="2"/>
              </a:rPr>
              <a:t> </a:t>
            </a:r>
            <a:r>
              <a:rPr lang="fr-FR" sz="4400" dirty="0" err="1" smtClean="0"/>
              <a:t>Ich</a:t>
            </a:r>
            <a:r>
              <a:rPr lang="fr-FR" sz="4400" dirty="0" smtClean="0"/>
              <a:t> </a:t>
            </a:r>
            <a:r>
              <a:rPr lang="fr-FR" sz="4400" dirty="0" err="1" smtClean="0"/>
              <a:t>mag</a:t>
            </a:r>
            <a:r>
              <a:rPr lang="fr-FR" sz="4400" dirty="0" smtClean="0"/>
              <a:t>…</a:t>
            </a:r>
            <a:endParaRPr lang="fr-FR" sz="4400" dirty="0"/>
          </a:p>
        </p:txBody>
      </p:sp>
      <p:pic>
        <p:nvPicPr>
          <p:cNvPr id="15365" name="Picture 10" descr="C:\Users\Pierre\AppData\Local\Microsoft\Windows\Temporary Internet Files\Content.IE5\BUKG5TLK\MCj0434769000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3835" y="2070650"/>
            <a:ext cx="1057275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13" descr="C:\Users\Pierre\AppData\Local\Microsoft\Windows\Temporary Internet Files\Content.IE5\37L4PTIV\MCj0215937000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799" y="5619751"/>
            <a:ext cx="1638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14" descr="C:\Users\Pierre\AppData\Local\Microsoft\Windows\Temporary Internet Files\Content.IE5\43AXZW0F\MCj04397670000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8932" y="898973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15" descr="C:\Users\Pierre\AppData\Local\Microsoft\Windows\Temporary Internet Files\Content.IE5\BUKG5TLK\MCj04118980000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9573" y="508448"/>
            <a:ext cx="11525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17" descr="C:\Users\Pierre\AppData\Local\Microsoft\Windows\Temporary Internet Files\Content.IE5\QN2TUMPA\MCj01981640000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0892" y="5375583"/>
            <a:ext cx="1285875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Picture 18" descr="C:\Users\Pierre\AppData\Local\Microsoft\Windows\Temporary Internet Files\Content.IE5\D7XKHIHJ\MCj01915970000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2695" y="5273765"/>
            <a:ext cx="758825" cy="127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2" name="Picture 20" descr="C:\Users\Pierre\AppData\Local\Microsoft\Windows\Temporary Internet Files\Content.IE5\BUKG5TLK\MCj04414910000[1]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5299" y="3935556"/>
            <a:ext cx="928687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3" name="Picture 21" descr="C:\Users\Pierre\AppData\Local\Microsoft\Windows\Temporary Internet Files\Content.IE5\QN2TUMPA\MCj04348700000[1]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6116" y="5529443"/>
            <a:ext cx="100012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4" name="Picture 24" descr="C:\Users\Pierre\AppData\Local\Microsoft\Windows\Temporary Internet Files\Content.IE5\MP30VDA1\MCj00890560000[1].wm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359" y="4034447"/>
            <a:ext cx="1071562" cy="121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5" name="Picture 25" descr="C:\Users\Pierre\Pictures\Bibliothèque multimédia Microsoft\CGC6A9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074" y="535481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ZoneTexte 14"/>
          <p:cNvSpPr txBox="1">
            <a:spLocks noChangeArrowheads="1"/>
          </p:cNvSpPr>
          <p:nvPr/>
        </p:nvSpPr>
        <p:spPr bwMode="auto">
          <a:xfrm>
            <a:off x="2180556" y="3384548"/>
            <a:ext cx="776111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4400" dirty="0">
                <a:sym typeface="Wingdings 3" panose="05040102010807070707" pitchFamily="18" charset="2"/>
              </a:rPr>
              <a:t> </a:t>
            </a:r>
            <a:r>
              <a:rPr lang="fr-FR" sz="4400" dirty="0" err="1" smtClean="0"/>
              <a:t>Und</a:t>
            </a:r>
            <a:r>
              <a:rPr lang="fr-FR" sz="4400" dirty="0" smtClean="0"/>
              <a:t> du, </a:t>
            </a:r>
            <a:r>
              <a:rPr lang="fr-FR" sz="4400" dirty="0" err="1" smtClean="0"/>
              <a:t>was</a:t>
            </a:r>
            <a:r>
              <a:rPr lang="fr-FR" sz="4400" dirty="0" smtClean="0"/>
              <a:t> </a:t>
            </a:r>
            <a:r>
              <a:rPr lang="fr-FR" sz="4400" dirty="0" err="1"/>
              <a:t>magst</a:t>
            </a:r>
            <a:r>
              <a:rPr lang="fr-FR" sz="4400" dirty="0"/>
              <a:t> du …?</a:t>
            </a:r>
          </a:p>
        </p:txBody>
      </p:sp>
      <p:pic>
        <p:nvPicPr>
          <p:cNvPr id="1030" name="Picture 6" descr="Afficher l'image d'origin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421" y="2374604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fficher l'image d'origine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224" y="527289"/>
            <a:ext cx="1231699" cy="1524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8" dur="1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1000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3" dur="10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8" dur="1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3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1" dur="1000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3" dur="10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8" dur="1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1000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3" dur="1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6" dur="100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8" dur="1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1" dur="100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3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6" dur="1000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8" dur="1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" dur="10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3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oneTexte 12"/>
          <p:cNvSpPr txBox="1">
            <a:spLocks noChangeArrowheads="1"/>
          </p:cNvSpPr>
          <p:nvPr/>
        </p:nvSpPr>
        <p:spPr bwMode="auto">
          <a:xfrm>
            <a:off x="1631505" y="2918817"/>
            <a:ext cx="4429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800" dirty="0">
                <a:latin typeface="Calibri" pitchFamily="34" charset="0"/>
              </a:rPr>
              <a:t>E</a:t>
            </a:r>
            <a:r>
              <a:rPr lang="fr-FR" sz="2800" dirty="0" smtClean="0">
                <a:latin typeface="Calibri" pitchFamily="34" charset="0"/>
              </a:rPr>
              <a:t>r </a:t>
            </a:r>
            <a:r>
              <a:rPr lang="fr-FR" sz="2800" dirty="0">
                <a:latin typeface="Calibri" pitchFamily="34" charset="0"/>
              </a:rPr>
              <a:t>/ </a:t>
            </a:r>
            <a:r>
              <a:rPr lang="fr-FR" sz="2800" dirty="0" err="1" smtClean="0">
                <a:latin typeface="Calibri" pitchFamily="34" charset="0"/>
              </a:rPr>
              <a:t>sie</a:t>
            </a:r>
            <a:r>
              <a:rPr lang="fr-FR" sz="2800" dirty="0">
                <a:latin typeface="Calibri" pitchFamily="34" charset="0"/>
              </a:rPr>
              <a:t> </a:t>
            </a:r>
            <a:r>
              <a:rPr lang="fr-FR" sz="2800" dirty="0" err="1" smtClean="0">
                <a:solidFill>
                  <a:srgbClr val="00B050"/>
                </a:solidFill>
                <a:latin typeface="Calibri" pitchFamily="34" charset="0"/>
              </a:rPr>
              <a:t>mag</a:t>
            </a:r>
            <a:r>
              <a:rPr lang="fr-FR" sz="2800" dirty="0" smtClean="0">
                <a:solidFill>
                  <a:srgbClr val="0033CC"/>
                </a:solidFill>
                <a:latin typeface="Calibri" pitchFamily="34" charset="0"/>
              </a:rPr>
              <a:t> </a:t>
            </a:r>
            <a:endParaRPr lang="fr-FR" sz="2800" dirty="0">
              <a:solidFill>
                <a:srgbClr val="0033CC"/>
              </a:solidFill>
              <a:latin typeface="Calibri" pitchFamily="34" charset="0"/>
            </a:endParaRPr>
          </a:p>
        </p:txBody>
      </p:sp>
      <p:sp>
        <p:nvSpPr>
          <p:cNvPr id="28675" name="ZoneTexte 13"/>
          <p:cNvSpPr txBox="1">
            <a:spLocks noChangeArrowheads="1"/>
          </p:cNvSpPr>
          <p:nvPr/>
        </p:nvSpPr>
        <p:spPr bwMode="auto">
          <a:xfrm>
            <a:off x="1631505" y="3633192"/>
            <a:ext cx="4071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800" dirty="0" err="1" smtClean="0">
                <a:latin typeface="Calibri" pitchFamily="34" charset="0"/>
              </a:rPr>
              <a:t>Wir</a:t>
            </a:r>
            <a:r>
              <a:rPr lang="fr-FR" sz="2800" dirty="0" smtClean="0">
                <a:latin typeface="Calibri" pitchFamily="34" charset="0"/>
              </a:rPr>
              <a:t> </a:t>
            </a:r>
            <a:r>
              <a:rPr lang="fr-FR" sz="2800" dirty="0" err="1" smtClean="0">
                <a:latin typeface="Calibri" pitchFamily="34" charset="0"/>
              </a:rPr>
              <a:t>mög</a:t>
            </a:r>
            <a:endParaRPr lang="fr-FR" sz="2800" dirty="0">
              <a:latin typeface="Calibri" pitchFamily="34" charset="0"/>
            </a:endParaRPr>
          </a:p>
        </p:txBody>
      </p:sp>
      <p:sp>
        <p:nvSpPr>
          <p:cNvPr id="28676" name="ZoneTexte 8"/>
          <p:cNvSpPr txBox="1">
            <a:spLocks noChangeArrowheads="1"/>
          </p:cNvSpPr>
          <p:nvPr/>
        </p:nvSpPr>
        <p:spPr bwMode="auto">
          <a:xfrm>
            <a:off x="623392" y="68264"/>
            <a:ext cx="842962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b="1" u="sng" dirty="0">
                <a:latin typeface="Calibri" pitchFamily="34" charset="0"/>
              </a:rPr>
              <a:t>Bilan grammatical :</a:t>
            </a:r>
          </a:p>
          <a:p>
            <a:pPr eaLnBrk="1" hangingPunct="1"/>
            <a:r>
              <a:rPr lang="fr-FR" sz="3200" b="1" u="sng" dirty="0">
                <a:latin typeface="Calibri" pitchFamily="34" charset="0"/>
              </a:rPr>
              <a:t>Comment exprimer un </a:t>
            </a:r>
            <a:r>
              <a:rPr lang="fr-FR" sz="3200" b="1" u="sng" dirty="0" smtClean="0">
                <a:latin typeface="Calibri" pitchFamily="34" charset="0"/>
              </a:rPr>
              <a:t>goût :</a:t>
            </a:r>
            <a:endParaRPr lang="fr-FR" sz="3200" b="1" u="sng" dirty="0">
              <a:latin typeface="Calibri" pitchFamily="34" charset="0"/>
            </a:endParaRPr>
          </a:p>
        </p:txBody>
      </p:sp>
      <p:sp>
        <p:nvSpPr>
          <p:cNvPr id="28677" name="ZoneTexte 9"/>
          <p:cNvSpPr txBox="1">
            <a:spLocks noChangeArrowheads="1"/>
          </p:cNvSpPr>
          <p:nvPr/>
        </p:nvSpPr>
        <p:spPr bwMode="auto">
          <a:xfrm>
            <a:off x="1631504" y="2490192"/>
            <a:ext cx="4286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800" dirty="0" smtClean="0">
                <a:latin typeface="Calibri" pitchFamily="34" charset="0"/>
              </a:rPr>
              <a:t>Du </a:t>
            </a:r>
            <a:r>
              <a:rPr lang="fr-FR" sz="2800" dirty="0" err="1" smtClean="0">
                <a:solidFill>
                  <a:srgbClr val="00B050"/>
                </a:solidFill>
                <a:latin typeface="Calibri" pitchFamily="34" charset="0"/>
              </a:rPr>
              <a:t>mag</a:t>
            </a:r>
            <a:endParaRPr lang="fr-FR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8678" name="ZoneTexte 10"/>
          <p:cNvSpPr txBox="1">
            <a:spLocks noChangeArrowheads="1"/>
          </p:cNvSpPr>
          <p:nvPr/>
        </p:nvSpPr>
        <p:spPr bwMode="auto">
          <a:xfrm>
            <a:off x="1631504" y="2061567"/>
            <a:ext cx="457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800" dirty="0" err="1" smtClean="0">
                <a:latin typeface="Calibri" pitchFamily="34" charset="0"/>
              </a:rPr>
              <a:t>Ich</a:t>
            </a:r>
            <a:r>
              <a:rPr lang="fr-FR" sz="2800" dirty="0" smtClean="0">
                <a:solidFill>
                  <a:srgbClr val="0033CC"/>
                </a:solidFill>
                <a:latin typeface="Calibri" pitchFamily="34" charset="0"/>
              </a:rPr>
              <a:t> </a:t>
            </a:r>
            <a:r>
              <a:rPr lang="fr-FR" sz="2800" dirty="0" err="1" smtClean="0">
                <a:solidFill>
                  <a:srgbClr val="00B050"/>
                </a:solidFill>
                <a:latin typeface="Calibri" pitchFamily="34" charset="0"/>
              </a:rPr>
              <a:t>mag</a:t>
            </a:r>
            <a:r>
              <a:rPr lang="fr-FR" sz="2800" dirty="0" smtClean="0">
                <a:solidFill>
                  <a:srgbClr val="0033CC"/>
                </a:solidFill>
                <a:latin typeface="Calibri" pitchFamily="34" charset="0"/>
              </a:rPr>
              <a:t> </a:t>
            </a:r>
            <a:endParaRPr lang="fr-FR" sz="2800" dirty="0">
              <a:solidFill>
                <a:srgbClr val="0033CC"/>
              </a:solidFill>
              <a:latin typeface="Calibri" pitchFamily="34" charset="0"/>
            </a:endParaRPr>
          </a:p>
        </p:txBody>
      </p:sp>
      <p:sp>
        <p:nvSpPr>
          <p:cNvPr id="28679" name="ZoneTexte 16"/>
          <p:cNvSpPr txBox="1">
            <a:spLocks noChangeArrowheads="1"/>
          </p:cNvSpPr>
          <p:nvPr/>
        </p:nvSpPr>
        <p:spPr bwMode="auto">
          <a:xfrm>
            <a:off x="1631504" y="4133254"/>
            <a:ext cx="4000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800" dirty="0" err="1" smtClean="0">
                <a:latin typeface="Calibri" pitchFamily="34" charset="0"/>
              </a:rPr>
              <a:t>Ihr</a:t>
            </a:r>
            <a:r>
              <a:rPr lang="fr-FR" sz="2800" dirty="0" smtClean="0">
                <a:latin typeface="Calibri" pitchFamily="34" charset="0"/>
              </a:rPr>
              <a:t> </a:t>
            </a:r>
            <a:r>
              <a:rPr lang="fr-FR" sz="2800" dirty="0" err="1" smtClean="0">
                <a:latin typeface="Calibri" pitchFamily="34" charset="0"/>
              </a:rPr>
              <a:t>mög</a:t>
            </a:r>
            <a:endParaRPr lang="fr-FR" sz="2800" dirty="0">
              <a:latin typeface="Calibri" pitchFamily="34" charset="0"/>
            </a:endParaRPr>
          </a:p>
        </p:txBody>
      </p:sp>
      <p:sp>
        <p:nvSpPr>
          <p:cNvPr id="28680" name="ZoneTexte 17"/>
          <p:cNvSpPr txBox="1">
            <a:spLocks noChangeArrowheads="1"/>
          </p:cNvSpPr>
          <p:nvPr/>
        </p:nvSpPr>
        <p:spPr bwMode="auto">
          <a:xfrm>
            <a:off x="1631504" y="4633317"/>
            <a:ext cx="39290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800" dirty="0" err="1" smtClean="0">
                <a:latin typeface="Calibri" pitchFamily="34" charset="0"/>
              </a:rPr>
              <a:t>Sie</a:t>
            </a:r>
            <a:r>
              <a:rPr lang="fr-FR" sz="2800" dirty="0" smtClean="0">
                <a:latin typeface="Calibri" pitchFamily="34" charset="0"/>
              </a:rPr>
              <a:t> </a:t>
            </a:r>
            <a:r>
              <a:rPr lang="fr-FR" sz="2800" dirty="0" err="1" smtClean="0">
                <a:latin typeface="Calibri" pitchFamily="34" charset="0"/>
              </a:rPr>
              <a:t>mög</a:t>
            </a:r>
            <a:endParaRPr lang="fr-FR" sz="2800" dirty="0">
              <a:latin typeface="Calibri" pitchFamily="34" charset="0"/>
            </a:endParaRPr>
          </a:p>
        </p:txBody>
      </p:sp>
      <p:sp>
        <p:nvSpPr>
          <p:cNvPr id="28681" name="ZoneTexte 17"/>
          <p:cNvSpPr txBox="1">
            <a:spLocks noChangeArrowheads="1"/>
          </p:cNvSpPr>
          <p:nvPr/>
        </p:nvSpPr>
        <p:spPr bwMode="auto">
          <a:xfrm>
            <a:off x="4583832" y="3265165"/>
            <a:ext cx="3429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800" dirty="0" smtClean="0">
                <a:latin typeface="Calibri" pitchFamily="34" charset="0"/>
                <a:sym typeface="Wingdings 3" panose="05040102010807070707" pitchFamily="18" charset="2"/>
              </a:rPr>
              <a:t></a:t>
            </a:r>
            <a:r>
              <a:rPr lang="fr-FR" sz="2800" dirty="0" smtClean="0">
                <a:latin typeface="Calibri" pitchFamily="34" charset="0"/>
              </a:rPr>
              <a:t>Le </a:t>
            </a:r>
            <a:r>
              <a:rPr lang="fr-FR" sz="2800" dirty="0">
                <a:latin typeface="Calibri" pitchFamily="34" charset="0"/>
              </a:rPr>
              <a:t>verbe </a:t>
            </a:r>
            <a:r>
              <a:rPr lang="fr-FR" sz="2800" dirty="0" err="1">
                <a:solidFill>
                  <a:srgbClr val="FF0000"/>
                </a:solidFill>
                <a:latin typeface="Calibri" pitchFamily="34" charset="0"/>
              </a:rPr>
              <a:t>mögen</a:t>
            </a:r>
            <a:r>
              <a:rPr lang="fr-FR" sz="2800" dirty="0">
                <a:solidFill>
                  <a:srgbClr val="0033CC"/>
                </a:solidFill>
                <a:latin typeface="Calibri" pitchFamily="34" charset="0"/>
              </a:rPr>
              <a:t> </a:t>
            </a:r>
            <a:r>
              <a:rPr lang="fr-FR" sz="2800" dirty="0">
                <a:latin typeface="Calibri" pitchFamily="34" charset="0"/>
              </a:rPr>
              <a:t>est </a:t>
            </a:r>
          </a:p>
        </p:txBody>
      </p:sp>
      <p:pic>
        <p:nvPicPr>
          <p:cNvPr id="16394" name="Picture 10" descr="C:\Users\Pierre\Pictures\Bibliothèque multimédia Microsoft\j043395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0" y="68264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ZoneTexte 17"/>
          <p:cNvSpPr txBox="1">
            <a:spLocks noChangeArrowheads="1"/>
          </p:cNvSpPr>
          <p:nvPr/>
        </p:nvSpPr>
        <p:spPr bwMode="auto">
          <a:xfrm>
            <a:off x="7781850" y="3265165"/>
            <a:ext cx="3714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800" dirty="0">
                <a:solidFill>
                  <a:srgbClr val="0033CC"/>
                </a:solidFill>
                <a:latin typeface="Calibri" pitchFamily="34" charset="0"/>
              </a:rPr>
              <a:t> </a:t>
            </a:r>
            <a:r>
              <a:rPr lang="fr-FR" sz="2800" dirty="0">
                <a:solidFill>
                  <a:srgbClr val="FF0000"/>
                </a:solidFill>
                <a:latin typeface="Calibri" pitchFamily="34" charset="0"/>
              </a:rPr>
              <a:t>un</a:t>
            </a:r>
            <a:r>
              <a:rPr lang="fr-FR" sz="2800" dirty="0">
                <a:solidFill>
                  <a:srgbClr val="0033CC"/>
                </a:solidFill>
                <a:latin typeface="Calibri" pitchFamily="34" charset="0"/>
              </a:rPr>
              <a:t> </a:t>
            </a:r>
            <a:r>
              <a:rPr lang="fr-FR" sz="2800" dirty="0">
                <a:solidFill>
                  <a:srgbClr val="FF0000"/>
                </a:solidFill>
                <a:latin typeface="Calibri" pitchFamily="34" charset="0"/>
              </a:rPr>
              <a:t>verbe de modalité.</a:t>
            </a:r>
          </a:p>
        </p:txBody>
      </p:sp>
      <p:pic>
        <p:nvPicPr>
          <p:cNvPr id="16402" name="Picture 18" descr="C:\Users\Pierre\AppData\Local\Microsoft\Windows\Temporary Internet Files\Content.IE5\43AXZW0F\MCj04338830000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6311" y="5429039"/>
            <a:ext cx="1368152" cy="136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ZoneTexte 17"/>
          <p:cNvSpPr txBox="1">
            <a:spLocks noChangeArrowheads="1"/>
          </p:cNvSpPr>
          <p:nvPr/>
        </p:nvSpPr>
        <p:spPr bwMode="auto">
          <a:xfrm>
            <a:off x="2846512" y="5589240"/>
            <a:ext cx="4857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solidFill>
                  <a:srgbClr val="0033CC"/>
                </a:solidFill>
                <a:latin typeface="Calibri" pitchFamily="34" charset="0"/>
              </a:rPr>
              <a:t> </a:t>
            </a:r>
            <a:r>
              <a:rPr lang="fr-FR" sz="2800" dirty="0" err="1">
                <a:latin typeface="Calibri" pitchFamily="34" charset="0"/>
              </a:rPr>
              <a:t>Ich</a:t>
            </a:r>
            <a:r>
              <a:rPr lang="fr-FR" sz="2800" dirty="0">
                <a:latin typeface="Calibri" pitchFamily="34" charset="0"/>
              </a:rPr>
              <a:t> </a:t>
            </a:r>
            <a:r>
              <a:rPr lang="fr-FR" sz="2800" u="sng" dirty="0" err="1">
                <a:latin typeface="Calibri" pitchFamily="34" charset="0"/>
              </a:rPr>
              <a:t>spiele</a:t>
            </a:r>
            <a:r>
              <a:rPr lang="fr-FR" sz="2800" dirty="0">
                <a:latin typeface="Calibri" pitchFamily="34" charset="0"/>
              </a:rPr>
              <a:t> </a:t>
            </a:r>
            <a:r>
              <a:rPr lang="fr-FR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gern</a:t>
            </a:r>
            <a:r>
              <a:rPr lang="fr-FR" sz="2800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fr-FR" sz="2800" u="sng" dirty="0">
                <a:latin typeface="Calibri" pitchFamily="34" charset="0"/>
              </a:rPr>
              <a:t>Tennis</a:t>
            </a:r>
            <a:r>
              <a:rPr lang="fr-FR" sz="2800" dirty="0">
                <a:latin typeface="Calibri" pitchFamily="34" charset="0"/>
              </a:rPr>
              <a:t>.</a:t>
            </a:r>
          </a:p>
        </p:txBody>
      </p:sp>
      <p:sp>
        <p:nvSpPr>
          <p:cNvPr id="21" name="ZoneTexte 17"/>
          <p:cNvSpPr txBox="1">
            <a:spLocks noChangeArrowheads="1"/>
          </p:cNvSpPr>
          <p:nvPr/>
        </p:nvSpPr>
        <p:spPr bwMode="auto">
          <a:xfrm>
            <a:off x="2846512" y="6169869"/>
            <a:ext cx="4929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latin typeface="Calibri" pitchFamily="34" charset="0"/>
              </a:rPr>
              <a:t> </a:t>
            </a:r>
            <a:r>
              <a:rPr lang="fr-FR" sz="2800" dirty="0" err="1">
                <a:latin typeface="Calibri" pitchFamily="34" charset="0"/>
              </a:rPr>
              <a:t>Ich</a:t>
            </a:r>
            <a:r>
              <a:rPr lang="fr-FR" sz="2800" dirty="0">
                <a:latin typeface="Calibri" pitchFamily="34" charset="0"/>
              </a:rPr>
              <a:t> </a:t>
            </a:r>
            <a:r>
              <a:rPr lang="fr-FR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mag</a:t>
            </a:r>
            <a:r>
              <a:rPr lang="fr-FR" sz="2800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fr-FR" sz="2800" u="sng" dirty="0">
                <a:latin typeface="Calibri" pitchFamily="34" charset="0"/>
              </a:rPr>
              <a:t>Tennis</a:t>
            </a:r>
            <a:r>
              <a:rPr lang="fr-FR" sz="2800" dirty="0">
                <a:latin typeface="Calibri" pitchFamily="34" charset="0"/>
              </a:rPr>
              <a:t>.</a:t>
            </a:r>
          </a:p>
        </p:txBody>
      </p:sp>
      <p:sp>
        <p:nvSpPr>
          <p:cNvPr id="22" name="ZoneTexte 8"/>
          <p:cNvSpPr txBox="1">
            <a:spLocks noChangeArrowheads="1"/>
          </p:cNvSpPr>
          <p:nvPr/>
        </p:nvSpPr>
        <p:spPr bwMode="auto">
          <a:xfrm>
            <a:off x="623391" y="1136363"/>
            <a:ext cx="104411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smtClean="0">
                <a:latin typeface="Calibri" pitchFamily="34" charset="0"/>
              </a:rPr>
              <a:t>Pour exprimer un goût, on peut utiliser le verbe </a:t>
            </a:r>
            <a:r>
              <a:rPr lang="fr-FR" sz="3200" dirty="0" err="1" smtClean="0">
                <a:solidFill>
                  <a:srgbClr val="FF0000"/>
                </a:solidFill>
                <a:latin typeface="Calibri" pitchFamily="34" charset="0"/>
              </a:rPr>
              <a:t>mögen</a:t>
            </a:r>
            <a:r>
              <a:rPr lang="fr-FR" sz="3200" dirty="0" smtClean="0">
                <a:latin typeface="Calibri" pitchFamily="34" charset="0"/>
              </a:rPr>
              <a:t>.</a:t>
            </a:r>
            <a:endParaRPr lang="fr-FR" sz="3200" dirty="0">
              <a:latin typeface="Calibri" pitchFamily="34" charset="0"/>
            </a:endParaRPr>
          </a:p>
        </p:txBody>
      </p:sp>
      <p:sp>
        <p:nvSpPr>
          <p:cNvPr id="23" name="ZoneTexte 17"/>
          <p:cNvSpPr txBox="1">
            <a:spLocks noChangeArrowheads="1"/>
          </p:cNvSpPr>
          <p:nvPr/>
        </p:nvSpPr>
        <p:spPr bwMode="auto">
          <a:xfrm>
            <a:off x="2783632" y="2069272"/>
            <a:ext cx="571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2800" b="1" dirty="0">
                <a:solidFill>
                  <a:srgbClr val="FF0000"/>
                </a:solidFill>
                <a:latin typeface="Calibri" pitchFamily="34" charset="0"/>
              </a:rPr>
              <a:t>ø</a:t>
            </a:r>
            <a:endParaRPr lang="fr-FR" sz="2800" b="1" dirty="0"/>
          </a:p>
        </p:txBody>
      </p:sp>
      <p:sp>
        <p:nvSpPr>
          <p:cNvPr id="24" name="ZoneTexte 17"/>
          <p:cNvSpPr txBox="1">
            <a:spLocks noChangeArrowheads="1"/>
          </p:cNvSpPr>
          <p:nvPr/>
        </p:nvSpPr>
        <p:spPr bwMode="auto">
          <a:xfrm>
            <a:off x="3431704" y="2926522"/>
            <a:ext cx="571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2800" b="1" dirty="0">
                <a:solidFill>
                  <a:srgbClr val="FF0000"/>
                </a:solidFill>
                <a:latin typeface="Calibri" pitchFamily="34" charset="0"/>
              </a:rPr>
              <a:t>ø</a:t>
            </a:r>
            <a:endParaRPr lang="fr-FR" sz="2800" b="1" dirty="0"/>
          </a:p>
        </p:txBody>
      </p:sp>
      <p:sp>
        <p:nvSpPr>
          <p:cNvPr id="25" name="ZoneTexte 17"/>
          <p:cNvSpPr txBox="1">
            <a:spLocks noChangeArrowheads="1"/>
          </p:cNvSpPr>
          <p:nvPr/>
        </p:nvSpPr>
        <p:spPr bwMode="auto">
          <a:xfrm>
            <a:off x="2783632" y="2474084"/>
            <a:ext cx="571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2800" b="1" dirty="0" smtClean="0">
                <a:solidFill>
                  <a:srgbClr val="FF0000"/>
                </a:solidFill>
                <a:latin typeface="Calibri" pitchFamily="34" charset="0"/>
              </a:rPr>
              <a:t>st</a:t>
            </a:r>
            <a:endParaRPr lang="fr-FR" sz="2800" b="1" dirty="0"/>
          </a:p>
        </p:txBody>
      </p:sp>
      <p:sp>
        <p:nvSpPr>
          <p:cNvPr id="26" name="ZoneTexte 17"/>
          <p:cNvSpPr txBox="1">
            <a:spLocks noChangeArrowheads="1"/>
          </p:cNvSpPr>
          <p:nvPr/>
        </p:nvSpPr>
        <p:spPr bwMode="auto">
          <a:xfrm>
            <a:off x="2927648" y="3628988"/>
            <a:ext cx="571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2800" b="1" dirty="0" smtClean="0">
                <a:solidFill>
                  <a:srgbClr val="FF0000"/>
                </a:solidFill>
                <a:latin typeface="Calibri" pitchFamily="34" charset="0"/>
              </a:rPr>
              <a:t>en</a:t>
            </a:r>
            <a:endParaRPr lang="fr-FR" sz="2800" b="1" dirty="0"/>
          </a:p>
        </p:txBody>
      </p:sp>
      <p:sp>
        <p:nvSpPr>
          <p:cNvPr id="27" name="ZoneTexte 17"/>
          <p:cNvSpPr txBox="1">
            <a:spLocks noChangeArrowheads="1"/>
          </p:cNvSpPr>
          <p:nvPr/>
        </p:nvSpPr>
        <p:spPr bwMode="auto">
          <a:xfrm>
            <a:off x="2783632" y="4629113"/>
            <a:ext cx="571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2800" b="1" dirty="0" smtClean="0">
                <a:solidFill>
                  <a:srgbClr val="FF0000"/>
                </a:solidFill>
                <a:latin typeface="Calibri" pitchFamily="34" charset="0"/>
              </a:rPr>
              <a:t>en</a:t>
            </a:r>
            <a:endParaRPr lang="fr-FR" sz="2800" b="1" dirty="0"/>
          </a:p>
        </p:txBody>
      </p:sp>
      <p:sp>
        <p:nvSpPr>
          <p:cNvPr id="28" name="ZoneTexte 17"/>
          <p:cNvSpPr txBox="1">
            <a:spLocks noChangeArrowheads="1"/>
          </p:cNvSpPr>
          <p:nvPr/>
        </p:nvSpPr>
        <p:spPr bwMode="auto">
          <a:xfrm>
            <a:off x="2783632" y="4126949"/>
            <a:ext cx="571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2800" b="1" dirty="0" smtClean="0">
                <a:solidFill>
                  <a:srgbClr val="FF0000"/>
                </a:solidFill>
                <a:latin typeface="Calibri" pitchFamily="34" charset="0"/>
              </a:rPr>
              <a:t>t</a:t>
            </a:r>
            <a:endParaRPr lang="fr-FR" sz="2800" b="1" dirty="0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20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2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/>
      <p:bldP spid="28676" grpId="0"/>
      <p:bldP spid="28677" grpId="0"/>
      <p:bldP spid="28678" grpId="0"/>
      <p:bldP spid="28679" grpId="0"/>
      <p:bldP spid="28680" grpId="0"/>
      <p:bldP spid="28681" grpId="0"/>
      <p:bldP spid="20" grpId="0"/>
      <p:bldP spid="19" grpId="0"/>
      <p:bldP spid="21" grpId="0"/>
      <p:bldP spid="22" grpId="0"/>
      <p:bldP spid="23" grpId="0"/>
      <p:bldP spid="24" grpId="0"/>
      <p:bldP spid="26" grpId="0"/>
      <p:bldP spid="27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1775520" y="0"/>
            <a:ext cx="8712968" cy="4331158"/>
          </a:xfrm>
          <a:prstGeom prst="roundRect">
            <a:avLst/>
          </a:prstGeom>
          <a:effectLst>
            <a:reflection blurRad="6350" stA="50000" endA="300" endPos="555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11266" name="ZoneTexte 4"/>
          <p:cNvSpPr txBox="1">
            <a:spLocks noChangeArrowheads="1"/>
          </p:cNvSpPr>
          <p:nvPr/>
        </p:nvSpPr>
        <p:spPr bwMode="auto">
          <a:xfrm>
            <a:off x="2381251" y="1"/>
            <a:ext cx="7572375" cy="42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3200" dirty="0">
                <a:solidFill>
                  <a:srgbClr val="C00000"/>
                </a:solidFill>
                <a:latin typeface="Calibri" pitchFamily="34" charset="0"/>
              </a:rPr>
              <a:t>- </a:t>
            </a:r>
            <a:r>
              <a:rPr lang="fr-FR" sz="4000" b="1" dirty="0">
                <a:solidFill>
                  <a:srgbClr val="C00000"/>
                </a:solidFill>
                <a:latin typeface="Tempus Sans ITC" panose="04020404030D07020202" pitchFamily="82" charset="0"/>
              </a:rPr>
              <a:t>Ruth</a:t>
            </a:r>
            <a:r>
              <a:rPr lang="fr-FR" sz="3200" dirty="0">
                <a:solidFill>
                  <a:srgbClr val="C00000"/>
                </a:solidFill>
                <a:latin typeface="Calibri" pitchFamily="34" charset="0"/>
              </a:rPr>
              <a:t>  -</a:t>
            </a:r>
          </a:p>
          <a:p>
            <a:pPr algn="ctr" eaLnBrk="1" hangingPunct="1"/>
            <a:r>
              <a:rPr lang="fr-FR" sz="3200" dirty="0" err="1">
                <a:latin typeface="Calibri" pitchFamily="34" charset="0"/>
              </a:rPr>
              <a:t>Hebräischer</a:t>
            </a:r>
            <a:r>
              <a:rPr lang="fr-FR" sz="3200" dirty="0">
                <a:latin typeface="Calibri" pitchFamily="34" charset="0"/>
              </a:rPr>
              <a:t> Name (die </a:t>
            </a:r>
            <a:r>
              <a:rPr lang="fr-FR" sz="3200" dirty="0" err="1">
                <a:latin typeface="Calibri" pitchFamily="34" charset="0"/>
              </a:rPr>
              <a:t>Freundin</a:t>
            </a:r>
            <a:r>
              <a:rPr lang="fr-FR" sz="3200" dirty="0">
                <a:latin typeface="Calibri" pitchFamily="34" charset="0"/>
              </a:rPr>
              <a:t>)</a:t>
            </a:r>
          </a:p>
          <a:p>
            <a:pPr algn="ctr" eaLnBrk="1" hangingPunct="1"/>
            <a:endParaRPr lang="fr-FR" sz="2000" dirty="0">
              <a:latin typeface="Calibri" pitchFamily="34" charset="0"/>
            </a:endParaRPr>
          </a:p>
          <a:p>
            <a:pPr eaLnBrk="1" hangingPunct="1"/>
            <a:r>
              <a:rPr lang="fr-FR" sz="3200" dirty="0" err="1">
                <a:latin typeface="Calibri" pitchFamily="34" charset="0"/>
              </a:rPr>
              <a:t>Sie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ist</a:t>
            </a:r>
            <a:r>
              <a:rPr lang="fr-FR" sz="3200" dirty="0">
                <a:latin typeface="Calibri" pitchFamily="34" charset="0"/>
              </a:rPr>
              <a:t>                 </a:t>
            </a:r>
            <a:r>
              <a:rPr lang="fr-FR" sz="3200" dirty="0" err="1">
                <a:latin typeface="Calibri" pitchFamily="34" charset="0"/>
              </a:rPr>
              <a:t>und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sie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mag</a:t>
            </a:r>
            <a:r>
              <a:rPr lang="fr-FR" sz="3200" dirty="0">
                <a:latin typeface="Calibri" pitchFamily="34" charset="0"/>
              </a:rPr>
              <a:t>                        . </a:t>
            </a:r>
            <a:r>
              <a:rPr lang="fr-FR" sz="3200" dirty="0" err="1">
                <a:latin typeface="Calibri" pitchFamily="34" charset="0"/>
              </a:rPr>
              <a:t>Sie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hat</a:t>
            </a:r>
            <a:r>
              <a:rPr lang="fr-FR" sz="3200" dirty="0">
                <a:latin typeface="Calibri" pitchFamily="34" charset="0"/>
              </a:rPr>
              <a:t>                        , </a:t>
            </a:r>
            <a:r>
              <a:rPr lang="fr-FR" sz="3200" dirty="0" err="1">
                <a:latin typeface="Calibri" pitchFamily="34" charset="0"/>
              </a:rPr>
              <a:t>sie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ist</a:t>
            </a:r>
            <a:r>
              <a:rPr lang="fr-FR" sz="3200" dirty="0">
                <a:latin typeface="Calibri" pitchFamily="34" charset="0"/>
              </a:rPr>
              <a:t>              . </a:t>
            </a:r>
            <a:r>
              <a:rPr lang="fr-FR" sz="3200" dirty="0" err="1">
                <a:latin typeface="Calibri" pitchFamily="34" charset="0"/>
              </a:rPr>
              <a:t>Sie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hat</a:t>
            </a:r>
            <a:r>
              <a:rPr lang="fr-FR" sz="3200" dirty="0">
                <a:latin typeface="Calibri" pitchFamily="34" charset="0"/>
              </a:rPr>
              <a:t> </a:t>
            </a:r>
          </a:p>
          <a:p>
            <a:pPr eaLnBrk="1" hangingPunct="1"/>
            <a:r>
              <a:rPr lang="fr-FR" sz="3200" dirty="0">
                <a:latin typeface="Calibri" pitchFamily="34" charset="0"/>
              </a:rPr>
              <a:t>                                              . </a:t>
            </a:r>
            <a:r>
              <a:rPr lang="fr-FR" sz="3200" dirty="0" err="1">
                <a:latin typeface="Calibri" pitchFamily="34" charset="0"/>
              </a:rPr>
              <a:t>Sie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mag</a:t>
            </a:r>
            <a:r>
              <a:rPr lang="fr-FR" sz="3200" dirty="0">
                <a:latin typeface="Calibri" pitchFamily="34" charset="0"/>
              </a:rPr>
              <a:t>                    </a:t>
            </a:r>
            <a:r>
              <a:rPr lang="fr-FR" sz="3200" dirty="0" err="1">
                <a:latin typeface="Calibri" pitchFamily="34" charset="0"/>
              </a:rPr>
              <a:t>sehr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und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ist</a:t>
            </a:r>
            <a:r>
              <a:rPr lang="fr-FR" sz="3200" dirty="0">
                <a:latin typeface="Calibri" pitchFamily="34" charset="0"/>
              </a:rPr>
              <a:t>              . </a:t>
            </a:r>
            <a:r>
              <a:rPr lang="fr-FR" sz="3200" dirty="0" err="1">
                <a:latin typeface="Calibri" pitchFamily="34" charset="0"/>
              </a:rPr>
              <a:t>Sie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mag</a:t>
            </a:r>
            <a:r>
              <a:rPr lang="fr-FR" sz="3200" dirty="0">
                <a:latin typeface="Calibri" pitchFamily="34" charset="0"/>
              </a:rPr>
              <a:t>              .</a:t>
            </a:r>
          </a:p>
          <a:p>
            <a:pPr eaLnBrk="1" hangingPunct="1"/>
            <a:endParaRPr lang="fr-FR" sz="2000" dirty="0">
              <a:latin typeface="Calibri" pitchFamily="34" charset="0"/>
            </a:endParaRPr>
          </a:p>
          <a:p>
            <a:pPr algn="ctr" eaLnBrk="1" hangingPunct="1"/>
            <a:r>
              <a:rPr lang="fr-FR" sz="3200" dirty="0">
                <a:latin typeface="Calibri" pitchFamily="34" charset="0"/>
              </a:rPr>
              <a:t>Ruth </a:t>
            </a:r>
            <a:r>
              <a:rPr lang="fr-FR" sz="3200" dirty="0" err="1">
                <a:latin typeface="Calibri" pitchFamily="34" charset="0"/>
              </a:rPr>
              <a:t>ist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ein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wunderschöner</a:t>
            </a:r>
            <a:r>
              <a:rPr lang="fr-FR" sz="3200" dirty="0">
                <a:latin typeface="Calibri" pitchFamily="34" charset="0"/>
              </a:rPr>
              <a:t> Name.</a:t>
            </a:r>
          </a:p>
        </p:txBody>
      </p:sp>
      <p:sp>
        <p:nvSpPr>
          <p:cNvPr id="7" name="Explosion 1 6"/>
          <p:cNvSpPr/>
          <p:nvPr/>
        </p:nvSpPr>
        <p:spPr>
          <a:xfrm>
            <a:off x="5881688" y="3441700"/>
            <a:ext cx="571500" cy="357188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8" name="Explosion 1 7"/>
          <p:cNvSpPr/>
          <p:nvPr/>
        </p:nvSpPr>
        <p:spPr>
          <a:xfrm>
            <a:off x="5876926" y="1138937"/>
            <a:ext cx="571500" cy="357188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3452814" y="1403350"/>
            <a:ext cx="1571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sensibel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12" name="ZoneTexte 11"/>
          <p:cNvSpPr txBox="1">
            <a:spLocks noChangeArrowheads="1"/>
          </p:cNvSpPr>
          <p:nvPr/>
        </p:nvSpPr>
        <p:spPr bwMode="auto">
          <a:xfrm>
            <a:off x="6881813" y="1890000"/>
            <a:ext cx="13573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kreativ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13" name="ZoneTexte 12"/>
          <p:cNvSpPr txBox="1">
            <a:spLocks noChangeArrowheads="1"/>
          </p:cNvSpPr>
          <p:nvPr/>
        </p:nvSpPr>
        <p:spPr bwMode="auto">
          <a:xfrm>
            <a:off x="4381501" y="2879725"/>
            <a:ext cx="16430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tierlieb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14" name="ZoneTexte 13"/>
          <p:cNvSpPr txBox="1">
            <a:spLocks noChangeArrowheads="1"/>
          </p:cNvSpPr>
          <p:nvPr/>
        </p:nvSpPr>
        <p:spPr bwMode="auto">
          <a:xfrm>
            <a:off x="7167564" y="2879725"/>
            <a:ext cx="1285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Musik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15" name="ZoneTexte 14"/>
          <p:cNvSpPr txBox="1">
            <a:spLocks noChangeArrowheads="1"/>
          </p:cNvSpPr>
          <p:nvPr/>
        </p:nvSpPr>
        <p:spPr bwMode="auto">
          <a:xfrm>
            <a:off x="8167688" y="2376000"/>
            <a:ext cx="25003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ihre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Freunde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16" name="ZoneTexte 15"/>
          <p:cNvSpPr txBox="1">
            <a:spLocks noChangeArrowheads="1"/>
          </p:cNvSpPr>
          <p:nvPr/>
        </p:nvSpPr>
        <p:spPr bwMode="auto">
          <a:xfrm>
            <a:off x="2381251" y="2357438"/>
            <a:ext cx="4429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eine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starke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Persönlichkeit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17" name="ZoneTexte 16"/>
          <p:cNvSpPr txBox="1">
            <a:spLocks noChangeArrowheads="1"/>
          </p:cNvSpPr>
          <p:nvPr/>
        </p:nvSpPr>
        <p:spPr bwMode="auto">
          <a:xfrm>
            <a:off x="3595688" y="1890000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viel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Fantasie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6953250" y="1403350"/>
            <a:ext cx="23574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keinen</a:t>
            </a:r>
            <a:r>
              <a:rPr lang="fr-FR" sz="3200" dirty="0">
                <a:latin typeface="Calibri" pitchFamily="34" charset="0"/>
              </a:rPr>
              <a:t> Stress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731245" y="4725144"/>
            <a:ext cx="6929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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Finde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einen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Vornamen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.</a:t>
            </a:r>
            <a:endParaRPr 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731245" y="5301208"/>
            <a:ext cx="6929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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Finde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Adjektive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.</a:t>
            </a:r>
            <a:endParaRPr 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2766963" y="5877272"/>
            <a:ext cx="6929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 Welche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neuen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Wörter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verstehst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du?</a:t>
            </a:r>
            <a:endParaRPr 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97672700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1775520" y="0"/>
            <a:ext cx="8712968" cy="4331158"/>
          </a:xfrm>
          <a:prstGeom prst="roundRect">
            <a:avLst/>
          </a:prstGeom>
          <a:effectLst>
            <a:reflection blurRad="6350" stA="50000" endA="300" endPos="555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12290" name="ZoneTexte 4"/>
          <p:cNvSpPr txBox="1">
            <a:spLocks noChangeArrowheads="1"/>
          </p:cNvSpPr>
          <p:nvPr/>
        </p:nvSpPr>
        <p:spPr bwMode="auto">
          <a:xfrm>
            <a:off x="2381251" y="0"/>
            <a:ext cx="7572375" cy="495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3200" dirty="0">
                <a:solidFill>
                  <a:srgbClr val="002060"/>
                </a:solidFill>
                <a:latin typeface="Calibri" pitchFamily="34" charset="0"/>
              </a:rPr>
              <a:t>- </a:t>
            </a:r>
            <a:r>
              <a:rPr lang="fr-FR" sz="4000" b="1" dirty="0">
                <a:solidFill>
                  <a:srgbClr val="002060"/>
                </a:solidFill>
                <a:latin typeface="Tempus Sans ITC" panose="04020404030D07020202" pitchFamily="82" charset="0"/>
              </a:rPr>
              <a:t>Felix</a:t>
            </a:r>
            <a:r>
              <a:rPr lang="fr-FR" sz="3200" dirty="0">
                <a:solidFill>
                  <a:srgbClr val="002060"/>
                </a:solidFill>
                <a:latin typeface="Tempus Sans ITC" panose="04020404030D07020202" pitchFamily="82" charset="0"/>
              </a:rPr>
              <a:t>  </a:t>
            </a:r>
            <a:r>
              <a:rPr lang="fr-FR" sz="3200" dirty="0">
                <a:solidFill>
                  <a:srgbClr val="002060"/>
                </a:solidFill>
                <a:latin typeface="Calibri" pitchFamily="34" charset="0"/>
              </a:rPr>
              <a:t>-</a:t>
            </a:r>
          </a:p>
          <a:p>
            <a:pPr algn="ctr" eaLnBrk="1" hangingPunct="1"/>
            <a:r>
              <a:rPr lang="fr-FR" sz="3200" dirty="0">
                <a:latin typeface="Calibri" pitchFamily="34" charset="0"/>
              </a:rPr>
              <a:t>Der Name Felix </a:t>
            </a:r>
            <a:r>
              <a:rPr lang="fr-FR" sz="3200" dirty="0" err="1">
                <a:latin typeface="Calibri" pitchFamily="34" charset="0"/>
              </a:rPr>
              <a:t>kommt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aus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dem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Lateinischen</a:t>
            </a:r>
            <a:r>
              <a:rPr lang="fr-FR" sz="3200" dirty="0">
                <a:latin typeface="Calibri" pitchFamily="34" charset="0"/>
              </a:rPr>
              <a:t> (der </a:t>
            </a:r>
            <a:r>
              <a:rPr lang="fr-FR" sz="3200" dirty="0" err="1">
                <a:latin typeface="Calibri" pitchFamily="34" charset="0"/>
              </a:rPr>
              <a:t>Glückliche</a:t>
            </a:r>
            <a:r>
              <a:rPr lang="fr-FR" sz="3200" dirty="0">
                <a:latin typeface="Calibri" pitchFamily="34" charset="0"/>
              </a:rPr>
              <a:t>)</a:t>
            </a:r>
          </a:p>
          <a:p>
            <a:pPr algn="ctr" eaLnBrk="1" hangingPunct="1"/>
            <a:endParaRPr lang="fr-FR" sz="2000" dirty="0">
              <a:latin typeface="Calibri" pitchFamily="34" charset="0"/>
            </a:endParaRPr>
          </a:p>
          <a:p>
            <a:pPr eaLnBrk="1" hangingPunct="1"/>
            <a:r>
              <a:rPr lang="fr-FR" sz="3200" dirty="0">
                <a:latin typeface="Calibri" pitchFamily="34" charset="0"/>
              </a:rPr>
              <a:t>Felix </a:t>
            </a:r>
            <a:r>
              <a:rPr lang="fr-FR" sz="3200" dirty="0" err="1">
                <a:latin typeface="Calibri" pitchFamily="34" charset="0"/>
              </a:rPr>
              <a:t>ist</a:t>
            </a:r>
            <a:r>
              <a:rPr lang="fr-FR" sz="3200" dirty="0">
                <a:latin typeface="Calibri" pitchFamily="34" charset="0"/>
              </a:rPr>
              <a:t>                          . Er </a:t>
            </a:r>
            <a:r>
              <a:rPr lang="fr-FR" sz="3200" dirty="0" err="1">
                <a:latin typeface="Calibri" pitchFamily="34" charset="0"/>
              </a:rPr>
              <a:t>hat</a:t>
            </a:r>
            <a:r>
              <a:rPr lang="fr-FR" sz="3200" dirty="0">
                <a:latin typeface="Calibri" pitchFamily="34" charset="0"/>
              </a:rPr>
              <a:t>                      </a:t>
            </a:r>
            <a:r>
              <a:rPr lang="fr-FR" sz="3200" dirty="0" err="1">
                <a:latin typeface="Calibri" pitchFamily="34" charset="0"/>
              </a:rPr>
              <a:t>und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ist</a:t>
            </a:r>
            <a:r>
              <a:rPr lang="fr-FR" sz="3200" dirty="0">
                <a:latin typeface="Calibri" pitchFamily="34" charset="0"/>
              </a:rPr>
              <a:t>                     . Er </a:t>
            </a:r>
            <a:r>
              <a:rPr lang="fr-FR" sz="3200" dirty="0" err="1">
                <a:latin typeface="Calibri" pitchFamily="34" charset="0"/>
              </a:rPr>
              <a:t>kann</a:t>
            </a:r>
            <a:r>
              <a:rPr lang="fr-FR" sz="3200" dirty="0">
                <a:latin typeface="Calibri" pitchFamily="34" charset="0"/>
              </a:rPr>
              <a:t>                              . Er </a:t>
            </a:r>
            <a:r>
              <a:rPr lang="fr-FR" sz="3200" dirty="0" err="1">
                <a:latin typeface="Calibri" pitchFamily="34" charset="0"/>
              </a:rPr>
              <a:t>ist</a:t>
            </a:r>
            <a:r>
              <a:rPr lang="fr-FR" sz="3200" dirty="0">
                <a:latin typeface="Calibri" pitchFamily="34" charset="0"/>
              </a:rPr>
              <a:t>                      </a:t>
            </a:r>
            <a:r>
              <a:rPr lang="fr-FR" sz="3200" dirty="0" err="1">
                <a:latin typeface="Calibri" pitchFamily="34" charset="0"/>
              </a:rPr>
              <a:t>und</a:t>
            </a:r>
            <a:r>
              <a:rPr lang="fr-FR" sz="3200" dirty="0">
                <a:latin typeface="Calibri" pitchFamily="34" charset="0"/>
              </a:rPr>
              <a:t>                        . Felix </a:t>
            </a:r>
            <a:r>
              <a:rPr lang="fr-FR" sz="3200" dirty="0" err="1">
                <a:latin typeface="Calibri" pitchFamily="34" charset="0"/>
              </a:rPr>
              <a:t>ist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etwas</a:t>
            </a:r>
            <a:r>
              <a:rPr lang="fr-FR" sz="3200" dirty="0">
                <a:latin typeface="Calibri" pitchFamily="34" charset="0"/>
              </a:rPr>
              <a:t>                     . </a:t>
            </a:r>
            <a:r>
              <a:rPr lang="fr-FR" sz="3200" dirty="0" err="1">
                <a:latin typeface="Calibri" pitchFamily="34" charset="0"/>
              </a:rPr>
              <a:t>Das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finden</a:t>
            </a:r>
            <a:r>
              <a:rPr lang="fr-FR" sz="3200" dirty="0">
                <a:latin typeface="Calibri" pitchFamily="34" charset="0"/>
              </a:rPr>
              <a:t> die </a:t>
            </a:r>
            <a:r>
              <a:rPr lang="fr-FR" sz="3200" dirty="0" err="1">
                <a:latin typeface="Calibri" pitchFamily="34" charset="0"/>
              </a:rPr>
              <a:t>Mädchen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sehr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attraktiv</a:t>
            </a:r>
            <a:r>
              <a:rPr lang="fr-FR" sz="3200" dirty="0">
                <a:latin typeface="Calibri" pitchFamily="34" charset="0"/>
              </a:rPr>
              <a:t>.</a:t>
            </a:r>
          </a:p>
          <a:p>
            <a:pPr algn="ctr" eaLnBrk="1" hangingPunct="1"/>
            <a:endParaRPr lang="fr-FR" sz="3200" dirty="0">
              <a:latin typeface="Calibri" pitchFamily="34" charset="0"/>
            </a:endParaRPr>
          </a:p>
        </p:txBody>
      </p:sp>
      <p:sp>
        <p:nvSpPr>
          <p:cNvPr id="8" name="Explosion 1 7"/>
          <p:cNvSpPr/>
          <p:nvPr/>
        </p:nvSpPr>
        <p:spPr>
          <a:xfrm>
            <a:off x="5910213" y="1644611"/>
            <a:ext cx="571500" cy="357187"/>
          </a:xfrm>
          <a:prstGeom prst="irregularSeal1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3381376" y="2857500"/>
            <a:ext cx="19288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pünktlich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3738563" y="1890000"/>
            <a:ext cx="2571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ein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netter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Typ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20" name="ZoneTexte 19"/>
          <p:cNvSpPr txBox="1">
            <a:spLocks noChangeArrowheads="1"/>
          </p:cNvSpPr>
          <p:nvPr/>
        </p:nvSpPr>
        <p:spPr bwMode="auto">
          <a:xfrm>
            <a:off x="7310438" y="1890000"/>
            <a:ext cx="2571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viel</a:t>
            </a:r>
            <a:r>
              <a:rPr lang="fr-FR" sz="3200" dirty="0">
                <a:latin typeface="Calibri" pitchFamily="34" charset="0"/>
              </a:rPr>
              <a:t> Energie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21" name="ZoneTexte 20"/>
          <p:cNvSpPr txBox="1">
            <a:spLocks noChangeArrowheads="1"/>
          </p:cNvSpPr>
          <p:nvPr/>
        </p:nvSpPr>
        <p:spPr bwMode="auto">
          <a:xfrm>
            <a:off x="3595688" y="2376000"/>
            <a:ext cx="20002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ein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Idealist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22" name="ZoneTexte 21"/>
          <p:cNvSpPr txBox="1">
            <a:spLocks noChangeArrowheads="1"/>
          </p:cNvSpPr>
          <p:nvPr/>
        </p:nvSpPr>
        <p:spPr bwMode="auto">
          <a:xfrm>
            <a:off x="6953250" y="2376000"/>
            <a:ext cx="2928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gut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organisieren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23" name="ZoneTexte 22"/>
          <p:cNvSpPr txBox="1">
            <a:spLocks noChangeArrowheads="1"/>
          </p:cNvSpPr>
          <p:nvPr/>
        </p:nvSpPr>
        <p:spPr bwMode="auto">
          <a:xfrm>
            <a:off x="3452814" y="3357563"/>
            <a:ext cx="20716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>
                <a:latin typeface="Calibri" pitchFamily="34" charset="0"/>
              </a:rPr>
              <a:t>schüchtern</a:t>
            </a:r>
            <a:endParaRPr lang="fr-FR" sz="3200">
              <a:latin typeface="Constantia" pitchFamily="18" charset="0"/>
            </a:endParaRPr>
          </a:p>
        </p:txBody>
      </p:sp>
      <p:sp>
        <p:nvSpPr>
          <p:cNvPr id="24" name="ZoneTexte 23"/>
          <p:cNvSpPr txBox="1">
            <a:spLocks noChangeArrowheads="1"/>
          </p:cNvSpPr>
          <p:nvPr/>
        </p:nvSpPr>
        <p:spPr bwMode="auto">
          <a:xfrm>
            <a:off x="6024564" y="2857500"/>
            <a:ext cx="23574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sympathisch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731245" y="4725144"/>
            <a:ext cx="6929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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Finde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einen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Vornamen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.</a:t>
            </a:r>
            <a:endParaRPr 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2731245" y="5301208"/>
            <a:ext cx="6929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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Finde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Adjektive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.</a:t>
            </a:r>
            <a:endParaRPr 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766963" y="5877272"/>
            <a:ext cx="6929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 Welche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neuen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Wörter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verstehst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du?</a:t>
            </a:r>
            <a:endParaRPr 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2693036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à coins arrondis 10"/>
          <p:cNvSpPr/>
          <p:nvPr/>
        </p:nvSpPr>
        <p:spPr>
          <a:xfrm>
            <a:off x="1775520" y="0"/>
            <a:ext cx="8712968" cy="3941763"/>
          </a:xfrm>
          <a:prstGeom prst="roundRect">
            <a:avLst/>
          </a:prstGeom>
          <a:effectLst>
            <a:reflection blurRad="6350" stA="50000" endA="300" endPos="555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13314" name="ZoneTexte 4"/>
          <p:cNvSpPr txBox="1">
            <a:spLocks noChangeArrowheads="1"/>
          </p:cNvSpPr>
          <p:nvPr/>
        </p:nvSpPr>
        <p:spPr bwMode="auto">
          <a:xfrm>
            <a:off x="2381251" y="0"/>
            <a:ext cx="7929563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32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- </a:t>
            </a:r>
            <a:r>
              <a:rPr lang="fr-FR" sz="4000" b="1" dirty="0">
                <a:solidFill>
                  <a:schemeClr val="accent1">
                    <a:lumMod val="50000"/>
                  </a:schemeClr>
                </a:solidFill>
                <a:latin typeface="Tempus Sans ITC" panose="04020404030D07020202" pitchFamily="82" charset="0"/>
              </a:rPr>
              <a:t>Caroline </a:t>
            </a:r>
            <a:r>
              <a:rPr lang="fr-FR" sz="32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-</a:t>
            </a:r>
          </a:p>
          <a:p>
            <a:pPr algn="ctr" eaLnBrk="1" hangingPunct="1"/>
            <a:r>
              <a:rPr lang="fr-FR" sz="3200" dirty="0" err="1">
                <a:latin typeface="Calibri" pitchFamily="34" charset="0"/>
              </a:rPr>
              <a:t>Germanischer</a:t>
            </a:r>
            <a:r>
              <a:rPr lang="fr-FR" sz="3200" dirty="0">
                <a:latin typeface="Calibri" pitchFamily="34" charset="0"/>
              </a:rPr>
              <a:t> Name (die </a:t>
            </a:r>
            <a:r>
              <a:rPr lang="fr-FR" sz="3200" dirty="0" err="1">
                <a:latin typeface="Calibri" pitchFamily="34" charset="0"/>
              </a:rPr>
              <a:t>Freie</a:t>
            </a:r>
            <a:r>
              <a:rPr lang="fr-FR" sz="3200" dirty="0">
                <a:latin typeface="Calibri" pitchFamily="34" charset="0"/>
              </a:rPr>
              <a:t>)</a:t>
            </a:r>
          </a:p>
          <a:p>
            <a:pPr algn="ctr" eaLnBrk="1" hangingPunct="1"/>
            <a:endParaRPr lang="fr-FR" sz="2000" dirty="0">
              <a:latin typeface="Calibri" pitchFamily="34" charset="0"/>
            </a:endParaRPr>
          </a:p>
          <a:p>
            <a:pPr eaLnBrk="1" hangingPunct="1"/>
            <a:r>
              <a:rPr lang="fr-FR" sz="3200" dirty="0">
                <a:latin typeface="Calibri" pitchFamily="34" charset="0"/>
              </a:rPr>
              <a:t>Du </a:t>
            </a:r>
            <a:r>
              <a:rPr lang="fr-FR" sz="3200" dirty="0" err="1">
                <a:latin typeface="Calibri" pitchFamily="34" charset="0"/>
              </a:rPr>
              <a:t>bist</a:t>
            </a:r>
            <a:r>
              <a:rPr lang="fr-FR" sz="3200" dirty="0">
                <a:latin typeface="Calibri" pitchFamily="34" charset="0"/>
              </a:rPr>
              <a:t>                                  </a:t>
            </a:r>
            <a:r>
              <a:rPr lang="fr-FR" sz="3200" dirty="0" err="1">
                <a:latin typeface="Calibri" pitchFamily="34" charset="0"/>
              </a:rPr>
              <a:t>und</a:t>
            </a:r>
            <a:r>
              <a:rPr lang="fr-FR" sz="3200" dirty="0">
                <a:latin typeface="Calibri" pitchFamily="34" charset="0"/>
              </a:rPr>
              <a:t>                .</a:t>
            </a:r>
          </a:p>
          <a:p>
            <a:pPr eaLnBrk="1" hangingPunct="1"/>
            <a:r>
              <a:rPr lang="fr-FR" sz="3200" dirty="0">
                <a:latin typeface="Calibri" pitchFamily="34" charset="0"/>
              </a:rPr>
              <a:t>Du </a:t>
            </a:r>
            <a:r>
              <a:rPr lang="fr-FR" sz="3200" dirty="0" err="1">
                <a:latin typeface="Calibri" pitchFamily="34" charset="0"/>
              </a:rPr>
              <a:t>bist</a:t>
            </a:r>
            <a:r>
              <a:rPr lang="fr-FR" sz="3200" dirty="0">
                <a:latin typeface="Calibri" pitchFamily="34" charset="0"/>
              </a:rPr>
              <a:t>             </a:t>
            </a:r>
            <a:r>
              <a:rPr lang="fr-FR" sz="3200" dirty="0" err="1">
                <a:latin typeface="Calibri" pitchFamily="34" charset="0"/>
              </a:rPr>
              <a:t>und</a:t>
            </a:r>
            <a:r>
              <a:rPr lang="fr-FR" sz="3200" dirty="0">
                <a:latin typeface="Calibri" pitchFamily="34" charset="0"/>
              </a:rPr>
              <a:t> du hast                .</a:t>
            </a:r>
          </a:p>
          <a:p>
            <a:pPr eaLnBrk="1" hangingPunct="1"/>
            <a:r>
              <a:rPr lang="fr-FR" sz="3200" dirty="0">
                <a:latin typeface="Calibri" pitchFamily="34" charset="0"/>
              </a:rPr>
              <a:t>Du </a:t>
            </a:r>
            <a:r>
              <a:rPr lang="fr-FR" sz="3200" dirty="0" err="1">
                <a:latin typeface="Calibri" pitchFamily="34" charset="0"/>
              </a:rPr>
              <a:t>interessierst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dich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für</a:t>
            </a:r>
            <a:r>
              <a:rPr lang="fr-FR" sz="3200" dirty="0">
                <a:latin typeface="Calibri" pitchFamily="34" charset="0"/>
              </a:rPr>
              <a:t>             . </a:t>
            </a:r>
          </a:p>
          <a:p>
            <a:pPr eaLnBrk="1" hangingPunct="1"/>
            <a:r>
              <a:rPr lang="fr-FR" sz="3200" dirty="0" err="1">
                <a:latin typeface="Calibri" pitchFamily="34" charset="0"/>
              </a:rPr>
              <a:t>Deine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Freunde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mögen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dich</a:t>
            </a:r>
            <a:r>
              <a:rPr lang="fr-FR" sz="3200" dirty="0">
                <a:latin typeface="Calibri" pitchFamily="34" charset="0"/>
              </a:rPr>
              <a:t>, </a:t>
            </a:r>
            <a:r>
              <a:rPr lang="fr-FR" sz="3200" dirty="0" err="1">
                <a:latin typeface="Calibri" pitchFamily="34" charset="0"/>
              </a:rPr>
              <a:t>weil</a:t>
            </a:r>
            <a:r>
              <a:rPr lang="fr-FR" sz="3200" dirty="0">
                <a:latin typeface="Calibri" pitchFamily="34" charset="0"/>
              </a:rPr>
              <a:t> du </a:t>
            </a:r>
          </a:p>
          <a:p>
            <a:pPr eaLnBrk="1" hangingPunct="1"/>
            <a:r>
              <a:rPr lang="fr-FR" sz="3200" dirty="0">
                <a:latin typeface="Calibri" pitchFamily="34" charset="0"/>
              </a:rPr>
              <a:t>                        </a:t>
            </a:r>
            <a:r>
              <a:rPr lang="fr-FR" sz="3200" dirty="0" err="1">
                <a:latin typeface="Calibri" pitchFamily="34" charset="0"/>
              </a:rPr>
              <a:t>kannst</a:t>
            </a:r>
            <a:r>
              <a:rPr lang="fr-FR" sz="3200" dirty="0">
                <a:latin typeface="Calibri" pitchFamily="34" charset="0"/>
              </a:rPr>
              <a:t>.</a:t>
            </a:r>
          </a:p>
        </p:txBody>
      </p:sp>
      <p:sp>
        <p:nvSpPr>
          <p:cNvPr id="8" name="Explosion 1 7"/>
          <p:cNvSpPr/>
          <p:nvPr/>
        </p:nvSpPr>
        <p:spPr>
          <a:xfrm>
            <a:off x="5953125" y="1143000"/>
            <a:ext cx="571500" cy="357188"/>
          </a:xfrm>
          <a:prstGeom prst="irregularSeal1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7" name="ZoneTexte 16"/>
          <p:cNvSpPr txBox="1">
            <a:spLocks noChangeArrowheads="1"/>
          </p:cNvSpPr>
          <p:nvPr/>
        </p:nvSpPr>
        <p:spPr bwMode="auto">
          <a:xfrm>
            <a:off x="2452688" y="3357563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>
                <a:latin typeface="Calibri" pitchFamily="34" charset="0"/>
              </a:rPr>
              <a:t>gut zuhören</a:t>
            </a:r>
            <a:endParaRPr lang="fr-FR" sz="3200">
              <a:latin typeface="Constantia" pitchFamily="18" charset="0"/>
            </a:endParaRPr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3667126" y="1404938"/>
            <a:ext cx="33575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>
                <a:latin typeface="Calibri" pitchFamily="34" charset="0"/>
              </a:rPr>
              <a:t>temperamentvoll</a:t>
            </a:r>
            <a:endParaRPr lang="fr-FR" sz="3200">
              <a:latin typeface="Constantia" pitchFamily="18" charset="0"/>
            </a:endParaRPr>
          </a:p>
        </p:txBody>
      </p:sp>
      <p:sp>
        <p:nvSpPr>
          <p:cNvPr id="20" name="ZoneTexte 19"/>
          <p:cNvSpPr txBox="1">
            <a:spLocks noChangeArrowheads="1"/>
          </p:cNvSpPr>
          <p:nvPr/>
        </p:nvSpPr>
        <p:spPr bwMode="auto">
          <a:xfrm>
            <a:off x="7381876" y="1404938"/>
            <a:ext cx="1571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spontan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21" name="ZoneTexte 20"/>
          <p:cNvSpPr txBox="1">
            <a:spLocks noChangeArrowheads="1"/>
          </p:cNvSpPr>
          <p:nvPr/>
        </p:nvSpPr>
        <p:spPr bwMode="auto">
          <a:xfrm>
            <a:off x="3667126" y="1890000"/>
            <a:ext cx="1285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witzig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22" name="ZoneTexte 21"/>
          <p:cNvSpPr txBox="1">
            <a:spLocks noChangeArrowheads="1"/>
          </p:cNvSpPr>
          <p:nvPr/>
        </p:nvSpPr>
        <p:spPr bwMode="auto">
          <a:xfrm>
            <a:off x="6828632" y="1890000"/>
            <a:ext cx="1571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>
                <a:latin typeface="Calibri" pitchFamily="34" charset="0"/>
              </a:rPr>
              <a:t>Charme 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24" name="ZoneTexte 23"/>
          <p:cNvSpPr txBox="1">
            <a:spLocks noChangeArrowheads="1"/>
          </p:cNvSpPr>
          <p:nvPr/>
        </p:nvSpPr>
        <p:spPr bwMode="auto">
          <a:xfrm>
            <a:off x="6453189" y="2376000"/>
            <a:ext cx="1285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Musik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731245" y="4509120"/>
            <a:ext cx="6929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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Finde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einen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Vornamen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.</a:t>
            </a:r>
            <a:endParaRPr 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731245" y="5085184"/>
            <a:ext cx="6929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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Finde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Adjektive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.</a:t>
            </a:r>
            <a:endParaRPr 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2766963" y="5661248"/>
            <a:ext cx="6929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 Welche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neuen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Wörter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</a:t>
            </a:r>
            <a:r>
              <a:rPr lang="fr-F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verstehst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 3" panose="05040102010807070707" pitchFamily="18" charset="2"/>
              </a:rPr>
              <a:t> du?</a:t>
            </a:r>
            <a:endParaRPr 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44512011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Pierre\Pictures\Bibliothèque multimédia Microsoft\j043395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928" y="1700808"/>
            <a:ext cx="1468855" cy="1466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289388" y="3933056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i="1" dirty="0">
                <a:solidFill>
                  <a:schemeClr val="bg1"/>
                </a:solidFill>
              </a:rPr>
              <a:t>(</a:t>
            </a:r>
            <a:r>
              <a:rPr lang="fr-FR" sz="2400" i="1" dirty="0" err="1">
                <a:solidFill>
                  <a:schemeClr val="bg1"/>
                </a:solidFill>
              </a:rPr>
              <a:t>Arbeitsblatt</a:t>
            </a:r>
            <a:r>
              <a:rPr lang="fr-FR" sz="2400" i="1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335113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oneTexte 3"/>
          <p:cNvSpPr txBox="1">
            <a:spLocks noChangeArrowheads="1"/>
          </p:cNvSpPr>
          <p:nvPr/>
        </p:nvSpPr>
        <p:spPr bwMode="auto">
          <a:xfrm>
            <a:off x="551384" y="332656"/>
            <a:ext cx="11089232" cy="7109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2400" dirty="0"/>
              <a:t>	</a:t>
            </a:r>
            <a:r>
              <a:rPr lang="fr-FR" sz="2400" dirty="0" err="1">
                <a:latin typeface="Calibri" pitchFamily="34" charset="0"/>
              </a:rPr>
              <a:t>sensibel</a:t>
            </a:r>
            <a:r>
              <a:rPr lang="fr-FR" sz="2400" dirty="0">
                <a:latin typeface="Calibri" pitchFamily="34" charset="0"/>
              </a:rPr>
              <a:t>	</a:t>
            </a:r>
            <a:r>
              <a:rPr lang="fr-FR" sz="2400" dirty="0" smtClean="0">
                <a:latin typeface="Calibri" pitchFamily="34" charset="0"/>
              </a:rPr>
              <a:t>	</a:t>
            </a:r>
            <a:r>
              <a:rPr lang="fr-FR" sz="2400" dirty="0" smtClean="0">
                <a:latin typeface="Calibri" pitchFamily="34" charset="0"/>
                <a:sym typeface="Wingdings" pitchFamily="2" charset="2"/>
              </a:rPr>
              <a:t></a:t>
            </a:r>
            <a:r>
              <a:rPr lang="fr-FR" sz="2400" dirty="0">
                <a:latin typeface="Calibri" pitchFamily="34" charset="0"/>
              </a:rPr>
              <a:t>			</a:t>
            </a:r>
            <a:r>
              <a:rPr lang="fr-FR" sz="2400" dirty="0" smtClean="0">
                <a:latin typeface="Calibri" pitchFamily="34" charset="0"/>
              </a:rPr>
              <a:t>	</a:t>
            </a:r>
            <a:r>
              <a:rPr lang="fr-FR" sz="2400" dirty="0" smtClean="0">
                <a:latin typeface="Calibri" pitchFamily="34" charset="0"/>
                <a:sym typeface="Wingdings" pitchFamily="2" charset="2"/>
              </a:rPr>
              <a:t> </a:t>
            </a:r>
            <a:r>
              <a:rPr lang="fr-FR" sz="2400" i="1" dirty="0">
                <a:latin typeface="Calibri" pitchFamily="34" charset="0"/>
              </a:rPr>
              <a:t>gentil</a:t>
            </a:r>
          </a:p>
          <a:p>
            <a:pPr eaLnBrk="1" hangingPunct="1"/>
            <a:r>
              <a:rPr lang="fr-FR" sz="2400" dirty="0">
                <a:latin typeface="Calibri" pitchFamily="34" charset="0"/>
              </a:rPr>
              <a:t> </a:t>
            </a:r>
          </a:p>
          <a:p>
            <a:pPr eaLnBrk="1" hangingPunct="1"/>
            <a:r>
              <a:rPr lang="fr-FR" sz="2400" dirty="0">
                <a:latin typeface="Calibri" pitchFamily="34" charset="0"/>
              </a:rPr>
              <a:t>	</a:t>
            </a:r>
            <a:r>
              <a:rPr lang="fr-FR" sz="2400" dirty="0" err="1">
                <a:latin typeface="Calibri" pitchFamily="34" charset="0"/>
              </a:rPr>
              <a:t>tierlieb</a:t>
            </a:r>
            <a:r>
              <a:rPr lang="fr-FR" sz="2400" dirty="0">
                <a:latin typeface="Calibri" pitchFamily="34" charset="0"/>
              </a:rPr>
              <a:t>		</a:t>
            </a:r>
            <a:r>
              <a:rPr lang="fr-FR" sz="2400" dirty="0" smtClean="0">
                <a:latin typeface="Calibri" pitchFamily="34" charset="0"/>
              </a:rPr>
              <a:t>	</a:t>
            </a:r>
            <a:r>
              <a:rPr lang="fr-FR" sz="2400" dirty="0" smtClean="0">
                <a:latin typeface="Calibri" pitchFamily="34" charset="0"/>
                <a:sym typeface="Wingdings" pitchFamily="2" charset="2"/>
              </a:rPr>
              <a:t></a:t>
            </a:r>
            <a:r>
              <a:rPr lang="fr-FR" sz="2400" dirty="0">
                <a:latin typeface="Calibri" pitchFamily="34" charset="0"/>
              </a:rPr>
              <a:t>			</a:t>
            </a:r>
            <a:r>
              <a:rPr lang="fr-FR" sz="2400" dirty="0" smtClean="0">
                <a:latin typeface="Calibri" pitchFamily="34" charset="0"/>
              </a:rPr>
              <a:t>	</a:t>
            </a:r>
            <a:r>
              <a:rPr lang="fr-FR" sz="2400" dirty="0" smtClean="0">
                <a:latin typeface="Calibri" pitchFamily="34" charset="0"/>
                <a:sym typeface="Wingdings" pitchFamily="2" charset="2"/>
              </a:rPr>
              <a:t> </a:t>
            </a:r>
            <a:r>
              <a:rPr lang="fr-FR" sz="2400" i="1" dirty="0">
                <a:latin typeface="Calibri" pitchFamily="34" charset="0"/>
              </a:rPr>
              <a:t>sensible</a:t>
            </a:r>
          </a:p>
          <a:p>
            <a:pPr eaLnBrk="1" hangingPunct="1"/>
            <a:r>
              <a:rPr lang="fr-FR" sz="2400" dirty="0">
                <a:latin typeface="Calibri" pitchFamily="34" charset="0"/>
              </a:rPr>
              <a:t> </a:t>
            </a:r>
          </a:p>
          <a:p>
            <a:pPr eaLnBrk="1" hangingPunct="1"/>
            <a:r>
              <a:rPr lang="fr-FR" sz="2400" dirty="0">
                <a:latin typeface="Calibri" pitchFamily="34" charset="0"/>
              </a:rPr>
              <a:t>	</a:t>
            </a:r>
            <a:r>
              <a:rPr lang="fr-FR" sz="2400" dirty="0" err="1">
                <a:latin typeface="Calibri" pitchFamily="34" charset="0"/>
              </a:rPr>
              <a:t>nett</a:t>
            </a:r>
            <a:r>
              <a:rPr lang="fr-FR" sz="2400" dirty="0">
                <a:latin typeface="Calibri" pitchFamily="34" charset="0"/>
              </a:rPr>
              <a:t>		</a:t>
            </a:r>
            <a:r>
              <a:rPr lang="fr-FR" sz="2400" dirty="0" smtClean="0">
                <a:latin typeface="Calibri" pitchFamily="34" charset="0"/>
              </a:rPr>
              <a:t>	</a:t>
            </a:r>
            <a:r>
              <a:rPr lang="fr-FR" sz="2400" dirty="0" smtClean="0">
                <a:latin typeface="Calibri" pitchFamily="34" charset="0"/>
                <a:sym typeface="Wingdings" pitchFamily="2" charset="2"/>
              </a:rPr>
              <a:t></a:t>
            </a:r>
            <a:r>
              <a:rPr lang="fr-FR" sz="2400" dirty="0">
                <a:latin typeface="Calibri" pitchFamily="34" charset="0"/>
              </a:rPr>
              <a:t>			</a:t>
            </a:r>
            <a:r>
              <a:rPr lang="fr-FR" sz="2400" dirty="0" smtClean="0">
                <a:latin typeface="Calibri" pitchFamily="34" charset="0"/>
              </a:rPr>
              <a:t>	</a:t>
            </a:r>
            <a:r>
              <a:rPr lang="fr-FR" sz="2400" dirty="0" smtClean="0">
                <a:latin typeface="Calibri" pitchFamily="34" charset="0"/>
                <a:sym typeface="Wingdings" pitchFamily="2" charset="2"/>
              </a:rPr>
              <a:t> </a:t>
            </a:r>
            <a:r>
              <a:rPr lang="fr-FR" sz="2400" i="1" dirty="0">
                <a:latin typeface="Calibri" pitchFamily="34" charset="0"/>
              </a:rPr>
              <a:t>qui aime les animaux</a:t>
            </a:r>
          </a:p>
          <a:p>
            <a:pPr eaLnBrk="1" hangingPunct="1"/>
            <a:r>
              <a:rPr lang="fr-FR" sz="2400" dirty="0">
                <a:latin typeface="Calibri" pitchFamily="34" charset="0"/>
              </a:rPr>
              <a:t> </a:t>
            </a:r>
          </a:p>
          <a:p>
            <a:pPr eaLnBrk="1" hangingPunct="1"/>
            <a:r>
              <a:rPr lang="fr-FR" sz="2400" dirty="0">
                <a:latin typeface="Calibri" pitchFamily="34" charset="0"/>
              </a:rPr>
              <a:t>	</a:t>
            </a:r>
            <a:r>
              <a:rPr lang="fr-FR" sz="2400" dirty="0" err="1">
                <a:latin typeface="Calibri" pitchFamily="34" charset="0"/>
              </a:rPr>
              <a:t>pünktlich</a:t>
            </a:r>
            <a:r>
              <a:rPr lang="fr-FR" sz="2400" dirty="0">
                <a:latin typeface="Calibri" pitchFamily="34" charset="0"/>
              </a:rPr>
              <a:t>	</a:t>
            </a:r>
            <a:r>
              <a:rPr lang="fr-FR" sz="2400" dirty="0" smtClean="0">
                <a:latin typeface="Calibri" pitchFamily="34" charset="0"/>
              </a:rPr>
              <a:t>	</a:t>
            </a:r>
            <a:r>
              <a:rPr lang="fr-FR" sz="2400" dirty="0" smtClean="0">
                <a:latin typeface="Calibri" pitchFamily="34" charset="0"/>
                <a:sym typeface="Wingdings" pitchFamily="2" charset="2"/>
              </a:rPr>
              <a:t></a:t>
            </a:r>
            <a:r>
              <a:rPr lang="fr-FR" sz="2400" dirty="0">
                <a:latin typeface="Calibri" pitchFamily="34" charset="0"/>
              </a:rPr>
              <a:t>			</a:t>
            </a:r>
            <a:r>
              <a:rPr lang="fr-FR" sz="2400" dirty="0" smtClean="0">
                <a:latin typeface="Calibri" pitchFamily="34" charset="0"/>
              </a:rPr>
              <a:t>	</a:t>
            </a:r>
            <a:r>
              <a:rPr lang="fr-FR" sz="2400" dirty="0" smtClean="0">
                <a:latin typeface="Calibri" pitchFamily="34" charset="0"/>
                <a:sym typeface="Wingdings" pitchFamily="2" charset="2"/>
              </a:rPr>
              <a:t> </a:t>
            </a:r>
            <a:r>
              <a:rPr lang="fr-FR" sz="2400" i="1" dirty="0">
                <a:latin typeface="Calibri" pitchFamily="34" charset="0"/>
              </a:rPr>
              <a:t>sympathique</a:t>
            </a:r>
          </a:p>
          <a:p>
            <a:pPr eaLnBrk="1" hangingPunct="1"/>
            <a:endParaRPr lang="fr-FR" sz="2400" dirty="0">
              <a:latin typeface="Calibri" pitchFamily="34" charset="0"/>
            </a:endParaRPr>
          </a:p>
          <a:p>
            <a:pPr eaLnBrk="1" hangingPunct="1"/>
            <a:r>
              <a:rPr lang="fr-FR" sz="2400" dirty="0">
                <a:latin typeface="Calibri" pitchFamily="34" charset="0"/>
              </a:rPr>
              <a:t>	</a:t>
            </a:r>
            <a:r>
              <a:rPr lang="fr-FR" sz="2400" dirty="0" err="1">
                <a:latin typeface="Calibri" pitchFamily="34" charset="0"/>
              </a:rPr>
              <a:t>sympathisch</a:t>
            </a:r>
            <a:r>
              <a:rPr lang="fr-FR" sz="2400" dirty="0">
                <a:latin typeface="Calibri" pitchFamily="34" charset="0"/>
              </a:rPr>
              <a:t>	</a:t>
            </a:r>
            <a:r>
              <a:rPr lang="fr-FR" sz="2400" dirty="0" smtClean="0">
                <a:latin typeface="Calibri" pitchFamily="34" charset="0"/>
              </a:rPr>
              <a:t>	</a:t>
            </a:r>
            <a:r>
              <a:rPr lang="fr-FR" sz="2400" dirty="0" smtClean="0">
                <a:latin typeface="Calibri" pitchFamily="34" charset="0"/>
                <a:sym typeface="Wingdings" pitchFamily="2" charset="2"/>
              </a:rPr>
              <a:t></a:t>
            </a:r>
            <a:r>
              <a:rPr lang="fr-FR" sz="2400" dirty="0">
                <a:latin typeface="Calibri" pitchFamily="34" charset="0"/>
              </a:rPr>
              <a:t>		  	</a:t>
            </a:r>
            <a:r>
              <a:rPr lang="fr-FR" sz="2400" dirty="0" smtClean="0">
                <a:latin typeface="Calibri" pitchFamily="34" charset="0"/>
              </a:rPr>
              <a:t>	</a:t>
            </a:r>
            <a:r>
              <a:rPr lang="fr-FR" sz="2400" dirty="0" smtClean="0">
                <a:latin typeface="Calibri" pitchFamily="34" charset="0"/>
                <a:sym typeface="Wingdings" pitchFamily="2" charset="2"/>
              </a:rPr>
              <a:t> </a:t>
            </a:r>
            <a:r>
              <a:rPr lang="fr-FR" sz="2400" i="1" dirty="0">
                <a:latin typeface="Calibri" pitchFamily="34" charset="0"/>
              </a:rPr>
              <a:t>ponctuel</a:t>
            </a:r>
          </a:p>
          <a:p>
            <a:pPr eaLnBrk="1" hangingPunct="1"/>
            <a:r>
              <a:rPr lang="fr-FR" sz="2400" dirty="0">
                <a:latin typeface="Calibri" pitchFamily="34" charset="0"/>
              </a:rPr>
              <a:t> </a:t>
            </a:r>
          </a:p>
          <a:p>
            <a:pPr eaLnBrk="1" hangingPunct="1"/>
            <a:r>
              <a:rPr lang="fr-FR" sz="2400" dirty="0">
                <a:latin typeface="Calibri" pitchFamily="34" charset="0"/>
              </a:rPr>
              <a:t>	</a:t>
            </a:r>
            <a:r>
              <a:rPr lang="fr-FR" sz="2400" dirty="0" err="1">
                <a:latin typeface="Calibri" pitchFamily="34" charset="0"/>
              </a:rPr>
              <a:t>schüchtern</a:t>
            </a:r>
            <a:r>
              <a:rPr lang="fr-FR" sz="2400" dirty="0">
                <a:latin typeface="Calibri" pitchFamily="34" charset="0"/>
              </a:rPr>
              <a:t>	</a:t>
            </a:r>
            <a:r>
              <a:rPr lang="fr-FR" sz="2400" dirty="0" smtClean="0">
                <a:latin typeface="Calibri" pitchFamily="34" charset="0"/>
              </a:rPr>
              <a:t>	</a:t>
            </a:r>
            <a:r>
              <a:rPr lang="fr-FR" sz="2400" dirty="0" smtClean="0">
                <a:latin typeface="Calibri" pitchFamily="34" charset="0"/>
                <a:sym typeface="Wingdings" pitchFamily="2" charset="2"/>
              </a:rPr>
              <a:t></a:t>
            </a:r>
            <a:r>
              <a:rPr lang="fr-FR" sz="2400" dirty="0">
                <a:latin typeface="Calibri" pitchFamily="34" charset="0"/>
              </a:rPr>
              <a:t>			</a:t>
            </a:r>
            <a:r>
              <a:rPr lang="fr-FR" sz="2400" dirty="0" smtClean="0">
                <a:latin typeface="Calibri" pitchFamily="34" charset="0"/>
              </a:rPr>
              <a:t>	</a:t>
            </a:r>
            <a:r>
              <a:rPr lang="fr-FR" sz="2400" dirty="0" smtClean="0">
                <a:latin typeface="Calibri" pitchFamily="34" charset="0"/>
                <a:sym typeface="Wingdings" pitchFamily="2" charset="2"/>
              </a:rPr>
              <a:t> </a:t>
            </a:r>
            <a:r>
              <a:rPr lang="fr-FR" sz="2400" i="1" dirty="0">
                <a:latin typeface="Calibri" pitchFamily="34" charset="0"/>
              </a:rPr>
              <a:t>timide</a:t>
            </a:r>
          </a:p>
          <a:p>
            <a:pPr eaLnBrk="1" hangingPunct="1"/>
            <a:r>
              <a:rPr lang="fr-FR" sz="2400" dirty="0">
                <a:latin typeface="Calibri" pitchFamily="34" charset="0"/>
              </a:rPr>
              <a:t> </a:t>
            </a:r>
          </a:p>
          <a:p>
            <a:pPr eaLnBrk="1" hangingPunct="1"/>
            <a:r>
              <a:rPr lang="fr-FR" sz="2400" dirty="0">
                <a:latin typeface="Calibri" pitchFamily="34" charset="0"/>
              </a:rPr>
              <a:t>	</a:t>
            </a:r>
            <a:r>
              <a:rPr lang="fr-FR" sz="2400" dirty="0" err="1" smtClean="0">
                <a:latin typeface="Calibri" pitchFamily="34" charset="0"/>
              </a:rPr>
              <a:t>temperamentvoll</a:t>
            </a:r>
            <a:r>
              <a:rPr lang="fr-FR" sz="2400" dirty="0">
                <a:latin typeface="Calibri" pitchFamily="34" charset="0"/>
              </a:rPr>
              <a:t>	</a:t>
            </a:r>
            <a:r>
              <a:rPr lang="fr-FR" sz="2400" dirty="0">
                <a:latin typeface="Calibri" pitchFamily="34" charset="0"/>
                <a:sym typeface="Wingdings" pitchFamily="2" charset="2"/>
              </a:rPr>
              <a:t></a:t>
            </a:r>
            <a:r>
              <a:rPr lang="fr-FR" sz="2400" dirty="0">
                <a:latin typeface="Calibri" pitchFamily="34" charset="0"/>
              </a:rPr>
              <a:t>			</a:t>
            </a:r>
            <a:r>
              <a:rPr lang="fr-FR" sz="2400" dirty="0" smtClean="0">
                <a:latin typeface="Calibri" pitchFamily="34" charset="0"/>
              </a:rPr>
              <a:t>	</a:t>
            </a:r>
            <a:r>
              <a:rPr lang="fr-FR" sz="2400" dirty="0" smtClean="0">
                <a:latin typeface="Calibri" pitchFamily="34" charset="0"/>
                <a:sym typeface="Wingdings" pitchFamily="2" charset="2"/>
              </a:rPr>
              <a:t> </a:t>
            </a:r>
            <a:r>
              <a:rPr lang="fr-FR" sz="2400" i="1" dirty="0">
                <a:latin typeface="Calibri" pitchFamily="34" charset="0"/>
              </a:rPr>
              <a:t>amusant</a:t>
            </a:r>
          </a:p>
          <a:p>
            <a:pPr eaLnBrk="1" hangingPunct="1"/>
            <a:r>
              <a:rPr lang="fr-FR" sz="2400" dirty="0">
                <a:latin typeface="Calibri" pitchFamily="34" charset="0"/>
              </a:rPr>
              <a:t> </a:t>
            </a:r>
          </a:p>
          <a:p>
            <a:pPr eaLnBrk="1" hangingPunct="1"/>
            <a:r>
              <a:rPr lang="fr-FR" sz="2400" dirty="0">
                <a:latin typeface="Calibri" pitchFamily="34" charset="0"/>
              </a:rPr>
              <a:t>	</a:t>
            </a:r>
            <a:r>
              <a:rPr lang="fr-FR" sz="2400" dirty="0" err="1">
                <a:latin typeface="Calibri" pitchFamily="34" charset="0"/>
              </a:rPr>
              <a:t>spontan</a:t>
            </a:r>
            <a:r>
              <a:rPr lang="fr-FR" sz="2400" dirty="0">
                <a:latin typeface="Calibri" pitchFamily="34" charset="0"/>
              </a:rPr>
              <a:t>		</a:t>
            </a:r>
            <a:r>
              <a:rPr lang="fr-FR" sz="2400" dirty="0">
                <a:latin typeface="Calibri" pitchFamily="34" charset="0"/>
                <a:sym typeface="Wingdings" pitchFamily="2" charset="2"/>
              </a:rPr>
              <a:t></a:t>
            </a:r>
            <a:r>
              <a:rPr lang="fr-FR" sz="2400" dirty="0">
                <a:latin typeface="Calibri" pitchFamily="34" charset="0"/>
              </a:rPr>
              <a:t>			</a:t>
            </a:r>
            <a:r>
              <a:rPr lang="fr-FR" sz="2400" dirty="0" smtClean="0">
                <a:latin typeface="Calibri" pitchFamily="34" charset="0"/>
              </a:rPr>
              <a:t>	</a:t>
            </a:r>
            <a:r>
              <a:rPr lang="fr-FR" sz="2400" dirty="0" smtClean="0">
                <a:latin typeface="Calibri" pitchFamily="34" charset="0"/>
                <a:sym typeface="Wingdings" pitchFamily="2" charset="2"/>
              </a:rPr>
              <a:t> </a:t>
            </a:r>
            <a:r>
              <a:rPr lang="fr-FR" sz="2400" i="1" dirty="0">
                <a:latin typeface="Calibri" pitchFamily="34" charset="0"/>
              </a:rPr>
              <a:t>qui a du tempérament</a:t>
            </a:r>
          </a:p>
          <a:p>
            <a:pPr eaLnBrk="1" hangingPunct="1"/>
            <a:r>
              <a:rPr lang="fr-FR" sz="2400" dirty="0">
                <a:latin typeface="Calibri" pitchFamily="34" charset="0"/>
              </a:rPr>
              <a:t> </a:t>
            </a:r>
          </a:p>
          <a:p>
            <a:pPr eaLnBrk="1" hangingPunct="1"/>
            <a:r>
              <a:rPr lang="fr-FR" sz="2400" dirty="0">
                <a:latin typeface="Calibri" pitchFamily="34" charset="0"/>
              </a:rPr>
              <a:t>	</a:t>
            </a:r>
            <a:r>
              <a:rPr lang="fr-FR" sz="2400" dirty="0" err="1">
                <a:latin typeface="Calibri" pitchFamily="34" charset="0"/>
              </a:rPr>
              <a:t>witzig</a:t>
            </a:r>
            <a:r>
              <a:rPr lang="fr-FR" sz="2400" dirty="0">
                <a:latin typeface="Calibri" pitchFamily="34" charset="0"/>
              </a:rPr>
              <a:t>		</a:t>
            </a:r>
            <a:r>
              <a:rPr lang="fr-FR" sz="2400" dirty="0" smtClean="0">
                <a:latin typeface="Calibri" pitchFamily="34" charset="0"/>
              </a:rPr>
              <a:t>	</a:t>
            </a:r>
            <a:r>
              <a:rPr lang="fr-FR" sz="2400" dirty="0" smtClean="0">
                <a:latin typeface="Calibri" pitchFamily="34" charset="0"/>
                <a:sym typeface="Wingdings" pitchFamily="2" charset="2"/>
              </a:rPr>
              <a:t></a:t>
            </a:r>
            <a:r>
              <a:rPr lang="fr-FR" sz="2400" dirty="0">
                <a:latin typeface="Calibri" pitchFamily="34" charset="0"/>
              </a:rPr>
              <a:t>			</a:t>
            </a:r>
            <a:r>
              <a:rPr lang="fr-FR" sz="2400" dirty="0" smtClean="0">
                <a:latin typeface="Calibri" pitchFamily="34" charset="0"/>
              </a:rPr>
              <a:t>	</a:t>
            </a:r>
            <a:r>
              <a:rPr lang="fr-FR" sz="2400" dirty="0" smtClean="0">
                <a:latin typeface="Calibri" pitchFamily="34" charset="0"/>
                <a:sym typeface="Wingdings" pitchFamily="2" charset="2"/>
              </a:rPr>
              <a:t> </a:t>
            </a:r>
            <a:r>
              <a:rPr lang="fr-FR" sz="2400" i="1" dirty="0">
                <a:latin typeface="Calibri" pitchFamily="34" charset="0"/>
              </a:rPr>
              <a:t>spontané</a:t>
            </a:r>
          </a:p>
          <a:p>
            <a:pPr eaLnBrk="1" hangingPunct="1"/>
            <a:r>
              <a:rPr lang="fr-FR" sz="2400" dirty="0"/>
              <a:t> </a:t>
            </a:r>
          </a:p>
          <a:p>
            <a:pPr eaLnBrk="1" hangingPunct="1"/>
            <a:endParaRPr lang="fr-FR" sz="2400" dirty="0"/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4953001" y="571501"/>
            <a:ext cx="2643187" cy="642937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4953000" y="1316085"/>
            <a:ext cx="2643187" cy="642938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V="1">
            <a:off x="4953001" y="720772"/>
            <a:ext cx="2714625" cy="1214438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4988719" y="2729730"/>
            <a:ext cx="2643187" cy="642937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flipV="1">
            <a:off x="4953001" y="2857501"/>
            <a:ext cx="2786063" cy="5715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4988717" y="4269557"/>
            <a:ext cx="2643187" cy="1588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4935736" y="4966579"/>
            <a:ext cx="2643187" cy="642937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4935736" y="5700941"/>
            <a:ext cx="2643187" cy="642937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V="1">
            <a:off x="4917278" y="5133133"/>
            <a:ext cx="2786063" cy="11430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328827" y="3990255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i="1" dirty="0">
                <a:solidFill>
                  <a:schemeClr val="bg1"/>
                </a:solidFill>
              </a:rPr>
              <a:t>(</a:t>
            </a:r>
            <a:r>
              <a:rPr lang="fr-FR" sz="2400" i="1" dirty="0" err="1">
                <a:solidFill>
                  <a:schemeClr val="bg1"/>
                </a:solidFill>
              </a:rPr>
              <a:t>Übungsheft</a:t>
            </a:r>
            <a:r>
              <a:rPr lang="fr-FR" sz="2400" i="1" dirty="0">
                <a:solidFill>
                  <a:schemeClr val="bg1"/>
                </a:solidFill>
              </a:rPr>
              <a:t> </a:t>
            </a:r>
            <a:r>
              <a:rPr lang="fr-FR" sz="2400" i="1" dirty="0" err="1">
                <a:solidFill>
                  <a:schemeClr val="bg1"/>
                </a:solidFill>
              </a:rPr>
              <a:t>Seite</a:t>
            </a:r>
            <a:r>
              <a:rPr lang="fr-FR" sz="2400" i="1" dirty="0">
                <a:solidFill>
                  <a:schemeClr val="bg1"/>
                </a:solidFill>
              </a:rPr>
              <a:t> 37)</a:t>
            </a:r>
          </a:p>
        </p:txBody>
      </p:sp>
      <p:pic>
        <p:nvPicPr>
          <p:cNvPr id="6" name="Picture 32" descr="C:\Users\Pierre\Pictures\Bibliothèque multimédia Microsoft\CGB86F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936" y="1556792"/>
            <a:ext cx="1372164" cy="1372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5493566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à coins arrondis 18"/>
          <p:cNvSpPr/>
          <p:nvPr/>
        </p:nvSpPr>
        <p:spPr>
          <a:xfrm>
            <a:off x="1775520" y="0"/>
            <a:ext cx="8712968" cy="4278314"/>
          </a:xfrm>
          <a:prstGeom prst="roundRect">
            <a:avLst/>
          </a:prstGeom>
          <a:effectLst>
            <a:reflection blurRad="6350" stA="50000" endA="300" endPos="555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11266" name="ZoneTexte 4"/>
          <p:cNvSpPr txBox="1">
            <a:spLocks noChangeArrowheads="1"/>
          </p:cNvSpPr>
          <p:nvPr/>
        </p:nvSpPr>
        <p:spPr bwMode="auto">
          <a:xfrm>
            <a:off x="2381251" y="1"/>
            <a:ext cx="7572375" cy="42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3200" dirty="0">
                <a:solidFill>
                  <a:srgbClr val="C00000"/>
                </a:solidFill>
                <a:latin typeface="Calibri" pitchFamily="34" charset="0"/>
              </a:rPr>
              <a:t>- </a:t>
            </a:r>
            <a:r>
              <a:rPr lang="fr-FR" sz="4000" b="1" dirty="0">
                <a:solidFill>
                  <a:srgbClr val="C00000"/>
                </a:solidFill>
                <a:latin typeface="Tempus Sans ITC" panose="04020404030D07020202" pitchFamily="82" charset="0"/>
              </a:rPr>
              <a:t>Ruth</a:t>
            </a:r>
            <a:r>
              <a:rPr lang="fr-FR" sz="3200" dirty="0">
                <a:solidFill>
                  <a:srgbClr val="C00000"/>
                </a:solidFill>
                <a:latin typeface="Calibri" pitchFamily="34" charset="0"/>
              </a:rPr>
              <a:t>  -</a:t>
            </a:r>
          </a:p>
          <a:p>
            <a:pPr algn="ctr" eaLnBrk="1" hangingPunct="1"/>
            <a:r>
              <a:rPr lang="fr-FR" sz="3200" dirty="0" err="1">
                <a:latin typeface="Calibri" pitchFamily="34" charset="0"/>
              </a:rPr>
              <a:t>Hebräischer</a:t>
            </a:r>
            <a:r>
              <a:rPr lang="fr-FR" sz="3200" dirty="0">
                <a:latin typeface="Calibri" pitchFamily="34" charset="0"/>
              </a:rPr>
              <a:t> Name (die </a:t>
            </a:r>
            <a:r>
              <a:rPr lang="fr-FR" sz="3200" dirty="0" err="1">
                <a:latin typeface="Calibri" pitchFamily="34" charset="0"/>
              </a:rPr>
              <a:t>Freundin</a:t>
            </a:r>
            <a:r>
              <a:rPr lang="fr-FR" sz="3200" dirty="0">
                <a:latin typeface="Calibri" pitchFamily="34" charset="0"/>
              </a:rPr>
              <a:t>)</a:t>
            </a:r>
          </a:p>
          <a:p>
            <a:pPr algn="ctr" eaLnBrk="1" hangingPunct="1"/>
            <a:endParaRPr lang="fr-FR" sz="2000" dirty="0">
              <a:latin typeface="Calibri" pitchFamily="34" charset="0"/>
            </a:endParaRPr>
          </a:p>
          <a:p>
            <a:pPr eaLnBrk="1" hangingPunct="1"/>
            <a:r>
              <a:rPr lang="fr-FR" sz="3200" dirty="0" err="1">
                <a:latin typeface="Calibri" pitchFamily="34" charset="0"/>
              </a:rPr>
              <a:t>Sie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ist</a:t>
            </a:r>
            <a:r>
              <a:rPr lang="fr-FR" sz="3200" dirty="0">
                <a:latin typeface="Calibri" pitchFamily="34" charset="0"/>
              </a:rPr>
              <a:t>                 </a:t>
            </a:r>
            <a:r>
              <a:rPr lang="fr-FR" sz="3200" dirty="0" err="1">
                <a:latin typeface="Calibri" pitchFamily="34" charset="0"/>
              </a:rPr>
              <a:t>und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sie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mag</a:t>
            </a:r>
            <a:r>
              <a:rPr lang="fr-FR" sz="3200" dirty="0">
                <a:latin typeface="Calibri" pitchFamily="34" charset="0"/>
              </a:rPr>
              <a:t>                        . </a:t>
            </a:r>
            <a:r>
              <a:rPr lang="fr-FR" sz="3200" dirty="0" err="1">
                <a:latin typeface="Calibri" pitchFamily="34" charset="0"/>
              </a:rPr>
              <a:t>Sie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hat</a:t>
            </a:r>
            <a:r>
              <a:rPr lang="fr-FR" sz="3200" dirty="0">
                <a:latin typeface="Calibri" pitchFamily="34" charset="0"/>
              </a:rPr>
              <a:t>                        , </a:t>
            </a:r>
            <a:r>
              <a:rPr lang="fr-FR" sz="3200" dirty="0" err="1">
                <a:latin typeface="Calibri" pitchFamily="34" charset="0"/>
              </a:rPr>
              <a:t>sie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ist</a:t>
            </a:r>
            <a:r>
              <a:rPr lang="fr-FR" sz="3200" dirty="0">
                <a:latin typeface="Calibri" pitchFamily="34" charset="0"/>
              </a:rPr>
              <a:t>              . </a:t>
            </a:r>
            <a:r>
              <a:rPr lang="fr-FR" sz="3200" dirty="0" err="1">
                <a:latin typeface="Calibri" pitchFamily="34" charset="0"/>
              </a:rPr>
              <a:t>Sie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hat</a:t>
            </a:r>
            <a:r>
              <a:rPr lang="fr-FR" sz="3200" dirty="0">
                <a:latin typeface="Calibri" pitchFamily="34" charset="0"/>
              </a:rPr>
              <a:t> </a:t>
            </a:r>
          </a:p>
          <a:p>
            <a:pPr eaLnBrk="1" hangingPunct="1"/>
            <a:r>
              <a:rPr lang="fr-FR" sz="3200" dirty="0">
                <a:latin typeface="Calibri" pitchFamily="34" charset="0"/>
              </a:rPr>
              <a:t>                                              . </a:t>
            </a:r>
            <a:r>
              <a:rPr lang="fr-FR" sz="3200" dirty="0" err="1">
                <a:latin typeface="Calibri" pitchFamily="34" charset="0"/>
              </a:rPr>
              <a:t>Sie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mag</a:t>
            </a:r>
            <a:r>
              <a:rPr lang="fr-FR" sz="3200" dirty="0">
                <a:latin typeface="Calibri" pitchFamily="34" charset="0"/>
              </a:rPr>
              <a:t>                    </a:t>
            </a:r>
            <a:r>
              <a:rPr lang="fr-FR" sz="3200" dirty="0" err="1">
                <a:latin typeface="Calibri" pitchFamily="34" charset="0"/>
              </a:rPr>
              <a:t>sehr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und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ist</a:t>
            </a:r>
            <a:r>
              <a:rPr lang="fr-FR" sz="3200" dirty="0">
                <a:latin typeface="Calibri" pitchFamily="34" charset="0"/>
              </a:rPr>
              <a:t>              . </a:t>
            </a:r>
            <a:r>
              <a:rPr lang="fr-FR" sz="3200" dirty="0" err="1">
                <a:latin typeface="Calibri" pitchFamily="34" charset="0"/>
              </a:rPr>
              <a:t>Sie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mag</a:t>
            </a:r>
            <a:r>
              <a:rPr lang="fr-FR" sz="3200" dirty="0">
                <a:latin typeface="Calibri" pitchFamily="34" charset="0"/>
              </a:rPr>
              <a:t>              .</a:t>
            </a:r>
          </a:p>
          <a:p>
            <a:pPr eaLnBrk="1" hangingPunct="1"/>
            <a:endParaRPr lang="fr-FR" sz="2000" dirty="0">
              <a:latin typeface="Calibri" pitchFamily="34" charset="0"/>
            </a:endParaRPr>
          </a:p>
          <a:p>
            <a:pPr algn="ctr" eaLnBrk="1" hangingPunct="1"/>
            <a:r>
              <a:rPr lang="fr-FR" sz="3200" dirty="0">
                <a:latin typeface="Calibri" pitchFamily="34" charset="0"/>
              </a:rPr>
              <a:t>Ruth </a:t>
            </a:r>
            <a:r>
              <a:rPr lang="fr-FR" sz="3200" dirty="0" err="1">
                <a:latin typeface="Calibri" pitchFamily="34" charset="0"/>
              </a:rPr>
              <a:t>ist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ein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wunderschöner</a:t>
            </a:r>
            <a:r>
              <a:rPr lang="fr-FR" sz="3200" dirty="0">
                <a:latin typeface="Calibri" pitchFamily="34" charset="0"/>
              </a:rPr>
              <a:t> Name.</a:t>
            </a:r>
          </a:p>
        </p:txBody>
      </p:sp>
      <p:sp>
        <p:nvSpPr>
          <p:cNvPr id="7" name="Explosion 1 6"/>
          <p:cNvSpPr/>
          <p:nvPr/>
        </p:nvSpPr>
        <p:spPr>
          <a:xfrm>
            <a:off x="6024563" y="3429000"/>
            <a:ext cx="571500" cy="357188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8" name="Explosion 1 7"/>
          <p:cNvSpPr/>
          <p:nvPr/>
        </p:nvSpPr>
        <p:spPr>
          <a:xfrm>
            <a:off x="5953125" y="1143000"/>
            <a:ext cx="571500" cy="357188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rgbClr val="C00000"/>
              </a:solidFill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266933"/>
              </p:ext>
            </p:extLst>
          </p:nvPr>
        </p:nvGraphicFramePr>
        <p:xfrm>
          <a:off x="1055440" y="4357689"/>
          <a:ext cx="10513167" cy="235743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188449"/>
                <a:gridCol w="1815322"/>
                <a:gridCol w="4755974"/>
                <a:gridCol w="2753422"/>
              </a:tblGrid>
              <a:tr h="638503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>
                          <a:solidFill>
                            <a:srgbClr val="C00000"/>
                          </a:solidFill>
                          <a:latin typeface="Tempus Sans ITC" panose="04020404030D07020202" pitchFamily="82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Ruth</a:t>
                      </a:r>
                      <a:endParaRPr lang="fr-FR" sz="2800" dirty="0">
                        <a:solidFill>
                          <a:srgbClr val="C00000"/>
                        </a:solidFill>
                        <a:latin typeface="Tempus Sans ITC" panose="04020404030D07020202" pitchFamily="82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err="1" smtClean="0"/>
                        <a:t>ist</a:t>
                      </a:r>
                      <a:r>
                        <a:rPr lang="fr-FR" sz="1800" dirty="0" smtClean="0"/>
                        <a:t>  …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err="1" smtClean="0"/>
                        <a:t>hat</a:t>
                      </a:r>
                      <a:r>
                        <a:rPr lang="fr-FR" sz="1800" dirty="0" smtClean="0"/>
                        <a:t> …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err="1" smtClean="0"/>
                        <a:t>mag</a:t>
                      </a:r>
                      <a:r>
                        <a:rPr lang="fr-FR" sz="1800" dirty="0" smtClean="0"/>
                        <a:t> … (          )</a:t>
                      </a:r>
                      <a:endParaRPr lang="fr-FR" sz="1800" dirty="0"/>
                    </a:p>
                  </a:txBody>
                  <a:tcPr anchor="ctr"/>
                </a:tc>
              </a:tr>
              <a:tr h="1718934"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3452814" y="1403350"/>
            <a:ext cx="1571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sensibel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12" name="ZoneTexte 11"/>
          <p:cNvSpPr txBox="1">
            <a:spLocks noChangeArrowheads="1"/>
          </p:cNvSpPr>
          <p:nvPr/>
        </p:nvSpPr>
        <p:spPr bwMode="auto">
          <a:xfrm>
            <a:off x="6881813" y="1890000"/>
            <a:ext cx="13573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kreativ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13" name="ZoneTexte 12"/>
          <p:cNvSpPr txBox="1">
            <a:spLocks noChangeArrowheads="1"/>
          </p:cNvSpPr>
          <p:nvPr/>
        </p:nvSpPr>
        <p:spPr bwMode="auto">
          <a:xfrm>
            <a:off x="4381501" y="2852936"/>
            <a:ext cx="16430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tierlieb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14" name="ZoneTexte 13"/>
          <p:cNvSpPr txBox="1">
            <a:spLocks noChangeArrowheads="1"/>
          </p:cNvSpPr>
          <p:nvPr/>
        </p:nvSpPr>
        <p:spPr bwMode="auto">
          <a:xfrm>
            <a:off x="7167564" y="2879725"/>
            <a:ext cx="1285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>
                <a:latin typeface="Calibri" pitchFamily="34" charset="0"/>
              </a:rPr>
              <a:t>Musik</a:t>
            </a:r>
            <a:endParaRPr lang="fr-FR" sz="3200">
              <a:latin typeface="Constantia" pitchFamily="18" charset="0"/>
            </a:endParaRPr>
          </a:p>
        </p:txBody>
      </p:sp>
      <p:sp>
        <p:nvSpPr>
          <p:cNvPr id="15" name="ZoneTexte 14"/>
          <p:cNvSpPr txBox="1">
            <a:spLocks noChangeArrowheads="1"/>
          </p:cNvSpPr>
          <p:nvPr/>
        </p:nvSpPr>
        <p:spPr bwMode="auto">
          <a:xfrm>
            <a:off x="8167688" y="2376000"/>
            <a:ext cx="25003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ihre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Freunde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16" name="ZoneTexte 15"/>
          <p:cNvSpPr txBox="1">
            <a:spLocks noChangeArrowheads="1"/>
          </p:cNvSpPr>
          <p:nvPr/>
        </p:nvSpPr>
        <p:spPr bwMode="auto">
          <a:xfrm>
            <a:off x="2381251" y="2357438"/>
            <a:ext cx="4429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>
                <a:latin typeface="Calibri" pitchFamily="34" charset="0"/>
              </a:rPr>
              <a:t>eine starke Persönlichkeit</a:t>
            </a:r>
            <a:endParaRPr lang="fr-FR" sz="3200">
              <a:latin typeface="Constantia" pitchFamily="18" charset="0"/>
            </a:endParaRPr>
          </a:p>
        </p:txBody>
      </p:sp>
      <p:sp>
        <p:nvSpPr>
          <p:cNvPr id="17" name="ZoneTexte 16"/>
          <p:cNvSpPr txBox="1">
            <a:spLocks noChangeArrowheads="1"/>
          </p:cNvSpPr>
          <p:nvPr/>
        </p:nvSpPr>
        <p:spPr bwMode="auto">
          <a:xfrm>
            <a:off x="3595688" y="1890000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viel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Fantasie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6953250" y="1403350"/>
            <a:ext cx="23574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keinen</a:t>
            </a:r>
            <a:r>
              <a:rPr lang="fr-FR" sz="3200" dirty="0">
                <a:latin typeface="Calibri" pitchFamily="34" charset="0"/>
              </a:rPr>
              <a:t> Stress</a:t>
            </a:r>
            <a:endParaRPr lang="fr-FR" sz="3200" dirty="0">
              <a:latin typeface="Constantia" pitchFamily="18" charset="0"/>
            </a:endParaRPr>
          </a:p>
        </p:txBody>
      </p:sp>
      <p:pic>
        <p:nvPicPr>
          <p:cNvPr id="11296" name="Picture 32" descr="C:\Users\P\AppData\Local\Microsoft\Windows\Temporary Internet Files\Content.IE5\H1WMQALP\MC90033588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272464" y="4394916"/>
            <a:ext cx="556744" cy="582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93 0.01134 L -0.08985 0.525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95" y="257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85 2.96296E-6 L -0.36224 0.5282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26" y="26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9 -0.00787 L -0.15716 0.4747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53" y="24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0.03495 L 0.1418 0.48611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83" y="2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02 0.01088 L 0.15261 0.5127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75" y="25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32 0.01459 L 0.16966 0.525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60" y="2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546 -0.00255 L 0.07018 0.46782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" y="2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46 -0.00301 L 0.20196 0.4680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18" y="2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1775520" y="0"/>
            <a:ext cx="8712968" cy="4331158"/>
          </a:xfrm>
          <a:prstGeom prst="roundRect">
            <a:avLst/>
          </a:prstGeom>
          <a:effectLst>
            <a:reflection blurRad="6350" stA="50000" endA="300" endPos="555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12290" name="ZoneTexte 4"/>
          <p:cNvSpPr txBox="1">
            <a:spLocks noChangeArrowheads="1"/>
          </p:cNvSpPr>
          <p:nvPr/>
        </p:nvSpPr>
        <p:spPr bwMode="auto">
          <a:xfrm>
            <a:off x="2381251" y="0"/>
            <a:ext cx="7572375" cy="495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3200" dirty="0">
                <a:solidFill>
                  <a:srgbClr val="0070C0"/>
                </a:solidFill>
                <a:latin typeface="Calibri" pitchFamily="34" charset="0"/>
              </a:rPr>
              <a:t>- </a:t>
            </a:r>
            <a:r>
              <a:rPr lang="fr-FR" sz="4000" b="1" dirty="0">
                <a:solidFill>
                  <a:srgbClr val="0070C0"/>
                </a:solidFill>
                <a:latin typeface="Tempus Sans ITC" panose="04020404030D07020202" pitchFamily="82" charset="0"/>
              </a:rPr>
              <a:t>Felix</a:t>
            </a:r>
            <a:r>
              <a:rPr lang="fr-FR" sz="3200" dirty="0">
                <a:solidFill>
                  <a:srgbClr val="0070C0"/>
                </a:solidFill>
                <a:latin typeface="Tempus Sans ITC" panose="04020404030D07020202" pitchFamily="82" charset="0"/>
              </a:rPr>
              <a:t>  </a:t>
            </a:r>
            <a:r>
              <a:rPr lang="fr-FR" sz="3200" dirty="0">
                <a:solidFill>
                  <a:srgbClr val="0070C0"/>
                </a:solidFill>
                <a:latin typeface="Calibri" pitchFamily="34" charset="0"/>
              </a:rPr>
              <a:t>-</a:t>
            </a:r>
          </a:p>
          <a:p>
            <a:pPr algn="ctr" eaLnBrk="1" hangingPunct="1"/>
            <a:r>
              <a:rPr lang="fr-FR" sz="3200" dirty="0">
                <a:latin typeface="Calibri" pitchFamily="34" charset="0"/>
              </a:rPr>
              <a:t>Der Name Felix </a:t>
            </a:r>
            <a:r>
              <a:rPr lang="fr-FR" sz="3200" dirty="0" err="1">
                <a:latin typeface="Calibri" pitchFamily="34" charset="0"/>
              </a:rPr>
              <a:t>kommt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aus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dem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Lateinischen</a:t>
            </a:r>
            <a:r>
              <a:rPr lang="fr-FR" sz="3200" dirty="0">
                <a:latin typeface="Calibri" pitchFamily="34" charset="0"/>
              </a:rPr>
              <a:t> (der </a:t>
            </a:r>
            <a:r>
              <a:rPr lang="fr-FR" sz="3200" dirty="0" err="1">
                <a:latin typeface="Calibri" pitchFamily="34" charset="0"/>
              </a:rPr>
              <a:t>Glückliche</a:t>
            </a:r>
            <a:r>
              <a:rPr lang="fr-FR" sz="3200" dirty="0">
                <a:latin typeface="Calibri" pitchFamily="34" charset="0"/>
              </a:rPr>
              <a:t>)</a:t>
            </a:r>
          </a:p>
          <a:p>
            <a:pPr algn="ctr" eaLnBrk="1" hangingPunct="1"/>
            <a:endParaRPr lang="fr-FR" sz="2000" dirty="0">
              <a:latin typeface="Calibri" pitchFamily="34" charset="0"/>
            </a:endParaRPr>
          </a:p>
          <a:p>
            <a:pPr eaLnBrk="1" hangingPunct="1"/>
            <a:r>
              <a:rPr lang="fr-FR" sz="3200" dirty="0">
                <a:latin typeface="Calibri" pitchFamily="34" charset="0"/>
              </a:rPr>
              <a:t>Felix </a:t>
            </a:r>
            <a:r>
              <a:rPr lang="fr-FR" sz="3200" dirty="0" err="1">
                <a:latin typeface="Calibri" pitchFamily="34" charset="0"/>
              </a:rPr>
              <a:t>ist</a:t>
            </a:r>
            <a:r>
              <a:rPr lang="fr-FR" sz="3200" dirty="0">
                <a:latin typeface="Calibri" pitchFamily="34" charset="0"/>
              </a:rPr>
              <a:t>                          . Er </a:t>
            </a:r>
            <a:r>
              <a:rPr lang="fr-FR" sz="3200" dirty="0" err="1">
                <a:latin typeface="Calibri" pitchFamily="34" charset="0"/>
              </a:rPr>
              <a:t>hat</a:t>
            </a:r>
            <a:r>
              <a:rPr lang="fr-FR" sz="3200" dirty="0">
                <a:latin typeface="Calibri" pitchFamily="34" charset="0"/>
              </a:rPr>
              <a:t>                      </a:t>
            </a:r>
            <a:r>
              <a:rPr lang="fr-FR" sz="3200" dirty="0" err="1">
                <a:latin typeface="Calibri" pitchFamily="34" charset="0"/>
              </a:rPr>
              <a:t>und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ist</a:t>
            </a:r>
            <a:r>
              <a:rPr lang="fr-FR" sz="3200" dirty="0">
                <a:latin typeface="Calibri" pitchFamily="34" charset="0"/>
              </a:rPr>
              <a:t>                     . Er </a:t>
            </a:r>
            <a:r>
              <a:rPr lang="fr-FR" sz="3200" dirty="0" err="1">
                <a:latin typeface="Calibri" pitchFamily="34" charset="0"/>
              </a:rPr>
              <a:t>kann</a:t>
            </a:r>
            <a:r>
              <a:rPr lang="fr-FR" sz="3200" dirty="0">
                <a:latin typeface="Calibri" pitchFamily="34" charset="0"/>
              </a:rPr>
              <a:t>                              . Er </a:t>
            </a:r>
            <a:r>
              <a:rPr lang="fr-FR" sz="3200" dirty="0" err="1">
                <a:latin typeface="Calibri" pitchFamily="34" charset="0"/>
              </a:rPr>
              <a:t>ist</a:t>
            </a:r>
            <a:r>
              <a:rPr lang="fr-FR" sz="3200" dirty="0">
                <a:latin typeface="Calibri" pitchFamily="34" charset="0"/>
              </a:rPr>
              <a:t>                      </a:t>
            </a:r>
            <a:r>
              <a:rPr lang="fr-FR" sz="3200" dirty="0" err="1">
                <a:latin typeface="Calibri" pitchFamily="34" charset="0"/>
              </a:rPr>
              <a:t>und</a:t>
            </a:r>
            <a:r>
              <a:rPr lang="fr-FR" sz="3200" dirty="0">
                <a:latin typeface="Calibri" pitchFamily="34" charset="0"/>
              </a:rPr>
              <a:t>                        . Felix </a:t>
            </a:r>
            <a:r>
              <a:rPr lang="fr-FR" sz="3200" dirty="0" err="1">
                <a:latin typeface="Calibri" pitchFamily="34" charset="0"/>
              </a:rPr>
              <a:t>ist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etwas</a:t>
            </a:r>
            <a:r>
              <a:rPr lang="fr-FR" sz="3200" dirty="0">
                <a:latin typeface="Calibri" pitchFamily="34" charset="0"/>
              </a:rPr>
              <a:t>                     . </a:t>
            </a:r>
            <a:r>
              <a:rPr lang="fr-FR" sz="3200" dirty="0" err="1">
                <a:latin typeface="Calibri" pitchFamily="34" charset="0"/>
              </a:rPr>
              <a:t>Das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finden</a:t>
            </a:r>
            <a:r>
              <a:rPr lang="fr-FR" sz="3200" dirty="0">
                <a:latin typeface="Calibri" pitchFamily="34" charset="0"/>
              </a:rPr>
              <a:t> die </a:t>
            </a:r>
            <a:r>
              <a:rPr lang="fr-FR" sz="3200" dirty="0" err="1">
                <a:latin typeface="Calibri" pitchFamily="34" charset="0"/>
              </a:rPr>
              <a:t>Mädchen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sehr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attraktiv</a:t>
            </a:r>
            <a:r>
              <a:rPr lang="fr-FR" sz="3200" dirty="0">
                <a:latin typeface="Calibri" pitchFamily="34" charset="0"/>
              </a:rPr>
              <a:t>.</a:t>
            </a:r>
          </a:p>
          <a:p>
            <a:pPr algn="ctr" eaLnBrk="1" hangingPunct="1"/>
            <a:endParaRPr lang="fr-FR" sz="3200" dirty="0">
              <a:latin typeface="Calibri" pitchFamily="34" charset="0"/>
            </a:endParaRPr>
          </a:p>
        </p:txBody>
      </p:sp>
      <p:sp>
        <p:nvSpPr>
          <p:cNvPr id="8" name="Explosion 1 7"/>
          <p:cNvSpPr/>
          <p:nvPr/>
        </p:nvSpPr>
        <p:spPr>
          <a:xfrm>
            <a:off x="5953125" y="1643064"/>
            <a:ext cx="571500" cy="357187"/>
          </a:xfrm>
          <a:prstGeom prst="irregularSeal1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429783"/>
              </p:ext>
            </p:extLst>
          </p:nvPr>
        </p:nvGraphicFramePr>
        <p:xfrm>
          <a:off x="1666876" y="4357688"/>
          <a:ext cx="9001125" cy="250031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17522"/>
                <a:gridCol w="2554365"/>
                <a:gridCol w="2286008"/>
                <a:gridCol w="3143230"/>
              </a:tblGrid>
              <a:tr h="677201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err="1" smtClean="0">
                          <a:solidFill>
                            <a:srgbClr val="0070C0"/>
                          </a:solidFill>
                          <a:latin typeface="Tempus Sans ITC" panose="04020404030D07020202" pitchFamily="82" charset="0"/>
                        </a:rPr>
                        <a:t>Felix</a:t>
                      </a:r>
                      <a:endParaRPr lang="fr-FR" sz="2800" dirty="0">
                        <a:solidFill>
                          <a:srgbClr val="0070C0"/>
                        </a:solidFill>
                        <a:latin typeface="Tempus Sans ITC" panose="04020404030D07020202" pitchFamily="8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err="1" smtClean="0"/>
                        <a:t>ist</a:t>
                      </a:r>
                      <a:r>
                        <a:rPr lang="fr-FR" sz="1800" dirty="0" smtClean="0"/>
                        <a:t>  …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err="1" smtClean="0"/>
                        <a:t>hat</a:t>
                      </a:r>
                      <a:r>
                        <a:rPr lang="fr-FR" sz="1800" dirty="0" smtClean="0"/>
                        <a:t> …</a:t>
                      </a:r>
                      <a:endParaRPr lang="fr-F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err="1" smtClean="0"/>
                        <a:t>kann</a:t>
                      </a:r>
                      <a:r>
                        <a:rPr lang="fr-FR" sz="1800" dirty="0" smtClean="0"/>
                        <a:t> … </a:t>
                      </a:r>
                      <a:endParaRPr lang="fr-FR" sz="1800" dirty="0"/>
                    </a:p>
                  </a:txBody>
                  <a:tcPr anchor="ctr"/>
                </a:tc>
              </a:tr>
              <a:tr h="1823111">
                <a:tc>
                  <a:txBody>
                    <a:bodyPr/>
                    <a:lstStyle/>
                    <a:p>
                      <a:endParaRPr lang="fr-FR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3381376" y="2857500"/>
            <a:ext cx="19288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pünktlich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3738563" y="1890000"/>
            <a:ext cx="2571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ein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netter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Typ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20" name="ZoneTexte 19"/>
          <p:cNvSpPr txBox="1">
            <a:spLocks noChangeArrowheads="1"/>
          </p:cNvSpPr>
          <p:nvPr/>
        </p:nvSpPr>
        <p:spPr bwMode="auto">
          <a:xfrm>
            <a:off x="7310438" y="1890000"/>
            <a:ext cx="2571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viel</a:t>
            </a:r>
            <a:r>
              <a:rPr lang="fr-FR" sz="3200" dirty="0">
                <a:latin typeface="Calibri" pitchFamily="34" charset="0"/>
              </a:rPr>
              <a:t> Energie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21" name="ZoneTexte 20"/>
          <p:cNvSpPr txBox="1">
            <a:spLocks noChangeArrowheads="1"/>
          </p:cNvSpPr>
          <p:nvPr/>
        </p:nvSpPr>
        <p:spPr bwMode="auto">
          <a:xfrm>
            <a:off x="3595688" y="2376000"/>
            <a:ext cx="20002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ein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Idealist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22" name="ZoneTexte 21"/>
          <p:cNvSpPr txBox="1">
            <a:spLocks noChangeArrowheads="1"/>
          </p:cNvSpPr>
          <p:nvPr/>
        </p:nvSpPr>
        <p:spPr bwMode="auto">
          <a:xfrm>
            <a:off x="6953250" y="2376000"/>
            <a:ext cx="2928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gut</a:t>
            </a:r>
            <a:r>
              <a:rPr lang="fr-FR" sz="3200" dirty="0">
                <a:latin typeface="Calibri" pitchFamily="34" charset="0"/>
              </a:rPr>
              <a:t> </a:t>
            </a:r>
            <a:r>
              <a:rPr lang="fr-FR" sz="3200" dirty="0" err="1">
                <a:latin typeface="Calibri" pitchFamily="34" charset="0"/>
              </a:rPr>
              <a:t>organisieren</a:t>
            </a:r>
            <a:endParaRPr lang="fr-FR" sz="3200" dirty="0">
              <a:latin typeface="Constantia" pitchFamily="18" charset="0"/>
            </a:endParaRPr>
          </a:p>
        </p:txBody>
      </p:sp>
      <p:sp>
        <p:nvSpPr>
          <p:cNvPr id="23" name="ZoneTexte 22"/>
          <p:cNvSpPr txBox="1">
            <a:spLocks noChangeArrowheads="1"/>
          </p:cNvSpPr>
          <p:nvPr/>
        </p:nvSpPr>
        <p:spPr bwMode="auto">
          <a:xfrm>
            <a:off x="3452814" y="3357563"/>
            <a:ext cx="20716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>
                <a:latin typeface="Calibri" pitchFamily="34" charset="0"/>
              </a:rPr>
              <a:t>schüchtern</a:t>
            </a:r>
            <a:endParaRPr lang="fr-FR" sz="3200">
              <a:latin typeface="Constantia" pitchFamily="18" charset="0"/>
            </a:endParaRPr>
          </a:p>
        </p:txBody>
      </p:sp>
      <p:sp>
        <p:nvSpPr>
          <p:cNvPr id="24" name="ZoneTexte 23"/>
          <p:cNvSpPr txBox="1">
            <a:spLocks noChangeArrowheads="1"/>
          </p:cNvSpPr>
          <p:nvPr/>
        </p:nvSpPr>
        <p:spPr bwMode="auto">
          <a:xfrm>
            <a:off x="6024564" y="2857500"/>
            <a:ext cx="23574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3200" dirty="0" err="1">
                <a:latin typeface="Calibri" pitchFamily="34" charset="0"/>
              </a:rPr>
              <a:t>sympathisch</a:t>
            </a:r>
            <a:endParaRPr lang="fr-FR" sz="3200" dirty="0">
              <a:latin typeface="Constantia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581 -0.00023 L -0.08333 0.4486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64" y="22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492 0.07037 L -0.16406 0.5175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56" y="2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229 -0.00463 L -0.0556 0.4238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01" y="21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12 0.05602 L 0.05769 0.4467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8" y="19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06 -0.00949 L -0.02135 0.3986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1" y="20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416 -0.02107 L -0.26094 0.43935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55" y="23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336 -0.02408 L -0.04063 0.41597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6" y="219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0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ème10">
  <a:themeElements>
    <a:clrScheme name="Fonderi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Currency">
      <a:maj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10000"/>
              </a:schemeClr>
            </a:gs>
            <a:gs pos="47500">
              <a:schemeClr val="phClr">
                <a:tint val="35000"/>
                <a:satMod val="110000"/>
              </a:schemeClr>
            </a:gs>
            <a:gs pos="58500">
              <a:schemeClr val="phClr">
                <a:tint val="35000"/>
                <a:satMod val="110000"/>
              </a:schemeClr>
            </a:gs>
            <a:gs pos="100000">
              <a:schemeClr val="phClr">
                <a:tint val="8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2000"/>
                <a:satMod val="105000"/>
              </a:schemeClr>
            </a:gs>
            <a:gs pos="47500">
              <a:schemeClr val="phClr">
                <a:shade val="89000"/>
                <a:satMod val="105000"/>
              </a:schemeClr>
            </a:gs>
            <a:gs pos="58500">
              <a:schemeClr val="phClr">
                <a:shade val="89000"/>
                <a:satMod val="105000"/>
              </a:schemeClr>
            </a:gs>
            <a:gs pos="100000">
              <a:schemeClr val="phClr">
                <a:shade val="52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60000" cap="flat" cmpd="thickThin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  <a:scene3d>
            <a:camera prst="isometricLeftDown" fov="0">
              <a:rot lat="0" lon="0" rev="0"/>
            </a:camera>
            <a:lightRig rig="harsh" dir="tl">
              <a:rot lat="0" lon="0" rev="84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50800" dist="63500" dir="5400000" algn="r" rotWithShape="0">
              <a:srgbClr val="000000">
                <a:alpha val="65000"/>
              </a:srgbClr>
            </a:outerShdw>
          </a:effectLst>
          <a:scene3d>
            <a:camera prst="isometricLeftDown" fov="0">
              <a:rot lat="0" lon="0" rev="0"/>
            </a:camera>
            <a:lightRig rig="harsh" dir="tl">
              <a:rot lat="0" lon="0" rev="840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20000"/>
                <a:satMod val="3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8000"/>
                <a:shade val="98000"/>
                <a:satMod val="120000"/>
              </a:schemeClr>
              <a:schemeClr val="phClr">
                <a:tint val="86000"/>
                <a:shade val="92000"/>
                <a:satMod val="150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Thème10</Template>
  <TotalTime>273</TotalTime>
  <Words>526</Words>
  <Application>Microsoft Office PowerPoint</Application>
  <PresentationFormat>Grand écran</PresentationFormat>
  <Paragraphs>178</Paragraphs>
  <Slides>16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Constantia</vt:lpstr>
      <vt:lpstr>Open Sans Light</vt:lpstr>
      <vt:lpstr>Tempus Sans ITC</vt:lpstr>
      <vt:lpstr>Wingdings</vt:lpstr>
      <vt:lpstr>Wingdings 2</vt:lpstr>
      <vt:lpstr>Wingdings 3</vt:lpstr>
      <vt:lpstr>Thème10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 Windows</dc:creator>
  <cp:lastModifiedBy>Pierre Binet</cp:lastModifiedBy>
  <cp:revision>51</cp:revision>
  <dcterms:created xsi:type="dcterms:W3CDTF">2009-12-18T13:40:41Z</dcterms:created>
  <dcterms:modified xsi:type="dcterms:W3CDTF">2016-03-25T13:03:20Z</dcterms:modified>
</cp:coreProperties>
</file>