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906" y="-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551D-B030-43E3-9AAB-3A8F4DC28F34}" type="datetimeFigureOut">
              <a:rPr lang="fr-FR" smtClean="0"/>
              <a:t>06/04/2018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059D0-B043-430E-9B8F-E09C8F4187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002572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551D-B030-43E3-9AAB-3A8F4DC28F34}" type="datetimeFigureOut">
              <a:rPr lang="fr-FR" smtClean="0"/>
              <a:t>06/04/2018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059D0-B043-430E-9B8F-E09C8F4187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139042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551D-B030-43E3-9AAB-3A8F4DC28F34}" type="datetimeFigureOut">
              <a:rPr lang="fr-FR" smtClean="0"/>
              <a:t>06/04/2018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059D0-B043-430E-9B8F-E09C8F4187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465390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551D-B030-43E3-9AAB-3A8F4DC28F34}" type="datetimeFigureOut">
              <a:rPr lang="fr-FR" smtClean="0"/>
              <a:t>06/04/2018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059D0-B043-430E-9B8F-E09C8F4187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634556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551D-B030-43E3-9AAB-3A8F4DC28F34}" type="datetimeFigureOut">
              <a:rPr lang="fr-FR" smtClean="0"/>
              <a:t>06/04/2018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059D0-B043-430E-9B8F-E09C8F4187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66196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551D-B030-43E3-9AAB-3A8F4DC28F34}" type="datetimeFigureOut">
              <a:rPr lang="fr-FR" smtClean="0"/>
              <a:t>06/04/2018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059D0-B043-430E-9B8F-E09C8F4187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510053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551D-B030-43E3-9AAB-3A8F4DC28F34}" type="datetimeFigureOut">
              <a:rPr lang="fr-FR" smtClean="0"/>
              <a:t>06/04/2018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059D0-B043-430E-9B8F-E09C8F4187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070363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551D-B030-43E3-9AAB-3A8F4DC28F34}" type="datetimeFigureOut">
              <a:rPr lang="fr-FR" smtClean="0"/>
              <a:t>06/04/2018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059D0-B043-430E-9B8F-E09C8F4187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60300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551D-B030-43E3-9AAB-3A8F4DC28F34}" type="datetimeFigureOut">
              <a:rPr lang="fr-FR" smtClean="0"/>
              <a:t>06/04/2018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059D0-B043-430E-9B8F-E09C8F4187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865825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551D-B030-43E3-9AAB-3A8F4DC28F34}" type="datetimeFigureOut">
              <a:rPr lang="fr-FR" smtClean="0"/>
              <a:t>06/04/2018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059D0-B043-430E-9B8F-E09C8F4187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388827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17551D-B030-43E3-9AAB-3A8F4DC28F34}" type="datetimeFigureOut">
              <a:rPr lang="fr-FR" smtClean="0"/>
              <a:t>06/04/2018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4059D0-B043-430E-9B8F-E09C8F4187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700750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17551D-B030-43E3-9AAB-3A8F4DC28F34}" type="datetimeFigureOut">
              <a:rPr lang="fr-FR" smtClean="0"/>
              <a:t>06/04/2018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059D0-B043-430E-9B8F-E09C8F4187CC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792818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251520" y="764704"/>
            <a:ext cx="8568952" cy="1470025"/>
          </a:xfrm>
        </p:spPr>
        <p:txBody>
          <a:bodyPr/>
          <a:lstStyle/>
          <a:p>
            <a:r>
              <a:rPr lang="fr-FR" dirty="0" smtClean="0"/>
              <a:t>La déclinaison de l’adjectif épithète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4240670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3400">
        <p14:reveal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827584" y="260648"/>
            <a:ext cx="7772400" cy="1470025"/>
          </a:xfrm>
        </p:spPr>
        <p:txBody>
          <a:bodyPr/>
          <a:lstStyle/>
          <a:p>
            <a:r>
              <a:rPr lang="fr-FR" dirty="0" smtClean="0"/>
              <a:t>Le groupe nominal est composé de 3 champs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467544" y="1916832"/>
            <a:ext cx="8280920" cy="4464496"/>
          </a:xfrm>
        </p:spPr>
        <p:txBody>
          <a:bodyPr/>
          <a:lstStyle/>
          <a:p>
            <a:endParaRPr lang="fr-FR" dirty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3121320"/>
              </p:ext>
            </p:extLst>
          </p:nvPr>
        </p:nvGraphicFramePr>
        <p:xfrm>
          <a:off x="1331640" y="2276872"/>
          <a:ext cx="6096000" cy="111252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32000"/>
                <a:gridCol w="2032000"/>
                <a:gridCol w="2032000"/>
              </a:tblGrid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Champ 1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Champ 2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Champ 3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Déterminant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Adjectif épithète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Nom</a:t>
                      </a:r>
                      <a:endParaRPr lang="fr-FR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fr-FR" dirty="0" smtClean="0"/>
                        <a:t>Die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neuen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err="1" smtClean="0"/>
                        <a:t>Technologien</a:t>
                      </a:r>
                      <a:r>
                        <a:rPr lang="fr-FR" dirty="0" smtClean="0"/>
                        <a:t> 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1331640" y="4327579"/>
            <a:ext cx="60486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L’adjectif épithète est toujours placé avant le nom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6394156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fr-FR" sz="2400" dirty="0" smtClean="0"/>
              <a:t>L’adjectif épithète se décline</a:t>
            </a:r>
            <a:endParaRPr lang="fr-FR" sz="2400" dirty="0"/>
          </a:p>
        </p:txBody>
      </p:sp>
      <p:sp>
        <p:nvSpPr>
          <p:cNvPr id="3" name="Sous-titre 2"/>
          <p:cNvSpPr>
            <a:spLocks noGrp="1"/>
          </p:cNvSpPr>
          <p:nvPr>
            <p:ph sz="half" idx="1"/>
          </p:nvPr>
        </p:nvSpPr>
        <p:spPr>
          <a:xfrm>
            <a:off x="21230" y="1024136"/>
            <a:ext cx="3394720" cy="2764904"/>
          </a:xfrm>
        </p:spPr>
        <p:txBody>
          <a:bodyPr>
            <a:noAutofit/>
          </a:bodyPr>
          <a:lstStyle/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fr-FR" sz="1400" dirty="0" smtClean="0"/>
              <a:t>Déclinaison forte :</a:t>
            </a:r>
          </a:p>
          <a:p>
            <a:pPr marL="0" indent="0" algn="just">
              <a:buNone/>
            </a:pPr>
            <a:r>
              <a:rPr lang="fr-FR" sz="1400" dirty="0" smtClean="0"/>
              <a:t>Lorsque l’adjectif épithète n’est pas précédé d’un déterminant ou lorsque le déterminant ne porte pas la marque du cas, c’est lui qui la porte</a:t>
            </a:r>
          </a:p>
          <a:p>
            <a:pPr marL="457200" indent="-457200" algn="just">
              <a:buFont typeface="Arial" panose="020B0604020202020204" pitchFamily="34" charset="0"/>
              <a:buChar char="•"/>
            </a:pPr>
            <a:r>
              <a:rPr lang="fr-FR" sz="1400" dirty="0" smtClean="0"/>
              <a:t>Déclinaison faible :</a:t>
            </a:r>
          </a:p>
          <a:p>
            <a:pPr marL="0" indent="0" algn="just">
              <a:buNone/>
            </a:pPr>
            <a:r>
              <a:rPr lang="fr-FR" sz="1400" dirty="0" smtClean="0"/>
              <a:t>Lorsque le déterminant porte la marque du cas, l’adjectif épithète prend « e » dans la règle du revolver (nominatif singulier + accusatif féminin et neutre) et « en » à tous les autres cas</a:t>
            </a:r>
            <a:endParaRPr lang="fr-FR" sz="1400" dirty="0"/>
          </a:p>
        </p:txBody>
      </p:sp>
      <p:graphicFrame>
        <p:nvGraphicFramePr>
          <p:cNvPr id="5" name="Espace réservé du contenu 4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878079300"/>
              </p:ext>
            </p:extLst>
          </p:nvPr>
        </p:nvGraphicFramePr>
        <p:xfrm>
          <a:off x="3534614" y="1124744"/>
          <a:ext cx="5472605" cy="244827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4521"/>
                <a:gridCol w="1094521"/>
                <a:gridCol w="1094521"/>
                <a:gridCol w="1094521"/>
                <a:gridCol w="1094521"/>
              </a:tblGrid>
              <a:tr h="737996">
                <a:tc>
                  <a:txBody>
                    <a:bodyPr/>
                    <a:lstStyle/>
                    <a:p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masculin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féminin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neutre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pluriel</a:t>
                      </a:r>
                      <a:endParaRPr lang="fr-FR" dirty="0"/>
                    </a:p>
                  </a:txBody>
                  <a:tcPr/>
                </a:tc>
              </a:tr>
              <a:tr h="427569">
                <a:tc>
                  <a:txBody>
                    <a:bodyPr/>
                    <a:lstStyle/>
                    <a:p>
                      <a:r>
                        <a:rPr lang="fr-FR" dirty="0" smtClean="0"/>
                        <a:t>nominatif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(r)</a:t>
                      </a:r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</a:t>
                      </a:r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(s)</a:t>
                      </a:r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</a:t>
                      </a:r>
                      <a:endParaRPr lang="fr-FR" dirty="0"/>
                    </a:p>
                  </a:txBody>
                  <a:tcPr/>
                </a:tc>
              </a:tr>
              <a:tr h="427569">
                <a:tc>
                  <a:txBody>
                    <a:bodyPr/>
                    <a:lstStyle/>
                    <a:p>
                      <a:r>
                        <a:rPr lang="fr-FR" dirty="0" smtClean="0"/>
                        <a:t>accusatif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</a:t>
                      </a:r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(s)</a:t>
                      </a:r>
                      <a:endParaRPr lang="fr-FR" dirty="0"/>
                    </a:p>
                  </a:txBody>
                  <a:tcPr>
                    <a:solidFill>
                      <a:srgbClr val="FF0000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e</a:t>
                      </a:r>
                      <a:endParaRPr lang="fr-FR" dirty="0"/>
                    </a:p>
                  </a:txBody>
                  <a:tcPr/>
                </a:tc>
              </a:tr>
              <a:tr h="427569">
                <a:tc>
                  <a:txBody>
                    <a:bodyPr/>
                    <a:lstStyle/>
                    <a:p>
                      <a:r>
                        <a:rPr lang="fr-FR" dirty="0" smtClean="0"/>
                        <a:t>datif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m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n</a:t>
                      </a:r>
                      <a:endParaRPr lang="fr-FR" dirty="0"/>
                    </a:p>
                  </a:txBody>
                  <a:tcPr/>
                </a:tc>
              </a:tr>
              <a:tr h="427569">
                <a:tc>
                  <a:txBody>
                    <a:bodyPr/>
                    <a:lstStyle/>
                    <a:p>
                      <a:r>
                        <a:rPr lang="fr-FR" dirty="0" smtClean="0"/>
                        <a:t>génitif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s</a:t>
                      </a:r>
                      <a:endParaRPr lang="fr-F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fr-FR" dirty="0" smtClean="0"/>
                        <a:t>r</a:t>
                      </a:r>
                      <a:endParaRPr lang="fr-FR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Connecteur droit avec flèche 6"/>
          <p:cNvCxnSpPr/>
          <p:nvPr/>
        </p:nvCxnSpPr>
        <p:spPr>
          <a:xfrm flipV="1">
            <a:off x="5122777" y="2348880"/>
            <a:ext cx="1296144" cy="1343884"/>
          </a:xfrm>
          <a:prstGeom prst="straightConnector1">
            <a:avLst/>
          </a:prstGeom>
          <a:ln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ZoneTexte 7"/>
          <p:cNvSpPr txBox="1"/>
          <p:nvPr/>
        </p:nvSpPr>
        <p:spPr>
          <a:xfrm>
            <a:off x="4355976" y="3692764"/>
            <a:ext cx="31683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>
                <a:solidFill>
                  <a:srgbClr val="FF0000"/>
                </a:solidFill>
              </a:rPr>
              <a:t>Règle du revolver</a:t>
            </a:r>
            <a:endParaRPr lang="fr-FR" dirty="0">
              <a:solidFill>
                <a:srgbClr val="FF0000"/>
              </a:solidFill>
            </a:endParaRPr>
          </a:p>
        </p:txBody>
      </p:sp>
      <p:sp>
        <p:nvSpPr>
          <p:cNvPr id="10" name="ZoneTexte 9"/>
          <p:cNvSpPr txBox="1"/>
          <p:nvPr/>
        </p:nvSpPr>
        <p:spPr>
          <a:xfrm>
            <a:off x="107504" y="4310510"/>
            <a:ext cx="9036496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400" dirty="0" smtClean="0"/>
              <a:t>Déclinaison forte :  </a:t>
            </a:r>
            <a:r>
              <a:rPr lang="fr-FR" sz="1400" dirty="0" err="1" smtClean="0"/>
              <a:t>ich</a:t>
            </a:r>
            <a:r>
              <a:rPr lang="fr-FR" sz="1400" dirty="0" smtClean="0"/>
              <a:t> </a:t>
            </a:r>
            <a:r>
              <a:rPr lang="fr-FR" sz="1400" dirty="0" err="1" smtClean="0"/>
              <a:t>habe</a:t>
            </a:r>
            <a:r>
              <a:rPr lang="fr-FR" sz="1400" dirty="0" smtClean="0"/>
              <a:t> </a:t>
            </a:r>
            <a:r>
              <a:rPr lang="fr-FR" sz="1400" dirty="0" err="1" smtClean="0"/>
              <a:t>ein</a:t>
            </a:r>
            <a:r>
              <a:rPr lang="fr-FR" sz="1400" dirty="0" smtClean="0"/>
              <a:t> </a:t>
            </a:r>
            <a:r>
              <a:rPr lang="fr-FR" sz="1400" dirty="0" err="1" smtClean="0"/>
              <a:t>neue</a:t>
            </a:r>
            <a:r>
              <a:rPr lang="fr-FR" sz="1400" dirty="0" err="1" smtClean="0">
                <a:solidFill>
                  <a:srgbClr val="FF0000"/>
                </a:solidFill>
              </a:rPr>
              <a:t>s</a:t>
            </a:r>
            <a:r>
              <a:rPr lang="fr-FR" sz="1400" dirty="0" smtClean="0"/>
              <a:t> Smartphone </a:t>
            </a:r>
            <a:r>
              <a:rPr lang="fr-FR" sz="1400" dirty="0" err="1" smtClean="0"/>
              <a:t>bekommen</a:t>
            </a:r>
            <a:endParaRPr lang="fr-FR" sz="1400" dirty="0" smtClean="0"/>
          </a:p>
          <a:p>
            <a:pPr algn="just"/>
            <a:endParaRPr lang="fr-FR" sz="1400" dirty="0" smtClean="0"/>
          </a:p>
          <a:p>
            <a:pPr algn="just"/>
            <a:r>
              <a:rPr lang="fr-FR" sz="1400" dirty="0" smtClean="0"/>
              <a:t>- Le déterminant ne porte pas la marque du cas, c’est donc l’épithète qui la porte                        a</a:t>
            </a:r>
            <a:r>
              <a:rPr lang="fr-FR" sz="1400" dirty="0" smtClean="0"/>
              <a:t>ccusatif neutre : « </a:t>
            </a:r>
            <a:r>
              <a:rPr lang="fr-FR" sz="1400" dirty="0" smtClean="0">
                <a:solidFill>
                  <a:srgbClr val="FF0000"/>
                </a:solidFill>
              </a:rPr>
              <a:t>s</a:t>
            </a:r>
            <a:r>
              <a:rPr lang="fr-FR" sz="1400" dirty="0" smtClean="0"/>
              <a:t> »</a:t>
            </a:r>
          </a:p>
          <a:p>
            <a:pPr algn="just"/>
            <a:endParaRPr lang="fr-FR" sz="1400" dirty="0" smtClean="0"/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fr-FR" sz="1400" dirty="0" smtClean="0"/>
              <a:t>Déclinaison faible : </a:t>
            </a:r>
            <a:r>
              <a:rPr lang="fr-FR" sz="1400" dirty="0" err="1" smtClean="0"/>
              <a:t>das</a:t>
            </a:r>
            <a:r>
              <a:rPr lang="fr-FR" sz="1400" dirty="0" smtClean="0"/>
              <a:t> </a:t>
            </a:r>
            <a:r>
              <a:rPr lang="fr-FR" sz="1400" dirty="0" err="1" smtClean="0"/>
              <a:t>neu</a:t>
            </a:r>
            <a:r>
              <a:rPr lang="fr-FR" sz="1400" dirty="0" err="1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e</a:t>
            </a:r>
            <a:r>
              <a:rPr lang="fr-FR" sz="1400" dirty="0" smtClean="0"/>
              <a:t> Smartphone </a:t>
            </a:r>
            <a:r>
              <a:rPr lang="fr-FR" sz="1400" dirty="0" err="1" smtClean="0"/>
              <a:t>ist</a:t>
            </a:r>
            <a:r>
              <a:rPr lang="fr-FR" sz="1400" dirty="0" smtClean="0"/>
              <a:t> </a:t>
            </a:r>
            <a:r>
              <a:rPr lang="fr-FR" sz="1400" dirty="0" err="1" smtClean="0"/>
              <a:t>genial</a:t>
            </a:r>
            <a:r>
              <a:rPr lang="fr-FR" sz="1400" dirty="0" smtClean="0"/>
              <a:t> !</a:t>
            </a:r>
          </a:p>
          <a:p>
            <a:pPr algn="just"/>
            <a:endParaRPr lang="fr-FR" sz="1400" dirty="0" smtClean="0"/>
          </a:p>
          <a:p>
            <a:pPr marL="285750" indent="-285750" algn="just">
              <a:buFontTx/>
              <a:buChar char="-"/>
            </a:pPr>
            <a:r>
              <a:rPr lang="fr-FR" sz="1400" dirty="0" smtClean="0"/>
              <a:t>Le déterminant porte la marque du cas, on est dans la règle du revolver, l’épithète prend un « </a:t>
            </a:r>
            <a:r>
              <a:rPr lang="fr-FR" sz="1400" dirty="0" smtClean="0">
                <a:solidFill>
                  <a:schemeClr val="tx2">
                    <a:lumMod val="40000"/>
                    <a:lumOff val="60000"/>
                  </a:schemeClr>
                </a:solidFill>
              </a:rPr>
              <a:t>e</a:t>
            </a:r>
            <a:r>
              <a:rPr lang="fr-FR" sz="1400" dirty="0" smtClean="0"/>
              <a:t> »</a:t>
            </a:r>
          </a:p>
          <a:p>
            <a:pPr algn="just"/>
            <a:r>
              <a:rPr lang="fr-FR" sz="1400" dirty="0"/>
              <a:t> </a:t>
            </a:r>
            <a:r>
              <a:rPr lang="fr-FR" sz="1400" dirty="0" smtClean="0"/>
              <a:t>                                 </a:t>
            </a:r>
          </a:p>
          <a:p>
            <a:pPr algn="just"/>
            <a:r>
              <a:rPr lang="fr-FR" sz="1400" dirty="0"/>
              <a:t> </a:t>
            </a:r>
            <a:r>
              <a:rPr lang="fr-FR" sz="1400" dirty="0" smtClean="0"/>
              <a:t>                                  mit </a:t>
            </a:r>
            <a:r>
              <a:rPr lang="fr-FR" sz="1400" dirty="0" err="1" smtClean="0"/>
              <a:t>dem</a:t>
            </a:r>
            <a:r>
              <a:rPr lang="fr-FR" sz="1400" dirty="0" smtClean="0"/>
              <a:t> </a:t>
            </a:r>
            <a:r>
              <a:rPr lang="fr-FR" sz="1400" dirty="0" err="1" smtClean="0"/>
              <a:t>neu</a:t>
            </a:r>
            <a:r>
              <a:rPr lang="fr-FR" sz="1400" dirty="0" err="1" smtClean="0">
                <a:solidFill>
                  <a:schemeClr val="accent3"/>
                </a:solidFill>
              </a:rPr>
              <a:t>en</a:t>
            </a:r>
            <a:r>
              <a:rPr lang="fr-FR" sz="1400" dirty="0" smtClean="0"/>
              <a:t> Smartphone bin </a:t>
            </a:r>
            <a:r>
              <a:rPr lang="fr-FR" sz="1400" dirty="0" err="1" smtClean="0"/>
              <a:t>ich</a:t>
            </a:r>
            <a:r>
              <a:rPr lang="fr-FR" sz="1400" dirty="0" smtClean="0"/>
              <a:t> </a:t>
            </a:r>
            <a:r>
              <a:rPr lang="fr-FR" sz="1400" dirty="0" err="1" smtClean="0"/>
              <a:t>immer</a:t>
            </a:r>
            <a:r>
              <a:rPr lang="fr-FR" sz="1400" dirty="0" smtClean="0"/>
              <a:t> online</a:t>
            </a:r>
          </a:p>
          <a:p>
            <a:pPr algn="just"/>
            <a:endParaRPr lang="fr-FR" sz="1400" dirty="0" smtClean="0"/>
          </a:p>
          <a:p>
            <a:pPr algn="just"/>
            <a:r>
              <a:rPr lang="fr-FR" sz="1400" dirty="0" smtClean="0"/>
              <a:t>- Le déterminant porte la marque du cas, on est hors règle du revolver, l’épithète prend « </a:t>
            </a:r>
            <a:r>
              <a:rPr lang="fr-FR" sz="1400" dirty="0" smtClean="0">
                <a:solidFill>
                  <a:schemeClr val="accent3"/>
                </a:solidFill>
              </a:rPr>
              <a:t>en</a:t>
            </a:r>
            <a:r>
              <a:rPr lang="fr-FR" sz="1400" dirty="0" smtClean="0"/>
              <a:t> »</a:t>
            </a:r>
            <a:endParaRPr lang="fr-FR" sz="1400" dirty="0"/>
          </a:p>
        </p:txBody>
      </p:sp>
      <p:sp>
        <p:nvSpPr>
          <p:cNvPr id="17" name="Flèche droite 16"/>
          <p:cNvSpPr/>
          <p:nvPr/>
        </p:nvSpPr>
        <p:spPr>
          <a:xfrm>
            <a:off x="6130889" y="4869160"/>
            <a:ext cx="576064" cy="7200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524891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8" grpId="0"/>
    </p:bld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136</TotalTime>
  <Words>145</Words>
  <Application>Microsoft Office PowerPoint</Application>
  <PresentationFormat>Affichage à l'écran (4:3)</PresentationFormat>
  <Paragraphs>53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La déclinaison de l’adjectif épithète</vt:lpstr>
      <vt:lpstr>Le groupe nominal est composé de 3 champs</vt:lpstr>
      <vt:lpstr>L’adjectif épithète se décline</vt:lpstr>
    </vt:vector>
  </TitlesOfParts>
  <Company>CCI-ESC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 déclinaison de l’adjectif épithète</dc:title>
  <dc:creator>Cécile</dc:creator>
  <cp:lastModifiedBy>Cécile</cp:lastModifiedBy>
  <cp:revision>8</cp:revision>
  <dcterms:created xsi:type="dcterms:W3CDTF">2018-04-06T13:40:28Z</dcterms:created>
  <dcterms:modified xsi:type="dcterms:W3CDTF">2018-04-06T15:56:34Z</dcterms:modified>
</cp:coreProperties>
</file>