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_rels/slide29.xml.rels" ContentType="application/vnd.openxmlformats-package.relationships+xml"/>
  <Override PartName="/ppt/slides/_rels/slide28.xml.rels" ContentType="application/vnd.openxmlformats-package.relationships+xml"/>
  <Override PartName="/ppt/slides/_rels/slide34.xml.rels" ContentType="application/vnd.openxmlformats-package.relationships+xml"/>
  <Override PartName="/ppt/slides/_rels/slide2.xml.rels" ContentType="application/vnd.openxmlformats-package.relationships+xml"/>
  <Override PartName="/ppt/slides/_rels/slide30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33.xml.rels" ContentType="application/vnd.openxmlformats-package.relationships+xml"/>
  <Override PartName="/ppt/slides/_rels/slide1.xml.rels" ContentType="application/vnd.openxmlformats-package.relationships+xml"/>
  <Override PartName="/ppt/slides/_rels/slide31.xml.rels" ContentType="application/vnd.openxmlformats-package.relationships+xml"/>
  <Override PartName="/ppt/slides/_rels/slide25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0.xml.rels" ContentType="application/vnd.openxmlformats-package.relationships+xml"/>
  <Override PartName="/ppt/slides/_rels/slide16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21.xml.rels" ContentType="application/vnd.openxmlformats-package.relationships+xml"/>
  <Override PartName="/ppt/slides/_rels/slide10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23.xml.rels" ContentType="application/vnd.openxmlformats-package.relationships+xml"/>
  <Override PartName="/ppt/slides/_rels/slide32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media/image36.jpeg" ContentType="image/jpeg"/>
  <Override PartName="/ppt/media/image35.jpeg" ContentType="image/jpeg"/>
  <Override PartName="/ppt/media/image34.jpeg" ContentType="image/jpeg"/>
  <Override PartName="/ppt/media/image33.jpeg" ContentType="image/jpeg"/>
  <Override PartName="/ppt/media/image32.jpeg" ContentType="image/jpeg"/>
  <Override PartName="/ppt/media/image38.jpeg" ContentType="image/jpeg"/>
  <Override PartName="/ppt/media/image31.jpeg" ContentType="image/jpeg"/>
  <Override PartName="/ppt/media/image29.jpeg" ContentType="image/jpeg"/>
  <Override PartName="/ppt/media/image7.jpeg" ContentType="image/jpeg"/>
  <Override PartName="/ppt/media/image28.jpeg" ContentType="image/jpeg"/>
  <Override PartName="/ppt/media/image27.jpeg" ContentType="image/jpeg"/>
  <Override PartName="/ppt/media/image26.jpeg" ContentType="image/jpeg"/>
  <Override PartName="/ppt/media/image25.jpeg" ContentType="image/jpeg"/>
  <Override PartName="/ppt/media/image24.jpeg" ContentType="image/jpeg"/>
  <Override PartName="/ppt/media/image20.jpeg" ContentType="image/jpeg"/>
  <Override PartName="/ppt/media/image4.png" ContentType="image/png"/>
  <Override PartName="/ppt/media/image53.jpeg" ContentType="image/jpeg"/>
  <Override PartName="/ppt/media/image6.png" ContentType="image/png"/>
  <Override PartName="/ppt/media/image5.png" ContentType="image/png"/>
  <Override PartName="/ppt/media/image3.png" ContentType="image/png"/>
  <Override PartName="/ppt/media/image46.jpeg" ContentType="image/jpeg"/>
  <Override PartName="/ppt/media/image47.jpeg" ContentType="image/jpeg"/>
  <Override PartName="/ppt/media/image48.jpeg" ContentType="image/jpeg"/>
  <Override PartName="/ppt/media/image15.jpeg" ContentType="image/jpeg"/>
  <Override PartName="/ppt/media/image49.jpeg" ContentType="image/jpeg"/>
  <Override PartName="/ppt/media/image16.jpeg" ContentType="image/jpeg"/>
  <Override PartName="/ppt/media/image45.jpeg" ContentType="image/jpeg"/>
  <Override PartName="/ppt/media/image12.jpeg" ContentType="image/jpeg"/>
  <Override PartName="/ppt/media/image44.jpeg" ContentType="image/jpeg"/>
  <Override PartName="/ppt/media/image11.jpeg" ContentType="image/jpeg"/>
  <Override PartName="/ppt/media/image43.jpeg" ContentType="image/jpeg"/>
  <Override PartName="/ppt/media/image10.jpeg" ContentType="image/jpeg"/>
  <Override PartName="/ppt/media/image18.jpeg" ContentType="image/jpeg"/>
  <Override PartName="/ppt/media/image19.jpeg" ContentType="image/jpeg"/>
  <Override PartName="/ppt/media/image42.png" ContentType="image/png"/>
  <Override PartName="/ppt/media/image56.png" ContentType="image/png"/>
  <Override PartName="/ppt/media/image41.png" ContentType="image/png"/>
  <Override PartName="/ppt/media/image13.png" ContentType="image/png"/>
  <Override PartName="/ppt/media/image8.jpeg" ContentType="image/jpeg"/>
  <Override PartName="/ppt/media/image17.png" ContentType="image/png"/>
  <Override PartName="/ppt/media/image9.jpeg" ContentType="image/jpeg"/>
  <Override PartName="/ppt/media/image21.png" ContentType="image/png"/>
  <Override PartName="/ppt/media/image22.png" ContentType="image/png"/>
  <Override PartName="/ppt/media/image23.png" ContentType="image/png"/>
  <Override PartName="/ppt/media/image55.png" ContentType="image/png"/>
  <Override PartName="/ppt/media/image30.png" ContentType="image/png"/>
  <Override PartName="/ppt/media/image54.jpeg" ContentType="image/jpeg"/>
  <Override PartName="/ppt/media/image51.jpeg" ContentType="image/jpeg"/>
  <Override PartName="/ppt/media/image52.jpeg" ContentType="image/jpeg"/>
  <Override PartName="/ppt/media/image50.jpeg" ContentType="image/jpeg"/>
  <Override PartName="/ppt/media/image39.png" ContentType="image/png"/>
  <Override PartName="/ppt/media/image14.png" ContentType="image/png"/>
  <Override PartName="/ppt/media/image37.jpeg" ContentType="image/jpeg"/>
  <Override PartName="/ppt/media/image2.png" ContentType="image/png"/>
  <Override PartName="/ppt/media/image1.png" ContentType="image/png"/>
  <Override PartName="/ppt/media/image40.jpeg" ContentType="image/jpe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</p:sldIdLst>
  <p:sldSz cx="12192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2" descr="\\DROBO-FS\QuickDrops\JB\PPTX NG\Droplets\LightingOverlay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1" name="Picture 6" descr="Droplets-HD-Title-R1d.png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751040" y="1300680"/>
            <a:ext cx="8689680" cy="2508840"/>
          </a:xfrm>
          <a:prstGeom prst="rect">
            <a:avLst/>
          </a:prstGeom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de-DE" sz="4800" spc="-1" strike="noStrike" cap="all">
                <a:solidFill>
                  <a:srgbClr val="000000"/>
                </a:solidFill>
                <a:latin typeface="Tw Cen MT"/>
              </a:rPr>
              <a:t>Modifiez le style du titre</a:t>
            </a:r>
            <a:endParaRPr b="0" lang="de-DE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/>
          </p:nvPr>
        </p:nvSpPr>
        <p:spPr>
          <a:xfrm>
            <a:off x="7678800" y="58831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51F990D-3FFD-4911-8013-ADCFBF16265E}" type="datetime">
              <a:rPr b="0" lang="en-US" sz="1000" spc="-1" strike="noStrike">
                <a:solidFill>
                  <a:srgbClr val="000000"/>
                </a:solidFill>
                <a:latin typeface="Arial"/>
              </a:rPr>
              <a:t>3/23/20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/>
          </p:nvPr>
        </p:nvSpPr>
        <p:spPr>
          <a:xfrm>
            <a:off x="913680" y="5883120"/>
            <a:ext cx="667260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/>
          </p:nvPr>
        </p:nvSpPr>
        <p:spPr>
          <a:xfrm>
            <a:off x="10514160" y="5883120"/>
            <a:ext cx="7639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39906EB-DDB1-45FE-8B9A-DEFD6730A95A}" type="slidenum">
              <a:rPr b="0" lang="en-US" sz="10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 cap="all">
                <a:solidFill>
                  <a:srgbClr val="000000"/>
                </a:solidFill>
                <a:latin typeface="Tw Cen MT"/>
              </a:rPr>
              <a:t>Click to edit the outline text format</a:t>
            </a:r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600" spc="-1" strike="noStrike" cap="all">
                <a:solidFill>
                  <a:srgbClr val="000000"/>
                </a:solidFill>
                <a:latin typeface="Tw Cen MT"/>
              </a:rPr>
              <a:t>Second Outline Level</a:t>
            </a:r>
            <a:endParaRPr b="0" lang="de-DE" sz="1600" spc="-1" strike="noStrike" cap="all">
              <a:solidFill>
                <a:srgbClr val="000000"/>
              </a:solidFill>
              <a:latin typeface="Tw Cen M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400" spc="-1" strike="noStrike" cap="all">
                <a:solidFill>
                  <a:srgbClr val="000000"/>
                </a:solidFill>
                <a:latin typeface="Tw Cen MT"/>
              </a:rPr>
              <a:t>Third Outline Level</a:t>
            </a:r>
            <a:endParaRPr b="0" lang="de-DE" sz="1400" spc="-1" strike="noStrike" cap="all">
              <a:solidFill>
                <a:srgbClr val="000000"/>
              </a:solidFill>
              <a:latin typeface="Tw Cen MT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400" spc="-1" strike="noStrike" cap="all">
                <a:solidFill>
                  <a:srgbClr val="000000"/>
                </a:solidFill>
                <a:latin typeface="Tw Cen MT"/>
              </a:rPr>
              <a:t>Fourth Outline Level</a:t>
            </a:r>
            <a:endParaRPr b="0" lang="de-DE" sz="1400" spc="-1" strike="noStrike" cap="all">
              <a:solidFill>
                <a:srgbClr val="000000"/>
              </a:solidFill>
              <a:latin typeface="Tw Cen MT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 cap="all">
                <a:solidFill>
                  <a:srgbClr val="000000"/>
                </a:solidFill>
                <a:latin typeface="Tw Cen MT"/>
              </a:rPr>
              <a:t>Fifth Outline Level</a:t>
            </a:r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 cap="all">
                <a:solidFill>
                  <a:srgbClr val="000000"/>
                </a:solidFill>
                <a:latin typeface="Tw Cen MT"/>
              </a:rPr>
              <a:t>Sixth Outline Level</a:t>
            </a:r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 cap="all">
                <a:solidFill>
                  <a:srgbClr val="000000"/>
                </a:solidFill>
                <a:latin typeface="Tw Cen MT"/>
              </a:rPr>
              <a:t>Seventh Outline Level</a:t>
            </a:r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\\DROBO-FS\QuickDrops\JB\PPTX NG\Droplets\LightingOverlay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44" name="Picture 2" descr="Droplets-HD-Content-R1d.png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913680" y="618480"/>
            <a:ext cx="10364040" cy="15958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de-DE" sz="3600" spc="-1" strike="noStrike" cap="all">
                <a:solidFill>
                  <a:srgbClr val="000000"/>
                </a:solidFill>
                <a:latin typeface="Tw Cen MT"/>
              </a:rPr>
              <a:t>Modifiez le style du titre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913680" y="2367000"/>
            <a:ext cx="10363320" cy="342360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000" spc="-1" strike="noStrike" cap="all">
                <a:solidFill>
                  <a:srgbClr val="000000"/>
                </a:solidFill>
                <a:latin typeface="Tw Cen MT"/>
              </a:rPr>
              <a:t>Modifiez les styles du texte du masque</a:t>
            </a:r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  <a:p>
            <a:pPr lvl="1" marL="685800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 cap="all">
                <a:solidFill>
                  <a:srgbClr val="000000"/>
                </a:solidFill>
                <a:latin typeface="Tw Cen MT"/>
              </a:rPr>
              <a:t>Deuxième niveau</a:t>
            </a:r>
            <a:endParaRPr b="0" lang="de-DE" sz="1800" spc="-1" strike="noStrike" cap="all">
              <a:solidFill>
                <a:srgbClr val="000000"/>
              </a:solidFill>
              <a:latin typeface="Tw Cen MT"/>
            </a:endParaRPr>
          </a:p>
          <a:p>
            <a:pPr lvl="2" marL="1143000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600" spc="-1" strike="noStrike" cap="all">
                <a:solidFill>
                  <a:srgbClr val="000000"/>
                </a:solidFill>
                <a:latin typeface="Tw Cen MT"/>
              </a:rPr>
              <a:t>Troisième niveau</a:t>
            </a:r>
            <a:endParaRPr b="0" lang="de-DE" sz="1600" spc="-1" strike="noStrike" cap="all">
              <a:solidFill>
                <a:srgbClr val="000000"/>
              </a:solidFill>
              <a:latin typeface="Tw Cen MT"/>
            </a:endParaRPr>
          </a:p>
          <a:p>
            <a:pPr lvl="3" marL="1600200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400" spc="-1" strike="noStrike" cap="all">
                <a:solidFill>
                  <a:srgbClr val="000000"/>
                </a:solidFill>
                <a:latin typeface="Tw Cen MT"/>
              </a:rPr>
              <a:t>Quatrième niveau</a:t>
            </a:r>
            <a:endParaRPr b="0" lang="de-DE" sz="1400" spc="-1" strike="noStrike" cap="all">
              <a:solidFill>
                <a:srgbClr val="000000"/>
              </a:solidFill>
              <a:latin typeface="Tw Cen MT"/>
            </a:endParaRPr>
          </a:p>
          <a:p>
            <a:pPr lvl="4" marL="2057400" indent="-22824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400" spc="-1" strike="noStrike" cap="all">
                <a:solidFill>
                  <a:srgbClr val="000000"/>
                </a:solidFill>
                <a:latin typeface="Tw Cen MT"/>
              </a:rPr>
              <a:t>Cinquième niveau</a:t>
            </a:r>
            <a:endParaRPr b="0" lang="de-DE" sz="1400" spc="-1" strike="noStrike" cap="all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dt"/>
          </p:nvPr>
        </p:nvSpPr>
        <p:spPr>
          <a:xfrm>
            <a:off x="7678800" y="58831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8969A96-78D7-4936-B465-C44C0BC71889}" type="datetime">
              <a:rPr b="0" lang="en-US" sz="1000" spc="-1" strike="noStrike">
                <a:solidFill>
                  <a:srgbClr val="000000"/>
                </a:solidFill>
                <a:latin typeface="Arial"/>
              </a:rPr>
              <a:t>3/23/20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ftr"/>
          </p:nvPr>
        </p:nvSpPr>
        <p:spPr>
          <a:xfrm>
            <a:off x="913680" y="5883120"/>
            <a:ext cx="667260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sldNum"/>
          </p:nvPr>
        </p:nvSpPr>
        <p:spPr>
          <a:xfrm>
            <a:off x="10514160" y="5883120"/>
            <a:ext cx="7639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D559931-CF41-4FE8-A468-4BD50CAC087F}" type="slidenum">
              <a:rPr b="0" lang="en-US" sz="10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2" descr="\\DROBO-FS\QuickDrops\JB\PPTX NG\Droplets\LightingOverlay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87" name="Picture 6" descr="Droplets-HD-Content-R1d.png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88" name="PlaceHolder 1"/>
          <p:cNvSpPr>
            <a:spLocks noGrp="1"/>
          </p:cNvSpPr>
          <p:nvPr>
            <p:ph type="dt"/>
          </p:nvPr>
        </p:nvSpPr>
        <p:spPr>
          <a:xfrm>
            <a:off x="7678800" y="58831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67384D5-89A8-4343-A86A-3E09356F48A9}" type="datetime">
              <a:rPr b="0" lang="en-US" sz="1000" spc="-1" strike="noStrike">
                <a:solidFill>
                  <a:srgbClr val="000000"/>
                </a:solidFill>
                <a:latin typeface="Arial"/>
              </a:rPr>
              <a:t>3/23/20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ftr"/>
          </p:nvPr>
        </p:nvSpPr>
        <p:spPr>
          <a:xfrm>
            <a:off x="913680" y="5883120"/>
            <a:ext cx="667260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sldNum"/>
          </p:nvPr>
        </p:nvSpPr>
        <p:spPr>
          <a:xfrm>
            <a:off x="10514160" y="5883120"/>
            <a:ext cx="7639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5C51621-C231-4B24-B10B-568E6F6B00A0}" type="slidenum">
              <a:rPr b="0" lang="en-US" sz="10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de-DE" sz="36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 cap="all">
                <a:solidFill>
                  <a:srgbClr val="000000"/>
                </a:solidFill>
                <a:latin typeface="Tw Cen MT"/>
              </a:rPr>
              <a:t>Click to edit the outline text format</a:t>
            </a:r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600" spc="-1" strike="noStrike" cap="all">
                <a:solidFill>
                  <a:srgbClr val="000000"/>
                </a:solidFill>
                <a:latin typeface="Tw Cen MT"/>
              </a:rPr>
              <a:t>Second Outline Level</a:t>
            </a:r>
            <a:endParaRPr b="0" lang="de-DE" sz="1600" spc="-1" strike="noStrike" cap="all">
              <a:solidFill>
                <a:srgbClr val="000000"/>
              </a:solidFill>
              <a:latin typeface="Tw Cen M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400" spc="-1" strike="noStrike" cap="all">
                <a:solidFill>
                  <a:srgbClr val="000000"/>
                </a:solidFill>
                <a:latin typeface="Tw Cen MT"/>
              </a:rPr>
              <a:t>Third Outline Level</a:t>
            </a:r>
            <a:endParaRPr b="0" lang="de-DE" sz="1400" spc="-1" strike="noStrike" cap="all">
              <a:solidFill>
                <a:srgbClr val="000000"/>
              </a:solidFill>
              <a:latin typeface="Tw Cen MT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400" spc="-1" strike="noStrike" cap="all">
                <a:solidFill>
                  <a:srgbClr val="000000"/>
                </a:solidFill>
                <a:latin typeface="Tw Cen MT"/>
              </a:rPr>
              <a:t>Fourth Outline Level</a:t>
            </a:r>
            <a:endParaRPr b="0" lang="de-DE" sz="1400" spc="-1" strike="noStrike" cap="all">
              <a:solidFill>
                <a:srgbClr val="000000"/>
              </a:solidFill>
              <a:latin typeface="Tw Cen MT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 cap="all">
                <a:solidFill>
                  <a:srgbClr val="000000"/>
                </a:solidFill>
                <a:latin typeface="Tw Cen MT"/>
              </a:rPr>
              <a:t>Fifth Outline Level</a:t>
            </a:r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 cap="all">
                <a:solidFill>
                  <a:srgbClr val="000000"/>
                </a:solidFill>
                <a:latin typeface="Tw Cen MT"/>
              </a:rPr>
              <a:t>Sixth Outline Level</a:t>
            </a:r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 cap="all">
                <a:solidFill>
                  <a:srgbClr val="000000"/>
                </a:solidFill>
                <a:latin typeface="Tw Cen MT"/>
              </a:rPr>
              <a:t>Seventh Outline Level</a:t>
            </a:r>
            <a:endParaRPr b="0" lang="de-DE" sz="2000" spc="-1" strike="noStrike" cap="all">
              <a:solidFill>
                <a:srgbClr val="000000"/>
              </a:solidFill>
              <a:latin typeface="Tw Cen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png"/><Relationship Id="rId3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jpeg"/><Relationship Id="rId3" Type="http://schemas.openxmlformats.org/officeDocument/2006/relationships/image" Target="../media/image44.jpeg"/><Relationship Id="rId4" Type="http://schemas.openxmlformats.org/officeDocument/2006/relationships/slideLayout" Target="../slideLayouts/slideLayout2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image" Target="../media/image46.jpeg"/><Relationship Id="rId3" Type="http://schemas.openxmlformats.org/officeDocument/2006/relationships/slideLayout" Target="../slideLayouts/slideLayout2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image" Target="../media/image48.jpeg"/><Relationship Id="rId3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image" Target="../media/image50.jpeg"/><Relationship Id="rId3" Type="http://schemas.openxmlformats.org/officeDocument/2006/relationships/slideLayout" Target="../slideLayouts/slideLayout2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image" Target="../media/image52.jpeg"/><Relationship Id="rId3" Type="http://schemas.openxmlformats.org/officeDocument/2006/relationships/slideLayout" Target="../slideLayouts/slideLayout2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image" Target="../media/image54.jpeg"/><Relationship Id="rId3" Type="http://schemas.openxmlformats.org/officeDocument/2006/relationships/slideLayout" Target="../slideLayouts/slideLayout2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slideLayout" Target="../slideLayouts/slideLayout2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4374720" y="3474360"/>
            <a:ext cx="2902680" cy="3140640"/>
          </a:xfrm>
          <a:prstGeom prst="ellipse">
            <a:avLst/>
          </a:prstGeom>
          <a:blipFill rotWithShape="0">
            <a:blip r:embed="rId1"/>
            <a:stretch>
              <a:fillRect l="3537" t="6323" r="50940" b="13328"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30" name="CustomShape 2"/>
          <p:cNvSpPr/>
          <p:nvPr/>
        </p:nvSpPr>
        <p:spPr>
          <a:xfrm>
            <a:off x="6780240" y="3846240"/>
            <a:ext cx="2533320" cy="107136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 l="5969" t="87188" r="75371" b="-60"/>
            </a:stretch>
          </a:blipFill>
          <a:ln>
            <a:noFill/>
          </a:ln>
          <a:effectLst>
            <a:outerShdw algn="tl" blurRad="152400" dir="868217" dist="11525" kx="110000" ky="200000" rotWithShape="0" sy="9800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dir="t" rig="threeP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131" name="CustomShape 3"/>
          <p:cNvSpPr/>
          <p:nvPr/>
        </p:nvSpPr>
        <p:spPr>
          <a:xfrm>
            <a:off x="1388520" y="2118600"/>
            <a:ext cx="940428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en-US" sz="5400" spc="-1" strike="noStrike">
                <a:solidFill>
                  <a:srgbClr val="d5edfc"/>
                </a:solidFill>
                <a:latin typeface="Arial"/>
              </a:rPr>
              <a:t>UNSER SOZIALPRAKTIKUM</a:t>
            </a:r>
            <a:endParaRPr b="0" lang="en-US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2204280" y="776520"/>
            <a:ext cx="781200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Mit den Krankenschwestern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über das Praktikum </a:t>
            </a:r>
            <a:r>
              <a:rPr b="0" lang="en-US" sz="3200" spc="-1" strike="noStrike">
                <a:solidFill>
                  <a:srgbClr val="ff0000"/>
                </a:solidFill>
                <a:latin typeface="Arial"/>
              </a:rPr>
              <a:t>sprechen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8481600" y="2729880"/>
            <a:ext cx="3647520" cy="456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ff0000"/>
                </a:solidFill>
                <a:latin typeface="Arial"/>
              </a:rPr>
              <a:t>(haben … gesprochen)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77" name="CustomShape 3"/>
          <p:cNvSpPr/>
          <p:nvPr/>
        </p:nvSpPr>
        <p:spPr>
          <a:xfrm>
            <a:off x="8293680" y="2148480"/>
            <a:ext cx="393120" cy="335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8" name="CustomShape 4"/>
          <p:cNvSpPr/>
          <p:nvPr/>
        </p:nvSpPr>
        <p:spPr>
          <a:xfrm>
            <a:off x="33120" y="4941360"/>
            <a:ext cx="1202508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6840" algn="ctr">
              <a:lnSpc>
                <a:spcPct val="100000"/>
              </a:lnSpc>
              <a:buClr>
                <a:srgbClr val="000000"/>
              </a:buClr>
              <a:buFont typeface="Wingdings 3" charset="2"/>
              <a:buChar char=""/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</a:rPr>
              <a:t>Stefanie und Moritz haben mit den Krankenschwestern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</a:rPr>
              <a:t>über das Praktikum gesprochen.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79" name="CustomShape 5"/>
          <p:cNvSpPr/>
          <p:nvPr/>
        </p:nvSpPr>
        <p:spPr>
          <a:xfrm>
            <a:off x="5222880" y="2779200"/>
            <a:ext cx="1774800" cy="1774800"/>
          </a:xfrm>
          <a:prstGeom prst="roundRect">
            <a:avLst>
              <a:gd name="adj" fmla="val 8594"/>
            </a:avLst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2" dur="indefinite" restart="never" nodeType="tmRoot">
          <p:childTnLst>
            <p:seq>
              <p:cTn id="193" dur="indefinite" nodeType="mainSeq">
                <p:childTnLst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1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20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20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nodeType="with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21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21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2" descr="C:\Users\Myriam\AppData\Local\Microsoft\Windows\Temporary Internet Files\Content.IE5\10DFAVR2\MC900433934[1].png"/>
          <p:cNvPicPr/>
          <p:nvPr/>
        </p:nvPicPr>
        <p:blipFill>
          <a:blip r:embed="rId1"/>
          <a:stretch/>
        </p:blipFill>
        <p:spPr>
          <a:xfrm>
            <a:off x="5316120" y="3165480"/>
            <a:ext cx="1549080" cy="1547280"/>
          </a:xfrm>
          <a:prstGeom prst="rect">
            <a:avLst/>
          </a:prstGeom>
          <a:ln w="9360">
            <a:noFill/>
          </a:ln>
        </p:spPr>
      </p:pic>
      <p:sp>
        <p:nvSpPr>
          <p:cNvPr id="181" name="CustomShape 1"/>
          <p:cNvSpPr/>
          <p:nvPr/>
        </p:nvSpPr>
        <p:spPr>
          <a:xfrm>
            <a:off x="4969080" y="4725720"/>
            <a:ext cx="2062440" cy="456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en-US" sz="2400" spc="-1" strike="noStrike">
                <a:solidFill>
                  <a:srgbClr val="000000"/>
                </a:solidFill>
                <a:latin typeface="Arial"/>
              </a:rPr>
              <a:t>(Arbeitsblatt)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2169720" y="2118600"/>
            <a:ext cx="784224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en-US" sz="5400" spc="-1" strike="noStrike">
                <a:solidFill>
                  <a:srgbClr val="d5edfc"/>
                </a:solidFill>
                <a:latin typeface="Arial"/>
              </a:rPr>
              <a:t>JETZT SEID IHR DRAN!</a:t>
            </a:r>
            <a:endParaRPr b="0" lang="en-US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" name="Table 1"/>
          <p:cNvGraphicFramePr/>
          <p:nvPr/>
        </p:nvGraphicFramePr>
        <p:xfrm>
          <a:off x="2031840" y="260640"/>
          <a:ext cx="9608400" cy="6408360"/>
        </p:xfrm>
        <a:graphic>
          <a:graphicData uri="http://schemas.openxmlformats.org/drawingml/2006/table">
            <a:tbl>
              <a:tblPr/>
              <a:tblGrid>
                <a:gridCol w="1255680"/>
                <a:gridCol w="8352720"/>
              </a:tblGrid>
              <a:tr h="492840">
                <a:tc>
                  <a:tcPr marL="91440" marR="91440">
                    <a:lnL w="9360">
                      <a:solidFill>
                        <a:srgbClr val="2582be"/>
                      </a:solidFill>
                    </a:lnL>
                    <a:lnR w="9360">
                      <a:solidFill>
                        <a:srgbClr val="2582be"/>
                      </a:solidFill>
                    </a:lnR>
                    <a:lnT w="9360">
                      <a:solidFill>
                        <a:srgbClr val="2582be"/>
                      </a:solidFill>
                    </a:lnT>
                    <a:lnB w="9360">
                      <a:solidFill>
                        <a:srgbClr val="2582be"/>
                      </a:solidFill>
                    </a:lnB>
                    <a:solidFill>
                      <a:srgbClr val="2fa3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PROGRAMM (04.10.15)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2582be"/>
                      </a:solidFill>
                    </a:lnL>
                    <a:lnR w="9360">
                      <a:solidFill>
                        <a:srgbClr val="2582be"/>
                      </a:solidFill>
                    </a:lnR>
                    <a:lnT w="9360">
                      <a:solidFill>
                        <a:srgbClr val="2582be"/>
                      </a:solidFill>
                    </a:lnT>
                    <a:lnB w="9360">
                      <a:solidFill>
                        <a:srgbClr val="2582be"/>
                      </a:solidFill>
                    </a:lnB>
                    <a:solidFill>
                      <a:srgbClr val="2fa3ee"/>
                    </a:solidFill>
                  </a:tcPr>
                </a:tc>
              </a:tr>
              <a:tr h="49284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6:30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2582be"/>
                      </a:solidFill>
                    </a:lnL>
                    <a:lnR w="9360">
                      <a:solidFill>
                        <a:srgbClr val="2582be"/>
                      </a:solidFill>
                    </a:lnR>
                    <a:lnT w="9360">
                      <a:solidFill>
                        <a:srgbClr val="2582be"/>
                      </a:solidFill>
                    </a:lnT>
                    <a:lnB w="9360">
                      <a:solidFill>
                        <a:srgbClr val="2582be"/>
                      </a:solidFill>
                    </a:lnB>
                    <a:noFill/>
                  </a:tcPr>
                </a:tc>
                <a:tc>
                  <a:tcPr marL="91440" marR="91440">
                    <a:lnL w="9360">
                      <a:solidFill>
                        <a:srgbClr val="2582be"/>
                      </a:solidFill>
                    </a:lnL>
                    <a:lnR w="9360">
                      <a:solidFill>
                        <a:srgbClr val="2582be"/>
                      </a:solidFill>
                    </a:lnR>
                    <a:lnT w="9360">
                      <a:solidFill>
                        <a:srgbClr val="2582be"/>
                      </a:solidFill>
                    </a:lnT>
                    <a:lnB w="9360">
                      <a:solidFill>
                        <a:srgbClr val="2582be"/>
                      </a:solidFill>
                    </a:lnB>
                    <a:noFill/>
                  </a:tcPr>
                </a:tc>
              </a:tr>
              <a:tr h="49284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7:00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2582be"/>
                      </a:solidFill>
                    </a:lnL>
                    <a:lnR w="9360">
                      <a:solidFill>
                        <a:srgbClr val="2582be"/>
                      </a:solidFill>
                    </a:lnR>
                    <a:lnT w="9360">
                      <a:solidFill>
                        <a:srgbClr val="2582be"/>
                      </a:solidFill>
                    </a:lnT>
                    <a:lnB w="9360">
                      <a:solidFill>
                        <a:srgbClr val="2582be"/>
                      </a:solidFill>
                    </a:lnB>
                    <a:noFill/>
                  </a:tcPr>
                </a:tc>
                <a:tc>
                  <a:tcPr marL="91440" marR="91440">
                    <a:lnL w="9360">
                      <a:solidFill>
                        <a:srgbClr val="2582be"/>
                      </a:solidFill>
                    </a:lnL>
                    <a:lnR w="9360">
                      <a:solidFill>
                        <a:srgbClr val="2582be"/>
                      </a:solidFill>
                    </a:lnR>
                    <a:lnT w="9360">
                      <a:solidFill>
                        <a:srgbClr val="2582be"/>
                      </a:solidFill>
                    </a:lnT>
                    <a:lnB w="9360">
                      <a:solidFill>
                        <a:srgbClr val="2582be"/>
                      </a:solidFill>
                    </a:lnB>
                    <a:noFill/>
                  </a:tcPr>
                </a:tc>
              </a:tr>
              <a:tr h="49284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8:00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2582be"/>
                      </a:solidFill>
                    </a:lnL>
                    <a:lnR w="9360">
                      <a:solidFill>
                        <a:srgbClr val="2582be"/>
                      </a:solidFill>
                    </a:lnR>
                    <a:lnT w="9360">
                      <a:solidFill>
                        <a:srgbClr val="2582be"/>
                      </a:solidFill>
                    </a:lnT>
                    <a:lnB w="9360">
                      <a:solidFill>
                        <a:srgbClr val="2582be"/>
                      </a:solidFill>
                    </a:lnB>
                    <a:noFill/>
                  </a:tcPr>
                </a:tc>
                <a:tc>
                  <a:tcPr marL="91440" marR="91440">
                    <a:lnL w="9360">
                      <a:solidFill>
                        <a:srgbClr val="2582be"/>
                      </a:solidFill>
                    </a:lnL>
                    <a:lnR w="9360">
                      <a:solidFill>
                        <a:srgbClr val="2582be"/>
                      </a:solidFill>
                    </a:lnR>
                    <a:lnT w="9360">
                      <a:solidFill>
                        <a:srgbClr val="2582be"/>
                      </a:solidFill>
                    </a:lnT>
                    <a:lnB w="9360">
                      <a:solidFill>
                        <a:srgbClr val="2582be"/>
                      </a:solidFill>
                    </a:lnB>
                    <a:noFill/>
                  </a:tcPr>
                </a:tc>
              </a:tr>
              <a:tr h="49284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9:00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2582be"/>
                      </a:solidFill>
                    </a:lnL>
                    <a:lnR w="9360">
                      <a:solidFill>
                        <a:srgbClr val="2582be"/>
                      </a:solidFill>
                    </a:lnR>
                    <a:lnT w="9360">
                      <a:solidFill>
                        <a:srgbClr val="2582be"/>
                      </a:solidFill>
                    </a:lnT>
                    <a:lnB w="9360">
                      <a:solidFill>
                        <a:srgbClr val="2582be"/>
                      </a:solidFill>
                    </a:lnB>
                    <a:noFill/>
                  </a:tcPr>
                </a:tc>
                <a:tc>
                  <a:tcPr marL="91440" marR="91440">
                    <a:lnL w="9360">
                      <a:solidFill>
                        <a:srgbClr val="2582be"/>
                      </a:solidFill>
                    </a:lnL>
                    <a:lnR w="9360">
                      <a:solidFill>
                        <a:srgbClr val="2582be"/>
                      </a:solidFill>
                    </a:lnR>
                    <a:lnT w="9360">
                      <a:solidFill>
                        <a:srgbClr val="2582be"/>
                      </a:solidFill>
                    </a:lnT>
                    <a:lnB w="9360">
                      <a:solidFill>
                        <a:srgbClr val="2582be"/>
                      </a:solidFill>
                    </a:lnB>
                    <a:noFill/>
                  </a:tcPr>
                </a:tc>
              </a:tr>
              <a:tr h="49284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10:00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2582be"/>
                      </a:solidFill>
                    </a:lnL>
                    <a:lnR w="9360">
                      <a:solidFill>
                        <a:srgbClr val="2582be"/>
                      </a:solidFill>
                    </a:lnR>
                    <a:lnT w="9360">
                      <a:solidFill>
                        <a:srgbClr val="2582be"/>
                      </a:solidFill>
                    </a:lnT>
                    <a:lnB w="9360">
                      <a:solidFill>
                        <a:srgbClr val="2582be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PAUSE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2582be"/>
                      </a:solidFill>
                    </a:lnL>
                    <a:lnR w="9360">
                      <a:solidFill>
                        <a:srgbClr val="2582be"/>
                      </a:solidFill>
                    </a:lnR>
                    <a:lnT w="9360">
                      <a:solidFill>
                        <a:srgbClr val="2582be"/>
                      </a:solidFill>
                    </a:lnT>
                    <a:lnB w="9360">
                      <a:solidFill>
                        <a:srgbClr val="2582be"/>
                      </a:solidFill>
                    </a:lnB>
                    <a:noFill/>
                  </a:tcPr>
                </a:tc>
              </a:tr>
              <a:tr h="49284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10:30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2582be"/>
                      </a:solidFill>
                    </a:lnL>
                    <a:lnR w="9360">
                      <a:solidFill>
                        <a:srgbClr val="2582be"/>
                      </a:solidFill>
                    </a:lnR>
                    <a:lnT w="9360">
                      <a:solidFill>
                        <a:srgbClr val="2582be"/>
                      </a:solidFill>
                    </a:lnT>
                    <a:lnB w="9360">
                      <a:solidFill>
                        <a:srgbClr val="2582be"/>
                      </a:solidFill>
                    </a:lnB>
                    <a:noFill/>
                  </a:tcPr>
                </a:tc>
                <a:tc>
                  <a:tcPr marL="91440" marR="91440">
                    <a:lnL w="9360">
                      <a:solidFill>
                        <a:srgbClr val="2582be"/>
                      </a:solidFill>
                    </a:lnL>
                    <a:lnR w="9360">
                      <a:solidFill>
                        <a:srgbClr val="2582be"/>
                      </a:solidFill>
                    </a:lnR>
                    <a:lnT w="9360">
                      <a:solidFill>
                        <a:srgbClr val="2582be"/>
                      </a:solidFill>
                    </a:lnT>
                    <a:lnB w="9360">
                      <a:solidFill>
                        <a:srgbClr val="2582be"/>
                      </a:solidFill>
                    </a:lnB>
                    <a:noFill/>
                  </a:tcPr>
                </a:tc>
              </a:tr>
              <a:tr h="49284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11:00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2582be"/>
                      </a:solidFill>
                    </a:lnL>
                    <a:lnR w="9360">
                      <a:solidFill>
                        <a:srgbClr val="2582be"/>
                      </a:solidFill>
                    </a:lnR>
                    <a:lnT w="9360">
                      <a:solidFill>
                        <a:srgbClr val="2582be"/>
                      </a:solidFill>
                    </a:lnT>
                    <a:lnB w="9360">
                      <a:solidFill>
                        <a:srgbClr val="2582be"/>
                      </a:solidFill>
                    </a:lnB>
                    <a:noFill/>
                  </a:tcPr>
                </a:tc>
                <a:tc>
                  <a:tcPr marL="91440" marR="91440">
                    <a:lnL w="9360">
                      <a:solidFill>
                        <a:srgbClr val="2582be"/>
                      </a:solidFill>
                    </a:lnL>
                    <a:lnR w="9360">
                      <a:solidFill>
                        <a:srgbClr val="2582be"/>
                      </a:solidFill>
                    </a:lnR>
                    <a:lnT w="9360">
                      <a:solidFill>
                        <a:srgbClr val="2582be"/>
                      </a:solidFill>
                    </a:lnT>
                    <a:lnB w="9360">
                      <a:solidFill>
                        <a:srgbClr val="2582be"/>
                      </a:solidFill>
                    </a:lnB>
                    <a:noFill/>
                  </a:tcPr>
                </a:tc>
              </a:tr>
              <a:tr h="49284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12:00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2582be"/>
                      </a:solidFill>
                    </a:lnL>
                    <a:lnR w="9360">
                      <a:solidFill>
                        <a:srgbClr val="2582be"/>
                      </a:solidFill>
                    </a:lnR>
                    <a:lnT w="9360">
                      <a:solidFill>
                        <a:srgbClr val="2582be"/>
                      </a:solidFill>
                    </a:lnT>
                    <a:lnB w="9360">
                      <a:solidFill>
                        <a:srgbClr val="2582be"/>
                      </a:solidFill>
                    </a:lnB>
                    <a:noFill/>
                  </a:tcPr>
                </a:tc>
                <a:tc>
                  <a:tcPr marL="91440" marR="91440">
                    <a:lnL w="9360">
                      <a:solidFill>
                        <a:srgbClr val="2582be"/>
                      </a:solidFill>
                    </a:lnL>
                    <a:lnR w="9360">
                      <a:solidFill>
                        <a:srgbClr val="2582be"/>
                      </a:solidFill>
                    </a:lnR>
                    <a:lnT w="9360">
                      <a:solidFill>
                        <a:srgbClr val="2582be"/>
                      </a:solidFill>
                    </a:lnT>
                    <a:lnB w="9360">
                      <a:solidFill>
                        <a:srgbClr val="2582be"/>
                      </a:solidFill>
                    </a:lnB>
                    <a:noFill/>
                  </a:tcPr>
                </a:tc>
              </a:tr>
              <a:tr h="49284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13:00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2582be"/>
                      </a:solidFill>
                    </a:lnL>
                    <a:lnR w="9360">
                      <a:solidFill>
                        <a:srgbClr val="2582be"/>
                      </a:solidFill>
                    </a:lnR>
                    <a:lnT w="9360">
                      <a:solidFill>
                        <a:srgbClr val="2582be"/>
                      </a:solidFill>
                    </a:lnT>
                    <a:lnB w="9360">
                      <a:solidFill>
                        <a:srgbClr val="2582be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MITTAGSPAUSE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2582be"/>
                      </a:solidFill>
                    </a:lnL>
                    <a:lnR w="9360">
                      <a:solidFill>
                        <a:srgbClr val="2582be"/>
                      </a:solidFill>
                    </a:lnR>
                    <a:lnT w="9360">
                      <a:solidFill>
                        <a:srgbClr val="2582be"/>
                      </a:solidFill>
                    </a:lnT>
                    <a:lnB w="9360">
                      <a:solidFill>
                        <a:srgbClr val="2582be"/>
                      </a:solidFill>
                    </a:lnB>
                    <a:noFill/>
                  </a:tcPr>
                </a:tc>
              </a:tr>
              <a:tr h="49284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13:30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2582be"/>
                      </a:solidFill>
                    </a:lnL>
                    <a:lnR w="9360">
                      <a:solidFill>
                        <a:srgbClr val="2582be"/>
                      </a:solidFill>
                    </a:lnR>
                    <a:lnT w="9360">
                      <a:solidFill>
                        <a:srgbClr val="2582be"/>
                      </a:solidFill>
                    </a:lnT>
                    <a:lnB w="9360">
                      <a:solidFill>
                        <a:srgbClr val="2582be"/>
                      </a:solidFill>
                    </a:lnB>
                    <a:noFill/>
                  </a:tcPr>
                </a:tc>
                <a:tc>
                  <a:tcPr marL="91440" marR="91440">
                    <a:lnL w="9360">
                      <a:solidFill>
                        <a:srgbClr val="2582be"/>
                      </a:solidFill>
                    </a:lnL>
                    <a:lnR w="9360">
                      <a:solidFill>
                        <a:srgbClr val="2582be"/>
                      </a:solidFill>
                    </a:lnR>
                    <a:lnT w="9360">
                      <a:solidFill>
                        <a:srgbClr val="2582be"/>
                      </a:solidFill>
                    </a:lnT>
                    <a:lnB w="9360">
                      <a:solidFill>
                        <a:srgbClr val="2582be"/>
                      </a:solidFill>
                    </a:lnB>
                    <a:noFill/>
                  </a:tcPr>
                </a:tc>
              </a:tr>
              <a:tr h="49284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14:00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2582be"/>
                      </a:solidFill>
                    </a:lnL>
                    <a:lnR w="9360">
                      <a:solidFill>
                        <a:srgbClr val="2582be"/>
                      </a:solidFill>
                    </a:lnR>
                    <a:lnT w="9360">
                      <a:solidFill>
                        <a:srgbClr val="2582be"/>
                      </a:solidFill>
                    </a:lnT>
                    <a:lnB w="9360">
                      <a:solidFill>
                        <a:srgbClr val="2582be"/>
                      </a:solidFill>
                    </a:lnB>
                    <a:noFill/>
                  </a:tcPr>
                </a:tc>
                <a:tc>
                  <a:tcPr marL="91440" marR="91440">
                    <a:lnL w="9360">
                      <a:solidFill>
                        <a:srgbClr val="2582be"/>
                      </a:solidFill>
                    </a:lnL>
                    <a:lnR w="9360">
                      <a:solidFill>
                        <a:srgbClr val="2582be"/>
                      </a:solidFill>
                    </a:lnR>
                    <a:lnT w="9360">
                      <a:solidFill>
                        <a:srgbClr val="2582be"/>
                      </a:solidFill>
                    </a:lnT>
                    <a:lnB w="9360">
                      <a:solidFill>
                        <a:srgbClr val="2582be"/>
                      </a:solidFill>
                    </a:lnB>
                    <a:noFill/>
                  </a:tcPr>
                </a:tc>
              </a:tr>
              <a:tr h="49428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4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14:30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2582be"/>
                      </a:solidFill>
                    </a:lnL>
                    <a:lnR w="9360">
                      <a:solidFill>
                        <a:srgbClr val="2582be"/>
                      </a:solidFill>
                    </a:lnR>
                    <a:lnT w="9360">
                      <a:solidFill>
                        <a:srgbClr val="2582be"/>
                      </a:solidFill>
                    </a:lnT>
                    <a:lnB w="9360">
                      <a:solidFill>
                        <a:srgbClr val="2582be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ENDE DER FRÜHSCHICHT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2582be"/>
                      </a:solidFill>
                    </a:lnL>
                    <a:lnR w="9360">
                      <a:solidFill>
                        <a:srgbClr val="2582be"/>
                      </a:solidFill>
                    </a:lnR>
                    <a:lnT w="9360">
                      <a:solidFill>
                        <a:srgbClr val="2582be"/>
                      </a:solidFill>
                    </a:lnT>
                    <a:lnB w="9360">
                      <a:solidFill>
                        <a:srgbClr val="2582be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84" name="CustomShape 2"/>
          <p:cNvSpPr/>
          <p:nvPr/>
        </p:nvSpPr>
        <p:spPr>
          <a:xfrm>
            <a:off x="5519880" y="764640"/>
            <a:ext cx="3600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Hände desinfizieren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5519880" y="1268640"/>
            <a:ext cx="3600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Betten machen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86" name="CustomShape 4"/>
          <p:cNvSpPr/>
          <p:nvPr/>
        </p:nvSpPr>
        <p:spPr>
          <a:xfrm>
            <a:off x="4439880" y="1784880"/>
            <a:ext cx="5976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Patienten beim Frühstück helfen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87" name="CustomShape 5"/>
          <p:cNvSpPr/>
          <p:nvPr/>
        </p:nvSpPr>
        <p:spPr>
          <a:xfrm>
            <a:off x="5519880" y="2247120"/>
            <a:ext cx="3600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Zimmer putzen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88" name="CustomShape 6"/>
          <p:cNvSpPr/>
          <p:nvPr/>
        </p:nvSpPr>
        <p:spPr>
          <a:xfrm>
            <a:off x="4871880" y="3219480"/>
            <a:ext cx="5256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Blutproben ins Labor bringen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89" name="CustomShape 7"/>
          <p:cNvSpPr/>
          <p:nvPr/>
        </p:nvSpPr>
        <p:spPr>
          <a:xfrm>
            <a:off x="4727880" y="3758760"/>
            <a:ext cx="5400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Patienten in die Radiologie fahren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90" name="CustomShape 8"/>
          <p:cNvSpPr/>
          <p:nvPr/>
        </p:nvSpPr>
        <p:spPr>
          <a:xfrm>
            <a:off x="5087880" y="4220640"/>
            <a:ext cx="4680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Patienten beim Essen helfen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91" name="CustomShape 9"/>
          <p:cNvSpPr/>
          <p:nvPr/>
        </p:nvSpPr>
        <p:spPr>
          <a:xfrm>
            <a:off x="5699880" y="5180040"/>
            <a:ext cx="3600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Ärzte interviewen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92" name="CustomShape 10"/>
          <p:cNvSpPr/>
          <p:nvPr/>
        </p:nvSpPr>
        <p:spPr>
          <a:xfrm>
            <a:off x="3537000" y="5732640"/>
            <a:ext cx="81367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Mit den Krankenschwestern über das Praktikum sprechen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7" dur="indefinite" restart="never" nodeType="tmRoot">
          <p:childTnLst>
            <p:seq>
              <p:cTn id="218" dur="indefinite" nodeType="mainSeq">
                <p:childTnLst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22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22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23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23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24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24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25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25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26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icture 2" descr="C:\Users\Myriam\AppData\Local\Microsoft\Windows\Temporary Internet Files\Content.IE5\KRL46XQ6\MC900433953[1].png"/>
          <p:cNvPicPr/>
          <p:nvPr/>
        </p:nvPicPr>
        <p:blipFill>
          <a:blip r:embed="rId1"/>
          <a:stretch/>
        </p:blipFill>
        <p:spPr>
          <a:xfrm>
            <a:off x="10863720" y="44640"/>
            <a:ext cx="1293840" cy="1295640"/>
          </a:xfrm>
          <a:prstGeom prst="rect">
            <a:avLst/>
          </a:prstGeom>
          <a:ln w="9360">
            <a:noFill/>
          </a:ln>
        </p:spPr>
      </p:pic>
      <p:sp>
        <p:nvSpPr>
          <p:cNvPr id="194" name="CustomShape 1"/>
          <p:cNvSpPr/>
          <p:nvPr/>
        </p:nvSpPr>
        <p:spPr>
          <a:xfrm>
            <a:off x="2530080" y="77760"/>
            <a:ext cx="7363440" cy="106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d5edfc"/>
                </a:solidFill>
                <a:latin typeface="Arial"/>
              </a:rPr>
              <a:t>Stefanie und Moritz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d5edfc"/>
                </a:solidFill>
                <a:latin typeface="Arial"/>
              </a:rPr>
              <a:t>schreiben ihren Praktikumsbericht (I)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 rot="20221800">
            <a:off x="7820280" y="1258560"/>
            <a:ext cx="907560" cy="1397880"/>
          </a:xfrm>
          <a:prstGeom prst="roundRect">
            <a:avLst>
              <a:gd name="adj" fmla="val 8594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96" name="CustomShape 3"/>
          <p:cNvSpPr/>
          <p:nvPr/>
        </p:nvSpPr>
        <p:spPr>
          <a:xfrm rot="20786400">
            <a:off x="9514440" y="1065600"/>
            <a:ext cx="1227600" cy="1002600"/>
          </a:xfrm>
          <a:prstGeom prst="roundRect">
            <a:avLst>
              <a:gd name="adj" fmla="val 8594"/>
            </a:avLst>
          </a:prstGeom>
          <a:blipFill rotWithShape="0">
            <a:blip r:embed="rId3"/>
            <a:stretch>
              <a:fillRect/>
            </a:stretch>
          </a:blipFill>
          <a:ln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97" name="CustomShape 4"/>
          <p:cNvSpPr/>
          <p:nvPr/>
        </p:nvSpPr>
        <p:spPr>
          <a:xfrm rot="844200">
            <a:off x="5265000" y="1368360"/>
            <a:ext cx="1637640" cy="1091520"/>
          </a:xfrm>
          <a:prstGeom prst="roundRect">
            <a:avLst>
              <a:gd name="adj" fmla="val 8594"/>
            </a:avLst>
          </a:prstGeom>
          <a:blipFill rotWithShape="0">
            <a:blip r:embed="rId4"/>
            <a:stretch>
              <a:fillRect/>
            </a:stretch>
          </a:blipFill>
          <a:ln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98" name="CustomShape 5"/>
          <p:cNvSpPr/>
          <p:nvPr/>
        </p:nvSpPr>
        <p:spPr>
          <a:xfrm rot="20898600">
            <a:off x="3021120" y="1539360"/>
            <a:ext cx="1451160" cy="854640"/>
          </a:xfrm>
          <a:prstGeom prst="roundRect">
            <a:avLst>
              <a:gd name="adj" fmla="val 8594"/>
            </a:avLst>
          </a:prstGeom>
          <a:blipFill rotWithShape="0">
            <a:blip r:embed="rId5"/>
            <a:stretch>
              <a:fillRect l="0" t="0" r="1004545" b="0"/>
            </a:stretch>
          </a:blipFill>
          <a:ln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99" name="CustomShape 6"/>
          <p:cNvSpPr/>
          <p:nvPr/>
        </p:nvSpPr>
        <p:spPr>
          <a:xfrm rot="1152000">
            <a:off x="1277640" y="832320"/>
            <a:ext cx="1024560" cy="1024560"/>
          </a:xfrm>
          <a:prstGeom prst="roundRect">
            <a:avLst>
              <a:gd name="adj" fmla="val 8594"/>
            </a:avLst>
          </a:prstGeom>
          <a:blipFill rotWithShape="0">
            <a:blip r:embed="rId6"/>
            <a:stretch>
              <a:fillRect/>
            </a:stretch>
          </a:blipFill>
          <a:ln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00" name="CustomShape 7"/>
          <p:cNvSpPr/>
          <p:nvPr/>
        </p:nvSpPr>
        <p:spPr>
          <a:xfrm>
            <a:off x="263520" y="2778840"/>
            <a:ext cx="108007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Wingdings 3"/>
              </a:rPr>
              <a:t>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Wir haben unser Praktikum…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01" name="CustomShape 8"/>
          <p:cNvSpPr/>
          <p:nvPr/>
        </p:nvSpPr>
        <p:spPr>
          <a:xfrm>
            <a:off x="263520" y="3381480"/>
            <a:ext cx="108007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Wingdings 3"/>
              </a:rPr>
              <a:t>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Wir haben …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1274400" y="2118600"/>
            <a:ext cx="963288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en-US" sz="5400" spc="-1" strike="noStrike">
                <a:solidFill>
                  <a:srgbClr val="d5edfc"/>
                </a:solidFill>
                <a:latin typeface="Arial"/>
              </a:rPr>
              <a:t>WIE WAR DAS PRAKTIKUM?</a:t>
            </a:r>
            <a:endParaRPr b="0" lang="en-US" sz="5400" spc="-1" strike="noStrike"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5262840" y="3357000"/>
            <a:ext cx="1656000" cy="2126880"/>
          </a:xfrm>
          <a:prstGeom prst="roundRect">
            <a:avLst>
              <a:gd name="adj" fmla="val 8594"/>
            </a:avLst>
          </a:prstGeom>
          <a:blipFill rotWithShape="0">
            <a:blip r:embed="rId1"/>
            <a:stretch>
              <a:fillRect l="30245" t="0" r="26284" b="16048"/>
            </a:stretch>
          </a:blipFill>
          <a:ln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10032480" y="1196640"/>
            <a:ext cx="18957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interessant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10096200" y="1740600"/>
            <a:ext cx="1656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früh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06" name="CustomShape 3"/>
          <p:cNvSpPr/>
          <p:nvPr/>
        </p:nvSpPr>
        <p:spPr>
          <a:xfrm>
            <a:off x="10065600" y="2284920"/>
            <a:ext cx="21261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anstrengend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07" name="CustomShape 4"/>
          <p:cNvSpPr/>
          <p:nvPr/>
        </p:nvSpPr>
        <p:spPr>
          <a:xfrm>
            <a:off x="10186560" y="2914560"/>
            <a:ext cx="1656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schwierig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08" name="CustomShape 5"/>
          <p:cNvSpPr/>
          <p:nvPr/>
        </p:nvSpPr>
        <p:spPr>
          <a:xfrm>
            <a:off x="10120320" y="3455640"/>
            <a:ext cx="1656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zufrieden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09" name="CustomShape 6"/>
          <p:cNvSpPr/>
          <p:nvPr/>
        </p:nvSpPr>
        <p:spPr>
          <a:xfrm>
            <a:off x="10120320" y="4085280"/>
            <a:ext cx="1656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konkret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10" name="CustomShape 7"/>
          <p:cNvSpPr/>
          <p:nvPr/>
        </p:nvSpPr>
        <p:spPr>
          <a:xfrm>
            <a:off x="10133640" y="4653000"/>
            <a:ext cx="1656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ernst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11" name="CustomShape 8"/>
          <p:cNvSpPr/>
          <p:nvPr/>
        </p:nvSpPr>
        <p:spPr>
          <a:xfrm>
            <a:off x="10127160" y="5157360"/>
            <a:ext cx="1656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kurz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12" name="CustomShape 9"/>
          <p:cNvSpPr/>
          <p:nvPr/>
        </p:nvSpPr>
        <p:spPr>
          <a:xfrm>
            <a:off x="10211040" y="5635080"/>
            <a:ext cx="1656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spannend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13" name="CustomShape 10"/>
          <p:cNvSpPr/>
          <p:nvPr/>
        </p:nvSpPr>
        <p:spPr>
          <a:xfrm>
            <a:off x="2833920" y="252000"/>
            <a:ext cx="7418520" cy="57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d5edfc"/>
                </a:solidFill>
                <a:latin typeface="Arial"/>
              </a:rPr>
              <a:t>War das Praktikum nicht zu abstrakt?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14" name="CustomShape 11"/>
          <p:cNvSpPr/>
          <p:nvPr/>
        </p:nvSpPr>
        <p:spPr>
          <a:xfrm>
            <a:off x="3863880" y="3816000"/>
            <a:ext cx="1656000" cy="2126880"/>
          </a:xfrm>
          <a:prstGeom prst="roundRect">
            <a:avLst>
              <a:gd name="adj" fmla="val 8594"/>
            </a:avLst>
          </a:prstGeom>
          <a:blipFill rotWithShape="0">
            <a:blip r:embed="rId1"/>
            <a:stretch>
              <a:fillRect l="30245" t="0" r="26284" b="16048"/>
            </a:stretch>
          </a:blipFill>
          <a:ln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15" name="CustomShape 12"/>
          <p:cNvSpPr/>
          <p:nvPr/>
        </p:nvSpPr>
        <p:spPr>
          <a:xfrm>
            <a:off x="3431880" y="916200"/>
            <a:ext cx="5112360" cy="2284920"/>
          </a:xfrm>
          <a:prstGeom prst="wedgeEllipseCallout">
            <a:avLst>
              <a:gd name="adj1" fmla="val -20833"/>
              <a:gd name="adj2" fmla="val 62500"/>
            </a:avLst>
          </a:prstGeom>
          <a:gradFill rotWithShape="0">
            <a:gsLst>
              <a:gs pos="0">
                <a:srgbClr val="f5fafe"/>
              </a:gs>
              <a:gs pos="100000">
                <a:srgbClr val="a1d6f7"/>
              </a:gs>
            </a:gsLst>
            <a:lin ang="5400000"/>
          </a:gradFill>
          <a:ln>
            <a:round/>
          </a:ln>
          <a:effectLst>
            <a:outerShdw algn="tr" blurRad="50800" dir="8100000" dist="37674" rotWithShape="0">
              <a:schemeClr val="tx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CustomShape 13"/>
          <p:cNvSpPr/>
          <p:nvPr/>
        </p:nvSpPr>
        <p:spPr>
          <a:xfrm>
            <a:off x="3912120" y="1657440"/>
            <a:ext cx="4320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Nein, das Praktikum war sehr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17" name="CustomShape 14"/>
          <p:cNvSpPr/>
          <p:nvPr/>
        </p:nvSpPr>
        <p:spPr>
          <a:xfrm>
            <a:off x="5015880" y="2175120"/>
            <a:ext cx="2016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konkret!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218" name="Picture 5" descr="C:\Users\Pierre\Pictures\Bibliothèque multimédia Microsoft\j0431644.png"/>
          <p:cNvPicPr/>
          <p:nvPr/>
        </p:nvPicPr>
        <p:blipFill>
          <a:blip r:embed="rId2"/>
          <a:stretch/>
        </p:blipFill>
        <p:spPr>
          <a:xfrm>
            <a:off x="10920600" y="-38880"/>
            <a:ext cx="1306440" cy="1306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4" dur="indefinite" restart="never" nodeType="tmRoot">
          <p:childTnLst>
            <p:seq>
              <p:cTn id="265" dur="indefinite" nodeType="mainSeq">
                <p:childTnLst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nodeType="clickEffect" fill="hold" presetClass="exit" presetID="16" presetSubtype="21">
                                  <p:stCondLst>
                                    <p:cond delay="0"/>
                                  </p:stCondLst>
                                  <p:childTnLst>
                                    <p:animEffect filter="barn(inVertical)" transition="out">
                                      <p:cBhvr additive="repl">
                                        <p:cTn id="26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nodeType="with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27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10032480" y="1196640"/>
            <a:ext cx="18957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interessant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10096200" y="1740600"/>
            <a:ext cx="1656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früh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21" name="CustomShape 3"/>
          <p:cNvSpPr/>
          <p:nvPr/>
        </p:nvSpPr>
        <p:spPr>
          <a:xfrm>
            <a:off x="10065600" y="2284920"/>
            <a:ext cx="21261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anstrengend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22" name="CustomShape 4"/>
          <p:cNvSpPr/>
          <p:nvPr/>
        </p:nvSpPr>
        <p:spPr>
          <a:xfrm>
            <a:off x="10186560" y="2914560"/>
            <a:ext cx="1656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schwierig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23" name="CustomShape 5"/>
          <p:cNvSpPr/>
          <p:nvPr/>
        </p:nvSpPr>
        <p:spPr>
          <a:xfrm>
            <a:off x="10120320" y="3455640"/>
            <a:ext cx="1656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zufrieden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24" name="CustomShape 6"/>
          <p:cNvSpPr/>
          <p:nvPr/>
        </p:nvSpPr>
        <p:spPr>
          <a:xfrm>
            <a:off x="10133640" y="4653000"/>
            <a:ext cx="1656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ernst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25" name="CustomShape 7"/>
          <p:cNvSpPr/>
          <p:nvPr/>
        </p:nvSpPr>
        <p:spPr>
          <a:xfrm>
            <a:off x="10127160" y="5157360"/>
            <a:ext cx="1656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kurz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26" name="CustomShape 8"/>
          <p:cNvSpPr/>
          <p:nvPr/>
        </p:nvSpPr>
        <p:spPr>
          <a:xfrm>
            <a:off x="10211040" y="5635080"/>
            <a:ext cx="1656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spannend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27" name="CustomShape 9"/>
          <p:cNvSpPr/>
          <p:nvPr/>
        </p:nvSpPr>
        <p:spPr>
          <a:xfrm>
            <a:off x="3466440" y="252000"/>
            <a:ext cx="6153480" cy="57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d5edfc"/>
                </a:solidFill>
                <a:latin typeface="Arial"/>
              </a:rPr>
              <a:t>War das Praktikum langweilig?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28" name="CustomShape 10"/>
          <p:cNvSpPr/>
          <p:nvPr/>
        </p:nvSpPr>
        <p:spPr>
          <a:xfrm>
            <a:off x="3863880" y="3816000"/>
            <a:ext cx="1656000" cy="2126880"/>
          </a:xfrm>
          <a:prstGeom prst="roundRect">
            <a:avLst>
              <a:gd name="adj" fmla="val 8594"/>
            </a:avLst>
          </a:prstGeom>
          <a:blipFill rotWithShape="0">
            <a:blip r:embed="rId1"/>
            <a:stretch>
              <a:fillRect l="30245" t="0" r="26284" b="16048"/>
            </a:stretch>
          </a:blipFill>
          <a:ln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29" name="CustomShape 11"/>
          <p:cNvSpPr/>
          <p:nvPr/>
        </p:nvSpPr>
        <p:spPr>
          <a:xfrm>
            <a:off x="3431880" y="916200"/>
            <a:ext cx="5112360" cy="2284920"/>
          </a:xfrm>
          <a:prstGeom prst="wedgeEllipseCallout">
            <a:avLst>
              <a:gd name="adj1" fmla="val -20833"/>
              <a:gd name="adj2" fmla="val 62500"/>
            </a:avLst>
          </a:prstGeom>
          <a:gradFill rotWithShape="0">
            <a:gsLst>
              <a:gs pos="0">
                <a:srgbClr val="f5fafe"/>
              </a:gs>
              <a:gs pos="100000">
                <a:srgbClr val="a1d6f7"/>
              </a:gs>
            </a:gsLst>
            <a:lin ang="5400000"/>
          </a:gradFill>
          <a:ln>
            <a:round/>
          </a:ln>
          <a:effectLst>
            <a:outerShdw algn="tr" blurRad="50800" dir="8100000" dist="37674" rotWithShape="0">
              <a:schemeClr val="tx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CustomShape 12"/>
          <p:cNvSpPr/>
          <p:nvPr/>
        </p:nvSpPr>
        <p:spPr>
          <a:xfrm>
            <a:off x="3912120" y="1657440"/>
            <a:ext cx="4320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Nein, das Praktikum war sehr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31" name="CustomShape 13"/>
          <p:cNvSpPr/>
          <p:nvPr/>
        </p:nvSpPr>
        <p:spPr>
          <a:xfrm>
            <a:off x="5015880" y="2175120"/>
            <a:ext cx="2016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interessant!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4" dur="indefinite" restart="never" nodeType="tmRoot">
          <p:childTnLst>
            <p:seq>
              <p:cTn id="275" dur="indefinite" nodeType="mainSeq">
                <p:childTnLst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nodeType="clickEffect" fill="hold" presetClass="exit" presetID="16" presetSubtype="21">
                                  <p:stCondLst>
                                    <p:cond delay="0"/>
                                  </p:stCondLst>
                                  <p:childTnLst>
                                    <p:animEffect filter="barn(inVertical)" transition="out">
                                      <p:cBhvr additive="repl">
                                        <p:cTn id="27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nodeType="with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28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10096200" y="1740600"/>
            <a:ext cx="1656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früh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33" name="CustomShape 2"/>
          <p:cNvSpPr/>
          <p:nvPr/>
        </p:nvSpPr>
        <p:spPr>
          <a:xfrm>
            <a:off x="10065600" y="2284920"/>
            <a:ext cx="21261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anstrengend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34" name="CustomShape 3"/>
          <p:cNvSpPr/>
          <p:nvPr/>
        </p:nvSpPr>
        <p:spPr>
          <a:xfrm>
            <a:off x="10186560" y="2914560"/>
            <a:ext cx="1656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schwierig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35" name="CustomShape 4"/>
          <p:cNvSpPr/>
          <p:nvPr/>
        </p:nvSpPr>
        <p:spPr>
          <a:xfrm>
            <a:off x="10120320" y="3455640"/>
            <a:ext cx="1656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zufrieden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36" name="CustomShape 5"/>
          <p:cNvSpPr/>
          <p:nvPr/>
        </p:nvSpPr>
        <p:spPr>
          <a:xfrm>
            <a:off x="10133640" y="4653000"/>
            <a:ext cx="1656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ernst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37" name="CustomShape 6"/>
          <p:cNvSpPr/>
          <p:nvPr/>
        </p:nvSpPr>
        <p:spPr>
          <a:xfrm>
            <a:off x="10127160" y="5157360"/>
            <a:ext cx="1656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kurz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38" name="CustomShape 7"/>
          <p:cNvSpPr/>
          <p:nvPr/>
        </p:nvSpPr>
        <p:spPr>
          <a:xfrm>
            <a:off x="10211040" y="5635080"/>
            <a:ext cx="1656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spannend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39" name="CustomShape 8"/>
          <p:cNvSpPr/>
          <p:nvPr/>
        </p:nvSpPr>
        <p:spPr>
          <a:xfrm>
            <a:off x="2247480" y="252000"/>
            <a:ext cx="8591760" cy="57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d5edfc"/>
                </a:solidFill>
                <a:latin typeface="Arial"/>
              </a:rPr>
              <a:t>War der Kontakt mit den Patienten einfach?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40" name="CustomShape 9"/>
          <p:cNvSpPr/>
          <p:nvPr/>
        </p:nvSpPr>
        <p:spPr>
          <a:xfrm>
            <a:off x="3863880" y="3816000"/>
            <a:ext cx="1656000" cy="2126880"/>
          </a:xfrm>
          <a:prstGeom prst="roundRect">
            <a:avLst>
              <a:gd name="adj" fmla="val 8594"/>
            </a:avLst>
          </a:prstGeom>
          <a:blipFill rotWithShape="0">
            <a:blip r:embed="rId1"/>
            <a:stretch>
              <a:fillRect l="30245" t="0" r="26284" b="16048"/>
            </a:stretch>
          </a:blipFill>
          <a:ln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41" name="CustomShape 10"/>
          <p:cNvSpPr/>
          <p:nvPr/>
        </p:nvSpPr>
        <p:spPr>
          <a:xfrm>
            <a:off x="3431880" y="916200"/>
            <a:ext cx="5112360" cy="2284920"/>
          </a:xfrm>
          <a:prstGeom prst="wedgeEllipseCallout">
            <a:avLst>
              <a:gd name="adj1" fmla="val -20833"/>
              <a:gd name="adj2" fmla="val 62500"/>
            </a:avLst>
          </a:prstGeom>
          <a:gradFill rotWithShape="0">
            <a:gsLst>
              <a:gs pos="0">
                <a:srgbClr val="f5fafe"/>
              </a:gs>
              <a:gs pos="100000">
                <a:srgbClr val="a1d6f7"/>
              </a:gs>
            </a:gsLst>
            <a:lin ang="5400000"/>
          </a:gradFill>
          <a:ln>
            <a:round/>
          </a:ln>
          <a:effectLst>
            <a:outerShdw algn="tr" blurRad="50800" dir="8100000" dist="37674" rotWithShape="0">
              <a:schemeClr val="tx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2" name="CustomShape 11"/>
          <p:cNvSpPr/>
          <p:nvPr/>
        </p:nvSpPr>
        <p:spPr>
          <a:xfrm>
            <a:off x="3719880" y="1657440"/>
            <a:ext cx="48481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Nein, der Kontakt war manchmal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43" name="CustomShape 12"/>
          <p:cNvSpPr/>
          <p:nvPr/>
        </p:nvSpPr>
        <p:spPr>
          <a:xfrm>
            <a:off x="5015880" y="2175120"/>
            <a:ext cx="2016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schwierig!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84" dur="indefinite" restart="never" nodeType="tmRoot">
          <p:childTnLst>
            <p:seq>
              <p:cTn id="285" dur="indefinite" nodeType="mainSeq">
                <p:childTnLst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nodeType="clickEffect" fill="hold" presetClass="exit" presetID="16" presetSubtype="21">
                                  <p:stCondLst>
                                    <p:cond delay="0"/>
                                  </p:stCondLst>
                                  <p:childTnLst>
                                    <p:animEffect filter="barn(inVertical)" transition="out">
                                      <p:cBhvr additive="repl">
                                        <p:cTn id="289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nodeType="with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29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10096200" y="1740600"/>
            <a:ext cx="1656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früh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45" name="CustomShape 2"/>
          <p:cNvSpPr/>
          <p:nvPr/>
        </p:nvSpPr>
        <p:spPr>
          <a:xfrm>
            <a:off x="10065600" y="2284920"/>
            <a:ext cx="21261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anstrengend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46" name="CustomShape 3"/>
          <p:cNvSpPr/>
          <p:nvPr/>
        </p:nvSpPr>
        <p:spPr>
          <a:xfrm>
            <a:off x="10120320" y="3455640"/>
            <a:ext cx="1656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zufrieden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47" name="CustomShape 4"/>
          <p:cNvSpPr/>
          <p:nvPr/>
        </p:nvSpPr>
        <p:spPr>
          <a:xfrm>
            <a:off x="10133640" y="4653000"/>
            <a:ext cx="1656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ernst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48" name="CustomShape 5"/>
          <p:cNvSpPr/>
          <p:nvPr/>
        </p:nvSpPr>
        <p:spPr>
          <a:xfrm>
            <a:off x="10127160" y="5157360"/>
            <a:ext cx="1656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kurz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49" name="CustomShape 6"/>
          <p:cNvSpPr/>
          <p:nvPr/>
        </p:nvSpPr>
        <p:spPr>
          <a:xfrm>
            <a:off x="10211040" y="5635080"/>
            <a:ext cx="1656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spannend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50" name="CustomShape 7"/>
          <p:cNvSpPr/>
          <p:nvPr/>
        </p:nvSpPr>
        <p:spPr>
          <a:xfrm>
            <a:off x="3907080" y="252000"/>
            <a:ext cx="5272560" cy="57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d5edfc"/>
                </a:solidFill>
                <a:latin typeface="Arial"/>
              </a:rPr>
              <a:t>War das Praktikum lustig?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51" name="CustomShape 8"/>
          <p:cNvSpPr/>
          <p:nvPr/>
        </p:nvSpPr>
        <p:spPr>
          <a:xfrm>
            <a:off x="3863880" y="3816000"/>
            <a:ext cx="1656000" cy="2126880"/>
          </a:xfrm>
          <a:prstGeom prst="roundRect">
            <a:avLst>
              <a:gd name="adj" fmla="val 8594"/>
            </a:avLst>
          </a:prstGeom>
          <a:blipFill rotWithShape="0">
            <a:blip r:embed="rId1"/>
            <a:stretch>
              <a:fillRect l="30245" t="0" r="26284" b="16048"/>
            </a:stretch>
          </a:blipFill>
          <a:ln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52" name="CustomShape 9"/>
          <p:cNvSpPr/>
          <p:nvPr/>
        </p:nvSpPr>
        <p:spPr>
          <a:xfrm>
            <a:off x="3431880" y="916200"/>
            <a:ext cx="5112360" cy="2284920"/>
          </a:xfrm>
          <a:prstGeom prst="wedgeEllipseCallout">
            <a:avLst>
              <a:gd name="adj1" fmla="val -20833"/>
              <a:gd name="adj2" fmla="val 62500"/>
            </a:avLst>
          </a:prstGeom>
          <a:gradFill rotWithShape="0">
            <a:gsLst>
              <a:gs pos="0">
                <a:srgbClr val="f5fafe"/>
              </a:gs>
              <a:gs pos="100000">
                <a:srgbClr val="a1d6f7"/>
              </a:gs>
            </a:gsLst>
            <a:lin ang="5400000"/>
          </a:gradFill>
          <a:ln>
            <a:round/>
          </a:ln>
          <a:effectLst>
            <a:outerShdw algn="tr" blurRad="50800" dir="8100000" dist="37674" rotWithShape="0">
              <a:schemeClr val="tx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3" name="CustomShape 10"/>
          <p:cNvSpPr/>
          <p:nvPr/>
        </p:nvSpPr>
        <p:spPr>
          <a:xfrm>
            <a:off x="3719880" y="1657440"/>
            <a:ext cx="48481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Nein, das Praktikum war sehr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54" name="CustomShape 11"/>
          <p:cNvSpPr/>
          <p:nvPr/>
        </p:nvSpPr>
        <p:spPr>
          <a:xfrm>
            <a:off x="5015880" y="2175120"/>
            <a:ext cx="2016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ernst!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4" dur="indefinite" restart="never" nodeType="tmRoot">
          <p:childTnLst>
            <p:seq>
              <p:cTn id="295" dur="indefinite" nodeType="mainSeq">
                <p:childTnLst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nodeType="clickEffect" fill="hold" presetClass="exit" presetID="16" presetSubtype="21">
                                  <p:stCondLst>
                                    <p:cond delay="0"/>
                                  </p:stCondLst>
                                  <p:childTnLst>
                                    <p:animEffect filter="barn(inVertical)" transition="out">
                                      <p:cBhvr additive="repl">
                                        <p:cTn id="29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nodeType="with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303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10096200" y="1740600"/>
            <a:ext cx="1656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früh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56" name="CustomShape 2"/>
          <p:cNvSpPr/>
          <p:nvPr/>
        </p:nvSpPr>
        <p:spPr>
          <a:xfrm>
            <a:off x="10065600" y="2284920"/>
            <a:ext cx="21261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anstrengend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57" name="CustomShape 3"/>
          <p:cNvSpPr/>
          <p:nvPr/>
        </p:nvSpPr>
        <p:spPr>
          <a:xfrm>
            <a:off x="10120320" y="3455640"/>
            <a:ext cx="1656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zufrieden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58" name="CustomShape 4"/>
          <p:cNvSpPr/>
          <p:nvPr/>
        </p:nvSpPr>
        <p:spPr>
          <a:xfrm>
            <a:off x="10127160" y="5157360"/>
            <a:ext cx="1656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kurz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59" name="CustomShape 5"/>
          <p:cNvSpPr/>
          <p:nvPr/>
        </p:nvSpPr>
        <p:spPr>
          <a:xfrm>
            <a:off x="10211040" y="5635080"/>
            <a:ext cx="1656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spannend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60" name="CustomShape 6"/>
          <p:cNvSpPr/>
          <p:nvPr/>
        </p:nvSpPr>
        <p:spPr>
          <a:xfrm>
            <a:off x="4069440" y="252000"/>
            <a:ext cx="4947840" cy="57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d5edfc"/>
                </a:solidFill>
                <a:latin typeface="Arial"/>
              </a:rPr>
              <a:t>Hattet ihr lange Pausen?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61" name="CustomShape 7"/>
          <p:cNvSpPr/>
          <p:nvPr/>
        </p:nvSpPr>
        <p:spPr>
          <a:xfrm>
            <a:off x="3863880" y="3816000"/>
            <a:ext cx="1656000" cy="2126880"/>
          </a:xfrm>
          <a:prstGeom prst="roundRect">
            <a:avLst>
              <a:gd name="adj" fmla="val 8594"/>
            </a:avLst>
          </a:prstGeom>
          <a:blipFill rotWithShape="0">
            <a:blip r:embed="rId1"/>
            <a:stretch>
              <a:fillRect l="30245" t="0" r="26284" b="16048"/>
            </a:stretch>
          </a:blipFill>
          <a:ln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62" name="CustomShape 8"/>
          <p:cNvSpPr/>
          <p:nvPr/>
        </p:nvSpPr>
        <p:spPr>
          <a:xfrm>
            <a:off x="3431880" y="916200"/>
            <a:ext cx="5112360" cy="2284920"/>
          </a:xfrm>
          <a:prstGeom prst="wedgeEllipseCallout">
            <a:avLst>
              <a:gd name="adj1" fmla="val -20833"/>
              <a:gd name="adj2" fmla="val 62500"/>
            </a:avLst>
          </a:prstGeom>
          <a:gradFill rotWithShape="0">
            <a:gsLst>
              <a:gs pos="0">
                <a:srgbClr val="f5fafe"/>
              </a:gs>
              <a:gs pos="100000">
                <a:srgbClr val="a1d6f7"/>
              </a:gs>
            </a:gsLst>
            <a:lin ang="5400000"/>
          </a:gradFill>
          <a:ln>
            <a:round/>
          </a:ln>
          <a:effectLst>
            <a:outerShdw algn="tr" blurRad="50800" dir="8100000" dist="37674" rotWithShape="0">
              <a:schemeClr val="tx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3" name="CustomShape 9"/>
          <p:cNvSpPr/>
          <p:nvPr/>
        </p:nvSpPr>
        <p:spPr>
          <a:xfrm>
            <a:off x="3840120" y="1657440"/>
            <a:ext cx="48481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Nein, die Pausen waren sehr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64" name="CustomShape 10"/>
          <p:cNvSpPr/>
          <p:nvPr/>
        </p:nvSpPr>
        <p:spPr>
          <a:xfrm>
            <a:off x="5015880" y="2175120"/>
            <a:ext cx="2016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kurz!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04" dur="indefinite" restart="never" nodeType="tmRoot">
          <p:childTnLst>
            <p:seq>
              <p:cTn id="305" dur="indefinite" nodeType="mainSeq">
                <p:childTnLst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nodeType="clickEffect" fill="hold" presetClass="exit" presetID="16" presetSubtype="21">
                                  <p:stCondLst>
                                    <p:cond delay="0"/>
                                  </p:stCondLst>
                                  <p:childTnLst>
                                    <p:animEffect filter="barn(inVertical)" transition="out">
                                      <p:cBhvr additive="repl">
                                        <p:cTn id="30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nodeType="with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313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6167880" y="2673000"/>
            <a:ext cx="2902680" cy="3140640"/>
          </a:xfrm>
          <a:prstGeom prst="ellipse">
            <a:avLst/>
          </a:prstGeom>
          <a:blipFill rotWithShape="0">
            <a:blip r:embed="rId1"/>
            <a:stretch>
              <a:fillRect l="3537" t="6323" r="50940" b="13328"/>
            </a:stretch>
          </a:blipFill>
          <a:ln>
            <a:noFill/>
          </a:ln>
          <a:effectLst>
            <a:softEdge rad="1125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33" name="CustomShape 2"/>
          <p:cNvSpPr/>
          <p:nvPr/>
        </p:nvSpPr>
        <p:spPr>
          <a:xfrm>
            <a:off x="8328240" y="3692160"/>
            <a:ext cx="2533320" cy="107136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 l="5969" t="87188" r="75371" b="-60"/>
            </a:stretch>
          </a:blipFill>
          <a:ln>
            <a:noFill/>
          </a:ln>
          <a:effectLst>
            <a:outerShdw algn="tl" blurRad="152400" dir="868217" dist="11525" kx="110000" ky="200000" rotWithShape="0" sy="9800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dir="t" rig="threeP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134" name="CustomShape 3"/>
          <p:cNvSpPr/>
          <p:nvPr/>
        </p:nvSpPr>
        <p:spPr>
          <a:xfrm>
            <a:off x="365400" y="2997000"/>
            <a:ext cx="15746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en-US" sz="2800" spc="-1" strike="noStrike">
                <a:solidFill>
                  <a:srgbClr val="000000"/>
                </a:solidFill>
                <a:latin typeface="Arial"/>
              </a:rPr>
              <a:t>Stefanie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35" name="CustomShape 4"/>
          <p:cNvSpPr/>
          <p:nvPr/>
        </p:nvSpPr>
        <p:spPr>
          <a:xfrm>
            <a:off x="3143520" y="4324680"/>
            <a:ext cx="2160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en-US" sz="2800" spc="-1" strike="noStrike">
                <a:solidFill>
                  <a:srgbClr val="000000"/>
                </a:solidFill>
                <a:latin typeface="Arial"/>
              </a:rPr>
              <a:t>Moritz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36" name="CustomShape 5"/>
          <p:cNvSpPr/>
          <p:nvPr/>
        </p:nvSpPr>
        <p:spPr>
          <a:xfrm>
            <a:off x="1919520" y="2699640"/>
            <a:ext cx="1656000" cy="2126880"/>
          </a:xfrm>
          <a:prstGeom prst="roundRect">
            <a:avLst>
              <a:gd name="adj" fmla="val 8594"/>
            </a:avLst>
          </a:prstGeom>
          <a:blipFill rotWithShape="0">
            <a:blip r:embed="rId3"/>
            <a:stretch>
              <a:fillRect l="30245" t="0" r="26284" b="16048"/>
            </a:stretch>
          </a:blipFill>
          <a:ln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37" name="CustomShape 6"/>
          <p:cNvSpPr/>
          <p:nvPr/>
        </p:nvSpPr>
        <p:spPr>
          <a:xfrm>
            <a:off x="955080" y="1392480"/>
            <a:ext cx="10722600" cy="57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d5edfc"/>
                </a:solidFill>
                <a:latin typeface="Arial"/>
              </a:rPr>
              <a:t>Wo haben Stefanie und Moritz ihr Praktikum gemacht?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7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nodeType="after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" dur="8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" dur="8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8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8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10096200" y="1740600"/>
            <a:ext cx="1656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früh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66" name="CustomShape 2"/>
          <p:cNvSpPr/>
          <p:nvPr/>
        </p:nvSpPr>
        <p:spPr>
          <a:xfrm>
            <a:off x="10065600" y="2284920"/>
            <a:ext cx="21261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anstrengend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67" name="CustomShape 3"/>
          <p:cNvSpPr/>
          <p:nvPr/>
        </p:nvSpPr>
        <p:spPr>
          <a:xfrm>
            <a:off x="10120320" y="3455640"/>
            <a:ext cx="1656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zufrieden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68" name="CustomShape 4"/>
          <p:cNvSpPr/>
          <p:nvPr/>
        </p:nvSpPr>
        <p:spPr>
          <a:xfrm>
            <a:off x="10211040" y="5635080"/>
            <a:ext cx="1656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spannend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69" name="CustomShape 5"/>
          <p:cNvSpPr/>
          <p:nvPr/>
        </p:nvSpPr>
        <p:spPr>
          <a:xfrm>
            <a:off x="3753360" y="252000"/>
            <a:ext cx="5580360" cy="57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d5edfc"/>
                </a:solidFill>
                <a:latin typeface="Arial"/>
              </a:rPr>
              <a:t>Konntet ihr spät aufstehen?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70" name="CustomShape 6"/>
          <p:cNvSpPr/>
          <p:nvPr/>
        </p:nvSpPr>
        <p:spPr>
          <a:xfrm>
            <a:off x="3863880" y="3816000"/>
            <a:ext cx="1656000" cy="2126880"/>
          </a:xfrm>
          <a:prstGeom prst="roundRect">
            <a:avLst>
              <a:gd name="adj" fmla="val 8594"/>
            </a:avLst>
          </a:prstGeom>
          <a:blipFill rotWithShape="0">
            <a:blip r:embed="rId1"/>
            <a:stretch>
              <a:fillRect l="30245" t="0" r="26284" b="16048"/>
            </a:stretch>
          </a:blipFill>
          <a:ln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71" name="CustomShape 7"/>
          <p:cNvSpPr/>
          <p:nvPr/>
        </p:nvSpPr>
        <p:spPr>
          <a:xfrm>
            <a:off x="3431880" y="916200"/>
            <a:ext cx="5112360" cy="2284920"/>
          </a:xfrm>
          <a:prstGeom prst="wedgeEllipseCallout">
            <a:avLst>
              <a:gd name="adj1" fmla="val -20833"/>
              <a:gd name="adj2" fmla="val 62500"/>
            </a:avLst>
          </a:prstGeom>
          <a:gradFill rotWithShape="0">
            <a:gsLst>
              <a:gs pos="0">
                <a:srgbClr val="f5fafe"/>
              </a:gs>
              <a:gs pos="100000">
                <a:srgbClr val="a1d6f7"/>
              </a:gs>
            </a:gsLst>
            <a:lin ang="5400000"/>
          </a:gradFill>
          <a:ln>
            <a:round/>
          </a:ln>
          <a:effectLst>
            <a:outerShdw algn="tr" blurRad="50800" dir="8100000" dist="37674" rotWithShape="0">
              <a:schemeClr val="tx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2" name="CustomShape 8"/>
          <p:cNvSpPr/>
          <p:nvPr/>
        </p:nvSpPr>
        <p:spPr>
          <a:xfrm>
            <a:off x="3575880" y="1657440"/>
            <a:ext cx="5184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Nein, wir mussten          aufstehen!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73" name="CustomShape 9"/>
          <p:cNvSpPr/>
          <p:nvPr/>
        </p:nvSpPr>
        <p:spPr>
          <a:xfrm>
            <a:off x="5519880" y="1657440"/>
            <a:ext cx="2016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früh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4" dur="indefinite" restart="never" nodeType="tmRoot">
          <p:childTnLst>
            <p:seq>
              <p:cTn id="315" dur="indefinite" nodeType="mainSeq">
                <p:childTnLst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nodeType="clickEffect" fill="hold" presetClass="exit" presetID="16" presetSubtype="21">
                                  <p:stCondLst>
                                    <p:cond delay="0"/>
                                  </p:stCondLst>
                                  <p:childTnLst>
                                    <p:animEffect filter="barn(inVertical)" transition="out">
                                      <p:cBhvr additive="repl">
                                        <p:cTn id="31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nodeType="with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323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10065600" y="2284920"/>
            <a:ext cx="21261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anstrengend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75" name="CustomShape 2"/>
          <p:cNvSpPr/>
          <p:nvPr/>
        </p:nvSpPr>
        <p:spPr>
          <a:xfrm>
            <a:off x="10120320" y="3455640"/>
            <a:ext cx="1656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zufrieden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76" name="CustomShape 3"/>
          <p:cNvSpPr/>
          <p:nvPr/>
        </p:nvSpPr>
        <p:spPr>
          <a:xfrm>
            <a:off x="10211040" y="5635080"/>
            <a:ext cx="1656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spannend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77" name="CustomShape 4"/>
          <p:cNvSpPr/>
          <p:nvPr/>
        </p:nvSpPr>
        <p:spPr>
          <a:xfrm>
            <a:off x="3936600" y="252000"/>
            <a:ext cx="5213160" cy="57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d5edfc"/>
                </a:solidFill>
                <a:latin typeface="Arial"/>
              </a:rPr>
              <a:t>Wart ihr am Abend müde?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78" name="CustomShape 5"/>
          <p:cNvSpPr/>
          <p:nvPr/>
        </p:nvSpPr>
        <p:spPr>
          <a:xfrm>
            <a:off x="3863880" y="3816000"/>
            <a:ext cx="1656000" cy="2126880"/>
          </a:xfrm>
          <a:prstGeom prst="roundRect">
            <a:avLst>
              <a:gd name="adj" fmla="val 8594"/>
            </a:avLst>
          </a:prstGeom>
          <a:blipFill rotWithShape="0">
            <a:blip r:embed="rId1"/>
            <a:stretch>
              <a:fillRect l="30245" t="0" r="26284" b="16048"/>
            </a:stretch>
          </a:blipFill>
          <a:ln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79" name="CustomShape 6"/>
          <p:cNvSpPr/>
          <p:nvPr/>
        </p:nvSpPr>
        <p:spPr>
          <a:xfrm>
            <a:off x="3431880" y="916200"/>
            <a:ext cx="5112360" cy="2284920"/>
          </a:xfrm>
          <a:prstGeom prst="wedgeEllipseCallout">
            <a:avLst>
              <a:gd name="adj1" fmla="val -20833"/>
              <a:gd name="adj2" fmla="val 62500"/>
            </a:avLst>
          </a:prstGeom>
          <a:gradFill rotWithShape="0">
            <a:gsLst>
              <a:gs pos="0">
                <a:srgbClr val="f5fafe"/>
              </a:gs>
              <a:gs pos="100000">
                <a:srgbClr val="a1d6f7"/>
              </a:gs>
            </a:gsLst>
            <a:lin ang="5400000"/>
          </a:gradFill>
          <a:ln>
            <a:round/>
          </a:ln>
          <a:effectLst>
            <a:outerShdw algn="tr" blurRad="50800" dir="8100000" dist="37674" rotWithShape="0">
              <a:schemeClr val="tx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0" name="CustomShape 7"/>
          <p:cNvSpPr/>
          <p:nvPr/>
        </p:nvSpPr>
        <p:spPr>
          <a:xfrm>
            <a:off x="4007880" y="1657440"/>
            <a:ext cx="5184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Ja, das Praktikum war sehr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81" name="CustomShape 8"/>
          <p:cNvSpPr/>
          <p:nvPr/>
        </p:nvSpPr>
        <p:spPr>
          <a:xfrm>
            <a:off x="4943880" y="2198520"/>
            <a:ext cx="2376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anstrengend!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24" dur="indefinite" restart="never" nodeType="tmRoot">
          <p:childTnLst>
            <p:seq>
              <p:cTn id="325" dur="indefinite" nodeType="mainSeq">
                <p:childTnLst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nodeType="clickEffect" fill="hold" presetClass="exit" presetID="16" presetSubtype="21">
                                  <p:stCondLst>
                                    <p:cond delay="0"/>
                                  </p:stCondLst>
                                  <p:childTnLst>
                                    <p:animEffect filter="barn(inVertical)" transition="out">
                                      <p:cBhvr additive="repl">
                                        <p:cTn id="32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nodeType="with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333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10120320" y="3455640"/>
            <a:ext cx="1656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zufrieden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83" name="CustomShape 2"/>
          <p:cNvSpPr/>
          <p:nvPr/>
        </p:nvSpPr>
        <p:spPr>
          <a:xfrm>
            <a:off x="3653640" y="252000"/>
            <a:ext cx="5780160" cy="57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d5edfc"/>
                </a:solidFill>
                <a:latin typeface="Arial"/>
              </a:rPr>
              <a:t>Wie war also das Praktikum?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84" name="CustomShape 3"/>
          <p:cNvSpPr/>
          <p:nvPr/>
        </p:nvSpPr>
        <p:spPr>
          <a:xfrm>
            <a:off x="3863880" y="3816000"/>
            <a:ext cx="1656000" cy="2126880"/>
          </a:xfrm>
          <a:prstGeom prst="roundRect">
            <a:avLst>
              <a:gd name="adj" fmla="val 8594"/>
            </a:avLst>
          </a:prstGeom>
          <a:blipFill rotWithShape="0">
            <a:blip r:embed="rId1"/>
            <a:stretch>
              <a:fillRect l="30245" t="0" r="26284" b="16048"/>
            </a:stretch>
          </a:blipFill>
          <a:ln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85" name="CustomShape 4"/>
          <p:cNvSpPr/>
          <p:nvPr/>
        </p:nvSpPr>
        <p:spPr>
          <a:xfrm>
            <a:off x="983520" y="959400"/>
            <a:ext cx="5112360" cy="2284920"/>
          </a:xfrm>
          <a:prstGeom prst="wedgeEllipseCallout">
            <a:avLst>
              <a:gd name="adj1" fmla="val 8457"/>
              <a:gd name="adj2" fmla="val 69460"/>
            </a:avLst>
          </a:prstGeom>
          <a:gradFill rotWithShape="0">
            <a:gsLst>
              <a:gs pos="0">
                <a:srgbClr val="f5fafe"/>
              </a:gs>
              <a:gs pos="100000">
                <a:srgbClr val="a1d6f7"/>
              </a:gs>
            </a:gsLst>
            <a:lin ang="5400000"/>
          </a:gradFill>
          <a:ln>
            <a:round/>
          </a:ln>
          <a:effectLst>
            <a:outerShdw algn="tr" blurRad="50800" dir="8100000" dist="37674" rotWithShape="0">
              <a:schemeClr val="tx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6" name="CustomShape 5"/>
          <p:cNvSpPr/>
          <p:nvPr/>
        </p:nvSpPr>
        <p:spPr>
          <a:xfrm>
            <a:off x="1468440" y="1686600"/>
            <a:ext cx="432000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Das Praktikum war super interessant!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87" name="CustomShape 6"/>
          <p:cNvSpPr/>
          <p:nvPr/>
        </p:nvSpPr>
        <p:spPr>
          <a:xfrm>
            <a:off x="6273720" y="936360"/>
            <a:ext cx="5112360" cy="2284920"/>
          </a:xfrm>
          <a:prstGeom prst="wedgeEllipseCallout">
            <a:avLst>
              <a:gd name="adj1" fmla="val -57641"/>
              <a:gd name="adj2" fmla="val 79318"/>
            </a:avLst>
          </a:prstGeom>
          <a:gradFill rotWithShape="0">
            <a:gsLst>
              <a:gs pos="0">
                <a:srgbClr val="f5fafe"/>
              </a:gs>
              <a:gs pos="100000">
                <a:srgbClr val="a1d6f7"/>
              </a:gs>
            </a:gsLst>
            <a:lin ang="5400000"/>
          </a:gradFill>
          <a:ln>
            <a:round/>
          </a:ln>
          <a:effectLst>
            <a:outerShdw algn="tr" blurRad="50800" dir="8100000" dist="37674" rotWithShape="0">
              <a:schemeClr val="tx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8" name="CustomShape 7"/>
          <p:cNvSpPr/>
          <p:nvPr/>
        </p:nvSpPr>
        <p:spPr>
          <a:xfrm>
            <a:off x="6718320" y="1350000"/>
            <a:ext cx="441756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Ich bin mit Stefanie einverstanden.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Das Praktikum war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89" name="CustomShape 8"/>
          <p:cNvSpPr/>
          <p:nvPr/>
        </p:nvSpPr>
        <p:spPr>
          <a:xfrm>
            <a:off x="7834680" y="2493000"/>
            <a:ext cx="2376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spannend!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90" name="CustomShape 9"/>
          <p:cNvSpPr/>
          <p:nvPr/>
        </p:nvSpPr>
        <p:spPr>
          <a:xfrm>
            <a:off x="10211040" y="5635080"/>
            <a:ext cx="1656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spannend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4" dur="indefinite" restart="never" nodeType="tmRoot">
          <p:childTnLst>
            <p:seq>
              <p:cTn id="335" dur="indefinite" nodeType="mainSeq">
                <p:childTnLst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nodeType="clickEffect" fill="hold" presetClass="exit" presetID="16" presetSubtype="21">
                                  <p:stCondLst>
                                    <p:cond delay="0"/>
                                  </p:stCondLst>
                                  <p:childTnLst>
                                    <p:animEffect filter="barn(inVertical)" transition="out">
                                      <p:cBhvr additive="repl">
                                        <p:cTn id="339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nodeType="with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343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3987360" y="874800"/>
            <a:ext cx="5112360" cy="2284920"/>
          </a:xfrm>
          <a:prstGeom prst="wedgeEllipseCallout">
            <a:avLst>
              <a:gd name="adj1" fmla="val -35090"/>
              <a:gd name="adj2" fmla="val 71199"/>
            </a:avLst>
          </a:prstGeom>
          <a:gradFill rotWithShape="0">
            <a:gsLst>
              <a:gs pos="0">
                <a:srgbClr val="f5fafe"/>
              </a:gs>
              <a:gs pos="100000">
                <a:srgbClr val="a1d6f7"/>
              </a:gs>
            </a:gsLst>
            <a:lin ang="5400000"/>
          </a:gradFill>
          <a:ln>
            <a:round/>
          </a:ln>
          <a:effectLst>
            <a:outerShdw algn="tr" blurRad="50800" dir="8100000" dist="37674" rotWithShape="0">
              <a:schemeClr val="tx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2" name="CustomShape 2"/>
          <p:cNvSpPr/>
          <p:nvPr/>
        </p:nvSpPr>
        <p:spPr>
          <a:xfrm>
            <a:off x="6744240" y="1628640"/>
            <a:ext cx="1656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zufrieden!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93" name="CustomShape 3"/>
          <p:cNvSpPr/>
          <p:nvPr/>
        </p:nvSpPr>
        <p:spPr>
          <a:xfrm>
            <a:off x="4622040" y="252000"/>
            <a:ext cx="3843000" cy="57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d5edfc"/>
                </a:solidFill>
                <a:latin typeface="Arial"/>
              </a:rPr>
              <a:t>Seid ihr zufrieden?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94" name="CustomShape 4"/>
          <p:cNvSpPr/>
          <p:nvPr/>
        </p:nvSpPr>
        <p:spPr>
          <a:xfrm>
            <a:off x="3863880" y="3816000"/>
            <a:ext cx="1656000" cy="2126880"/>
          </a:xfrm>
          <a:prstGeom prst="roundRect">
            <a:avLst>
              <a:gd name="adj" fmla="val 8594"/>
            </a:avLst>
          </a:prstGeom>
          <a:blipFill rotWithShape="0">
            <a:blip r:embed="rId1"/>
            <a:stretch>
              <a:fillRect l="30245" t="0" r="26284" b="16048"/>
            </a:stretch>
          </a:blipFill>
          <a:ln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95" name="CustomShape 5"/>
          <p:cNvSpPr/>
          <p:nvPr/>
        </p:nvSpPr>
        <p:spPr>
          <a:xfrm>
            <a:off x="3416400" y="1643760"/>
            <a:ext cx="44175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Ja, wir sind sehr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96" name="CustomShape 6"/>
          <p:cNvSpPr/>
          <p:nvPr/>
        </p:nvSpPr>
        <p:spPr>
          <a:xfrm>
            <a:off x="10120320" y="3455640"/>
            <a:ext cx="1656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zufrieden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44" dur="indefinite" restart="never" nodeType="tmRoot">
          <p:childTnLst>
            <p:seq>
              <p:cTn id="345" dur="indefinite" nodeType="mainSeq">
                <p:childTnLst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nodeType="clickEffect" fill="hold" presetClass="exit" presetID="16" presetSubtype="21">
                                  <p:stCondLst>
                                    <p:cond delay="0"/>
                                  </p:stCondLst>
                                  <p:childTnLst>
                                    <p:animEffect filter="barn(inVertical)" transition="out">
                                      <p:cBhvr additive="repl">
                                        <p:cTn id="349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nodeType="with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353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Picture 2" descr="C:\Users\Myriam\AppData\Local\Microsoft\Windows\Temporary Internet Files\Content.IE5\KRL46XQ6\MC900433953[1].png"/>
          <p:cNvPicPr/>
          <p:nvPr/>
        </p:nvPicPr>
        <p:blipFill>
          <a:blip r:embed="rId1"/>
          <a:stretch/>
        </p:blipFill>
        <p:spPr>
          <a:xfrm>
            <a:off x="5375880" y="1772640"/>
            <a:ext cx="1509480" cy="1511640"/>
          </a:xfrm>
          <a:prstGeom prst="rect">
            <a:avLst/>
          </a:prstGeom>
          <a:ln w="9360">
            <a:noFill/>
          </a:ln>
        </p:spPr>
      </p:pic>
      <p:sp>
        <p:nvSpPr>
          <p:cNvPr id="298" name="CustomShape 1"/>
          <p:cNvSpPr/>
          <p:nvPr/>
        </p:nvSpPr>
        <p:spPr>
          <a:xfrm>
            <a:off x="4492440" y="3501000"/>
            <a:ext cx="3276360" cy="456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en-US" sz="2400" spc="-1" strike="noStrike">
                <a:solidFill>
                  <a:srgbClr val="000000"/>
                </a:solidFill>
                <a:latin typeface="Arial"/>
              </a:rPr>
              <a:t>(Übungsheft, Seite 24)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CustomShape 1"/>
          <p:cNvSpPr/>
          <p:nvPr/>
        </p:nvSpPr>
        <p:spPr>
          <a:xfrm>
            <a:off x="2351160" y="2335320"/>
            <a:ext cx="3714480" cy="456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stressig =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00" name="CustomShape 2"/>
          <p:cNvSpPr/>
          <p:nvPr/>
        </p:nvSpPr>
        <p:spPr>
          <a:xfrm>
            <a:off x="2351160" y="1773360"/>
            <a:ext cx="2928600" cy="456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faszinierend</a:t>
            </a: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 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=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01" name="CustomShape 3"/>
          <p:cNvSpPr/>
          <p:nvPr/>
        </p:nvSpPr>
        <p:spPr>
          <a:xfrm>
            <a:off x="7175520" y="1773360"/>
            <a:ext cx="2928600" cy="456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konkret ≠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02" name="CustomShape 4"/>
          <p:cNvSpPr/>
          <p:nvPr/>
        </p:nvSpPr>
        <p:spPr>
          <a:xfrm>
            <a:off x="7175520" y="2276640"/>
            <a:ext cx="4214520" cy="456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langweilig ≠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03" name="CustomShape 5"/>
          <p:cNvSpPr/>
          <p:nvPr/>
        </p:nvSpPr>
        <p:spPr>
          <a:xfrm>
            <a:off x="2351160" y="2852640"/>
            <a:ext cx="2999880" cy="456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einfach ≠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04" name="CustomShape 6"/>
          <p:cNvSpPr/>
          <p:nvPr/>
        </p:nvSpPr>
        <p:spPr>
          <a:xfrm>
            <a:off x="6600960" y="5445000"/>
            <a:ext cx="1582200" cy="456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ernst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05" name="CustomShape 7"/>
          <p:cNvSpPr/>
          <p:nvPr/>
        </p:nvSpPr>
        <p:spPr>
          <a:xfrm>
            <a:off x="4800600" y="6021360"/>
            <a:ext cx="1800000" cy="456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schwierig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06" name="CustomShape 8"/>
          <p:cNvSpPr/>
          <p:nvPr/>
        </p:nvSpPr>
        <p:spPr>
          <a:xfrm>
            <a:off x="7186320" y="3284640"/>
            <a:ext cx="2999880" cy="456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lustig ≠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07" name="CustomShape 9"/>
          <p:cNvSpPr/>
          <p:nvPr/>
        </p:nvSpPr>
        <p:spPr>
          <a:xfrm>
            <a:off x="7175520" y="2781360"/>
            <a:ext cx="2999880" cy="456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lang ≠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08" name="CustomShape 10"/>
          <p:cNvSpPr/>
          <p:nvPr/>
        </p:nvSpPr>
        <p:spPr>
          <a:xfrm>
            <a:off x="2351160" y="3357720"/>
            <a:ext cx="2999880" cy="456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früh ≠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09" name="CustomShape 11"/>
          <p:cNvSpPr/>
          <p:nvPr/>
        </p:nvSpPr>
        <p:spPr>
          <a:xfrm>
            <a:off x="2495520" y="5950080"/>
            <a:ext cx="1584000" cy="456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kurz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10" name="CustomShape 12"/>
          <p:cNvSpPr/>
          <p:nvPr/>
        </p:nvSpPr>
        <p:spPr>
          <a:xfrm>
            <a:off x="2063880" y="5445000"/>
            <a:ext cx="2160360" cy="456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spannend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11" name="CustomShape 13"/>
          <p:cNvSpPr/>
          <p:nvPr/>
        </p:nvSpPr>
        <p:spPr>
          <a:xfrm>
            <a:off x="8759880" y="6396120"/>
            <a:ext cx="1907640" cy="456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spät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12" name="CustomShape 14"/>
          <p:cNvSpPr/>
          <p:nvPr/>
        </p:nvSpPr>
        <p:spPr>
          <a:xfrm>
            <a:off x="4079880" y="5445000"/>
            <a:ext cx="2999880" cy="456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abstrakt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13" name="CustomShape 15"/>
          <p:cNvSpPr/>
          <p:nvPr/>
        </p:nvSpPr>
        <p:spPr>
          <a:xfrm>
            <a:off x="6167520" y="6396120"/>
            <a:ext cx="1944360" cy="456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interessant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14" name="CustomShape 16"/>
          <p:cNvSpPr/>
          <p:nvPr/>
        </p:nvSpPr>
        <p:spPr>
          <a:xfrm>
            <a:off x="8112240" y="5445000"/>
            <a:ext cx="2304720" cy="456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anstrengend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15" name="CustomShape 17"/>
          <p:cNvSpPr/>
          <p:nvPr/>
        </p:nvSpPr>
        <p:spPr>
          <a:xfrm>
            <a:off x="7175520" y="3789360"/>
            <a:ext cx="2999880" cy="456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zufrieden ≠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16" name="CustomShape 18"/>
          <p:cNvSpPr/>
          <p:nvPr/>
        </p:nvSpPr>
        <p:spPr>
          <a:xfrm>
            <a:off x="2351160" y="3860640"/>
            <a:ext cx="2999880" cy="456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gesund ≠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17" name="CustomShape 19"/>
          <p:cNvSpPr/>
          <p:nvPr/>
        </p:nvSpPr>
        <p:spPr>
          <a:xfrm>
            <a:off x="3216240" y="6396120"/>
            <a:ext cx="2015640" cy="456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krank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18" name="CustomShape 20"/>
          <p:cNvSpPr/>
          <p:nvPr/>
        </p:nvSpPr>
        <p:spPr>
          <a:xfrm>
            <a:off x="7032600" y="6021360"/>
            <a:ext cx="2303280" cy="456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unzufrieden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19" name="CustomShape 21"/>
          <p:cNvSpPr/>
          <p:nvPr/>
        </p:nvSpPr>
        <p:spPr>
          <a:xfrm>
            <a:off x="3421440" y="252000"/>
            <a:ext cx="6243480" cy="57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d5edfc"/>
                </a:solidFill>
                <a:latin typeface="Arial"/>
              </a:rPr>
              <a:t>SYNONYM ODER GEGENTEIL?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4" dur="indefinite" restart="never" nodeType="tmRoot">
          <p:childTnLst>
            <p:seq>
              <p:cTn id="355" restart="whenNotActive" nodeType="interactiveSeq" fill="hold">
                <p:stCondLst>
                  <p:cond delay="0" evt="onClick">
                    <p:tgtEl>
                      <p:spTgt spid="310"/>
                    </p:tgtEl>
                  </p:cond>
                </p:stCondLst>
                <p:childTnLst>
                  <p:par>
                    <p:cTn id="356" fill="hold">
                      <p:stCondLst>
                        <p:cond delay="0" evt="onClick">
                          <p:tgtEl>
                            <p:spTgt spid="310"/>
                          </p:tgtEl>
                        </p:cond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06 4.04624E-007 L 0.22848 -0.53688 E">
                                      <p:cBhvr>
                                        <p:cTn id="359" dur="2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360" restart="whenNotActive" nodeType="interactiveSeq" fill="hold">
                <p:stCondLst>
                  <p:cond delay="0" evt="onClick">
                    <p:tgtEl>
                      <p:spTgt spid="314"/>
                    </p:tgtEl>
                  </p:cond>
                </p:stCondLst>
                <p:childTnLst>
                  <p:par>
                    <p:cTn id="361" fill="hold">
                      <p:stCondLst>
                        <p:cond delay="0" evt="onClick">
                          <p:tgtEl>
                            <p:spTgt spid="314"/>
                          </p:tgtEl>
                        </p:cond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44 -0.00093 L -0.36615 -0.44699 E">
                                      <p:cBhvr>
                                        <p:cTn id="364" dur="2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365" restart="whenNotActive" nodeType="interactiveSeq" fill="hold">
                <p:stCondLst>
                  <p:cond delay="0" evt="onClick">
                    <p:tgtEl>
                      <p:spTgt spid="313"/>
                    </p:tgtEl>
                  </p:cond>
                </p:stCondLst>
                <p:childTnLst>
                  <p:par>
                    <p:cTn id="366" fill="hold">
                      <p:stCondLst>
                        <p:cond delay="0" evt="onClick">
                          <p:tgtEl>
                            <p:spTgt spid="313"/>
                          </p:tgtEl>
                        </p:cond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6 0.00371 L 0.24765 -0.59838 E">
                                      <p:cBhvr>
                                        <p:cTn id="369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370" restart="whenNotActive" nodeType="interactiveSeq" fill="hold">
                <p:stCondLst>
                  <p:cond delay="0" evt="onClick">
                    <p:tgtEl>
                      <p:spTgt spid="311"/>
                    </p:tgtEl>
                  </p:cond>
                </p:stCondLst>
                <p:childTnLst>
                  <p:par>
                    <p:cTn id="371" fill="hold">
                      <p:stCondLst>
                        <p:cond delay="0" evt="onClick">
                          <p:tgtEl>
                            <p:spTgt spid="311"/>
                          </p:tgtEl>
                        </p:cond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03564 L -0.49752 -0.43865 E">
                                      <p:cBhvr>
                                        <p:cTn id="374" dur="2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375" restart="whenNotActive" nodeType="interactiveSeq" fill="hold">
                <p:stCondLst>
                  <p:cond delay="0" evt="onClick">
                    <p:tgtEl>
                      <p:spTgt spid="317"/>
                    </p:tgtEl>
                  </p:cond>
                </p:stCondLst>
                <p:childTnLst>
                  <p:par>
                    <p:cTn id="376" fill="hold">
                      <p:stCondLst>
                        <p:cond delay="0" evt="onClick">
                          <p:tgtEl>
                            <p:spTgt spid="317"/>
                          </p:tgtEl>
                        </p:cond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006 3.2948E-006 L 0.00782 -0.37133 E">
                                      <p:cBhvr>
                                        <p:cTn id="379" dur="2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380" restart="whenNotActive" nodeType="interactiveSeq" fill="hold">
                <p:stCondLst>
                  <p:cond delay="0" evt="onClick">
                    <p:tgtEl>
                      <p:spTgt spid="309"/>
                    </p:tgtEl>
                  </p:cond>
                </p:stCondLst>
                <p:childTnLst>
                  <p:par>
                    <p:cTn id="381" fill="hold">
                      <p:stCondLst>
                        <p:cond delay="0" evt="onClick">
                          <p:tgtEl>
                            <p:spTgt spid="309"/>
                          </p:tgtEl>
                        </p:cond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13 0.00416 L 0.46068 -0.45996 E">
                                      <p:cBhvr>
                                        <p:cTn id="384" dur="2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385" restart="whenNotActive" nodeType="interactiveSeq" fill="hold">
                <p:stCondLst>
                  <p:cond delay="0" evt="onClick">
                    <p:tgtEl>
                      <p:spTgt spid="304"/>
                    </p:tgtEl>
                  </p:cond>
                </p:stCondLst>
                <p:childTnLst>
                  <p:par>
                    <p:cTn id="386" fill="hold">
                      <p:stCondLst>
                        <p:cond delay="0" evt="onClick">
                          <p:tgtEl>
                            <p:spTgt spid="304"/>
                          </p:tgtEl>
                        </p:cond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06 4.04624E-007 L 0.17326 -0.31676 E">
                                      <p:cBhvr>
                                        <p:cTn id="389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390" restart="whenNotActive" nodeType="interactiveSeq" fill="hold">
                <p:stCondLst>
                  <p:cond delay="0" evt="onClick">
                    <p:tgtEl>
                      <p:spTgt spid="312"/>
                    </p:tgtEl>
                  </p:cond>
                </p:stCondLst>
                <p:childTnLst>
                  <p:par>
                    <p:cTn id="391" fill="hold">
                      <p:stCondLst>
                        <p:cond delay="0" evt="onClick">
                          <p:tgtEl>
                            <p:spTgt spid="312"/>
                          </p:tgtEl>
                        </p:cond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006 3.7037E-006 L 0.35534 -0.53843 E">
                                      <p:cBhvr>
                                        <p:cTn id="394" dur="2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395" restart="whenNotActive" nodeType="interactiveSeq" fill="hold">
                <p:stCondLst>
                  <p:cond delay="0" evt="onClick">
                    <p:tgtEl>
                      <p:spTgt spid="318"/>
                    </p:tgtEl>
                  </p:cond>
                </p:stCondLst>
                <p:childTnLst>
                  <p:par>
                    <p:cTn id="396" fill="hold">
                      <p:stCondLst>
                        <p:cond delay="0" evt="onClick">
                          <p:tgtEl>
                            <p:spTgt spid="318"/>
                          </p:tgtEl>
                        </p:cond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006 -2.31214E-007 L 0.17326 -0.32717 E">
                                      <p:cBhvr>
                                        <p:cTn id="399" dur="2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400" restart="whenNotActive" nodeType="interactiveSeq" fill="hold">
                <p:stCondLst>
                  <p:cond delay="0" evt="onClick">
                    <p:tgtEl>
                      <p:spTgt spid="305"/>
                    </p:tgtEl>
                  </p:cond>
                </p:stCondLst>
                <p:childTnLst>
                  <p:par>
                    <p:cTn id="401" fill="hold">
                      <p:stCondLst>
                        <p:cond delay="0" evt="onClick">
                          <p:tgtEl>
                            <p:spTgt spid="305"/>
                          </p:tgtEl>
                        </p:cond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006 4.07407E-006 L -0.08854 -0.46412 E">
                                      <p:cBhvr>
                                        <p:cTn id="404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Image 2" descr="praktikum2.JPG"/>
          <p:cNvPicPr/>
          <p:nvPr/>
        </p:nvPicPr>
        <p:blipFill>
          <a:blip r:embed="rId1"/>
          <a:srcRect l="1785" t="6734" r="6733" b="8952"/>
          <a:stretch/>
        </p:blipFill>
        <p:spPr>
          <a:xfrm rot="21421800">
            <a:off x="3318120" y="1700280"/>
            <a:ext cx="5663520" cy="4119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1" name="CustomShape 1"/>
          <p:cNvSpPr/>
          <p:nvPr/>
        </p:nvSpPr>
        <p:spPr>
          <a:xfrm>
            <a:off x="4151160" y="4221000"/>
            <a:ext cx="1152000" cy="502920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2" name="CustomShape 2"/>
          <p:cNvSpPr/>
          <p:nvPr/>
        </p:nvSpPr>
        <p:spPr>
          <a:xfrm>
            <a:off x="5591160" y="4221000"/>
            <a:ext cx="1296720" cy="502920"/>
          </a:xfrm>
          <a:prstGeom prst="ellipse">
            <a:avLst/>
          </a:prstGeom>
          <a:noFill/>
          <a:ln w="38160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3" name="CustomShape 3"/>
          <p:cNvSpPr/>
          <p:nvPr/>
        </p:nvSpPr>
        <p:spPr>
          <a:xfrm>
            <a:off x="4511520" y="5229360"/>
            <a:ext cx="1655280" cy="502920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4" name="CustomShape 4"/>
          <p:cNvSpPr/>
          <p:nvPr/>
        </p:nvSpPr>
        <p:spPr>
          <a:xfrm>
            <a:off x="6311880" y="5229360"/>
            <a:ext cx="1152000" cy="502920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5" name="CustomShape 5"/>
          <p:cNvSpPr/>
          <p:nvPr/>
        </p:nvSpPr>
        <p:spPr>
          <a:xfrm>
            <a:off x="7680240" y="1700280"/>
            <a:ext cx="1152000" cy="576000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6" name="CustomShape 6"/>
          <p:cNvSpPr/>
          <p:nvPr/>
        </p:nvSpPr>
        <p:spPr>
          <a:xfrm>
            <a:off x="4151160" y="2852640"/>
            <a:ext cx="3312720" cy="504360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7" name="CustomShape 7"/>
          <p:cNvSpPr/>
          <p:nvPr/>
        </p:nvSpPr>
        <p:spPr>
          <a:xfrm>
            <a:off x="7032600" y="4149720"/>
            <a:ext cx="1150560" cy="574200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8" name="CustomShape 8"/>
          <p:cNvSpPr/>
          <p:nvPr/>
        </p:nvSpPr>
        <p:spPr>
          <a:xfrm>
            <a:off x="4079880" y="3284640"/>
            <a:ext cx="1800000" cy="576000"/>
          </a:xfrm>
          <a:prstGeom prst="ellipse">
            <a:avLst/>
          </a:prstGeom>
          <a:noFill/>
          <a:ln w="38160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9" name="CustomShape 9"/>
          <p:cNvSpPr/>
          <p:nvPr/>
        </p:nvSpPr>
        <p:spPr>
          <a:xfrm>
            <a:off x="2782800" y="1268280"/>
            <a:ext cx="3096720" cy="456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Negative Seiten?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30" name="CustomShape 10"/>
          <p:cNvSpPr/>
          <p:nvPr/>
        </p:nvSpPr>
        <p:spPr>
          <a:xfrm>
            <a:off x="5880240" y="1268280"/>
            <a:ext cx="3239640" cy="456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b050"/>
                </a:solidFill>
                <a:latin typeface="Arial"/>
              </a:rPr>
              <a:t>Positive Seiten?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331" name="Picture 2" descr="C:\Users\Myriam\AppData\Local\Microsoft\Windows\Temporary Internet Files\Content.IE5\0FIBP1W0\MC900433938[2].png"/>
          <p:cNvPicPr/>
          <p:nvPr/>
        </p:nvPicPr>
        <p:blipFill>
          <a:blip r:embed="rId2"/>
          <a:stretch/>
        </p:blipFill>
        <p:spPr>
          <a:xfrm>
            <a:off x="10974240" y="-31680"/>
            <a:ext cx="1296000" cy="1296000"/>
          </a:xfrm>
          <a:prstGeom prst="rect">
            <a:avLst/>
          </a:prstGeom>
          <a:ln w="9360">
            <a:noFill/>
          </a:ln>
        </p:spPr>
      </p:pic>
      <p:sp>
        <p:nvSpPr>
          <p:cNvPr id="332" name="CustomShape 11"/>
          <p:cNvSpPr/>
          <p:nvPr/>
        </p:nvSpPr>
        <p:spPr>
          <a:xfrm>
            <a:off x="2166120" y="104040"/>
            <a:ext cx="8526240" cy="57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d5edfc"/>
                </a:solidFill>
                <a:latin typeface="Arial"/>
              </a:rPr>
              <a:t>DIE NOTIZEN VON STEFANIE UND MORITZ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05" dur="indefinite" restart="never" nodeType="tmRoot">
          <p:childTnLst>
            <p:seq>
              <p:cTn id="406" dur="indefinite" nodeType="mainSeq">
                <p:childTnLst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11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nodeType="click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416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nodeType="click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421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nodeType="click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426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nodeType="click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431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nodeType="click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436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nodeType="click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441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nodeType="clickEffect" fill="hold" presetClass="exit" presetID="5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checkerboard(across)" transition="out">
                                      <p:cBhvr additive="repl">
                                        <p:cTn id="445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51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nodeType="withEffect" fill="hold" presetClass="exit" presetID="5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checkerboard(across)" transition="out">
                                      <p:cBhvr additive="repl">
                                        <p:cTn id="453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nodeType="withEffect" fill="hold" presetClass="exit" presetID="5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checkerboard(across)" transition="out">
                                      <p:cBhvr additive="repl">
                                        <p:cTn id="456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nodeType="withEffect" fill="hold" presetClass="exit" presetID="5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checkerboard(across)" transition="out">
                                      <p:cBhvr additive="repl">
                                        <p:cTn id="459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nodeType="withEffect" fill="hold" presetClass="exit" presetID="5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checkerboard(across)" transition="out">
                                      <p:cBhvr additive="repl">
                                        <p:cTn id="462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nodeType="withEffect" fill="hold" presetClass="exit" presetID="5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checkerboard(across)" transition="out">
                                      <p:cBhvr additive="repl">
                                        <p:cTn id="465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nodeType="withEffect" fill="hold" presetClass="exit" presetID="5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checkerboard(across)" transition="out">
                                      <p:cBhvr additive="repl">
                                        <p:cTn id="468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nodeType="click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474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nodeType="click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479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Picture 2" descr="C:\Users\Myriam\AppData\Local\Microsoft\Windows\Temporary Internet Files\Content.IE5\10DFAVR2\MC900433934[1].png"/>
          <p:cNvPicPr/>
          <p:nvPr/>
        </p:nvPicPr>
        <p:blipFill>
          <a:blip r:embed="rId1"/>
          <a:stretch/>
        </p:blipFill>
        <p:spPr>
          <a:xfrm>
            <a:off x="10703160" y="-27360"/>
            <a:ext cx="1513440" cy="1511640"/>
          </a:xfrm>
          <a:prstGeom prst="rect">
            <a:avLst/>
          </a:prstGeom>
          <a:ln w="9360">
            <a:noFill/>
          </a:ln>
        </p:spPr>
      </p:pic>
      <p:sp>
        <p:nvSpPr>
          <p:cNvPr id="334" name="CustomShape 1"/>
          <p:cNvSpPr/>
          <p:nvPr/>
        </p:nvSpPr>
        <p:spPr>
          <a:xfrm>
            <a:off x="1478160" y="1340640"/>
            <a:ext cx="8934840" cy="106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d5edfc"/>
                </a:solidFill>
                <a:latin typeface="Arial"/>
              </a:rPr>
              <a:t>STEFANIES UND MORITZ’ KLASSENLEHRER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d5edfc"/>
                </a:solidFill>
                <a:latin typeface="Arial"/>
              </a:rPr>
              <a:t>STELLT FRAGEN ÜBER IHR PRAKTIKUM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35" name="CustomShape 2"/>
          <p:cNvSpPr/>
          <p:nvPr/>
        </p:nvSpPr>
        <p:spPr>
          <a:xfrm>
            <a:off x="7104240" y="3573000"/>
            <a:ext cx="1656000" cy="2126880"/>
          </a:xfrm>
          <a:prstGeom prst="roundRect">
            <a:avLst>
              <a:gd name="adj" fmla="val 8594"/>
            </a:avLst>
          </a:prstGeom>
          <a:blipFill rotWithShape="0">
            <a:blip r:embed="rId2"/>
            <a:stretch>
              <a:fillRect l="30245" t="0" r="26284" b="16048"/>
            </a:stretch>
          </a:blipFill>
          <a:ln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36" name="CustomShape 3"/>
          <p:cNvSpPr/>
          <p:nvPr/>
        </p:nvSpPr>
        <p:spPr>
          <a:xfrm>
            <a:off x="3143520" y="3857760"/>
            <a:ext cx="2230560" cy="1865160"/>
          </a:xfrm>
          <a:prstGeom prst="roundRect">
            <a:avLst>
              <a:gd name="adj" fmla="val 8594"/>
            </a:avLst>
          </a:prstGeom>
          <a:blipFill rotWithShape="0">
            <a:blip r:embed="rId3"/>
            <a:stretch>
              <a:fillRect l="0" t="0" r="0" b="1391875"/>
            </a:stretch>
          </a:blipFill>
          <a:ln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6383880" y="871920"/>
            <a:ext cx="5112360" cy="2284920"/>
          </a:xfrm>
          <a:prstGeom prst="wedgeEllipseCallout">
            <a:avLst>
              <a:gd name="adj1" fmla="val -9688"/>
              <a:gd name="adj2" fmla="val 75258"/>
            </a:avLst>
          </a:prstGeom>
          <a:gradFill rotWithShape="0">
            <a:gsLst>
              <a:gs pos="0">
                <a:srgbClr val="f5fafe"/>
              </a:gs>
              <a:gs pos="100000">
                <a:srgbClr val="a1d6f7"/>
              </a:gs>
            </a:gsLst>
            <a:lin ang="5400000"/>
          </a:gradFill>
          <a:ln>
            <a:round/>
          </a:ln>
          <a:effectLst>
            <a:outerShdw algn="tr" blurRad="50800" dir="8100000" dist="37674" rotWithShape="0">
              <a:schemeClr val="tx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8" name="CustomShape 2"/>
          <p:cNvSpPr/>
          <p:nvPr/>
        </p:nvSpPr>
        <p:spPr>
          <a:xfrm>
            <a:off x="7557120" y="3913920"/>
            <a:ext cx="1656000" cy="2126880"/>
          </a:xfrm>
          <a:prstGeom prst="roundRect">
            <a:avLst>
              <a:gd name="adj" fmla="val 8594"/>
            </a:avLst>
          </a:prstGeom>
          <a:blipFill rotWithShape="0">
            <a:blip r:embed="rId1"/>
            <a:stretch>
              <a:fillRect l="30245" t="0" r="26284" b="16048"/>
            </a:stretch>
          </a:blipFill>
          <a:ln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39" name="CustomShape 3"/>
          <p:cNvSpPr/>
          <p:nvPr/>
        </p:nvSpPr>
        <p:spPr>
          <a:xfrm>
            <a:off x="6731280" y="1466640"/>
            <a:ext cx="441756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Wir haben </a:t>
            </a: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unser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Praktikum in der Europaklinik gemacht!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40" name="CustomShape 4"/>
          <p:cNvSpPr/>
          <p:nvPr/>
        </p:nvSpPr>
        <p:spPr>
          <a:xfrm>
            <a:off x="2714400" y="4044960"/>
            <a:ext cx="2230560" cy="1865160"/>
          </a:xfrm>
          <a:prstGeom prst="roundRect">
            <a:avLst>
              <a:gd name="adj" fmla="val 8594"/>
            </a:avLst>
          </a:prstGeom>
          <a:blipFill rotWithShape="0">
            <a:blip r:embed="rId2"/>
            <a:stretch>
              <a:fillRect l="0" t="0" r="0" b="1391875"/>
            </a:stretch>
          </a:blipFill>
          <a:ln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41" name="CustomShape 5"/>
          <p:cNvSpPr/>
          <p:nvPr/>
        </p:nvSpPr>
        <p:spPr>
          <a:xfrm>
            <a:off x="634680" y="871920"/>
            <a:ext cx="5112360" cy="2284920"/>
          </a:xfrm>
          <a:prstGeom prst="wedgeEllipseCallout">
            <a:avLst>
              <a:gd name="adj1" fmla="val 14159"/>
              <a:gd name="adj2" fmla="val 79897"/>
            </a:avLst>
          </a:prstGeom>
          <a:gradFill rotWithShape="0">
            <a:gsLst>
              <a:gs pos="0">
                <a:srgbClr val="f5fafe"/>
              </a:gs>
              <a:gs pos="100000">
                <a:srgbClr val="a1d6f7"/>
              </a:gs>
            </a:gsLst>
            <a:lin ang="5400000"/>
          </a:gradFill>
          <a:ln>
            <a:round/>
          </a:ln>
          <a:effectLst>
            <a:outerShdw algn="tr" blurRad="50800" dir="8100000" dist="37674" rotWithShape="0">
              <a:schemeClr val="tx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2" name="CustomShape 6"/>
          <p:cNvSpPr/>
          <p:nvPr/>
        </p:nvSpPr>
        <p:spPr>
          <a:xfrm>
            <a:off x="981720" y="1454040"/>
            <a:ext cx="441756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Wo habt ihr </a:t>
            </a: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euer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Pratikum gemacht?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43" name="CustomShape 7"/>
          <p:cNvSpPr/>
          <p:nvPr/>
        </p:nvSpPr>
        <p:spPr>
          <a:xfrm>
            <a:off x="4684680" y="155160"/>
            <a:ext cx="2873880" cy="57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d5edfc"/>
                </a:solidFill>
                <a:latin typeface="Arial"/>
              </a:rPr>
              <a:t>PRAKTIKUM?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80" dur="indefinite" restart="never" nodeType="tmRoot">
          <p:childTnLst>
            <p:seq>
              <p:cTn id="481" dur="indefinite" nodeType="mainSeq">
                <p:childTnLst>
                  <p:par>
                    <p:cTn id="482" fill="hold">
                      <p:stCondLst>
                        <p:cond delay="indefinite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486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491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ustomShape 1"/>
          <p:cNvSpPr/>
          <p:nvPr/>
        </p:nvSpPr>
        <p:spPr>
          <a:xfrm>
            <a:off x="6383880" y="871920"/>
            <a:ext cx="5112360" cy="2284920"/>
          </a:xfrm>
          <a:prstGeom prst="wedgeEllipseCallout">
            <a:avLst>
              <a:gd name="adj1" fmla="val -9688"/>
              <a:gd name="adj2" fmla="val 75258"/>
            </a:avLst>
          </a:prstGeom>
          <a:gradFill rotWithShape="0">
            <a:gsLst>
              <a:gs pos="0">
                <a:srgbClr val="f5fafe"/>
              </a:gs>
              <a:gs pos="100000">
                <a:srgbClr val="a1d6f7"/>
              </a:gs>
            </a:gsLst>
            <a:lin ang="5400000"/>
          </a:gradFill>
          <a:ln>
            <a:round/>
          </a:ln>
          <a:effectLst>
            <a:outerShdw algn="tr" blurRad="50800" dir="8100000" dist="37674" rotWithShape="0">
              <a:schemeClr val="tx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5" name="CustomShape 2"/>
          <p:cNvSpPr/>
          <p:nvPr/>
        </p:nvSpPr>
        <p:spPr>
          <a:xfrm>
            <a:off x="7557120" y="3913920"/>
            <a:ext cx="1656000" cy="2126880"/>
          </a:xfrm>
          <a:prstGeom prst="roundRect">
            <a:avLst>
              <a:gd name="adj" fmla="val 8594"/>
            </a:avLst>
          </a:prstGeom>
          <a:blipFill rotWithShape="0">
            <a:blip r:embed="rId1"/>
            <a:stretch>
              <a:fillRect l="30245" t="0" r="26284" b="16048"/>
            </a:stretch>
          </a:blipFill>
          <a:ln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46" name="CustomShape 3"/>
          <p:cNvSpPr/>
          <p:nvPr/>
        </p:nvSpPr>
        <p:spPr>
          <a:xfrm>
            <a:off x="6731280" y="1783800"/>
            <a:ext cx="44175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…</a:t>
            </a: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.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Arbeit in der Klinik war … !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47" name="CustomShape 4"/>
          <p:cNvSpPr/>
          <p:nvPr/>
        </p:nvSpPr>
        <p:spPr>
          <a:xfrm>
            <a:off x="2714400" y="4044960"/>
            <a:ext cx="2230560" cy="1865160"/>
          </a:xfrm>
          <a:prstGeom prst="roundRect">
            <a:avLst>
              <a:gd name="adj" fmla="val 8594"/>
            </a:avLst>
          </a:prstGeom>
          <a:blipFill rotWithShape="0">
            <a:blip r:embed="rId2"/>
            <a:stretch>
              <a:fillRect l="0" t="0" r="0" b="1391875"/>
            </a:stretch>
          </a:blipFill>
          <a:ln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48" name="CustomShape 5"/>
          <p:cNvSpPr/>
          <p:nvPr/>
        </p:nvSpPr>
        <p:spPr>
          <a:xfrm>
            <a:off x="634680" y="871920"/>
            <a:ext cx="5112360" cy="2284920"/>
          </a:xfrm>
          <a:prstGeom prst="wedgeEllipseCallout">
            <a:avLst>
              <a:gd name="adj1" fmla="val 14159"/>
              <a:gd name="adj2" fmla="val 79897"/>
            </a:avLst>
          </a:prstGeom>
          <a:gradFill rotWithShape="0">
            <a:gsLst>
              <a:gs pos="0">
                <a:srgbClr val="f5fafe"/>
              </a:gs>
              <a:gs pos="100000">
                <a:srgbClr val="a1d6f7"/>
              </a:gs>
            </a:gsLst>
            <a:lin ang="5400000"/>
          </a:gradFill>
          <a:ln>
            <a:round/>
          </a:ln>
          <a:effectLst>
            <a:outerShdw algn="tr" blurRad="50800" dir="8100000" dist="37674" rotWithShape="0">
              <a:schemeClr val="tx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9" name="CustomShape 6"/>
          <p:cNvSpPr/>
          <p:nvPr/>
        </p:nvSpPr>
        <p:spPr>
          <a:xfrm>
            <a:off x="981720" y="1454040"/>
            <a:ext cx="441756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Wie war </a:t>
            </a: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….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Arbeit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in der Klinik?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50" name="CustomShape 7"/>
          <p:cNvSpPr/>
          <p:nvPr/>
        </p:nvSpPr>
        <p:spPr>
          <a:xfrm>
            <a:off x="3668040" y="155160"/>
            <a:ext cx="4908240" cy="57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d5edfc"/>
                </a:solidFill>
                <a:latin typeface="Arial"/>
              </a:rPr>
              <a:t>ARBEIT IN DER KLINIK?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92" dur="indefinite" restart="never" nodeType="tmRoot">
          <p:childTnLst>
            <p:seq>
              <p:cTn id="493" dur="indefinite" nodeType="mainSeq">
                <p:childTnLst>
                  <p:par>
                    <p:cTn id="494" fill="hold">
                      <p:stCondLst>
                        <p:cond delay="indefinite"/>
                      </p:stCondLst>
                      <p:childTnLst>
                        <p:par>
                          <p:cTn id="495" fill="hold">
                            <p:stCondLst>
                              <p:cond delay="0"/>
                            </p:stCondLst>
                            <p:childTnLst>
                              <p:par>
                                <p:cTn id="496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498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503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3770280" y="1942560"/>
            <a:ext cx="468000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Oft Hände </a:t>
            </a:r>
            <a:r>
              <a:rPr b="0" lang="en-US" sz="3200" spc="-1" strike="noStrike">
                <a:solidFill>
                  <a:srgbClr val="00b050"/>
                </a:solidFill>
                <a:latin typeface="Arial"/>
              </a:rPr>
              <a:t>desinfizieren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8544240" y="2906280"/>
            <a:ext cx="3647520" cy="456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b050"/>
                </a:solidFill>
                <a:latin typeface="Arial"/>
              </a:rPr>
              <a:t>(haben … desinfiziert)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40" name="CustomShape 3"/>
          <p:cNvSpPr/>
          <p:nvPr/>
        </p:nvSpPr>
        <p:spPr>
          <a:xfrm>
            <a:off x="8131320" y="2622600"/>
            <a:ext cx="393120" cy="335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5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ustomShape 4"/>
          <p:cNvSpPr/>
          <p:nvPr/>
        </p:nvSpPr>
        <p:spPr>
          <a:xfrm>
            <a:off x="1301040" y="5146560"/>
            <a:ext cx="10044360" cy="106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Wingdings 3"/>
              </a:rPr>
              <a:t>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</a:rPr>
              <a:t>Stefanie und Moritz haben oft Hände desinfiziert.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42" name="CustomShape 5"/>
          <p:cNvSpPr/>
          <p:nvPr/>
        </p:nvSpPr>
        <p:spPr>
          <a:xfrm>
            <a:off x="5341320" y="2847240"/>
            <a:ext cx="1963440" cy="1963440"/>
          </a:xfrm>
          <a:prstGeom prst="roundRect">
            <a:avLst>
              <a:gd name="adj" fmla="val 8594"/>
            </a:avLst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43" name="CustomShape 6"/>
          <p:cNvSpPr/>
          <p:nvPr/>
        </p:nvSpPr>
        <p:spPr>
          <a:xfrm>
            <a:off x="2219040" y="875880"/>
            <a:ext cx="8208000" cy="57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d5edfc"/>
                </a:solidFill>
                <a:latin typeface="Arial"/>
              </a:rPr>
              <a:t>Was haben Stefanie und Moritz gemacht?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44" name="Picture 5" descr="C:\Users\Pierre\Pictures\Bibliothèque multimédia Microsoft\j0431644.png"/>
          <p:cNvPicPr/>
          <p:nvPr/>
        </p:nvPicPr>
        <p:blipFill>
          <a:blip r:embed="rId2"/>
          <a:stretch/>
        </p:blipFill>
        <p:spPr>
          <a:xfrm>
            <a:off x="10731600" y="0"/>
            <a:ext cx="1460160" cy="1460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2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2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3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nodeType="with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3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4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CustomShape 1"/>
          <p:cNvSpPr/>
          <p:nvPr/>
        </p:nvSpPr>
        <p:spPr>
          <a:xfrm>
            <a:off x="6383880" y="871920"/>
            <a:ext cx="5112360" cy="2284920"/>
          </a:xfrm>
          <a:prstGeom prst="wedgeEllipseCallout">
            <a:avLst>
              <a:gd name="adj1" fmla="val -9688"/>
              <a:gd name="adj2" fmla="val 75258"/>
            </a:avLst>
          </a:prstGeom>
          <a:gradFill rotWithShape="0">
            <a:gsLst>
              <a:gs pos="0">
                <a:srgbClr val="f5fafe"/>
              </a:gs>
              <a:gs pos="100000">
                <a:srgbClr val="a1d6f7"/>
              </a:gs>
            </a:gsLst>
            <a:lin ang="5400000"/>
          </a:gradFill>
          <a:ln>
            <a:round/>
          </a:ln>
          <a:effectLst>
            <a:outerShdw algn="tr" blurRad="50800" dir="8100000" dist="37674" rotWithShape="0">
              <a:schemeClr val="tx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2" name="CustomShape 2"/>
          <p:cNvSpPr/>
          <p:nvPr/>
        </p:nvSpPr>
        <p:spPr>
          <a:xfrm>
            <a:off x="7557120" y="3913920"/>
            <a:ext cx="1656000" cy="2126880"/>
          </a:xfrm>
          <a:prstGeom prst="roundRect">
            <a:avLst>
              <a:gd name="adj" fmla="val 8594"/>
            </a:avLst>
          </a:prstGeom>
          <a:blipFill rotWithShape="0">
            <a:blip r:embed="rId1"/>
            <a:stretch>
              <a:fillRect l="30245" t="0" r="26284" b="16048"/>
            </a:stretch>
          </a:blipFill>
          <a:ln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53" name="CustomShape 3"/>
          <p:cNvSpPr/>
          <p:nvPr/>
        </p:nvSpPr>
        <p:spPr>
          <a:xfrm>
            <a:off x="6731280" y="1783800"/>
            <a:ext cx="44175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…</a:t>
            </a: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.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Team war … !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54" name="CustomShape 4"/>
          <p:cNvSpPr/>
          <p:nvPr/>
        </p:nvSpPr>
        <p:spPr>
          <a:xfrm>
            <a:off x="2714400" y="4044960"/>
            <a:ext cx="2230560" cy="1865160"/>
          </a:xfrm>
          <a:prstGeom prst="roundRect">
            <a:avLst>
              <a:gd name="adj" fmla="val 8594"/>
            </a:avLst>
          </a:prstGeom>
          <a:blipFill rotWithShape="0">
            <a:blip r:embed="rId2"/>
            <a:stretch>
              <a:fillRect l="0" t="0" r="0" b="1391875"/>
            </a:stretch>
          </a:blipFill>
          <a:ln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55" name="CustomShape 5"/>
          <p:cNvSpPr/>
          <p:nvPr/>
        </p:nvSpPr>
        <p:spPr>
          <a:xfrm>
            <a:off x="634680" y="871920"/>
            <a:ext cx="5112360" cy="2284920"/>
          </a:xfrm>
          <a:prstGeom prst="wedgeEllipseCallout">
            <a:avLst>
              <a:gd name="adj1" fmla="val 14159"/>
              <a:gd name="adj2" fmla="val 79897"/>
            </a:avLst>
          </a:prstGeom>
          <a:gradFill rotWithShape="0">
            <a:gsLst>
              <a:gs pos="0">
                <a:srgbClr val="f5fafe"/>
              </a:gs>
              <a:gs pos="100000">
                <a:srgbClr val="a1d6f7"/>
              </a:gs>
            </a:gsLst>
            <a:lin ang="5400000"/>
          </a:gradFill>
          <a:ln>
            <a:round/>
          </a:ln>
          <a:effectLst>
            <a:outerShdw algn="tr" blurRad="50800" dir="8100000" dist="37674" rotWithShape="0">
              <a:schemeClr val="tx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6" name="CustomShape 6"/>
          <p:cNvSpPr/>
          <p:nvPr/>
        </p:nvSpPr>
        <p:spPr>
          <a:xfrm>
            <a:off x="981720" y="1778760"/>
            <a:ext cx="44175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Wie war </a:t>
            </a: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….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Team?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57" name="CustomShape 7"/>
          <p:cNvSpPr/>
          <p:nvPr/>
        </p:nvSpPr>
        <p:spPr>
          <a:xfrm>
            <a:off x="5329800" y="155160"/>
            <a:ext cx="1584360" cy="57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d5edfc"/>
                </a:solidFill>
                <a:latin typeface="Arial"/>
              </a:rPr>
              <a:t>TEAM?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04" dur="indefinite" restart="never" nodeType="tmRoot">
          <p:childTnLst>
            <p:seq>
              <p:cTn id="505" dur="indefinite" nodeType="mainSeq">
                <p:childTnLst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510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515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CustomShape 1"/>
          <p:cNvSpPr/>
          <p:nvPr/>
        </p:nvSpPr>
        <p:spPr>
          <a:xfrm>
            <a:off x="6383880" y="871920"/>
            <a:ext cx="5112360" cy="2284920"/>
          </a:xfrm>
          <a:prstGeom prst="wedgeEllipseCallout">
            <a:avLst>
              <a:gd name="adj1" fmla="val -9688"/>
              <a:gd name="adj2" fmla="val 75258"/>
            </a:avLst>
          </a:prstGeom>
          <a:gradFill rotWithShape="0">
            <a:gsLst>
              <a:gs pos="0">
                <a:srgbClr val="f5fafe"/>
              </a:gs>
              <a:gs pos="100000">
                <a:srgbClr val="a1d6f7"/>
              </a:gs>
            </a:gsLst>
            <a:lin ang="5400000"/>
          </a:gradFill>
          <a:ln>
            <a:round/>
          </a:ln>
          <a:effectLst>
            <a:outerShdw algn="tr" blurRad="50800" dir="8100000" dist="37674" rotWithShape="0">
              <a:schemeClr val="tx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9" name="CustomShape 2"/>
          <p:cNvSpPr/>
          <p:nvPr/>
        </p:nvSpPr>
        <p:spPr>
          <a:xfrm>
            <a:off x="7557120" y="3913920"/>
            <a:ext cx="1656000" cy="2126880"/>
          </a:xfrm>
          <a:prstGeom prst="roundRect">
            <a:avLst>
              <a:gd name="adj" fmla="val 8594"/>
            </a:avLst>
          </a:prstGeom>
          <a:blipFill rotWithShape="0">
            <a:blip r:embed="rId1"/>
            <a:stretch>
              <a:fillRect l="30245" t="0" r="26284" b="16048"/>
            </a:stretch>
          </a:blipFill>
          <a:ln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60" name="CustomShape 3"/>
          <p:cNvSpPr/>
          <p:nvPr/>
        </p:nvSpPr>
        <p:spPr>
          <a:xfrm>
            <a:off x="6731280" y="1783800"/>
            <a:ext cx="441756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Der Kontakt mit </a:t>
            </a: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….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Patienten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war … !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61" name="CustomShape 4"/>
          <p:cNvSpPr/>
          <p:nvPr/>
        </p:nvSpPr>
        <p:spPr>
          <a:xfrm>
            <a:off x="2714400" y="4044960"/>
            <a:ext cx="2230560" cy="1865160"/>
          </a:xfrm>
          <a:prstGeom prst="roundRect">
            <a:avLst>
              <a:gd name="adj" fmla="val 8594"/>
            </a:avLst>
          </a:prstGeom>
          <a:blipFill rotWithShape="0">
            <a:blip r:embed="rId2"/>
            <a:stretch>
              <a:fillRect l="0" t="0" r="0" b="1391875"/>
            </a:stretch>
          </a:blipFill>
          <a:ln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62" name="CustomShape 5"/>
          <p:cNvSpPr/>
          <p:nvPr/>
        </p:nvSpPr>
        <p:spPr>
          <a:xfrm>
            <a:off x="634680" y="871920"/>
            <a:ext cx="5112360" cy="2284920"/>
          </a:xfrm>
          <a:prstGeom prst="wedgeEllipseCallout">
            <a:avLst>
              <a:gd name="adj1" fmla="val 14159"/>
              <a:gd name="adj2" fmla="val 79897"/>
            </a:avLst>
          </a:prstGeom>
          <a:gradFill rotWithShape="0">
            <a:gsLst>
              <a:gs pos="0">
                <a:srgbClr val="f5fafe"/>
              </a:gs>
              <a:gs pos="100000">
                <a:srgbClr val="a1d6f7"/>
              </a:gs>
            </a:gsLst>
            <a:lin ang="5400000"/>
          </a:gradFill>
          <a:ln>
            <a:round/>
          </a:ln>
          <a:effectLst>
            <a:outerShdw algn="tr" blurRad="50800" dir="8100000" dist="37674" rotWithShape="0">
              <a:schemeClr val="tx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3" name="CustomShape 6"/>
          <p:cNvSpPr/>
          <p:nvPr/>
        </p:nvSpPr>
        <p:spPr>
          <a:xfrm>
            <a:off x="981720" y="1778760"/>
            <a:ext cx="441756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Wie war der Kontakt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mit </a:t>
            </a: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….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Patienten?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64" name="CustomShape 7"/>
          <p:cNvSpPr/>
          <p:nvPr/>
        </p:nvSpPr>
        <p:spPr>
          <a:xfrm>
            <a:off x="2854800" y="155160"/>
            <a:ext cx="6534360" cy="57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d5edfc"/>
                </a:solidFill>
                <a:latin typeface="Arial"/>
              </a:rPr>
              <a:t>KONTAKT MIT DEN PATIENTEN?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16" dur="indefinite" restart="never" nodeType="tmRoot">
          <p:childTnLst>
            <p:seq>
              <p:cTn id="517" dur="indefinite" nodeType="mainSeq">
                <p:childTnLst>
                  <p:par>
                    <p:cTn id="518" fill="hold">
                      <p:stCondLst>
                        <p:cond delay="indefinite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522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527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1"/>
          <p:cNvSpPr/>
          <p:nvPr/>
        </p:nvSpPr>
        <p:spPr>
          <a:xfrm>
            <a:off x="6383880" y="871920"/>
            <a:ext cx="5112360" cy="2284920"/>
          </a:xfrm>
          <a:prstGeom prst="wedgeEllipseCallout">
            <a:avLst>
              <a:gd name="adj1" fmla="val -9688"/>
              <a:gd name="adj2" fmla="val 75258"/>
            </a:avLst>
          </a:prstGeom>
          <a:gradFill rotWithShape="0">
            <a:gsLst>
              <a:gs pos="0">
                <a:srgbClr val="f5fafe"/>
              </a:gs>
              <a:gs pos="100000">
                <a:srgbClr val="a1d6f7"/>
              </a:gs>
            </a:gsLst>
            <a:lin ang="5400000"/>
          </a:gradFill>
          <a:ln>
            <a:round/>
          </a:ln>
          <a:effectLst>
            <a:outerShdw algn="tr" blurRad="50800" dir="8100000" dist="37674" rotWithShape="0">
              <a:schemeClr val="tx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6" name="CustomShape 2"/>
          <p:cNvSpPr/>
          <p:nvPr/>
        </p:nvSpPr>
        <p:spPr>
          <a:xfrm>
            <a:off x="7557120" y="3913920"/>
            <a:ext cx="1656000" cy="2126880"/>
          </a:xfrm>
          <a:prstGeom prst="roundRect">
            <a:avLst>
              <a:gd name="adj" fmla="val 8594"/>
            </a:avLst>
          </a:prstGeom>
          <a:blipFill rotWithShape="0">
            <a:blip r:embed="rId1"/>
            <a:stretch>
              <a:fillRect l="30245" t="0" r="26284" b="16048"/>
            </a:stretch>
          </a:blipFill>
          <a:ln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67" name="CustomShape 3"/>
          <p:cNvSpPr/>
          <p:nvPr/>
        </p:nvSpPr>
        <p:spPr>
          <a:xfrm>
            <a:off x="6731280" y="1783800"/>
            <a:ext cx="44175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…</a:t>
            </a: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.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Praktikum war … !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68" name="CustomShape 4"/>
          <p:cNvSpPr/>
          <p:nvPr/>
        </p:nvSpPr>
        <p:spPr>
          <a:xfrm>
            <a:off x="2714400" y="4044960"/>
            <a:ext cx="2230560" cy="1865160"/>
          </a:xfrm>
          <a:prstGeom prst="roundRect">
            <a:avLst>
              <a:gd name="adj" fmla="val 8594"/>
            </a:avLst>
          </a:prstGeom>
          <a:blipFill rotWithShape="0">
            <a:blip r:embed="rId2"/>
            <a:stretch>
              <a:fillRect l="0" t="0" r="0" b="1391875"/>
            </a:stretch>
          </a:blipFill>
          <a:ln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69" name="CustomShape 5"/>
          <p:cNvSpPr/>
          <p:nvPr/>
        </p:nvSpPr>
        <p:spPr>
          <a:xfrm>
            <a:off x="634680" y="871920"/>
            <a:ext cx="5112360" cy="2284920"/>
          </a:xfrm>
          <a:prstGeom prst="wedgeEllipseCallout">
            <a:avLst>
              <a:gd name="adj1" fmla="val 14159"/>
              <a:gd name="adj2" fmla="val 79897"/>
            </a:avLst>
          </a:prstGeom>
          <a:gradFill rotWithShape="0">
            <a:gsLst>
              <a:gs pos="0">
                <a:srgbClr val="f5fafe"/>
              </a:gs>
              <a:gs pos="100000">
                <a:srgbClr val="a1d6f7"/>
              </a:gs>
            </a:gsLst>
            <a:lin ang="5400000"/>
          </a:gradFill>
          <a:ln>
            <a:round/>
          </a:ln>
          <a:effectLst>
            <a:outerShdw algn="tr" blurRad="50800" dir="8100000" dist="37674" rotWithShape="0">
              <a:schemeClr val="tx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0" name="CustomShape 6"/>
          <p:cNvSpPr/>
          <p:nvPr/>
        </p:nvSpPr>
        <p:spPr>
          <a:xfrm>
            <a:off x="981720" y="1778760"/>
            <a:ext cx="44175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Wie war </a:t>
            </a: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….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Praktikum?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71" name="CustomShape 7"/>
          <p:cNvSpPr/>
          <p:nvPr/>
        </p:nvSpPr>
        <p:spPr>
          <a:xfrm>
            <a:off x="4684680" y="155160"/>
            <a:ext cx="2873880" cy="57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d5edfc"/>
                </a:solidFill>
                <a:latin typeface="Arial"/>
              </a:rPr>
              <a:t>PRAKTIKUM?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28" dur="indefinite" restart="never" nodeType="tmRoot">
          <p:childTnLst>
            <p:seq>
              <p:cTn id="529" dur="indefinite" nodeType="mainSeq">
                <p:childTnLst>
                  <p:par>
                    <p:cTn id="530" fill="hold">
                      <p:stCondLst>
                        <p:cond delay="indefinite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534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>
                      <p:stCondLst>
                        <p:cond delay="indefinite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539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Picture 2" descr="C:\Users\Myriam\AppData\Local\Microsoft\Windows\Temporary Internet Files\Content.IE5\KRL46XQ6\MC900433953[1].png"/>
          <p:cNvPicPr/>
          <p:nvPr/>
        </p:nvPicPr>
        <p:blipFill>
          <a:blip r:embed="rId1"/>
          <a:stretch/>
        </p:blipFill>
        <p:spPr>
          <a:xfrm>
            <a:off x="10798560" y="-47880"/>
            <a:ext cx="1423800" cy="1423800"/>
          </a:xfrm>
          <a:prstGeom prst="rect">
            <a:avLst/>
          </a:prstGeom>
          <a:ln w="9360">
            <a:noFill/>
          </a:ln>
        </p:spPr>
      </p:pic>
      <p:sp>
        <p:nvSpPr>
          <p:cNvPr id="373" name="CustomShape 1"/>
          <p:cNvSpPr/>
          <p:nvPr/>
        </p:nvSpPr>
        <p:spPr>
          <a:xfrm>
            <a:off x="263520" y="1772640"/>
            <a:ext cx="75592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Wingdings 3"/>
              </a:rPr>
              <a:t>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Wir haben unser Praktikum ...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74" name="CustomShape 2"/>
          <p:cNvSpPr/>
          <p:nvPr/>
        </p:nvSpPr>
        <p:spPr>
          <a:xfrm>
            <a:off x="263520" y="2781000"/>
            <a:ext cx="75592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Wingdings 3"/>
              </a:rPr>
              <a:t>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Unsere Arbeit war …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75" name="CustomShape 3"/>
          <p:cNvSpPr/>
          <p:nvPr/>
        </p:nvSpPr>
        <p:spPr>
          <a:xfrm>
            <a:off x="263520" y="3715920"/>
            <a:ext cx="7919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Wingdings 3"/>
              </a:rPr>
              <a:t>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Unser Team war …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76" name="CustomShape 4"/>
          <p:cNvSpPr/>
          <p:nvPr/>
        </p:nvSpPr>
        <p:spPr>
          <a:xfrm>
            <a:off x="3221640" y="237240"/>
            <a:ext cx="5964480" cy="106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d5edfc"/>
                </a:solidFill>
                <a:latin typeface="Arial"/>
              </a:rPr>
              <a:t>Stefanie und Moritz schreiben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d5edfc"/>
                </a:solidFill>
                <a:latin typeface="Arial"/>
              </a:rPr>
              <a:t>ihren Praktikumsbericht (II)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263520" y="4636080"/>
            <a:ext cx="7919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Wingdings 3"/>
              </a:rPr>
              <a:t>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Der Kontakt mit unseren Patienten war …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63520" y="5555880"/>
            <a:ext cx="7919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Wingdings 3"/>
              </a:rPr>
              <a:t>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Unser Praktikum war …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"/>
          <p:cNvSpPr/>
          <p:nvPr/>
        </p:nvSpPr>
        <p:spPr>
          <a:xfrm>
            <a:off x="0" y="728280"/>
            <a:ext cx="8892720" cy="456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 u="sng">
                <a:solidFill>
                  <a:srgbClr val="000000"/>
                </a:solidFill>
                <a:uFillTx/>
                <a:latin typeface="Arial"/>
              </a:rPr>
              <a:t>Les déterminants possessifs (pluriel) :</a:t>
            </a:r>
            <a:endParaRPr b="0" lang="en-US" sz="2400" spc="-1" strike="noStrike">
              <a:latin typeface="Arial"/>
            </a:endParaRPr>
          </a:p>
        </p:txBody>
      </p:sp>
      <p:graphicFrame>
        <p:nvGraphicFramePr>
          <p:cNvPr id="380" name="Table 2"/>
          <p:cNvGraphicFramePr/>
          <p:nvPr/>
        </p:nvGraphicFramePr>
        <p:xfrm>
          <a:off x="2387520" y="1343520"/>
          <a:ext cx="7452360" cy="3168000"/>
        </p:xfrm>
        <a:graphic>
          <a:graphicData uri="http://schemas.openxmlformats.org/drawingml/2006/table">
            <a:tbl>
              <a:tblPr/>
              <a:tblGrid>
                <a:gridCol w="3726360"/>
                <a:gridCol w="3726360"/>
              </a:tblGrid>
              <a:tr h="40068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POSSESSEUR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fa3ee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DETERMINANT POSSESSIF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fa3ee"/>
                    </a:solidFill>
                  </a:tcPr>
                </a:tc>
              </a:tr>
              <a:tr h="6915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1</a:t>
                      </a:r>
                      <a:r>
                        <a:rPr b="0" lang="en-US" sz="1800" spc="-1" strike="noStrike" baseline="30000">
                          <a:solidFill>
                            <a:srgbClr val="000000"/>
                          </a:solidFill>
                          <a:latin typeface="Tw Cen MT"/>
                        </a:rPr>
                        <a:t>ère</a:t>
                      </a: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 pers.pl. 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0f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0f8"/>
                    </a:solidFill>
                  </a:tcPr>
                </a:tc>
              </a:tr>
              <a:tr h="6915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2</a:t>
                      </a:r>
                      <a:r>
                        <a:rPr b="0" lang="en-US" sz="1800" spc="-1" strike="noStrike" baseline="30000">
                          <a:solidFill>
                            <a:srgbClr val="000000"/>
                          </a:solidFill>
                          <a:latin typeface="Tw Cen MT"/>
                        </a:rPr>
                        <a:t>ème</a:t>
                      </a: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 pers.pl. 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b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b"/>
                    </a:solidFill>
                  </a:tcPr>
                </a:tc>
              </a:tr>
              <a:tr h="6915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3</a:t>
                      </a:r>
                      <a:r>
                        <a:rPr b="0" lang="en-US" sz="1800" spc="-1" strike="noStrike" baseline="30000">
                          <a:solidFill>
                            <a:srgbClr val="000000"/>
                          </a:solidFill>
                          <a:latin typeface="Tw Cen MT"/>
                        </a:rPr>
                        <a:t>ème</a:t>
                      </a: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 pers.pl 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0f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e0f8"/>
                    </a:solidFill>
                  </a:tcPr>
                </a:tc>
              </a:tr>
              <a:tr h="6926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w Cen MT"/>
                        </a:rPr>
                        <a:t>Politesse 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b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0fb"/>
                    </a:solidFill>
                  </a:tcPr>
                </a:tc>
              </a:tr>
            </a:tbl>
          </a:graphicData>
        </a:graphic>
      </p:graphicFrame>
      <p:sp>
        <p:nvSpPr>
          <p:cNvPr id="381" name="CustomShape 3"/>
          <p:cNvSpPr/>
          <p:nvPr/>
        </p:nvSpPr>
        <p:spPr>
          <a:xfrm>
            <a:off x="6239880" y="1763280"/>
            <a:ext cx="2952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unser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Praktikum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82" name="CustomShape 4"/>
          <p:cNvSpPr/>
          <p:nvPr/>
        </p:nvSpPr>
        <p:spPr>
          <a:xfrm>
            <a:off x="6239880" y="2463120"/>
            <a:ext cx="2952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euer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Praktikum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83" name="CustomShape 5"/>
          <p:cNvSpPr/>
          <p:nvPr/>
        </p:nvSpPr>
        <p:spPr>
          <a:xfrm>
            <a:off x="6239880" y="3213000"/>
            <a:ext cx="2952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ihr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Praktikum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84" name="CustomShape 6"/>
          <p:cNvSpPr/>
          <p:nvPr/>
        </p:nvSpPr>
        <p:spPr>
          <a:xfrm>
            <a:off x="6239880" y="3903120"/>
            <a:ext cx="2952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Ihr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Praktikum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85" name="CustomShape 7"/>
          <p:cNvSpPr/>
          <p:nvPr/>
        </p:nvSpPr>
        <p:spPr>
          <a:xfrm>
            <a:off x="2457000" y="5771160"/>
            <a:ext cx="7522920" cy="456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Euer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devient </a:t>
            </a: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eur-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quand il a une terminaison :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86" name="CustomShape 8"/>
          <p:cNvSpPr/>
          <p:nvPr/>
        </p:nvSpPr>
        <p:spPr>
          <a:xfrm>
            <a:off x="2387520" y="6301440"/>
            <a:ext cx="6732360" cy="456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Wingdings 3"/>
              </a:rPr>
              <a:t>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Wie war </a:t>
            </a: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eure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Arbeit in der Klinik?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87" name="CustomShape 9"/>
          <p:cNvSpPr/>
          <p:nvPr/>
        </p:nvSpPr>
        <p:spPr>
          <a:xfrm>
            <a:off x="0" y="4586040"/>
            <a:ext cx="12191760" cy="456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Les déterminants possessifs prennent les mêmes terminaisons que 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ein-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ou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 mein-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88" name="CustomShape 10"/>
          <p:cNvSpPr/>
          <p:nvPr/>
        </p:nvSpPr>
        <p:spPr>
          <a:xfrm>
            <a:off x="0" y="5110920"/>
            <a:ext cx="6732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Wingdings 3"/>
              </a:rPr>
              <a:t>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Unser</a:t>
            </a: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Ø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Lehrer / 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unser</a:t>
            </a: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e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Lehrerin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89" name="CustomShape 11"/>
          <p:cNvSpPr/>
          <p:nvPr/>
        </p:nvSpPr>
        <p:spPr>
          <a:xfrm>
            <a:off x="4763880" y="1763280"/>
            <a:ext cx="1223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wir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90" name="CustomShape 12"/>
          <p:cNvSpPr/>
          <p:nvPr/>
        </p:nvSpPr>
        <p:spPr>
          <a:xfrm>
            <a:off x="4763880" y="2463120"/>
            <a:ext cx="1223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ihr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91" name="CustomShape 13"/>
          <p:cNvSpPr/>
          <p:nvPr/>
        </p:nvSpPr>
        <p:spPr>
          <a:xfrm>
            <a:off x="4763880" y="3213000"/>
            <a:ext cx="1223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sie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92" name="CustomShape 14"/>
          <p:cNvSpPr/>
          <p:nvPr/>
        </p:nvSpPr>
        <p:spPr>
          <a:xfrm>
            <a:off x="4763880" y="3903120"/>
            <a:ext cx="1223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Sie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93" name="CustomShape 15"/>
          <p:cNvSpPr/>
          <p:nvPr/>
        </p:nvSpPr>
        <p:spPr>
          <a:xfrm>
            <a:off x="4482000" y="-15840"/>
            <a:ext cx="4826160" cy="57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d5edfc"/>
                </a:solidFill>
                <a:latin typeface="Arial"/>
              </a:rPr>
              <a:t>BILAN GRAMMATICAL :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94" name="CustomShape 16"/>
          <p:cNvSpPr/>
          <p:nvPr/>
        </p:nvSpPr>
        <p:spPr>
          <a:xfrm>
            <a:off x="4151880" y="6319080"/>
            <a:ext cx="612000" cy="538560"/>
          </a:xfrm>
          <a:prstGeom prst="ellipse">
            <a:avLst/>
          </a:prstGeom>
          <a:noFill/>
          <a:ln w="44280">
            <a:solidFill>
              <a:srgbClr val="ff0000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95" name="Image 2" descr=""/>
          <p:cNvPicPr/>
          <p:nvPr/>
        </p:nvPicPr>
        <p:blipFill>
          <a:blip r:embed="rId1"/>
          <a:stretch/>
        </p:blipFill>
        <p:spPr>
          <a:xfrm>
            <a:off x="1153080" y="5771160"/>
            <a:ext cx="1303560" cy="1061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40" dur="indefinite" restart="never" nodeType="tmRoot">
          <p:childTnLst>
            <p:seq>
              <p:cTn id="541" dur="indefinite" nodeType="mainSeq">
                <p:childTnLst>
                  <p:par>
                    <p:cTn id="542" fill="hold">
                      <p:stCondLst>
                        <p:cond delay="indefinite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6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7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48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9" fill="hold">
                      <p:stCondLst>
                        <p:cond delay="indefinite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3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4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55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0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1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62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3" fill="hold">
                      <p:stCondLst>
                        <p:cond delay="indefinite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7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8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69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0" fill="hold">
                      <p:stCondLst>
                        <p:cond delay="indefinite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4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5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76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7" fill="hold">
                      <p:stCondLst>
                        <p:cond delay="indefinite"/>
                      </p:stCondLst>
                      <p:childTnLst>
                        <p:par>
                          <p:cTn id="578" fill="hold">
                            <p:stCondLst>
                              <p:cond delay="0"/>
                            </p:stCondLst>
                            <p:childTnLst>
                              <p:par>
                                <p:cTn id="579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81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2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83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4" fill="hold">
                      <p:stCondLst>
                        <p:cond delay="indefinite"/>
                      </p:stCondLst>
                      <p:childTnLst>
                        <p:par>
                          <p:cTn id="585" fill="hold">
                            <p:stCondLst>
                              <p:cond delay="0"/>
                            </p:stCondLst>
                            <p:childTnLst>
                              <p:par>
                                <p:cTn id="586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88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9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90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1" fill="hold">
                      <p:stCondLst>
                        <p:cond delay="indefinite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5" dur="5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6" dur="5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97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8" fill="hold">
                      <p:stCondLst>
                        <p:cond delay="indefinite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602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3" fill="hold">
                      <p:stCondLst>
                        <p:cond delay="indefinite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607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8" fill="hold">
                      <p:stCondLst>
                        <p:cond delay="indefinite"/>
                      </p:stCondLst>
                      <p:childTnLst>
                        <p:par>
                          <p:cTn id="609" fill="hold">
                            <p:stCondLst>
                              <p:cond delay="0"/>
                            </p:stCondLst>
                            <p:childTnLst>
                              <p:par>
                                <p:cTn id="610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6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13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4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5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6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7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8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9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0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1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2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3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4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5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6" fill="hold">
                      <p:stCondLst>
                        <p:cond delay="indefinite"/>
                      </p:stCondLst>
                      <p:childTnLst>
                        <p:par>
                          <p:cTn id="627" fill="hold">
                            <p:stCondLst>
                              <p:cond delay="0"/>
                            </p:stCondLst>
                            <p:childTnLst>
                              <p:par>
                                <p:cTn id="628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630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1" fill="hold">
                      <p:stCondLst>
                        <p:cond delay="indefinite"/>
                      </p:stCondLst>
                      <p:childTnLst>
                        <p:par>
                          <p:cTn id="632" fill="hold">
                            <p:stCondLst>
                              <p:cond delay="0"/>
                            </p:stCondLst>
                            <p:childTnLst>
                              <p:par>
                                <p:cTn id="633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635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6" fill="hold">
                      <p:stCondLst>
                        <p:cond delay="indefinite"/>
                      </p:stCondLst>
                      <p:childTnLst>
                        <p:par>
                          <p:cTn id="637" fill="hold">
                            <p:stCondLst>
                              <p:cond delay="0"/>
                            </p:stCondLst>
                            <p:childTnLst>
                              <p:par>
                                <p:cTn id="638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40" dur="2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41" dur="2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width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fmla="width*sin(2.5*pi*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2" dur="2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3662280" y="770040"/>
            <a:ext cx="468000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Zimmer </a:t>
            </a:r>
            <a:r>
              <a:rPr b="0" lang="en-US" sz="3200" spc="-1" strike="noStrike">
                <a:solidFill>
                  <a:srgbClr val="00b050"/>
                </a:solidFill>
                <a:latin typeface="Arial"/>
              </a:rPr>
              <a:t>putzen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8184240" y="2194200"/>
            <a:ext cx="3647520" cy="456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b050"/>
                </a:solidFill>
                <a:latin typeface="Arial"/>
              </a:rPr>
              <a:t>(haben … geputzt)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47" name="CustomShape 3"/>
          <p:cNvSpPr/>
          <p:nvPr/>
        </p:nvSpPr>
        <p:spPr>
          <a:xfrm>
            <a:off x="7536240" y="1669680"/>
            <a:ext cx="393120" cy="335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5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8" name="CustomShape 4"/>
          <p:cNvSpPr/>
          <p:nvPr/>
        </p:nvSpPr>
        <p:spPr>
          <a:xfrm>
            <a:off x="1088280" y="5318640"/>
            <a:ext cx="100443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Wingdings 3"/>
              </a:rPr>
              <a:t>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</a:rPr>
              <a:t>Stefanie und Moritz haben Zimmer geputzt.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49" name="CustomShape 5"/>
          <p:cNvSpPr/>
          <p:nvPr/>
        </p:nvSpPr>
        <p:spPr>
          <a:xfrm>
            <a:off x="5015880" y="2220840"/>
            <a:ext cx="1644840" cy="2534040"/>
          </a:xfrm>
          <a:prstGeom prst="roundRect">
            <a:avLst>
              <a:gd name="adj" fmla="val 8594"/>
            </a:avLst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2" dur="indefinite" restart="never" nodeType="tmRoot">
          <p:childTnLst>
            <p:seq>
              <p:cTn id="43" dur="indefinite" nodeType="mainSeq">
                <p:childTnLst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4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5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5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nodeType="with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6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6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3659040" y="856080"/>
            <a:ext cx="468000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Betten </a:t>
            </a:r>
            <a:r>
              <a:rPr b="0" lang="en-US" sz="3200" spc="-1" strike="noStrike">
                <a:solidFill>
                  <a:srgbClr val="00b050"/>
                </a:solidFill>
                <a:latin typeface="Arial"/>
              </a:rPr>
              <a:t>machen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8085240" y="2146320"/>
            <a:ext cx="3647520" cy="456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b050"/>
                </a:solidFill>
                <a:latin typeface="Arial"/>
              </a:rPr>
              <a:t>(haben … gemacht)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52" name="CustomShape 3"/>
          <p:cNvSpPr/>
          <p:nvPr/>
        </p:nvSpPr>
        <p:spPr>
          <a:xfrm>
            <a:off x="7691760" y="1625760"/>
            <a:ext cx="393120" cy="335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5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CustomShape 4"/>
          <p:cNvSpPr/>
          <p:nvPr/>
        </p:nvSpPr>
        <p:spPr>
          <a:xfrm>
            <a:off x="1301040" y="5146560"/>
            <a:ext cx="100443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Wingdings 3"/>
              </a:rPr>
              <a:t>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3200" spc="-1" strike="noStrike">
                <a:solidFill>
                  <a:srgbClr val="000000"/>
                </a:solidFill>
                <a:latin typeface="Arial"/>
              </a:rPr>
              <a:t>Stefanie und Moritz haben Betten gemacht.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54" name="CustomShape 5"/>
          <p:cNvSpPr/>
          <p:nvPr/>
        </p:nvSpPr>
        <p:spPr>
          <a:xfrm>
            <a:off x="4561200" y="2637720"/>
            <a:ext cx="3130200" cy="1843200"/>
          </a:xfrm>
          <a:prstGeom prst="roundRect">
            <a:avLst>
              <a:gd name="adj" fmla="val 8594"/>
            </a:avLst>
          </a:prstGeom>
          <a:blipFill rotWithShape="0">
            <a:blip r:embed="rId1"/>
            <a:stretch>
              <a:fillRect l="0" t="0" r="1004545" b="0"/>
            </a:stretch>
          </a:blipFill>
          <a:ln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7" dur="indefinite" restart="never" nodeType="tmRoot">
          <p:childTnLst>
            <p:seq>
              <p:cTn id="68" dur="indefinite" nodeType="mainSeq">
                <p:childTnLst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7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8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nodeType="with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8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9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2711520" y="908640"/>
            <a:ext cx="67179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Patienten beim Essen </a:t>
            </a:r>
            <a:r>
              <a:rPr b="0" lang="en-US" sz="3200" spc="-1" strike="noStrike">
                <a:solidFill>
                  <a:srgbClr val="ff0000"/>
                </a:solidFill>
                <a:latin typeface="Arial"/>
              </a:rPr>
              <a:t>helfen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8525520" y="2444760"/>
            <a:ext cx="3647520" cy="456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ff0000"/>
                </a:solidFill>
                <a:latin typeface="Arial"/>
              </a:rPr>
              <a:t>(haben … geholfen)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57" name="CustomShape 3"/>
          <p:cNvSpPr/>
          <p:nvPr/>
        </p:nvSpPr>
        <p:spPr>
          <a:xfrm>
            <a:off x="8544240" y="1789920"/>
            <a:ext cx="393120" cy="335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CustomShape 4"/>
          <p:cNvSpPr/>
          <p:nvPr/>
        </p:nvSpPr>
        <p:spPr>
          <a:xfrm>
            <a:off x="1055520" y="4725000"/>
            <a:ext cx="1004436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6840" algn="ctr">
              <a:lnSpc>
                <a:spcPct val="100000"/>
              </a:lnSpc>
              <a:buClr>
                <a:srgbClr val="000000"/>
              </a:buClr>
              <a:buFont typeface="Wingdings 3" charset="2"/>
              <a:buChar char=""/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</a:rPr>
              <a:t>Stefanie und Moritz haben Patienten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</a:rPr>
              <a:t>beim Essen geholfen.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59" name="CustomShape 5"/>
          <p:cNvSpPr/>
          <p:nvPr/>
        </p:nvSpPr>
        <p:spPr>
          <a:xfrm>
            <a:off x="4594680" y="2140560"/>
            <a:ext cx="2952000" cy="1937160"/>
          </a:xfrm>
          <a:prstGeom prst="roundRect">
            <a:avLst>
              <a:gd name="adj" fmla="val 8594"/>
            </a:avLst>
          </a:prstGeom>
          <a:blipFill rotWithShape="0">
            <a:blip r:embed="rId1"/>
            <a:stretch>
              <a:fillRect l="6603" t="0" r="7563" b="0"/>
            </a:stretch>
          </a:blipFill>
          <a:ln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2" dur="indefinite" restart="never" nodeType="tmRoot">
          <p:childTnLst>
            <p:seq>
              <p:cTn id="93" dur="indefinite" nodeType="mainSeq">
                <p:childTnLst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9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10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10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nodeType="with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11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11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3363480" y="846720"/>
            <a:ext cx="549360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Blutproben ins Labor </a:t>
            </a:r>
            <a:r>
              <a:rPr b="0" lang="en-US" sz="3200" spc="-1" strike="noStrike">
                <a:solidFill>
                  <a:srgbClr val="00b050"/>
                </a:solidFill>
                <a:latin typeface="Arial"/>
              </a:rPr>
              <a:t>bringen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8347680" y="2265840"/>
            <a:ext cx="3647520" cy="456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b050"/>
                </a:solidFill>
                <a:latin typeface="Arial"/>
              </a:rPr>
              <a:t>(haben … gebr</a:t>
            </a:r>
            <a:r>
              <a:rPr b="0" lang="en-US" sz="2400" spc="-1" strike="noStrike" u="sng">
                <a:solidFill>
                  <a:srgbClr val="00b050"/>
                </a:solidFill>
                <a:uFillTx/>
                <a:latin typeface="Arial"/>
              </a:rPr>
              <a:t>ach</a:t>
            </a:r>
            <a:r>
              <a:rPr b="0" lang="en-US" sz="2400" spc="-1" strike="noStrike">
                <a:solidFill>
                  <a:srgbClr val="00b050"/>
                </a:solidFill>
                <a:latin typeface="Arial"/>
              </a:rPr>
              <a:t>t)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62" name="CustomShape 3"/>
          <p:cNvSpPr/>
          <p:nvPr/>
        </p:nvSpPr>
        <p:spPr>
          <a:xfrm>
            <a:off x="8150760" y="1789560"/>
            <a:ext cx="393120" cy="335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5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3" name="CustomShape 4"/>
          <p:cNvSpPr/>
          <p:nvPr/>
        </p:nvSpPr>
        <p:spPr>
          <a:xfrm>
            <a:off x="695520" y="5146560"/>
            <a:ext cx="1064988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6840" algn="ctr">
              <a:lnSpc>
                <a:spcPct val="100000"/>
              </a:lnSpc>
              <a:buClr>
                <a:srgbClr val="000000"/>
              </a:buClr>
              <a:buFont typeface="Wingdings 3" charset="2"/>
              <a:buChar char=""/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</a:rPr>
              <a:t>Stefanie und Moritz haben Blutproben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</a:rPr>
              <a:t>ins Labor gebracht.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64" name="CustomShape 5"/>
          <p:cNvSpPr/>
          <p:nvPr/>
        </p:nvSpPr>
        <p:spPr>
          <a:xfrm>
            <a:off x="4655880" y="2367360"/>
            <a:ext cx="2363760" cy="1842840"/>
          </a:xfrm>
          <a:prstGeom prst="roundRect">
            <a:avLst>
              <a:gd name="adj" fmla="val 8594"/>
            </a:avLst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7" dur="indefinite" restart="never" nodeType="tmRoot">
          <p:childTnLst>
            <p:seq>
              <p:cTn id="118" dur="indefinite" nodeType="mainSeq">
                <p:childTnLst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12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12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13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nodeType="with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13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14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2081880" y="928800"/>
            <a:ext cx="781200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Patienten in die Radiologie </a:t>
            </a:r>
            <a:r>
              <a:rPr b="0" lang="en-US" sz="3200" spc="-1" strike="noStrike">
                <a:solidFill>
                  <a:srgbClr val="ff0000"/>
                </a:solidFill>
                <a:latin typeface="Arial"/>
              </a:rPr>
              <a:t>fahren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8544240" y="2464560"/>
            <a:ext cx="3647520" cy="456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ff0000"/>
                </a:solidFill>
                <a:latin typeface="Arial"/>
              </a:rPr>
              <a:t>(haben … gefahren)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67" name="CustomShape 3"/>
          <p:cNvSpPr/>
          <p:nvPr/>
        </p:nvSpPr>
        <p:spPr>
          <a:xfrm>
            <a:off x="8347680" y="1874160"/>
            <a:ext cx="393120" cy="335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8" name="CustomShape 4"/>
          <p:cNvSpPr/>
          <p:nvPr/>
        </p:nvSpPr>
        <p:spPr>
          <a:xfrm>
            <a:off x="1088280" y="5132520"/>
            <a:ext cx="1004436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6840" algn="ctr">
              <a:lnSpc>
                <a:spcPct val="100000"/>
              </a:lnSpc>
              <a:buClr>
                <a:srgbClr val="000000"/>
              </a:buClr>
              <a:buFont typeface="Wingdings 3" charset="2"/>
              <a:buChar char=""/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</a:rPr>
              <a:t>Stefanie und Moritz haben Patienten in die Radiologie gefahren.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69" name="CustomShape 5"/>
          <p:cNvSpPr/>
          <p:nvPr/>
        </p:nvSpPr>
        <p:spPr>
          <a:xfrm>
            <a:off x="4871880" y="2464560"/>
            <a:ext cx="2232360" cy="1823040"/>
          </a:xfrm>
          <a:prstGeom prst="roundRect">
            <a:avLst>
              <a:gd name="adj" fmla="val 8594"/>
            </a:avLst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2" dur="indefinite" restart="never" nodeType="tmRoot">
          <p:childTnLst>
            <p:seq>
              <p:cTn id="143" dur="indefinite" nodeType="mainSeq">
                <p:childTnLst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14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15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15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nodeType="with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16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16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2087640" y="870840"/>
            <a:ext cx="781200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Ärzte </a:t>
            </a:r>
            <a:r>
              <a:rPr b="0" lang="en-US" sz="3200" spc="-1" strike="noStrike">
                <a:solidFill>
                  <a:srgbClr val="00b050"/>
                </a:solidFill>
                <a:latin typeface="Arial"/>
              </a:rPr>
              <a:t>interviewen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8076240" y="2223000"/>
            <a:ext cx="3647520" cy="456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b050"/>
                </a:solidFill>
                <a:latin typeface="Arial"/>
              </a:rPr>
              <a:t>(haben … interviewt)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7824240" y="1670760"/>
            <a:ext cx="393120" cy="335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5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CustomShape 4"/>
          <p:cNvSpPr/>
          <p:nvPr/>
        </p:nvSpPr>
        <p:spPr>
          <a:xfrm>
            <a:off x="983520" y="5383080"/>
            <a:ext cx="100443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6840" algn="ctr">
              <a:lnSpc>
                <a:spcPct val="100000"/>
              </a:lnSpc>
              <a:buClr>
                <a:srgbClr val="000000"/>
              </a:buClr>
              <a:buFont typeface="Wingdings 3" charset="2"/>
              <a:buChar char=""/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</a:rPr>
              <a:t>Stefanie und Moritz haben Ärzte interviewt.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74" name="CustomShape 5"/>
          <p:cNvSpPr/>
          <p:nvPr/>
        </p:nvSpPr>
        <p:spPr>
          <a:xfrm>
            <a:off x="4565160" y="2904120"/>
            <a:ext cx="2857320" cy="1904760"/>
          </a:xfrm>
          <a:prstGeom prst="roundRect">
            <a:avLst>
              <a:gd name="adj" fmla="val 8594"/>
            </a:avLst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7" dur="indefinite" restart="never" nodeType="tmRoot">
          <p:childTnLst>
            <p:seq>
              <p:cTn id="168" dur="indefinite" nodeType="mainSeq">
                <p:childTnLst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17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17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18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nodeType="with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18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19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Ronds dans l’eau</Template>
  <TotalTime>351</TotalTime>
  <Application>LibreOffice/6.3.4.2$Linux_X86_64 LibreOffice_project/60da17e045e08f1793c57c00ba83cdfce946d0aa</Application>
  <Words>675</Words>
  <Paragraphs>211</Paragraphs>
  <Company>TOSHIBA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2011-08-20T13:26:41Z</dcterms:created>
  <dc:creator>Myriam</dc:creator>
  <dc:description/>
  <dc:language>en-US</dc:language>
  <cp:lastModifiedBy>Pierre Binet</cp:lastModifiedBy>
  <dcterms:modified xsi:type="dcterms:W3CDTF">2015-12-06T11:08:43Z</dcterms:modified>
  <cp:revision>144</cp:revision>
  <dc:subject/>
  <dc:title>Unser Sozialpraktikum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TOSHIBA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Grand écran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34</vt:i4>
  </property>
</Properties>
</file>