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.png" ContentType="image/png"/>
  <Override PartName="/ppt/media/image1.jpeg" ContentType="image/jpeg"/>
  <Override PartName="/ppt/media/image6.png" ContentType="image/png"/>
  <Override PartName="/ppt/media/image3.wmf" ContentType="image/x-wmf"/>
  <Override PartName="/ppt/media/image5.png" ContentType="image/png"/>
  <Override PartName="/ppt/media/image4.jpeg" ContentType="image/jpeg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30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79185B95-9C1C-45EB-A5B0-D29F3E408F7F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0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4DB98DA-EB3F-4B78-A76B-B4F2F79D1C82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1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5D3EBB5-2B8E-44E8-ACFF-5F7E5E7D80F3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1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64B3F48-649B-444E-AC9C-F4D3D0486085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E598360-0A15-48EC-948F-7F5F63ECE673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8839080" y="0"/>
            <a:ext cx="304560" cy="685764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60"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8156520" y="5715000"/>
            <a:ext cx="549000" cy="549000"/>
          </a:xfrm>
          <a:prstGeom prst="ellipse">
            <a:avLst/>
          </a:prstGeom>
          <a:ln w="38160">
            <a:noFill/>
          </a:ln>
          <a:effectLst>
            <a:outerShdw blurRad="50800" dir="5400000" dist="2484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 rot="5400000">
            <a:off x="7589520" y="1081800"/>
            <a:ext cx="2010960" cy="38376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6ABAB39-1136-4928-902B-BEB40BA4C0BC}" type="datetime">
              <a:rPr b="0" lang="en-US" sz="1200" spc="-1" strike="noStrike">
                <a:solidFill>
                  <a:srgbClr val="666666"/>
                </a:solidFill>
                <a:latin typeface="Century Schoolbook"/>
              </a:rPr>
              <a:t>3/17/20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 rot="5400000">
            <a:off x="6990120" y="3737160"/>
            <a:ext cx="3200040" cy="36468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8129520" y="5734080"/>
            <a:ext cx="609120" cy="52020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6222D215-D9E1-40FD-A938-580F4FADDA99}" type="slidenum">
              <a:rPr b="1" lang="en-US" sz="1400" spc="-1" strike="noStrike">
                <a:solidFill>
                  <a:srgbClr val="ffffff"/>
                </a:solidFill>
                <a:latin typeface="Century Schoolbook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3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F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Century Schoolbook"/>
              </a:rPr>
              <a:t>Click to edit the outline text format</a:t>
            </a:r>
            <a:endParaRPr b="0" lang="fr-FR" sz="2400" spc="-1" strike="noStrike">
              <a:solidFill>
                <a:srgbClr val="000000"/>
              </a:solidFill>
              <a:latin typeface="Century Schoolbook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entury Schoolbook"/>
              </a:rPr>
              <a:t>Second Outline Level</a:t>
            </a:r>
            <a:endParaRPr b="0" lang="fr-FR" sz="1800" spc="-1" strike="noStrike">
              <a:solidFill>
                <a:srgbClr val="000000"/>
              </a:solidFill>
              <a:latin typeface="Century Schoolbook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0000"/>
                </a:solidFill>
                <a:latin typeface="Century Schoolbook"/>
              </a:rPr>
              <a:t>Third Outline Level</a:t>
            </a:r>
            <a:endParaRPr b="0" lang="fr-FR" sz="1800" spc="-1" strike="noStrike">
              <a:solidFill>
                <a:srgbClr val="000000"/>
              </a:solidFill>
              <a:latin typeface="Century Schoolbook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600" spc="-1" strike="noStrike">
                <a:solidFill>
                  <a:srgbClr val="000000"/>
                </a:solidFill>
                <a:latin typeface="Century Schoolbook"/>
              </a:rPr>
              <a:t>Fourth Outline Level</a:t>
            </a:r>
            <a:endParaRPr b="0" lang="fr-FR" sz="1600" spc="-1" strike="noStrike">
              <a:solidFill>
                <a:srgbClr val="000000"/>
              </a:solidFill>
              <a:latin typeface="Century Schoolbook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entury Schoolbook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entury Schoolbook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entury Schoolbook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entury Schoolbook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entury Schoolbook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1503000" y="1928880"/>
            <a:ext cx="6394320" cy="14310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dir="t" rig="brightRoom"/>
          </a:scene3d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 cap="all">
                <a:solidFill>
                  <a:srgbClr val="ff388c"/>
                </a:solidFill>
                <a:latin typeface="Century Schoolbook"/>
              </a:rPr>
              <a:t>CHRISTINES</a:t>
            </a:r>
            <a:endParaRPr b="0" lang="en-US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400" spc="-1" strike="noStrike" cap="all">
                <a:solidFill>
                  <a:srgbClr val="ff388c"/>
                </a:solidFill>
                <a:latin typeface="Century Schoolbook"/>
              </a:rPr>
              <a:t>HAUSAUFGABENHEFT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2714760" y="3742560"/>
            <a:ext cx="3500280" cy="2296440"/>
          </a:xfrm>
          <a:prstGeom prst="roundRect">
            <a:avLst>
              <a:gd name="adj" fmla="val 2482"/>
            </a:avLst>
          </a:prstGeom>
          <a:blipFill rotWithShape="0">
            <a:blip r:embed="rId1"/>
            <a:stretch>
              <a:fillRect/>
            </a:stretch>
          </a:blipFill>
          <a:ln>
            <a:noFill/>
          </a:ln>
          <a:effectLst>
            <a:outerShdw algn="tl" blurRad="152400" dir="868217" dist="11525" kx="110000" ky="200000" rotWithShape="0" sy="9800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dir="t" rig="threeP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0"/>
          <a:fillRef idx="0"/>
          <a:effectRef idx="0"/>
          <a:fontRef idx="minor"/>
        </p:style>
      </p:sp>
      <p:sp>
        <p:nvSpPr>
          <p:cNvPr id="55" name="CustomShape 3"/>
          <p:cNvSpPr/>
          <p:nvPr/>
        </p:nvSpPr>
        <p:spPr>
          <a:xfrm rot="1276200">
            <a:off x="4899600" y="4470840"/>
            <a:ext cx="769680" cy="769680"/>
          </a:xfrm>
          <a:prstGeom prst="roundRect">
            <a:avLst>
              <a:gd name="adj" fmla="val 4014"/>
            </a:avLst>
          </a:prstGeom>
          <a:blipFill rotWithShape="0">
            <a:blip r:embed="rId2"/>
            <a:stretch>
              <a:fillRect/>
            </a:stretch>
          </a:blipFill>
          <a:ln>
            <a:noFill/>
          </a:ln>
          <a:effectLst>
            <a:outerShdw algn="tl" blurRad="152400" dir="868217" dist="11525" kx="110000" ky="200000" rotWithShape="0" sy="9800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dir="t" rig="threeP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0"/>
          <a:fillRef idx="0"/>
          <a:effectRef idx="0"/>
          <a:fontRef idx="minor"/>
        </p:style>
      </p:sp>
      <p:sp>
        <p:nvSpPr>
          <p:cNvPr id="56" name="CustomShape 4"/>
          <p:cNvSpPr/>
          <p:nvPr/>
        </p:nvSpPr>
        <p:spPr>
          <a:xfrm rot="20236800">
            <a:off x="3042720" y="4599720"/>
            <a:ext cx="968040" cy="415440"/>
          </a:xfrm>
          <a:prstGeom prst="roundRect">
            <a:avLst>
              <a:gd name="adj" fmla="val 0"/>
            </a:avLst>
          </a:prstGeom>
          <a:blipFill rotWithShape="0">
            <a:blip r:embed="rId3"/>
            <a:stretch>
              <a:fillRect/>
            </a:stretch>
          </a:blipFill>
          <a:ln>
            <a:noFill/>
          </a:ln>
          <a:effectLst>
            <a:outerShdw algn="tl" blurRad="152400" dir="868217" dist="11525" kx="110000" ky="200000" rotWithShape="0" sy="9800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dir="t" rig="threeP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apturer"/>
          <p:cNvPicPr/>
          <p:nvPr/>
        </p:nvPicPr>
        <p:blipFill>
          <a:blip r:embed="rId1"/>
          <a:stretch/>
        </p:blipFill>
        <p:spPr>
          <a:xfrm>
            <a:off x="214200" y="1285920"/>
            <a:ext cx="8429400" cy="5062320"/>
          </a:xfrm>
          <a:prstGeom prst="rect">
            <a:avLst/>
          </a:prstGeom>
          <a:ln w="9360">
            <a:noFill/>
          </a:ln>
          <a:effectLst>
            <a:outerShdw algn="ctr" dir="2700000" dist="107423" rotWithShape="0">
              <a:srgbClr val="808080">
                <a:alpha val="50000"/>
              </a:srgbClr>
            </a:outerShdw>
          </a:effectLst>
        </p:spPr>
      </p:pic>
      <p:pic>
        <p:nvPicPr>
          <p:cNvPr id="58" name="Picture 2" descr="C:\Users\Myriam\AppData\Local\Microsoft\Windows\Temporary Internet Files\Content.IE5\09MUTEHU\MCj04339340000[1].png"/>
          <p:cNvPicPr/>
          <p:nvPr/>
        </p:nvPicPr>
        <p:blipFill>
          <a:blip r:embed="rId2"/>
          <a:stretch/>
        </p:blipFill>
        <p:spPr>
          <a:xfrm>
            <a:off x="7500960" y="0"/>
            <a:ext cx="1142640" cy="1142640"/>
          </a:xfrm>
          <a:prstGeom prst="rect">
            <a:avLst/>
          </a:prstGeom>
          <a:ln>
            <a:noFill/>
          </a:ln>
        </p:spPr>
      </p:pic>
      <p:sp>
        <p:nvSpPr>
          <p:cNvPr id="59" name="CustomShape 1"/>
          <p:cNvSpPr/>
          <p:nvPr/>
        </p:nvSpPr>
        <p:spPr>
          <a:xfrm>
            <a:off x="395280" y="1584360"/>
            <a:ext cx="1819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1.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0" name="CustomShape 2"/>
          <p:cNvSpPr/>
          <p:nvPr/>
        </p:nvSpPr>
        <p:spPr>
          <a:xfrm>
            <a:off x="395280" y="2303640"/>
            <a:ext cx="1676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2.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1" name="CustomShape 3"/>
          <p:cNvSpPr/>
          <p:nvPr/>
        </p:nvSpPr>
        <p:spPr>
          <a:xfrm>
            <a:off x="395280" y="3024360"/>
            <a:ext cx="1676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3.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2" name="CustomShape 4"/>
          <p:cNvSpPr/>
          <p:nvPr/>
        </p:nvSpPr>
        <p:spPr>
          <a:xfrm>
            <a:off x="395280" y="3743280"/>
            <a:ext cx="1676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4.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3" name="CustomShape 5"/>
          <p:cNvSpPr/>
          <p:nvPr/>
        </p:nvSpPr>
        <p:spPr>
          <a:xfrm>
            <a:off x="395280" y="4464000"/>
            <a:ext cx="1676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5.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4" name="CustomShape 6"/>
          <p:cNvSpPr/>
          <p:nvPr/>
        </p:nvSpPr>
        <p:spPr>
          <a:xfrm>
            <a:off x="395280" y="5184720"/>
            <a:ext cx="16761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6. Stunde: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5" name="CustomShape 7"/>
          <p:cNvSpPr/>
          <p:nvPr/>
        </p:nvSpPr>
        <p:spPr>
          <a:xfrm>
            <a:off x="2160720" y="1584360"/>
            <a:ext cx="1603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Deutsch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6" name="CustomShape 8"/>
          <p:cNvSpPr/>
          <p:nvPr/>
        </p:nvSpPr>
        <p:spPr>
          <a:xfrm>
            <a:off x="2160720" y="2303640"/>
            <a:ext cx="1603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Englisch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7" name="CustomShape 9"/>
          <p:cNvSpPr/>
          <p:nvPr/>
        </p:nvSpPr>
        <p:spPr>
          <a:xfrm>
            <a:off x="2160720" y="3024360"/>
            <a:ext cx="1603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Mathe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8" name="CustomShape 10"/>
          <p:cNvSpPr/>
          <p:nvPr/>
        </p:nvSpPr>
        <p:spPr>
          <a:xfrm>
            <a:off x="2160720" y="3743280"/>
            <a:ext cx="20538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Französisch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69" name="CustomShape 11"/>
          <p:cNvSpPr/>
          <p:nvPr/>
        </p:nvSpPr>
        <p:spPr>
          <a:xfrm>
            <a:off x="2160720" y="4464000"/>
            <a:ext cx="1603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Physik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0" name="CustomShape 12"/>
          <p:cNvSpPr/>
          <p:nvPr/>
        </p:nvSpPr>
        <p:spPr>
          <a:xfrm>
            <a:off x="2160720" y="5184720"/>
            <a:ext cx="16030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Orchester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1" name="CustomShape 13"/>
          <p:cNvSpPr/>
          <p:nvPr/>
        </p:nvSpPr>
        <p:spPr>
          <a:xfrm>
            <a:off x="5040360" y="1584360"/>
            <a:ext cx="31744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die Lektion lernen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2" name="CustomShape 14"/>
          <p:cNvSpPr/>
          <p:nvPr/>
        </p:nvSpPr>
        <p:spPr>
          <a:xfrm>
            <a:off x="5040360" y="2303640"/>
            <a:ext cx="30319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die Vokabeln lernen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3" name="CustomShape 15"/>
          <p:cNvSpPr/>
          <p:nvPr/>
        </p:nvSpPr>
        <p:spPr>
          <a:xfrm>
            <a:off x="5040360" y="3024360"/>
            <a:ext cx="3103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Übung 2 Seite 8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4" name="CustomShape 16"/>
          <p:cNvSpPr/>
          <p:nvPr/>
        </p:nvSpPr>
        <p:spPr>
          <a:xfrm>
            <a:off x="5040360" y="3743280"/>
            <a:ext cx="3103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die Lektion lernen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5" name="CustomShape 17"/>
          <p:cNvSpPr/>
          <p:nvPr/>
        </p:nvSpPr>
        <p:spPr>
          <a:xfrm>
            <a:off x="5040360" y="4464000"/>
            <a:ext cx="3103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Übung 5 Seite 12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6" name="CustomShape 18"/>
          <p:cNvSpPr/>
          <p:nvPr/>
        </p:nvSpPr>
        <p:spPr>
          <a:xfrm>
            <a:off x="5040360" y="5184720"/>
            <a:ext cx="31744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entury Schoolbook"/>
              </a:rPr>
              <a:t>Die Flöte mitbringen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nodeType="clickEffect" fill="hold">
                      <p:stCondLst>
                        <p:cond delay="indefinite"/>
                      </p:stCondLst>
                      <p:childTnLst>
                        <p:par>
                          <p:cTn id="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1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nodeType="clickEffect" fill="hold">
                      <p:stCondLst>
                        <p:cond delay="indefinite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1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nodeType="clickEffect" fill="hold">
                      <p:stCondLst>
                        <p:cond delay="indefinite"/>
                      </p:stCondLst>
                      <p:childTnLst>
                        <p:par>
                          <p:cTn id="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2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2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nodeType="clickEffect" fill="hold">
                      <p:stCondLst>
                        <p:cond delay="indefinite"/>
                      </p:stCondLst>
                      <p:childTnLst>
                        <p:par>
                          <p:cTn id="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3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nodeType="clickEffect" fill="hold">
                      <p:stCondLst>
                        <p:cond delay="indefinite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3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nodeType="clickEffect" fill="hold">
                      <p:stCondLst>
                        <p:cond delay="indefinite"/>
                      </p:stCondLst>
                      <p:childTnLst>
                        <p:par>
                          <p:cTn id="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4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nodeType="clickEffect" fill="hold">
                      <p:stCondLst>
                        <p:cond delay="indefinite"/>
                      </p:stCondLst>
                      <p:childTnLst>
                        <p:par>
                          <p:cTn id="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4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nodeType="clickEffect" fill="hold">
                      <p:stCondLst>
                        <p:cond delay="indefinite"/>
                      </p:stCondLst>
                      <p:childTnLst>
                        <p:par>
                          <p:cTn id="4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5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nodeType="clickEffect" fill="hold">
                      <p:stCondLst>
                        <p:cond delay="indefinite"/>
                      </p:stCondLst>
                      <p:childTnLst>
                        <p:par>
                          <p:cTn id="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5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nodeType="clickEffect" fill="hold">
                      <p:stCondLst>
                        <p:cond delay="indefinite"/>
                      </p:stCondLst>
                      <p:childTnLst>
                        <p:par>
                          <p:cTn id="5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6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468360" y="214200"/>
            <a:ext cx="51433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 u="sng">
                <a:solidFill>
                  <a:srgbClr val="ff0000"/>
                </a:solidFill>
                <a:uFillTx/>
                <a:latin typeface="Century Schoolbook"/>
              </a:rPr>
              <a:t>Hausaufgaben für Mittwoch: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468360" y="79200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In der ersten Stunde hat Christine Deutsch.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79" name="CustomShape 3"/>
          <p:cNvSpPr/>
          <p:nvPr/>
        </p:nvSpPr>
        <p:spPr>
          <a:xfrm>
            <a:off x="468360" y="122400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Sie muss die Lektion lernen.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468360" y="1979640"/>
            <a:ext cx="4642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Dann hat sie Englisch.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1" name="CustomShape 5"/>
          <p:cNvSpPr/>
          <p:nvPr/>
        </p:nvSpPr>
        <p:spPr>
          <a:xfrm>
            <a:off x="468360" y="3276720"/>
            <a:ext cx="4642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Dann hat sie Mathe.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2" name="CustomShape 6"/>
          <p:cNvSpPr/>
          <p:nvPr/>
        </p:nvSpPr>
        <p:spPr>
          <a:xfrm>
            <a:off x="468360" y="4608360"/>
            <a:ext cx="4642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Dann hat sie Orchester.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3" name="CustomShape 7"/>
          <p:cNvSpPr/>
          <p:nvPr/>
        </p:nvSpPr>
        <p:spPr>
          <a:xfrm>
            <a:off x="468360" y="241128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Sie muss die Vokabeln lernen.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4" name="CustomShape 8"/>
          <p:cNvSpPr/>
          <p:nvPr/>
        </p:nvSpPr>
        <p:spPr>
          <a:xfrm>
            <a:off x="468360" y="370836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Sie muss die Übung 2 Seite 8 machen.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5" name="CustomShape 9"/>
          <p:cNvSpPr/>
          <p:nvPr/>
        </p:nvSpPr>
        <p:spPr>
          <a:xfrm>
            <a:off x="468360" y="504036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entury Schoolbook"/>
              </a:rPr>
              <a:t>Sie muss die Flöte mitbringen.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86" name="Picture 10" descr="C:\Users\Pierre\Pictures\Bibliothèque multimédia Microsoft\j0433953.png"/>
          <p:cNvPicPr/>
          <p:nvPr/>
        </p:nvPicPr>
        <p:blipFill>
          <a:blip r:embed="rId1"/>
          <a:stretch/>
        </p:blipFill>
        <p:spPr>
          <a:xfrm>
            <a:off x="7643880" y="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nodeType="clickEffect" fill="hold">
                      <p:stCondLst>
                        <p:cond delay="indefinite"/>
                      </p:stCondLst>
                      <p:childTnLst>
                        <p:par>
                          <p:cTn id="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nodeType="clickEffect" fill="hold">
                      <p:stCondLst>
                        <p:cond delay="indefinite"/>
                      </p:stCondLst>
                      <p:childTnLst>
                        <p:par>
                          <p:cTn id="7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nodeType="clickEffect" fill="hold">
                      <p:stCondLst>
                        <p:cond delay="indefinite"/>
                      </p:stCondLst>
                      <p:childTnLst>
                        <p:par>
                          <p:cTn id="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nodeType="clickEffect" fill="hold">
                      <p:stCondLst>
                        <p:cond delay="indefinite"/>
                      </p:stCondLst>
                      <p:childTnLst>
                        <p:par>
                          <p:cTn id="8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nodeType="clickEffect" fill="hold">
                      <p:stCondLst>
                        <p:cond delay="indefinite"/>
                      </p:stCondLst>
                      <p:childTnLst>
                        <p:par>
                          <p:cTn id="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8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nodeType="clickEffect" fill="hold">
                      <p:stCondLst>
                        <p:cond delay="indefinite"/>
                      </p:stCondLst>
                      <p:childTnLst>
                        <p:par>
                          <p:cTn id="9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nodeType="clickEffect" fill="hold">
                      <p:stCondLst>
                        <p:cond delay="indefinite"/>
                      </p:stCondLst>
                      <p:childTnLst>
                        <p:par>
                          <p:cTn id="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nodeType="clickEffect" fill="hold">
                      <p:stCondLst>
                        <p:cond delay="indefinite"/>
                      </p:stCondLst>
                      <p:childTnLst>
                        <p:par>
                          <p:cTn id="10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nodeType="clickEffect" fill="hold">
                      <p:stCondLst>
                        <p:cond delay="indefinite"/>
                      </p:stCondLst>
                      <p:childTnLst>
                        <p:par>
                          <p:cTn id="1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612720" y="2987640"/>
            <a:ext cx="44287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er / sie </a:t>
            </a: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muss</a:t>
            </a:r>
            <a:r>
              <a:rPr b="0" lang="en-US" sz="2800" spc="-1" strike="noStrike">
                <a:solidFill>
                  <a:srgbClr val="0033cc"/>
                </a:solidFill>
                <a:latin typeface="Calibri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612720" y="3762360"/>
            <a:ext cx="4071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wir müss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214200" y="0"/>
            <a:ext cx="842940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Calibri"/>
              </a:rPr>
              <a:t>Bilan grammatical :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Calibri"/>
              </a:rPr>
              <a:t>Comment exprimer une obligation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612720" y="2592360"/>
            <a:ext cx="4285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du </a:t>
            </a: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muss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1" name="CustomShape 5"/>
          <p:cNvSpPr/>
          <p:nvPr/>
        </p:nvSpPr>
        <p:spPr>
          <a:xfrm>
            <a:off x="612720" y="2119320"/>
            <a:ext cx="45716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ich</a:t>
            </a:r>
            <a:r>
              <a:rPr b="0" lang="en-US" sz="2800" spc="-1" strike="noStrike">
                <a:solidFill>
                  <a:srgbClr val="0033cc"/>
                </a:solidFill>
                <a:latin typeface="Calibri"/>
              </a:rPr>
              <a:t> </a:t>
            </a: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muss</a:t>
            </a:r>
            <a:r>
              <a:rPr b="0" lang="en-US" sz="2800" spc="-1" strike="noStrike">
                <a:solidFill>
                  <a:srgbClr val="0033cc"/>
                </a:solidFill>
                <a:latin typeface="Calibri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2" name="CustomShape 6"/>
          <p:cNvSpPr/>
          <p:nvPr/>
        </p:nvSpPr>
        <p:spPr>
          <a:xfrm>
            <a:off x="612720" y="4248000"/>
            <a:ext cx="40003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ihr müss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612720" y="4786200"/>
            <a:ext cx="14284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sie müss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4" name="CustomShape 8"/>
          <p:cNvSpPr/>
          <p:nvPr/>
        </p:nvSpPr>
        <p:spPr>
          <a:xfrm>
            <a:off x="214200" y="5572080"/>
            <a:ext cx="8071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Le verbe 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müssen</a:t>
            </a:r>
            <a:r>
              <a:rPr b="0" lang="en-US" sz="2800" spc="-1" strike="noStrike">
                <a:solidFill>
                  <a:srgbClr val="0033cc"/>
                </a:solidFill>
                <a:latin typeface="Calibri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est un 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verbe de modalité.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5" name="CustomShape 9"/>
          <p:cNvSpPr/>
          <p:nvPr/>
        </p:nvSpPr>
        <p:spPr>
          <a:xfrm>
            <a:off x="214200" y="6072120"/>
            <a:ext cx="81435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Son complément est                                     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6" name="CustomShape 10"/>
          <p:cNvSpPr/>
          <p:nvPr/>
        </p:nvSpPr>
        <p:spPr>
          <a:xfrm>
            <a:off x="3214800" y="6072120"/>
            <a:ext cx="30715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33cc"/>
                </a:solidFill>
                <a:latin typeface="Calibri"/>
              </a:rPr>
              <a:t>  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un groupe infinitif.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7" name="CustomShape 11"/>
          <p:cNvSpPr/>
          <p:nvPr/>
        </p:nvSpPr>
        <p:spPr>
          <a:xfrm>
            <a:off x="1714680" y="2643120"/>
            <a:ext cx="428400" cy="428400"/>
          </a:xfrm>
          <a:prstGeom prst="ellipse">
            <a:avLst/>
          </a:prstGeom>
          <a:solidFill>
            <a:srgbClr val="ff0000">
              <a:alpha val="13000"/>
            </a:srgbClr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12"/>
          <p:cNvSpPr/>
          <p:nvPr/>
        </p:nvSpPr>
        <p:spPr>
          <a:xfrm>
            <a:off x="214200" y="1428840"/>
            <a:ext cx="7500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Wingdings 3"/>
              </a:rPr>
              <a:t>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Christine </a:t>
            </a: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muss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die Lektion lernen.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9" name="CustomShape 13"/>
          <p:cNvSpPr/>
          <p:nvPr/>
        </p:nvSpPr>
        <p:spPr>
          <a:xfrm>
            <a:off x="214200" y="976320"/>
            <a:ext cx="87148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Pour exprimer une obligation, on utilise le verbe </a:t>
            </a: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müssen.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0" name="CustomShape 14"/>
          <p:cNvSpPr/>
          <p:nvPr/>
        </p:nvSpPr>
        <p:spPr>
          <a:xfrm>
            <a:off x="1928880" y="2143080"/>
            <a:ext cx="428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ø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1" name="CustomShape 15"/>
          <p:cNvSpPr/>
          <p:nvPr/>
        </p:nvSpPr>
        <p:spPr>
          <a:xfrm>
            <a:off x="1857240" y="2571840"/>
            <a:ext cx="428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2" name="CustomShape 16"/>
          <p:cNvSpPr/>
          <p:nvPr/>
        </p:nvSpPr>
        <p:spPr>
          <a:xfrm>
            <a:off x="2500200" y="2976480"/>
            <a:ext cx="428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ø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3" name="CustomShape 17"/>
          <p:cNvSpPr/>
          <p:nvPr/>
        </p:nvSpPr>
        <p:spPr>
          <a:xfrm>
            <a:off x="1928880" y="3762360"/>
            <a:ext cx="1071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4" name="CustomShape 18"/>
          <p:cNvSpPr/>
          <p:nvPr/>
        </p:nvSpPr>
        <p:spPr>
          <a:xfrm>
            <a:off x="1857240" y="4262400"/>
            <a:ext cx="428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5" name="CustomShape 19"/>
          <p:cNvSpPr/>
          <p:nvPr/>
        </p:nvSpPr>
        <p:spPr>
          <a:xfrm>
            <a:off x="1857240" y="4786200"/>
            <a:ext cx="1213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Calibri"/>
              </a:rPr>
              <a:t>en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0" dur="indefinite" restart="never" nodeType="tmRoot">
          <p:childTnLst>
            <p:seq>
              <p:cTn id="111" dur="indefinite" nodeType="mainSeq">
                <p:childTnLst>
                  <p:par>
                    <p:cTn id="112" nodeType="clickEffect" fill="hold">
                      <p:stCondLst>
                        <p:cond delay="indefinite"/>
                      </p:stCondLst>
                      <p:childTnLst>
                        <p:par>
                          <p:cTn id="11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nodeType="clickEffect" fill="hold">
                      <p:stCondLst>
                        <p:cond delay="indefinite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nodeType="clickEffect" fill="hold">
                      <p:stCondLst>
                        <p:cond delay="indefinite"/>
                      </p:stCondLst>
                      <p:childTnLst>
                        <p:par>
                          <p:cTn id="12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nodeType="clickEffect" fill="hold">
                      <p:stCondLst>
                        <p:cond delay="indefinite"/>
                      </p:stCondLst>
                      <p:childTnLst>
                        <p:par>
                          <p:cTn id="12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nodeType="clickEffect" fill="hold">
                      <p:stCondLst>
                        <p:cond delay="indefinite"/>
                      </p:stCondLst>
                      <p:childTnLst>
                        <p:par>
                          <p:cTn id="13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36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nodeType="clickEffect" fill="hold">
                      <p:stCondLst>
                        <p:cond delay="indefinite"/>
                      </p:stCondLst>
                      <p:childTnLst>
                        <p:par>
                          <p:cTn id="1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nodeType="clickEffect" fill="hold">
                      <p:stCondLst>
                        <p:cond delay="indefinite"/>
                      </p:stCondLst>
                      <p:childTnLst>
                        <p:par>
                          <p:cTn id="1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6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nodeType="clickEffect" fill="hold">
                      <p:stCondLst>
                        <p:cond delay="indefinite"/>
                      </p:stCondLst>
                      <p:childTnLst>
                        <p:par>
                          <p:cTn id="1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nodeType="clickEffect" fill="hold">
                      <p:stCondLst>
                        <p:cond delay="indefinite"/>
                      </p:stCondLst>
                      <p:childTnLst>
                        <p:par>
                          <p:cTn id="1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nodeType="clickEffect" fill="hold">
                      <p:stCondLst>
                        <p:cond delay="indefinite"/>
                      </p:stCondLst>
                      <p:childTnLst>
                        <p:par>
                          <p:cTn id="16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8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nodeType="clickEffect" fill="hold">
                      <p:stCondLst>
                        <p:cond delay="indefinite"/>
                      </p:stCondLst>
                      <p:childTnLst>
                        <p:par>
                          <p:cTn id="1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nodeType="clickEffect" fill="hold">
                      <p:stCondLst>
                        <p:cond delay="indefinite"/>
                      </p:stCondLst>
                      <p:childTnLst>
                        <p:par>
                          <p:cTn id="1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8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nodeType="clickEffect" fill="hold">
                      <p:stCondLst>
                        <p:cond delay="indefinite"/>
                      </p:stCondLst>
                      <p:childTnLst>
                        <p:par>
                          <p:cTn id="1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nodeType="clickEffect" fill="hold">
                      <p:stCondLst>
                        <p:cond delay="indefinite"/>
                      </p:stCondLst>
                      <p:childTnLst>
                        <p:par>
                          <p:cTn id="18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8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nodeType="clickEffect" fill="hold">
                      <p:stCondLst>
                        <p:cond delay="indefinite"/>
                      </p:stCondLst>
                      <p:childTnLst>
                        <p:par>
                          <p:cTn id="1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nodeType="clickEffect" fill="hold">
                      <p:stCondLst>
                        <p:cond delay="indefinite"/>
                      </p:stCondLst>
                      <p:childTnLst>
                        <p:par>
                          <p:cTn id="1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8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nodeType="clickEffect" fill="hold">
                      <p:stCondLst>
                        <p:cond delay="indefinite"/>
                      </p:stCondLst>
                      <p:childTnLst>
                        <p:par>
                          <p:cTn id="2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3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nodeType="clickEffect" fill="hold">
                      <p:stCondLst>
                        <p:cond delay="indefinite"/>
                      </p:stCondLst>
                      <p:childTnLst>
                        <p:par>
                          <p:cTn id="20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8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nodeType="clickEffect" fill="hold">
                      <p:stCondLst>
                        <p:cond delay="indefinite"/>
                      </p:stCondLst>
                      <p:childTnLst>
                        <p:par>
                          <p:cTn id="2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3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</TotalTime>
  <Application>LibreOffice/6.3.4.2$Linux_X86_64 LibreOffice_project/60da17e045e08f1793c57c00ba83cdfce946d0aa</Application>
  <Words>173</Words>
  <Paragraphs>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2010-08-02T10:13:57Z</dcterms:created>
  <dc:creator>Utilisateur Windows</dc:creator>
  <dc:description/>
  <dc:language>en-US</dc:language>
  <cp:lastModifiedBy>P</cp:lastModifiedBy>
  <dcterms:modified xsi:type="dcterms:W3CDTF">2013-02-13T14:07:34Z</dcterms:modified>
  <cp:revision>15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