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49"/>
  </p:notesMasterIdLst>
  <p:handoutMasterIdLst>
    <p:handoutMasterId r:id="rId50"/>
  </p:handoutMasterIdLst>
  <p:sldIdLst>
    <p:sldId id="277" r:id="rId2"/>
    <p:sldId id="329" r:id="rId3"/>
    <p:sldId id="324" r:id="rId4"/>
    <p:sldId id="32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6" r:id="rId14"/>
    <p:sldId id="326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27" r:id="rId25"/>
    <p:sldId id="312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30" r:id="rId35"/>
    <p:sldId id="323" r:id="rId36"/>
    <p:sldId id="294" r:id="rId37"/>
    <p:sldId id="297" r:id="rId38"/>
    <p:sldId id="298" r:id="rId39"/>
    <p:sldId id="291" r:id="rId40"/>
    <p:sldId id="293" r:id="rId41"/>
    <p:sldId id="295" r:id="rId42"/>
    <p:sldId id="292" r:id="rId43"/>
    <p:sldId id="331" r:id="rId44"/>
    <p:sldId id="296" r:id="rId45"/>
    <p:sldId id="328" r:id="rId46"/>
    <p:sldId id="279" r:id="rId47"/>
    <p:sldId id="299" r:id="rId48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4660"/>
  </p:normalViewPr>
  <p:slideViewPr>
    <p:cSldViewPr>
      <p:cViewPr varScale="1">
        <p:scale>
          <a:sx n="75" d="100"/>
          <a:sy n="75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8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DE740-0E71-45A1-AE0C-B521450615BE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E843-20F6-4556-9BF1-316D25A28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09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FD6D6158-96A4-4D62-B861-B73A26559F9C}" type="datetimeFigureOut">
              <a:rPr lang="fr-FR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F99445AA-FB25-4E39-BC2F-9240C441E6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308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62123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40084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6005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1963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9253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84220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43163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5301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03955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16613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0861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27818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78626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31392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38466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95103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71843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52781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2234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28178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98284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8343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12446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13755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83110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6354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92617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58986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843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3C65C3-CF84-43FE-AB30-57A7DE96FDAA}" type="slidenum">
              <a:rPr lang="fr-FR" smtClean="0">
                <a:latin typeface="Georgia" pitchFamily="18" charset="0"/>
              </a:rPr>
              <a:pPr eaLnBrk="1" hangingPunct="1"/>
              <a:t>47</a:t>
            </a:fld>
            <a:endParaRPr lang="fr-FR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4153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167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1764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9875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97911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3618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6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7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2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26640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27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9BC37-AAB8-4646-B1A1-AF78A774ECD3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39A0B-0D3A-4B63-90B3-E31DDAB13B3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EAAA0-7CB6-4F8F-B3F5-AA76A6453E33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80EA8-9B2D-4073-8E4E-461B061E93D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9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04/09/2018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51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jp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392" y="332656"/>
            <a:ext cx="505266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WAS IST IN DER</a:t>
            </a:r>
          </a:p>
          <a:p>
            <a:pPr algn="ctr">
              <a:defRPr/>
            </a:pPr>
            <a:r>
              <a:rPr lang="fr-FR" sz="54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SCHULTÜTE?</a:t>
            </a: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591236" y="3273592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480" y="4821852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Heft</a:t>
            </a:r>
            <a:endParaRPr lang="fr-FR" sz="4400" dirty="0" smtClean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11267" name="Espace réservé du contenu 3" descr="heft2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904" y="2060848"/>
            <a:ext cx="2281237" cy="27368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787436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>
                <a:solidFill>
                  <a:srgbClr val="FF0000"/>
                </a:solidFill>
                <a:latin typeface="Trebuchet MS" pitchFamily="34" charset="0"/>
              </a:rPr>
              <a:t>Die </a:t>
            </a:r>
            <a:r>
              <a:rPr lang="fr-FR" sz="4400" dirty="0" err="1" smtClean="0">
                <a:solidFill>
                  <a:srgbClr val="FF0000"/>
                </a:solidFill>
                <a:latin typeface="Trebuchet MS" pitchFamily="34" charset="0"/>
              </a:rPr>
              <a:t>Schere</a:t>
            </a:r>
            <a:endParaRPr lang="fr-FR" sz="4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4913" y="1581695"/>
            <a:ext cx="3290166" cy="39604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488" y="5013176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Mäppchen</a:t>
            </a:r>
            <a:endParaRPr lang="fr-FR" sz="4400" dirty="0" smtClean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1" y="1052736"/>
            <a:ext cx="4824214" cy="482421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08518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>
                <a:solidFill>
                  <a:srgbClr val="0070C0"/>
                </a:solidFill>
                <a:latin typeface="Trebuchet MS" pitchFamily="34" charset="0"/>
              </a:rPr>
              <a:t>Der </a:t>
            </a:r>
            <a:r>
              <a:rPr lang="fr-FR" sz="4400" dirty="0" err="1">
                <a:solidFill>
                  <a:srgbClr val="0070C0"/>
                </a:solidFill>
                <a:latin typeface="Trebuchet MS" pitchFamily="34" charset="0"/>
              </a:rPr>
              <a:t>Klebestift</a:t>
            </a:r>
            <a:endParaRPr lang="fr-FR" sz="4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92" y="2420888"/>
            <a:ext cx="679667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7" name="Titre 4"/>
          <p:cNvSpPr txBox="1">
            <a:spLocks/>
          </p:cNvSpPr>
          <p:nvPr/>
        </p:nvSpPr>
        <p:spPr>
          <a:xfrm>
            <a:off x="-267384" y="2924944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Wir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rekapitulieren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1343472" y="4509120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8"/>
          <a:stretch/>
        </p:blipFill>
        <p:spPr>
          <a:xfrm>
            <a:off x="2087960" y="1916833"/>
            <a:ext cx="81122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560" y="4451226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13" y="2780928"/>
            <a:ext cx="6611094" cy="2203698"/>
          </a:xfrm>
        </p:spPr>
      </p:pic>
    </p:spTree>
    <p:extLst>
      <p:ext uri="{BB962C8B-B14F-4D97-AF65-F5344CB8AC3E}">
        <p14:creationId xmlns:p14="http://schemas.microsoft.com/office/powerpoint/2010/main" val="41022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1504" y="4997931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348880"/>
            <a:ext cx="5301786" cy="3167476"/>
          </a:xfrm>
        </p:spPr>
      </p:pic>
    </p:spTree>
    <p:extLst>
      <p:ext uri="{BB962C8B-B14F-4D97-AF65-F5344CB8AC3E}">
        <p14:creationId xmlns:p14="http://schemas.microsoft.com/office/powerpoint/2010/main" val="11118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0317" y="4365104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425557"/>
            <a:ext cx="3467100" cy="3467100"/>
          </a:xfrm>
        </p:spPr>
      </p:pic>
    </p:spTree>
    <p:extLst>
      <p:ext uri="{BB962C8B-B14F-4D97-AF65-F5344CB8AC3E}">
        <p14:creationId xmlns:p14="http://schemas.microsoft.com/office/powerpoint/2010/main" val="12129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8620" y="5013176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10243" name="Picture 5" descr="http://www.decitre.fr/gi/44/9782091752044F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916832"/>
            <a:ext cx="20066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8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03712" y="-23395"/>
            <a:ext cx="9601200" cy="1036850"/>
          </a:xfrm>
        </p:spPr>
        <p:txBody>
          <a:bodyPr/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Kennst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du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diese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Tradition?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58" y="1772816"/>
            <a:ext cx="7012684" cy="467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44" y="1556792"/>
            <a:ext cx="1656656" cy="1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480" y="4821852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11267" name="Espace réservé du contenu 3" descr="heft2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904" y="2060848"/>
            <a:ext cx="2281237" cy="2736850"/>
          </a:xfrm>
        </p:spPr>
      </p:pic>
    </p:spTree>
    <p:extLst>
      <p:ext uri="{BB962C8B-B14F-4D97-AF65-F5344CB8AC3E}">
        <p14:creationId xmlns:p14="http://schemas.microsoft.com/office/powerpoint/2010/main" val="11516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787436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Trebuchet MS" pitchFamily="34" charset="0"/>
              </a:rPr>
              <a:t>????</a:t>
            </a:r>
            <a:endParaRPr lang="fr-FR" sz="4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4913" y="1581695"/>
            <a:ext cx="3290166" cy="3960440"/>
          </a:xfrm>
        </p:spPr>
      </p:pic>
    </p:spTree>
    <p:extLst>
      <p:ext uri="{BB962C8B-B14F-4D97-AF65-F5344CB8AC3E}">
        <p14:creationId xmlns:p14="http://schemas.microsoft.com/office/powerpoint/2010/main" val="40116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488" y="5013176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1" y="1052736"/>
            <a:ext cx="4824214" cy="4824214"/>
          </a:xfrm>
        </p:spPr>
      </p:pic>
    </p:spTree>
    <p:extLst>
      <p:ext uri="{BB962C8B-B14F-4D97-AF65-F5344CB8AC3E}">
        <p14:creationId xmlns:p14="http://schemas.microsoft.com/office/powerpoint/2010/main" val="3323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08518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????</a:t>
            </a:r>
            <a:endParaRPr lang="fr-FR" sz="4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92" y="2420888"/>
            <a:ext cx="67966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7" name="Titre 4"/>
          <p:cNvSpPr txBox="1">
            <a:spLocks/>
          </p:cNvSpPr>
          <p:nvPr/>
        </p:nvSpPr>
        <p:spPr>
          <a:xfrm>
            <a:off x="-267384" y="2924944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Konzentrier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dich</a:t>
            </a:r>
            <a:r>
              <a:rPr lang="fr-F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! 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fehlt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1" y="1745027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09" y="1853979"/>
            <a:ext cx="514343" cy="2016224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b="20504"/>
          <a:stretch/>
        </p:blipFill>
        <p:spPr>
          <a:xfrm>
            <a:off x="3879232" y="1914368"/>
            <a:ext cx="2807990" cy="165618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0094" y="4301955"/>
            <a:ext cx="1320908" cy="1584722"/>
          </a:xfrm>
          <a:prstGeom prst="rect">
            <a:avLst/>
          </a:prstGeom>
        </p:spPr>
      </p:pic>
      <p:pic>
        <p:nvPicPr>
          <p:cNvPr id="10" name="Picture 5" descr="http://www.decitre.fr/gi/44/9782091752044F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65" y="4262694"/>
            <a:ext cx="1169917" cy="16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7426392" y="5375328"/>
            <a:ext cx="4800596" cy="511349"/>
          </a:xfrm>
          <a:prstGeom prst="rect">
            <a:avLst/>
          </a:prstGeom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1380"/>
          <a:stretch/>
        </p:blipFill>
        <p:spPr>
          <a:xfrm>
            <a:off x="6405270" y="4317761"/>
            <a:ext cx="3963963" cy="518106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0" y="4262694"/>
            <a:ext cx="1799847" cy="1799847"/>
          </a:xfrm>
          <a:prstGeom prst="rect">
            <a:avLst/>
          </a:prstGeom>
        </p:spPr>
      </p:pic>
      <p:pic>
        <p:nvPicPr>
          <p:cNvPr id="15" name="Espace réservé du contenu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0237" y="1777827"/>
            <a:ext cx="1785476" cy="2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03" y="4341763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8" y="4437637"/>
            <a:ext cx="514343" cy="201622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517" y="2025414"/>
            <a:ext cx="1320908" cy="1584722"/>
          </a:xfrm>
          <a:prstGeom prst="rect">
            <a:avLst/>
          </a:prstGeom>
        </p:spPr>
      </p:pic>
      <p:pic>
        <p:nvPicPr>
          <p:cNvPr id="10" name="Picture 5" descr="http://www.decitre.fr/gi/44/9782091752044F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08" y="2030469"/>
            <a:ext cx="1169917" cy="16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6096004" y="4419037"/>
            <a:ext cx="4800596" cy="511349"/>
          </a:xfrm>
          <a:prstGeom prst="rect">
            <a:avLst/>
          </a:prstGeom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1380"/>
          <a:stretch/>
        </p:blipFill>
        <p:spPr>
          <a:xfrm>
            <a:off x="7824192" y="5764427"/>
            <a:ext cx="3963963" cy="518106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84" y="1879585"/>
            <a:ext cx="1799847" cy="1799847"/>
          </a:xfrm>
          <a:prstGeom prst="rect">
            <a:avLst/>
          </a:prstGeom>
        </p:spPr>
      </p:pic>
      <p:pic>
        <p:nvPicPr>
          <p:cNvPr id="11" name="Espace réservé du contenu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0237" y="1777827"/>
            <a:ext cx="1785476" cy="2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1" y="1745027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09" y="1853979"/>
            <a:ext cx="514343" cy="201622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817" y="1951075"/>
            <a:ext cx="1320908" cy="1584722"/>
          </a:xfrm>
          <a:prstGeom prst="rect">
            <a:avLst/>
          </a:prstGeom>
        </p:spPr>
      </p:pic>
      <p:pic>
        <p:nvPicPr>
          <p:cNvPr id="10" name="Picture 5" descr="http://www.decitre.fr/gi/44/9782091752044F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18" y="4742882"/>
            <a:ext cx="1169917" cy="16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7426392" y="5375328"/>
            <a:ext cx="4800596" cy="511349"/>
          </a:xfrm>
          <a:prstGeom prst="rect">
            <a:avLst/>
          </a:prstGeom>
        </p:spPr>
      </p:pic>
      <p:pic>
        <p:nvPicPr>
          <p:cNvPr id="13" name="Espace réservé du contenu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367" y="1951075"/>
            <a:ext cx="1799847" cy="1799847"/>
          </a:xfrm>
          <a:prstGeom prst="rect">
            <a:avLst/>
          </a:prstGeom>
        </p:spPr>
      </p:pic>
      <p:pic>
        <p:nvPicPr>
          <p:cNvPr id="11" name="Espace réservé du contenu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7349" y="4300721"/>
            <a:ext cx="1785476" cy="2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168616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1728948"/>
            <a:ext cx="514343" cy="201622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432" y="4437112"/>
            <a:ext cx="1320908" cy="1584722"/>
          </a:xfrm>
          <a:prstGeom prst="rect">
            <a:avLst/>
          </a:prstGeom>
        </p:spPr>
      </p:pic>
      <p:pic>
        <p:nvPicPr>
          <p:cNvPr id="10" name="Picture 5" descr="http://www.decitre.fr/gi/44/9782091752044F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324" y="4358590"/>
            <a:ext cx="1169917" cy="16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46586" y="2097524"/>
            <a:ext cx="4800596" cy="511349"/>
          </a:xfrm>
          <a:prstGeom prst="rect">
            <a:avLst/>
          </a:prstGeom>
        </p:spPr>
      </p:pic>
      <p:pic>
        <p:nvPicPr>
          <p:cNvPr id="11" name="Espace réservé du contenu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0037" y="1757800"/>
            <a:ext cx="1785476" cy="2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1" y="1745027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84" y="4216447"/>
            <a:ext cx="514343" cy="201622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0515" y="2651063"/>
            <a:ext cx="1320908" cy="1584722"/>
          </a:xfrm>
          <a:prstGeom prst="rect">
            <a:avLst/>
          </a:prstGeom>
        </p:spPr>
      </p:pic>
      <p:pic>
        <p:nvPicPr>
          <p:cNvPr id="10" name="Picture 5" descr="http://www.decitre.fr/gi/44/9782091752044F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569427"/>
            <a:ext cx="1169917" cy="16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6960096" y="2336318"/>
            <a:ext cx="4800596" cy="5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4" name="Titre 4"/>
          <p:cNvSpPr txBox="1">
            <a:spLocks/>
          </p:cNvSpPr>
          <p:nvPr/>
        </p:nvSpPr>
        <p:spPr>
          <a:xfrm>
            <a:off x="-384720" y="2996952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Welche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Schulsachen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kennst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schon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628800"/>
            <a:ext cx="1656656" cy="1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4509120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41" y="2070657"/>
            <a:ext cx="514343" cy="201622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8543" y="2313772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2703242" y="3387145"/>
            <a:ext cx="4800596" cy="5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29" y="1976420"/>
            <a:ext cx="2925522" cy="1747811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408" y="5013176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2999656" y="4077072"/>
            <a:ext cx="4800596" cy="5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648" y="3140968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6240016" y="3677654"/>
            <a:ext cx="4800596" cy="5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4007768" y="3789040"/>
            <a:ext cx="4800596" cy="5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7" name="Titre 4"/>
          <p:cNvSpPr txBox="1">
            <a:spLocks/>
          </p:cNvSpPr>
          <p:nvPr/>
        </p:nvSpPr>
        <p:spPr>
          <a:xfrm>
            <a:off x="-528736" y="287486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in der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591236" y="3273592"/>
            <a:ext cx="4723842" cy="23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560442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Kuli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4007768" y="3789040"/>
            <a:ext cx="4800596" cy="5113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63" y="2258758"/>
            <a:ext cx="4052131" cy="2420888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951984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Bleistift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09" y="2658146"/>
            <a:ext cx="649636" cy="2546573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136506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Klebestift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34" y="2164134"/>
            <a:ext cx="2736304" cy="2736304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424538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Radiergummi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1380"/>
          <a:stretch/>
        </p:blipFill>
        <p:spPr>
          <a:xfrm>
            <a:off x="3719736" y="3717032"/>
            <a:ext cx="4462366" cy="583249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776466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Lineal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7" name="Titre 4"/>
          <p:cNvSpPr txBox="1">
            <a:spLocks/>
          </p:cNvSpPr>
          <p:nvPr/>
        </p:nvSpPr>
        <p:spPr>
          <a:xfrm>
            <a:off x="-267384" y="2924944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Konzentrier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sprich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nach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5" descr="http://www.decitre.fr/gi/44/9782091752044F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029289"/>
            <a:ext cx="1940603" cy="2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560442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Buch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7" descr="C:\Users\user\Desktop\images\hef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336893"/>
            <a:ext cx="16430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560442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Heft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b="20504"/>
          <a:stretch/>
        </p:blipFill>
        <p:spPr>
          <a:xfrm>
            <a:off x="4871864" y="2490128"/>
            <a:ext cx="3540554" cy="2088259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064498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Mäppchen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RÃ©sultat de recherche d'images pour &quot;attention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276872"/>
            <a:ext cx="3487316" cy="34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5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879976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  <a:r>
              <a:rPr lang="fr-FR" sz="3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ine</a:t>
            </a:r>
            <a:r>
              <a:rPr lang="fr-FR" sz="3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Schere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1119" y="2619110"/>
            <a:ext cx="1785476" cy="214921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7686228" y="5249765"/>
            <a:ext cx="59705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4" name="Titre 4"/>
          <p:cNvSpPr txBox="1">
            <a:spLocks/>
          </p:cNvSpPr>
          <p:nvPr/>
        </p:nvSpPr>
        <p:spPr>
          <a:xfrm>
            <a:off x="47328" y="2914650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Arbeitsblatt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70" y="2191267"/>
            <a:ext cx="1561803" cy="155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7" descr="C:\Users\user\Desktop\images\hef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395" y="2264944"/>
            <a:ext cx="1098273" cy="138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1365662" y="1372088"/>
            <a:ext cx="1521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70C0"/>
                </a:solidFill>
              </a:rPr>
              <a:t>der Kuli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301713" y="1384955"/>
            <a:ext cx="1943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B050"/>
                </a:solidFill>
              </a:rPr>
              <a:t>das Lineal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9405836" y="1372088"/>
            <a:ext cx="2162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70C0"/>
                </a:solidFill>
              </a:rPr>
              <a:t>der Bleistift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67408" y="3881387"/>
            <a:ext cx="313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70C0"/>
                </a:solidFill>
              </a:rPr>
              <a:t>der Radiergummi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375920" y="3881387"/>
            <a:ext cx="1803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B050"/>
                </a:solidFill>
              </a:rPr>
              <a:t>das Buch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9675649" y="3881387"/>
            <a:ext cx="1604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B050"/>
                </a:solidFill>
              </a:rPr>
              <a:t>das Heft</a:t>
            </a:r>
          </a:p>
        </p:txBody>
      </p:sp>
      <p:pic>
        <p:nvPicPr>
          <p:cNvPr id="43025" name="Picture 5" descr="http://www.decitre.fr/gi/44/9782091752044F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131741"/>
            <a:ext cx="1128838" cy="160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213209" y="6119813"/>
            <a:ext cx="2002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FF0000"/>
                </a:solidFill>
              </a:rPr>
              <a:t>die </a:t>
            </a:r>
            <a:r>
              <a:rPr lang="de-DE" sz="2800" b="1" dirty="0" smtClean="0">
                <a:solidFill>
                  <a:srgbClr val="FF0000"/>
                </a:solidFill>
              </a:rPr>
              <a:t>Schere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238744" y="6119813"/>
            <a:ext cx="2683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B050"/>
                </a:solidFill>
              </a:rPr>
              <a:t>das Mäppchen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9229252" y="6129076"/>
            <a:ext cx="2483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70C0"/>
                </a:solidFill>
              </a:rPr>
              <a:t>der Klebestift</a:t>
            </a:r>
          </a:p>
        </p:txBody>
      </p:sp>
      <p:pic>
        <p:nvPicPr>
          <p:cNvPr id="21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88" y="0"/>
            <a:ext cx="2155837" cy="12879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33" y="4404607"/>
            <a:ext cx="412358" cy="1616443"/>
          </a:xfrm>
          <a:prstGeom prst="rect">
            <a:avLst/>
          </a:prstGeom>
        </p:spPr>
      </p:pic>
      <p:pic>
        <p:nvPicPr>
          <p:cNvPr id="31" name="Espace réservé du contenu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b="20504"/>
          <a:stretch/>
        </p:blipFill>
        <p:spPr>
          <a:xfrm>
            <a:off x="5556491" y="4811452"/>
            <a:ext cx="1991831" cy="117480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410109" y="548176"/>
            <a:ext cx="3432677" cy="365641"/>
          </a:xfrm>
          <a:prstGeom prst="rect">
            <a:avLst/>
          </a:prstGeom>
        </p:spPr>
      </p:pic>
      <p:pic>
        <p:nvPicPr>
          <p:cNvPr id="37" name="Espace réservé du contenu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1380"/>
          <a:stretch/>
        </p:blipFill>
        <p:spPr>
          <a:xfrm>
            <a:off x="5178485" y="610885"/>
            <a:ext cx="2809593" cy="367225"/>
          </a:xfrm>
          <a:prstGeom prst="rect">
            <a:avLst/>
          </a:prstGeom>
        </p:spPr>
      </p:pic>
      <p:pic>
        <p:nvPicPr>
          <p:cNvPr id="20" name="Espace réservé du contenu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10" y="2058148"/>
            <a:ext cx="1799847" cy="1799847"/>
          </a:xfrm>
          <a:prstGeom prst="rect">
            <a:avLst/>
          </a:prstGeom>
        </p:spPr>
      </p:pic>
      <p:pic>
        <p:nvPicPr>
          <p:cNvPr id="33" name="Espace réservé du contenu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8984" y="4450754"/>
            <a:ext cx="1266198" cy="1524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22" grpId="0"/>
      <p:bldP spid="23" grpId="0"/>
      <p:bldP spid="24" grpId="0"/>
      <p:bldP spid="26" grpId="0"/>
      <p:bldP spid="28" grpId="0"/>
      <p:bldP spid="29" grpId="0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45468" y="44624"/>
            <a:ext cx="3778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Bilan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grammatical :</a:t>
            </a: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45468" y="642939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u="sng" dirty="0">
                <a:latin typeface="Trebuchet MS" panose="020B0603020202020204" pitchFamily="34" charset="0"/>
              </a:rPr>
              <a:t>Le genre des </a:t>
            </a:r>
            <a:r>
              <a:rPr lang="fr-FR" sz="2800" u="sng" dirty="0" smtClean="0">
                <a:latin typeface="Trebuchet MS" panose="020B0603020202020204" pitchFamily="34" charset="0"/>
              </a:rPr>
              <a:t>noms :</a:t>
            </a:r>
            <a:endParaRPr lang="fr-FR" sz="2800" u="sng" dirty="0">
              <a:latin typeface="Trebuchet MS" panose="020B0603020202020204" pitchFamily="34" charset="0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45468" y="1285876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>
                <a:latin typeface="Trebuchet MS" panose="020B0603020202020204" pitchFamily="34" charset="0"/>
              </a:rPr>
              <a:t>En allemand il y a 3 </a:t>
            </a:r>
            <a:r>
              <a:rPr lang="fr-FR" sz="2800" dirty="0" smtClean="0">
                <a:latin typeface="Trebuchet MS" panose="020B0603020202020204" pitchFamily="34" charset="0"/>
              </a:rPr>
              <a:t>genres :</a:t>
            </a:r>
            <a:endParaRPr lang="fr-FR" sz="2800" dirty="0">
              <a:latin typeface="Trebuchet MS" panose="020B0603020202020204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093168" y="1785939"/>
            <a:ext cx="292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>
                <a:solidFill>
                  <a:srgbClr val="0070C0"/>
                </a:solidFill>
                <a:latin typeface="Trebuchet MS" panose="020B0603020202020204" pitchFamily="34" charset="0"/>
                <a:sym typeface="Wingdings" pitchFamily="2" charset="2"/>
              </a:rPr>
              <a:t> Le masculin</a:t>
            </a:r>
            <a:endParaRPr lang="fr-FR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093168" y="2204864"/>
            <a:ext cx="292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itchFamily="2" charset="2"/>
              </a:rPr>
              <a:t> Le féminin</a:t>
            </a:r>
            <a:endParaRPr lang="fr-FR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093168" y="2636912"/>
            <a:ext cx="292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>
                <a:solidFill>
                  <a:srgbClr val="00B050"/>
                </a:solidFill>
                <a:latin typeface="Trebuchet MS" panose="020B0603020202020204" pitchFamily="34" charset="0"/>
                <a:sym typeface="Wingdings" pitchFamily="2" charset="2"/>
              </a:rPr>
              <a:t> Le neutre</a:t>
            </a:r>
            <a:endParaRPr lang="fr-FR" sz="2800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76338"/>
              </p:ext>
            </p:extLst>
          </p:nvPr>
        </p:nvGraphicFramePr>
        <p:xfrm>
          <a:off x="478806" y="3571875"/>
          <a:ext cx="8209482" cy="219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494"/>
                <a:gridCol w="2736494"/>
                <a:gridCol w="2736494"/>
              </a:tblGrid>
              <a:tr h="549275">
                <a:tc>
                  <a:txBody>
                    <a:bodyPr/>
                    <a:lstStyle/>
                    <a:p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rebuchet MS" panose="020B0603020202020204" pitchFamily="34" charset="0"/>
                        </a:rPr>
                        <a:t>Article défini</a:t>
                      </a:r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rebuchet MS" panose="020B0603020202020204" pitchFamily="34" charset="0"/>
                        </a:rPr>
                        <a:t>Article indéfini</a:t>
                      </a:r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</a:tr>
              <a:tr h="54927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rebuchet MS" panose="020B0603020202020204" pitchFamily="34" charset="0"/>
                        </a:rPr>
                        <a:t>Masculin</a:t>
                      </a:r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fr-FR" sz="180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</a:tr>
              <a:tr h="54927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rebuchet MS" panose="020B0603020202020204" pitchFamily="34" charset="0"/>
                        </a:rPr>
                        <a:t>Féminin</a:t>
                      </a:r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</a:tr>
              <a:tr h="54927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rebuchet MS" panose="020B0603020202020204" pitchFamily="34" charset="0"/>
                        </a:rPr>
                        <a:t>Neutre</a:t>
                      </a:r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</a:tr>
            </a:tbl>
          </a:graphicData>
        </a:graphic>
      </p:graphicFrame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090045" y="4156891"/>
            <a:ext cx="1537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der</a:t>
            </a:r>
            <a:r>
              <a:rPr lang="fr-FR" sz="2400" b="1" dirty="0">
                <a:latin typeface="Trebuchet MS" panose="020B0603020202020204" pitchFamily="34" charset="0"/>
              </a:rPr>
              <a:t> </a:t>
            </a:r>
            <a:r>
              <a:rPr lang="fr-FR" sz="2400" b="1" dirty="0" err="1">
                <a:latin typeface="Trebuchet MS" panose="020B0603020202020204" pitchFamily="34" charset="0"/>
              </a:rPr>
              <a:t>Kuli</a:t>
            </a:r>
            <a:endParaRPr lang="fr-FR" sz="2400" b="1" dirty="0">
              <a:latin typeface="Trebuchet MS" panose="020B0603020202020204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6610325" y="4191105"/>
            <a:ext cx="1537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2400" b="1" dirty="0">
                <a:latin typeface="Trebuchet MS" panose="020B0603020202020204" pitchFamily="34" charset="0"/>
              </a:rPr>
              <a:t> </a:t>
            </a:r>
            <a:r>
              <a:rPr lang="fr-FR" sz="2400" b="1" dirty="0" err="1">
                <a:latin typeface="Trebuchet MS" panose="020B0603020202020204" pitchFamily="34" charset="0"/>
              </a:rPr>
              <a:t>Kuli</a:t>
            </a:r>
            <a:endParaRPr lang="fr-FR" sz="2400" b="1" dirty="0">
              <a:latin typeface="Trebuchet MS" panose="020B0603020202020204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287688" y="4692078"/>
            <a:ext cx="2640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die</a:t>
            </a:r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 err="1" smtClean="0">
                <a:latin typeface="Trebuchet MS" panose="020B0603020202020204" pitchFamily="34" charset="0"/>
              </a:rPr>
              <a:t>Schere</a:t>
            </a:r>
            <a:r>
              <a:rPr lang="fr-FR" sz="2400" b="1" dirty="0" smtClean="0">
                <a:latin typeface="Trebuchet MS" panose="020B0603020202020204" pitchFamily="34" charset="0"/>
              </a:rPr>
              <a:t> </a:t>
            </a:r>
            <a:endParaRPr lang="fr-FR" sz="2400" b="1" dirty="0">
              <a:latin typeface="Trebuchet MS" panose="020B0603020202020204" pitchFamily="34" charset="0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029104" y="4699260"/>
            <a:ext cx="265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eine</a:t>
            </a:r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 err="1" smtClean="0">
                <a:latin typeface="Trebuchet MS" panose="020B0603020202020204" pitchFamily="34" charset="0"/>
              </a:rPr>
              <a:t>Schere</a:t>
            </a:r>
            <a:r>
              <a:rPr lang="fr-FR" sz="2400" b="1" dirty="0" smtClean="0">
                <a:latin typeface="Trebuchet MS" panose="020B0603020202020204" pitchFamily="34" charset="0"/>
              </a:rPr>
              <a:t> </a:t>
            </a:r>
            <a:endParaRPr lang="fr-FR" sz="2400" b="1" dirty="0">
              <a:latin typeface="Trebuchet MS" panose="020B0603020202020204" pitchFamily="34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33727" y="5235847"/>
            <a:ext cx="2050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 err="1">
                <a:solidFill>
                  <a:srgbClr val="00B050"/>
                </a:solidFill>
                <a:latin typeface="Trebuchet MS" panose="020B0603020202020204" pitchFamily="34" charset="0"/>
              </a:rPr>
              <a:t>das</a:t>
            </a:r>
            <a:r>
              <a:rPr lang="fr-F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 err="1">
                <a:latin typeface="Trebuchet MS" panose="020B0603020202020204" pitchFamily="34" charset="0"/>
              </a:rPr>
              <a:t>Lineal</a:t>
            </a:r>
            <a:r>
              <a:rPr lang="fr-FR" sz="2400" b="1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6354007" y="5248068"/>
            <a:ext cx="2050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 err="1">
                <a:solidFill>
                  <a:srgbClr val="00B050"/>
                </a:solidFill>
                <a:latin typeface="Trebuchet MS" panose="020B0603020202020204" pitchFamily="34" charset="0"/>
              </a:rPr>
              <a:t>ein</a:t>
            </a:r>
            <a:r>
              <a:rPr lang="fr-F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 err="1">
                <a:latin typeface="Trebuchet MS" panose="020B0603020202020204" pitchFamily="34" charset="0"/>
              </a:rPr>
              <a:t>Lineal</a:t>
            </a:r>
            <a:r>
              <a:rPr lang="fr-FR" sz="2400" b="1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76802" name="Picture 2" descr="C:\Users\Pierre\Pictures\Bibliothèque multimédia Microsoft\j04338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" y="5768385"/>
            <a:ext cx="1089615" cy="108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622251" y="5837142"/>
            <a:ext cx="7858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On apprend toujours un nom avec son déterminant.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22250" y="6353991"/>
            <a:ext cx="7858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On écrit toujours un nom avec une majuscule.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1343472" y="4509120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Der </a:t>
            </a:r>
            <a:r>
              <a:rPr lang="fr-FR" sz="4400" dirty="0" err="1" smtClean="0">
                <a:solidFill>
                  <a:srgbClr val="0070C0"/>
                </a:solidFill>
                <a:latin typeface="Trebuchet MS" pitchFamily="34" charset="0"/>
              </a:rPr>
              <a:t>Kuli</a:t>
            </a:r>
            <a:endParaRPr lang="fr-FR" sz="44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5"/>
          <a:stretch/>
        </p:blipFill>
        <p:spPr>
          <a:xfrm>
            <a:off x="2087960" y="1916833"/>
            <a:ext cx="8112224" cy="252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560" y="4451226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Lineal</a:t>
            </a:r>
            <a:endParaRPr lang="fr-FR" sz="4400" dirty="0" smtClean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13" y="2780928"/>
            <a:ext cx="6611094" cy="220369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1504" y="4997931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Der </a:t>
            </a:r>
            <a:r>
              <a:rPr lang="fr-FR" sz="4400" dirty="0" err="1" smtClean="0">
                <a:solidFill>
                  <a:srgbClr val="0070C0"/>
                </a:solidFill>
                <a:latin typeface="Trebuchet MS" pitchFamily="34" charset="0"/>
              </a:rPr>
              <a:t>Bleistift</a:t>
            </a:r>
            <a:endParaRPr lang="fr-FR" sz="44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348880"/>
            <a:ext cx="5301786" cy="316747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0317" y="4365104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Der </a:t>
            </a:r>
            <a:r>
              <a:rPr lang="fr-FR" sz="4400" dirty="0" err="1" smtClean="0">
                <a:solidFill>
                  <a:srgbClr val="0070C0"/>
                </a:solidFill>
                <a:latin typeface="Trebuchet MS" pitchFamily="34" charset="0"/>
              </a:rPr>
              <a:t>Radiergummi</a:t>
            </a:r>
            <a:endParaRPr lang="fr-FR" sz="44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756377"/>
            <a:ext cx="3148608" cy="3148608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8620" y="5013176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Buch</a:t>
            </a:r>
            <a:endParaRPr lang="fr-FR" sz="4400" dirty="0" smtClean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10243" name="Picture 5" descr="http://www.decitre.fr/gi/44/9782091752044F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916832"/>
            <a:ext cx="20066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26">
  <a:themeElements>
    <a:clrScheme name="Personnalisé 24">
      <a:dk1>
        <a:srgbClr val="7F7F7F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6" id="{3CE58F64-E9FE-4459-89C1-B0465060BF4F}" vid="{E5EF9C7C-8F23-47BD-96A6-2D29E5ADFFA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FRIEDENSREICH HUNDERTWASSER</Template>
  <TotalTime>211</TotalTime>
  <Words>221</Words>
  <Application>Microsoft Office PowerPoint</Application>
  <PresentationFormat>Grand écran</PresentationFormat>
  <Paragraphs>75</Paragraphs>
  <Slides>47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4" baseType="lpstr">
      <vt:lpstr>Arial</vt:lpstr>
      <vt:lpstr>Book Antiqua</vt:lpstr>
      <vt:lpstr>Calibri</vt:lpstr>
      <vt:lpstr>Georgia</vt:lpstr>
      <vt:lpstr>Trebuchet MS</vt:lpstr>
      <vt:lpstr>Wingdings</vt:lpstr>
      <vt:lpstr>Thème26</vt:lpstr>
      <vt:lpstr>Présentation PowerPoint</vt:lpstr>
      <vt:lpstr>Kennst du diese Tradition?</vt:lpstr>
      <vt:lpstr>Présentation PowerPoint</vt:lpstr>
      <vt:lpstr>Présentation PowerPoint</vt:lpstr>
      <vt:lpstr>Der Kuli</vt:lpstr>
      <vt:lpstr>Das Lineal</vt:lpstr>
      <vt:lpstr>Der Bleistift</vt:lpstr>
      <vt:lpstr>Der Radiergummi</vt:lpstr>
      <vt:lpstr>Das Buch</vt:lpstr>
      <vt:lpstr>Das Heft</vt:lpstr>
      <vt:lpstr>Présentation PowerPoint</vt:lpstr>
      <vt:lpstr>Das Mäppchen</vt:lpstr>
      <vt:lpstr>Présentation PowerPoint</vt:lpstr>
      <vt:lpstr>Présentation PowerPoint</vt:lpstr>
      <vt:lpstr>????</vt:lpstr>
      <vt:lpstr>????</vt:lpstr>
      <vt:lpstr>????</vt:lpstr>
      <vt:lpstr>????</vt:lpstr>
      <vt:lpstr>????</vt:lpstr>
      <vt:lpstr>????</vt:lpstr>
      <vt:lpstr>Présentation PowerPoint</vt:lpstr>
      <vt:lpstr>????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Kuli</dc:title>
  <dc:creator>user</dc:creator>
  <cp:lastModifiedBy>Windows User</cp:lastModifiedBy>
  <cp:revision>49</cp:revision>
  <dcterms:created xsi:type="dcterms:W3CDTF">2008-01-24T10:48:14Z</dcterms:created>
  <dcterms:modified xsi:type="dcterms:W3CDTF">2018-09-04T15:40:55Z</dcterms:modified>
</cp:coreProperties>
</file>