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322" r:id="rId2"/>
    <p:sldId id="324" r:id="rId3"/>
    <p:sldId id="256" r:id="rId4"/>
    <p:sldId id="257" r:id="rId5"/>
    <p:sldId id="258" r:id="rId6"/>
    <p:sldId id="297" r:id="rId7"/>
    <p:sldId id="298" r:id="rId8"/>
    <p:sldId id="337" r:id="rId9"/>
    <p:sldId id="300" r:id="rId10"/>
    <p:sldId id="302" r:id="rId11"/>
    <p:sldId id="301" r:id="rId12"/>
    <p:sldId id="303" r:id="rId13"/>
    <p:sldId id="339" r:id="rId14"/>
    <p:sldId id="340" r:id="rId15"/>
    <p:sldId id="341" r:id="rId16"/>
    <p:sldId id="342" r:id="rId17"/>
    <p:sldId id="343" r:id="rId18"/>
    <p:sldId id="304" r:id="rId19"/>
    <p:sldId id="305" r:id="rId20"/>
    <p:sldId id="306" r:id="rId21"/>
    <p:sldId id="307" r:id="rId22"/>
    <p:sldId id="311" r:id="rId23"/>
    <p:sldId id="325" r:id="rId24"/>
    <p:sldId id="346" r:id="rId25"/>
    <p:sldId id="344" r:id="rId26"/>
    <p:sldId id="330" r:id="rId27"/>
    <p:sldId id="313" r:id="rId28"/>
    <p:sldId id="314" r:id="rId29"/>
    <p:sldId id="335" r:id="rId30"/>
    <p:sldId id="336" r:id="rId31"/>
    <p:sldId id="319" r:id="rId32"/>
    <p:sldId id="320" r:id="rId33"/>
    <p:sldId id="326" r:id="rId34"/>
    <p:sldId id="321" r:id="rId35"/>
    <p:sldId id="345" r:id="rId36"/>
    <p:sldId id="327" r:id="rId37"/>
    <p:sldId id="338" r:id="rId38"/>
    <p:sldId id="318" r:id="rId39"/>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C0066"/>
    <a:srgbClr val="F68E38"/>
    <a:srgbClr val="66FFCC"/>
    <a:srgbClr val="F5862B"/>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01" autoAdjust="0"/>
    <p:restoredTop sz="94662" autoAdjust="0"/>
  </p:normalViewPr>
  <p:slideViewPr>
    <p:cSldViewPr>
      <p:cViewPr varScale="1">
        <p:scale>
          <a:sx n="76" d="100"/>
          <a:sy n="76" d="100"/>
        </p:scale>
        <p:origin x="1052" y="36"/>
      </p:cViewPr>
      <p:guideLst>
        <p:guide orient="horz" pos="2160"/>
        <p:guide pos="2880"/>
      </p:guideLst>
    </p:cSldViewPr>
  </p:slideViewPr>
  <p:outlineViewPr>
    <p:cViewPr>
      <p:scale>
        <a:sx n="33" d="100"/>
        <a:sy n="33" d="100"/>
      </p:scale>
      <p:origin x="0" y="6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8971" y="0"/>
            <a:ext cx="2921582" cy="493633"/>
          </a:xfrm>
          <a:prstGeom prst="rect">
            <a:avLst/>
          </a:prstGeom>
        </p:spPr>
        <p:txBody>
          <a:bodyPr vert="horz" lIns="91440" tIns="45720" rIns="91440" bIns="45720" rtlCol="0"/>
          <a:lstStyle>
            <a:lvl1pPr algn="r">
              <a:defRPr sz="1200"/>
            </a:lvl1pPr>
          </a:lstStyle>
          <a:p>
            <a:fld id="{CDF5428D-2F09-4533-BD73-DE07F2F86977}" type="datetimeFigureOut">
              <a:rPr lang="en-GB" smtClean="0"/>
              <a:t>06/03/2018</a:t>
            </a:fld>
            <a:endParaRPr lang="en-GB"/>
          </a:p>
        </p:txBody>
      </p:sp>
      <p:sp>
        <p:nvSpPr>
          <p:cNvPr id="4" name="Footer Placeholder 3"/>
          <p:cNvSpPr>
            <a:spLocks noGrp="1"/>
          </p:cNvSpPr>
          <p:nvPr>
            <p:ph type="ftr" sz="quarter" idx="2"/>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8971" y="9377316"/>
            <a:ext cx="2921582" cy="493633"/>
          </a:xfrm>
          <a:prstGeom prst="rect">
            <a:avLst/>
          </a:prstGeom>
        </p:spPr>
        <p:txBody>
          <a:bodyPr vert="horz" lIns="91440" tIns="45720" rIns="91440" bIns="45720" rtlCol="0" anchor="b"/>
          <a:lstStyle>
            <a:lvl1pPr algn="r">
              <a:defRPr sz="1200"/>
            </a:lvl1pPr>
          </a:lstStyle>
          <a:p>
            <a:fld id="{8FC0D562-BCB6-438A-AB5B-E007083F3E6A}" type="slidenum">
              <a:rPr lang="en-GB" smtClean="0"/>
              <a:t>‹#›</a:t>
            </a:fld>
            <a:endParaRPr lang="en-GB"/>
          </a:p>
        </p:txBody>
      </p:sp>
    </p:spTree>
    <p:extLst>
      <p:ext uri="{BB962C8B-B14F-4D97-AF65-F5344CB8AC3E}">
        <p14:creationId xmlns:p14="http://schemas.microsoft.com/office/powerpoint/2010/main" val="1234519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64F38E40-AD46-491D-B192-BC6BB3E43111}" type="datetimeFigureOut">
              <a:rPr lang="en-GB" smtClean="0"/>
              <a:t>06/03/2018</a:t>
            </a:fld>
            <a:endParaRPr lang="en-GB"/>
          </a:p>
        </p:txBody>
      </p:sp>
      <p:sp>
        <p:nvSpPr>
          <p:cNvPr id="4" name="Slide Image Placeholder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B7172584-BB1C-4C8D-9AF9-D31218D2BD9D}" type="slidenum">
              <a:rPr lang="en-GB" smtClean="0"/>
              <a:t>‹#›</a:t>
            </a:fld>
            <a:endParaRPr lang="en-GB"/>
          </a:p>
        </p:txBody>
      </p:sp>
    </p:spTree>
    <p:extLst>
      <p:ext uri="{BB962C8B-B14F-4D97-AF65-F5344CB8AC3E}">
        <p14:creationId xmlns:p14="http://schemas.microsoft.com/office/powerpoint/2010/main" val="5511838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8</a:t>
            </a:fld>
            <a:endParaRPr lang="en-GB"/>
          </a:p>
        </p:txBody>
      </p:sp>
    </p:spTree>
    <p:extLst>
      <p:ext uri="{BB962C8B-B14F-4D97-AF65-F5344CB8AC3E}">
        <p14:creationId xmlns:p14="http://schemas.microsoft.com/office/powerpoint/2010/main" val="4165064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26</a:t>
            </a:fld>
            <a:endParaRPr lang="en-GB"/>
          </a:p>
        </p:txBody>
      </p:sp>
    </p:spTree>
    <p:extLst>
      <p:ext uri="{BB962C8B-B14F-4D97-AF65-F5344CB8AC3E}">
        <p14:creationId xmlns:p14="http://schemas.microsoft.com/office/powerpoint/2010/main" val="255354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37</a:t>
            </a:fld>
            <a:endParaRPr lang="en-GB"/>
          </a:p>
        </p:txBody>
      </p:sp>
    </p:spTree>
    <p:extLst>
      <p:ext uri="{BB962C8B-B14F-4D97-AF65-F5344CB8AC3E}">
        <p14:creationId xmlns:p14="http://schemas.microsoft.com/office/powerpoint/2010/main" val="4165064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1A3FFA6-CF87-474B-BD79-CB7961746CA1}" type="datetime1">
              <a:rPr lang="en-GB" smtClean="0"/>
              <a:t>06/03/2018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110085-1368-45B7-B4AA-7FAEEB24641C}" type="datetime1">
              <a:rPr lang="en-GB" smtClean="0"/>
              <a:t>06/03/2018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A9F7F1E-002A-458D-A961-847D4B11F123}" type="datetime1">
              <a:rPr lang="en-GB" smtClean="0"/>
              <a:t>06/03/2018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12099E-699F-493D-BFF3-0237ED4C5C7C}" type="datetime1">
              <a:rPr lang="en-GB" smtClean="0"/>
              <a:t>06/03/2018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9BF200-19B6-4A1C-BB95-31DA05881547}" type="datetime1">
              <a:rPr lang="en-GB" smtClean="0"/>
              <a:t>06/03/2018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0FB4DC6-763B-4447-93B5-4BE851F3DC63}" type="datetime1">
              <a:rPr lang="en-GB" smtClean="0"/>
              <a:t>06/03/2018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110D76-141D-4420-9B3F-662ADCED946B}" type="datetime1">
              <a:rPr lang="en-GB" smtClean="0"/>
              <a:t>06/03/2018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41FC42A-FFE2-4932-A656-BA5D4056107F}" type="datetime1">
              <a:rPr lang="en-GB" smtClean="0"/>
              <a:t>06/03/2018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B8C75-4D4A-4E07-B166-AB4B5CCE620F}" type="datetime1">
              <a:rPr lang="en-GB" smtClean="0"/>
              <a:t>06/03/2018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9D2D4-7DC2-44AF-B784-4A13127F1250}" type="datetime1">
              <a:rPr lang="en-GB" smtClean="0"/>
              <a:t>06/03/2018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2289CC-AAB6-48E6-8DB6-22D8189482C6}" type="datetime1">
              <a:rPr lang="en-GB" smtClean="0"/>
              <a:t>06/03/2018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457F9-0D5D-41BB-888D-AD02823330F3}" type="datetime1">
              <a:rPr lang="en-GB" smtClean="0"/>
              <a:t>06/03/2018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8.wdp"/><Relationship Id="rId18" Type="http://schemas.openxmlformats.org/officeDocument/2006/relationships/image" Target="../media/image67.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64.jpeg"/><Relationship Id="rId17" Type="http://schemas.openxmlformats.org/officeDocument/2006/relationships/image" Target="../media/image66.png"/><Relationship Id="rId2" Type="http://schemas.openxmlformats.org/officeDocument/2006/relationships/image" Target="../media/image43.png"/><Relationship Id="rId16" Type="http://schemas.openxmlformats.org/officeDocument/2006/relationships/image" Target="../media/image45.png"/><Relationship Id="rId20"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7.wdp"/><Relationship Id="rId5" Type="http://schemas.openxmlformats.org/officeDocument/2006/relationships/image" Target="../media/image6.png"/><Relationship Id="rId15" Type="http://schemas.openxmlformats.org/officeDocument/2006/relationships/image" Target="../media/image34.png"/><Relationship Id="rId10" Type="http://schemas.openxmlformats.org/officeDocument/2006/relationships/image" Target="../media/image63.png"/><Relationship Id="rId19" Type="http://schemas.openxmlformats.org/officeDocument/2006/relationships/image" Target="../media/image68.jpe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5.png"/><Relationship Id="rId18" Type="http://schemas.openxmlformats.org/officeDocument/2006/relationships/image" Target="../media/image75.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35.png"/><Relationship Id="rId17" Type="http://schemas.openxmlformats.org/officeDocument/2006/relationships/image" Target="../media/image74.png"/><Relationship Id="rId2" Type="http://schemas.openxmlformats.org/officeDocument/2006/relationships/image" Target="../media/image43.png"/><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9.wdp"/><Relationship Id="rId5" Type="http://schemas.openxmlformats.org/officeDocument/2006/relationships/image" Target="../media/image6.png"/><Relationship Id="rId15" Type="http://schemas.openxmlformats.org/officeDocument/2006/relationships/image" Target="../media/image72.png"/><Relationship Id="rId10" Type="http://schemas.openxmlformats.org/officeDocument/2006/relationships/image" Target="../media/image70.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7.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0.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7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0.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81.png"/><Relationship Id="rId17" Type="http://schemas.openxmlformats.org/officeDocument/2006/relationships/image" Target="../media/image85.png"/><Relationship Id="rId2" Type="http://schemas.openxmlformats.org/officeDocument/2006/relationships/image" Target="../media/image43.png"/><Relationship Id="rId16"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image" Target="../media/image83.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1.wdp"/><Relationship Id="rId18" Type="http://schemas.openxmlformats.org/officeDocument/2006/relationships/image" Target="../media/image91.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86.png"/><Relationship Id="rId17" Type="http://schemas.openxmlformats.org/officeDocument/2006/relationships/image" Target="../media/image90.png"/><Relationship Id="rId2" Type="http://schemas.openxmlformats.org/officeDocument/2006/relationships/image" Target="../media/image43.png"/><Relationship Id="rId16"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image" Target="../media/image88.png"/><Relationship Id="rId10" Type="http://schemas.openxmlformats.org/officeDocument/2006/relationships/image" Target="../media/image35.png"/><Relationship Id="rId19" Type="http://schemas.openxmlformats.org/officeDocument/2006/relationships/image" Target="../media/image92.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4.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93.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6.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9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9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12.wdp"/><Relationship Id="rId5" Type="http://schemas.openxmlformats.org/officeDocument/2006/relationships/image" Target="../media/image6.png"/><Relationship Id="rId15" Type="http://schemas.openxmlformats.org/officeDocument/2006/relationships/image" Target="../media/image99.png"/><Relationship Id="rId10" Type="http://schemas.openxmlformats.org/officeDocument/2006/relationships/image" Target="../media/image97.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www.mathsisfun.com/flash.php?path=/geometry/images/cuboid-volume.swf&amp;w=750&amp;h=750&amp;col=" TargetMode="External"/><Relationship Id="rId18" Type="http://schemas.openxmlformats.org/officeDocument/2006/relationships/hyperlink" Target="http://www.mathexpression.com/volume-of-solids.html" TargetMode="External"/><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hyperlink" Target="http://www.sheppardsoftware.com/mathgames/geometry/shapeshoot/VolumeShapesShoot.htm" TargetMode="External"/><Relationship Id="rId17" Type="http://schemas.openxmlformats.org/officeDocument/2006/relationships/hyperlink" Target="http://www.youtube.com/watch?v=xuPl_8o_j7k" TargetMode="External"/><Relationship Id="rId2" Type="http://schemas.openxmlformats.org/officeDocument/2006/relationships/image" Target="../media/image43.png"/><Relationship Id="rId16" Type="http://schemas.openxmlformats.org/officeDocument/2006/relationships/hyperlink" Target="http://illuminations.nctm.org/ActivityDetail.aspx?ID=6" TargetMode="Externa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hyperlink" Target="http://www.onlinemathlearning.com/volume-formula.html" TargetMode="External"/><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hyperlink" Target="http://www.mathwarehouse.com/solid-geometry/"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3.wdp"/><Relationship Id="rId7" Type="http://schemas.openxmlformats.org/officeDocument/2006/relationships/slide" Target="slide4.xml"/><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3.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00.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101.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3.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02.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image" Target="../media/image104.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 Id="rId1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6.png"/><Relationship Id="rId3" Type="http://schemas.microsoft.com/office/2007/relationships/hdphoto" Target="../media/hdphoto3.wdp"/><Relationship Id="rId7" Type="http://schemas.openxmlformats.org/officeDocument/2006/relationships/slide" Target="slide18.xml"/><Relationship Id="rId12" Type="http://schemas.openxmlformats.org/officeDocument/2006/relationships/image" Target="../media/image10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 Id="rId14" Type="http://schemas.microsoft.com/office/2007/relationships/hdphoto" Target="../media/hdphoto15.wdp"/></Relationships>
</file>

<file path=ppt/slides/_rels/slide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9.png"/><Relationship Id="rId3" Type="http://schemas.microsoft.com/office/2007/relationships/hdphoto" Target="../media/hdphoto3.wdp"/><Relationship Id="rId7" Type="http://schemas.openxmlformats.org/officeDocument/2006/relationships/slide" Target="slide18.xml"/><Relationship Id="rId12" Type="http://schemas.openxmlformats.org/officeDocument/2006/relationships/image" Target="../media/image10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110.png"/></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12.jpeg"/><Relationship Id="rId3"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1.jpeg"/><Relationship Id="rId5" Type="http://schemas.openxmlformats.org/officeDocument/2006/relationships/image" Target="../media/image5.png"/><Relationship Id="rId10" Type="http://schemas.openxmlformats.org/officeDocument/2006/relationships/image" Target="../media/image32.png"/><Relationship Id="rId4" Type="http://schemas.microsoft.com/office/2007/relationships/hdphoto" Target="../media/hdphoto3.wdp"/><Relationship Id="rId9" Type="http://schemas.openxmlformats.org/officeDocument/2006/relationships/image" Target="../media/image29.png"/><Relationship Id="rId1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3.wdp"/><Relationship Id="rId7" Type="http://schemas.microsoft.com/office/2007/relationships/hdphoto" Target="../media/hdphoto16.wdp"/><Relationship Id="rId12"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37.png"/><Relationship Id="rId5" Type="http://schemas.openxmlformats.org/officeDocument/2006/relationships/image" Target="../media/image5.png"/><Relationship Id="rId10" Type="http://schemas.microsoft.com/office/2007/relationships/hdphoto" Target="../media/hdphoto17.wdp"/><Relationship Id="rId4" Type="http://schemas.openxmlformats.org/officeDocument/2006/relationships/image" Target="../media/image32.png"/><Relationship Id="rId9" Type="http://schemas.openxmlformats.org/officeDocument/2006/relationships/image" Target="../media/image114.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8.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1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116.png"/></Relationships>
</file>

<file path=ppt/slides/_rels/slide29.xml.rels><?xml version="1.0" encoding="UTF-8" standalone="yes"?>
<Relationships xmlns="http://schemas.openxmlformats.org/package/2006/relationships"><Relationship Id="rId8" Type="http://schemas.openxmlformats.org/officeDocument/2006/relationships/slide" Target="slide4.xml"/><Relationship Id="rId13" Type="http://schemas.microsoft.com/office/2007/relationships/hdphoto" Target="../media/hdphoto19.wdp"/><Relationship Id="rId3" Type="http://schemas.microsoft.com/office/2007/relationships/hdphoto" Target="../media/hdphoto3.wdp"/><Relationship Id="rId7" Type="http://schemas.openxmlformats.org/officeDocument/2006/relationships/image" Target="../media/image11.png"/><Relationship Id="rId12" Type="http://schemas.openxmlformats.org/officeDocument/2006/relationships/image" Target="../media/image11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image" Target="../media/image119.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29.png"/><Relationship Id="rId14" Type="http://schemas.openxmlformats.org/officeDocument/2006/relationships/image" Target="../media/image11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10.png"/><Relationship Id="rId26" Type="http://schemas.openxmlformats.org/officeDocument/2006/relationships/image" Target="../media/image30.png"/><Relationship Id="rId3" Type="http://schemas.openxmlformats.org/officeDocument/2006/relationships/image" Target="../media/image6.png"/><Relationship Id="rId21"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audio" Target="../media/audio1.wav"/><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slide" Target="slide4.xml"/><Relationship Id="rId28" Type="http://schemas.openxmlformats.org/officeDocument/2006/relationships/image" Target="../media/image7.pn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8.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1.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20.png"/><Relationship Id="rId17" Type="http://schemas.microsoft.com/office/2007/relationships/hdphoto" Target="../media/hdphoto21.wdp"/><Relationship Id="rId2" Type="http://schemas.openxmlformats.org/officeDocument/2006/relationships/image" Target="../media/image43.png"/><Relationship Id="rId16"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5" Type="http://schemas.microsoft.com/office/2007/relationships/hdphoto" Target="../media/hdphoto20.wdp"/><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122.pn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5.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2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5" Type="http://schemas.microsoft.com/office/2007/relationships/hdphoto" Target="../media/hdphoto22.wdp"/><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126.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8.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2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2.png"/><Relationship Id="rId14" Type="http://schemas.microsoft.com/office/2007/relationships/hdphoto" Target="../media/hdphoto23.wdp"/></Relationships>
</file>

<file path=ppt/slides/_rels/slide3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5.png"/><Relationship Id="rId3" Type="http://schemas.microsoft.com/office/2007/relationships/hdphoto" Target="../media/hdphoto3.wdp"/><Relationship Id="rId7" Type="http://schemas.openxmlformats.org/officeDocument/2006/relationships/image" Target="../media/image11.png"/><Relationship Id="rId12"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24.wdp"/><Relationship Id="rId5" Type="http://schemas.openxmlformats.org/officeDocument/2006/relationships/image" Target="../media/image5.png"/><Relationship Id="rId10" Type="http://schemas.openxmlformats.org/officeDocument/2006/relationships/image" Target="../media/image129.png"/><Relationship Id="rId4" Type="http://schemas.openxmlformats.org/officeDocument/2006/relationships/image" Target="../media/image32.pn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5.png"/><Relationship Id="rId3" Type="http://schemas.microsoft.com/office/2007/relationships/hdphoto" Target="../media/hdphoto3.wdp"/><Relationship Id="rId7" Type="http://schemas.openxmlformats.org/officeDocument/2006/relationships/image" Target="../media/image5.png"/><Relationship Id="rId12"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xml"/><Relationship Id="rId6" Type="http://schemas.microsoft.com/office/2007/relationships/hdphoto" Target="../media/hdphoto25.wdp"/><Relationship Id="rId11" Type="http://schemas.openxmlformats.org/officeDocument/2006/relationships/image" Target="../media/image29.png"/><Relationship Id="rId5" Type="http://schemas.openxmlformats.org/officeDocument/2006/relationships/image" Target="../media/image130.jpeg"/><Relationship Id="rId10" Type="http://schemas.openxmlformats.org/officeDocument/2006/relationships/slide" Target="slide4.xml"/><Relationship Id="rId4" Type="http://schemas.openxmlformats.org/officeDocument/2006/relationships/image" Target="../media/image32.png"/><Relationship Id="rId9" Type="http://schemas.openxmlformats.org/officeDocument/2006/relationships/image" Target="../media/image11.png"/><Relationship Id="rId14" Type="http://schemas.openxmlformats.org/officeDocument/2006/relationships/image" Target="../media/image131.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5.png"/><Relationship Id="rId3" Type="http://schemas.microsoft.com/office/2007/relationships/hdphoto" Target="../media/hdphoto3.wdp"/><Relationship Id="rId7" Type="http://schemas.openxmlformats.org/officeDocument/2006/relationships/image" Target="../media/image5.png"/><Relationship Id="rId12" Type="http://schemas.openxmlformats.org/officeDocument/2006/relationships/image" Target="../media/image41.png"/><Relationship Id="rId17" Type="http://schemas.openxmlformats.org/officeDocument/2006/relationships/image" Target="../media/image135.png"/><Relationship Id="rId2" Type="http://schemas.openxmlformats.org/officeDocument/2006/relationships/image" Target="../media/image43.png"/><Relationship Id="rId16" Type="http://schemas.openxmlformats.org/officeDocument/2006/relationships/image" Target="../media/image134.png"/><Relationship Id="rId1" Type="http://schemas.openxmlformats.org/officeDocument/2006/relationships/slideLayout" Target="../slideLayouts/slideLayout1.xml"/><Relationship Id="rId6" Type="http://schemas.microsoft.com/office/2007/relationships/hdphoto" Target="../media/hdphoto25.wdp"/><Relationship Id="rId11" Type="http://schemas.openxmlformats.org/officeDocument/2006/relationships/image" Target="../media/image29.png"/><Relationship Id="rId5" Type="http://schemas.openxmlformats.org/officeDocument/2006/relationships/image" Target="../media/image130.jpeg"/><Relationship Id="rId15" Type="http://schemas.openxmlformats.org/officeDocument/2006/relationships/image" Target="../media/image133.png"/><Relationship Id="rId10" Type="http://schemas.openxmlformats.org/officeDocument/2006/relationships/slide" Target="slide4.xml"/><Relationship Id="rId4" Type="http://schemas.openxmlformats.org/officeDocument/2006/relationships/image" Target="../media/image32.png"/><Relationship Id="rId9" Type="http://schemas.openxmlformats.org/officeDocument/2006/relationships/image" Target="../media/image11.png"/><Relationship Id="rId14" Type="http://schemas.openxmlformats.org/officeDocument/2006/relationships/image" Target="../media/image132.png"/></Relationships>
</file>

<file path=ppt/slides/_rels/slide3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7.png"/><Relationship Id="rId3" Type="http://schemas.microsoft.com/office/2007/relationships/hdphoto" Target="../media/hdphoto3.wdp"/><Relationship Id="rId7" Type="http://schemas.openxmlformats.org/officeDocument/2006/relationships/image" Target="../media/image11.png"/><Relationship Id="rId12" Type="http://schemas.openxmlformats.org/officeDocument/2006/relationships/image" Target="../media/image13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5.png"/><Relationship Id="rId5" Type="http://schemas.openxmlformats.org/officeDocument/2006/relationships/image" Target="../media/image5.png"/><Relationship Id="rId15" Type="http://schemas.microsoft.com/office/2007/relationships/hdphoto" Target="../media/hdphoto26.wdp"/><Relationship Id="rId10"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image" Target="../media/image29.png"/><Relationship Id="rId14" Type="http://schemas.openxmlformats.org/officeDocument/2006/relationships/image" Target="../media/image138.png"/></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4.jpe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18.png"/><Relationship Id="rId17" Type="http://schemas.openxmlformats.org/officeDocument/2006/relationships/image" Target="../media/image45.png"/><Relationship Id="rId2" Type="http://schemas.openxmlformats.org/officeDocument/2006/relationships/notesSlide" Target="../notesSlides/notesSlide3.xml"/><Relationship Id="rId16"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53.png"/><Relationship Id="rId4" Type="http://schemas.microsoft.com/office/2007/relationships/hdphoto" Target="../media/hdphoto3.wdp"/><Relationship Id="rId9" Type="http://schemas.openxmlformats.org/officeDocument/2006/relationships/image" Target="../media/image44.png"/><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8.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140.png"/><Relationship Id="rId2" Type="http://schemas.openxmlformats.org/officeDocument/2006/relationships/image" Target="../media/image43.png"/><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27.wdp"/><Relationship Id="rId5" Type="http://schemas.openxmlformats.org/officeDocument/2006/relationships/image" Target="../media/image6.png"/><Relationship Id="rId15" Type="http://schemas.openxmlformats.org/officeDocument/2006/relationships/image" Target="../media/image40.png"/><Relationship Id="rId10" Type="http://schemas.openxmlformats.org/officeDocument/2006/relationships/image" Target="../media/image139.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141.png"/></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6.png"/><Relationship Id="rId18" Type="http://schemas.openxmlformats.org/officeDocument/2006/relationships/slide" Target="slide31.xml"/><Relationship Id="rId26" Type="http://schemas.openxmlformats.org/officeDocument/2006/relationships/image" Target="../media/image42.png"/><Relationship Id="rId3" Type="http://schemas.openxmlformats.org/officeDocument/2006/relationships/image" Target="../media/image6.png"/><Relationship Id="rId21"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slide" Target="slide5.xml"/><Relationship Id="rId17" Type="http://schemas.openxmlformats.org/officeDocument/2006/relationships/image" Target="../media/image38.png"/><Relationship Id="rId25" Type="http://schemas.openxmlformats.org/officeDocument/2006/relationships/slide" Target="slide3.xml"/><Relationship Id="rId2" Type="http://schemas.openxmlformats.org/officeDocument/2006/relationships/image" Target="../media/image5.png"/><Relationship Id="rId16" Type="http://schemas.openxmlformats.org/officeDocument/2006/relationships/slide" Target="slide8.xml"/><Relationship Id="rId20" Type="http://schemas.openxmlformats.org/officeDocument/2006/relationships/slide" Target="slide38.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image" Target="../media/image35.png"/><Relationship Id="rId24" Type="http://schemas.openxmlformats.org/officeDocument/2006/relationships/slide" Target="slide37.xml"/><Relationship Id="rId5" Type="http://schemas.openxmlformats.org/officeDocument/2006/relationships/image" Target="../media/image32.png"/><Relationship Id="rId15" Type="http://schemas.openxmlformats.org/officeDocument/2006/relationships/image" Target="../media/image37.png"/><Relationship Id="rId23" Type="http://schemas.openxmlformats.org/officeDocument/2006/relationships/image" Target="../media/image41.png"/><Relationship Id="rId10" Type="http://schemas.openxmlformats.org/officeDocument/2006/relationships/slide" Target="slide11.xml"/><Relationship Id="rId19"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34.png"/><Relationship Id="rId14" Type="http://schemas.openxmlformats.org/officeDocument/2006/relationships/slide" Target="slide20.xml"/><Relationship Id="rId22" Type="http://schemas.openxmlformats.org/officeDocument/2006/relationships/slide" Target="slide33.xml"/><Relationship Id="rId27"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5.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3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4.png"/><Relationship Id="rId5" Type="http://schemas.openxmlformats.org/officeDocument/2006/relationships/image" Target="../media/image6.png"/><Relationship Id="rId15" Type="http://schemas.openxmlformats.org/officeDocument/2006/relationships/image" Target="../media/image47.emf"/><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29.png"/><Relationship Id="rId14" Type="http://schemas.openxmlformats.org/officeDocument/2006/relationships/image" Target="../media/image46.emf"/></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6.png"/><Relationship Id="rId3" Type="http://schemas.microsoft.com/office/2007/relationships/hdphoto" Target="../media/hdphoto3.wdp"/><Relationship Id="rId7" Type="http://schemas.openxmlformats.org/officeDocument/2006/relationships/image" Target="../media/image48.png"/><Relationship Id="rId12"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9.png"/><Relationship Id="rId5" Type="http://schemas.openxmlformats.org/officeDocument/2006/relationships/image" Target="../media/image5.png"/><Relationship Id="rId15" Type="http://schemas.openxmlformats.org/officeDocument/2006/relationships/image" Target="../media/image49.png"/><Relationship Id="rId10" Type="http://schemas.openxmlformats.org/officeDocument/2006/relationships/slide" Target="slide4.xml"/><Relationship Id="rId4" Type="http://schemas.openxmlformats.org/officeDocument/2006/relationships/image" Target="../media/image32.png"/><Relationship Id="rId9" Type="http://schemas.openxmlformats.org/officeDocument/2006/relationships/image" Target="../media/image11.pn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1.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4.jpe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18.png"/><Relationship Id="rId17" Type="http://schemas.openxmlformats.org/officeDocument/2006/relationships/image" Target="../media/image45.png"/><Relationship Id="rId2" Type="http://schemas.openxmlformats.org/officeDocument/2006/relationships/notesSlide" Target="../notesSlides/notesSlide1.xml"/><Relationship Id="rId16"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53.png"/><Relationship Id="rId4" Type="http://schemas.microsoft.com/office/2007/relationships/hdphoto" Target="../media/hdphoto3.wdp"/><Relationship Id="rId9" Type="http://schemas.openxmlformats.org/officeDocument/2006/relationships/image" Target="../media/image44.png"/><Relationship Id="rId1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www.youtube.com/watch?v=JC85J7zGJ2I" TargetMode="External"/><Relationship Id="rId18" Type="http://schemas.openxmlformats.org/officeDocument/2006/relationships/image" Target="../media/image45.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60.png"/><Relationship Id="rId17" Type="http://schemas.openxmlformats.org/officeDocument/2006/relationships/image" Target="../media/image33.png"/><Relationship Id="rId2" Type="http://schemas.openxmlformats.org/officeDocument/2006/relationships/image" Target="../media/image43.png"/><Relationship Id="rId16"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5.wdp"/><Relationship Id="rId5" Type="http://schemas.openxmlformats.org/officeDocument/2006/relationships/image" Target="../media/image6.png"/><Relationship Id="rId15" Type="http://schemas.openxmlformats.org/officeDocument/2006/relationships/image" Target="../media/image62.jpeg"/><Relationship Id="rId10" Type="http://schemas.openxmlformats.org/officeDocument/2006/relationships/image" Target="../media/image59.jpe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7A55F11-0F6B-4871-AF95-E9FBACA37828}" type="slidenum">
              <a:rPr lang="en-GB" smtClean="0"/>
              <a:t>1</a:t>
            </a:fld>
            <a:endParaRPr lang="en-GB"/>
          </a:p>
        </p:txBody>
      </p:sp>
    </p:spTree>
    <p:extLst>
      <p:ext uri="{BB962C8B-B14F-4D97-AF65-F5344CB8AC3E}">
        <p14:creationId xmlns:p14="http://schemas.microsoft.com/office/powerpoint/2010/main" val="3443791987"/>
      </p:ext>
    </p:extLst>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42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4339650"/>
          </a:xfrm>
          <a:prstGeom prst="rect">
            <a:avLst/>
          </a:prstGeom>
        </p:spPr>
        <p:txBody>
          <a:bodyPr wrap="square">
            <a:spAutoFit/>
          </a:bodyPr>
          <a:lstStyle/>
          <a:p>
            <a:r>
              <a:rPr lang="en-GB" dirty="0" smtClean="0">
                <a:latin typeface="Impact" pitchFamily="34" charset="0"/>
              </a:rPr>
              <a:t>Volume</a:t>
            </a:r>
          </a:p>
          <a:p>
            <a:r>
              <a:rPr lang="en-GB" dirty="0" smtClean="0">
                <a:latin typeface="Impact" pitchFamily="34" charset="0"/>
              </a:rPr>
              <a:t>Space</a:t>
            </a:r>
          </a:p>
          <a:p>
            <a:r>
              <a:rPr lang="en-GB" dirty="0" smtClean="0">
                <a:latin typeface="Impact" pitchFamily="34" charset="0"/>
              </a:rPr>
              <a:t>3 Dimensions (3D)</a:t>
            </a:r>
          </a:p>
          <a:p>
            <a:r>
              <a:rPr lang="en-GB" dirty="0" smtClean="0">
                <a:latin typeface="Impact" pitchFamily="34" charset="0"/>
              </a:rPr>
              <a:t>Depth</a:t>
            </a:r>
          </a:p>
          <a:p>
            <a:r>
              <a:rPr lang="en-GB" dirty="0" smtClean="0">
                <a:latin typeface="Impact" pitchFamily="34" charset="0"/>
              </a:rPr>
              <a:t>Cubed</a:t>
            </a:r>
          </a:p>
          <a:p>
            <a:r>
              <a:rPr lang="en-GB" dirty="0" smtClean="0">
                <a:latin typeface="Impact" pitchFamily="34" charset="0"/>
              </a:rPr>
              <a:t>Cubic</a:t>
            </a:r>
          </a:p>
          <a:p>
            <a:r>
              <a:rPr lang="en-GB" dirty="0" smtClean="0">
                <a:latin typeface="Impact" pitchFamily="34" charset="0"/>
              </a:rPr>
              <a:t>Height</a:t>
            </a:r>
          </a:p>
          <a:p>
            <a:r>
              <a:rPr lang="en-GB" dirty="0" smtClean="0">
                <a:latin typeface="Impact" pitchFamily="34" charset="0"/>
              </a:rPr>
              <a:t>Solid</a:t>
            </a:r>
          </a:p>
          <a:p>
            <a:r>
              <a:rPr lang="en-GB" dirty="0" smtClean="0">
                <a:latin typeface="Impact" pitchFamily="34" charset="0"/>
              </a:rPr>
              <a:t>Net</a:t>
            </a:r>
          </a:p>
          <a:p>
            <a:r>
              <a:rPr lang="en-GB" dirty="0" smtClean="0">
                <a:latin typeface="Impact" pitchFamily="34" charset="0"/>
              </a:rPr>
              <a:t>Interior</a:t>
            </a:r>
          </a:p>
          <a:p>
            <a:r>
              <a:rPr lang="en-GB" dirty="0" smtClean="0">
                <a:latin typeface="Impact" pitchFamily="34" charset="0"/>
              </a:rPr>
              <a:t>Capacity</a:t>
            </a:r>
          </a:p>
          <a:p>
            <a:r>
              <a:rPr lang="en-GB" dirty="0" smtClean="0">
                <a:latin typeface="Impact" pitchFamily="34" charset="0"/>
              </a:rPr>
              <a:t>Formula</a:t>
            </a:r>
          </a:p>
          <a:p>
            <a:r>
              <a:rPr lang="en-GB" dirty="0" smtClean="0">
                <a:latin typeface="Impact" pitchFamily="34" charset="0"/>
              </a:rPr>
              <a:t>CC  ml  cm</a:t>
            </a:r>
            <a:r>
              <a:rPr lang="en-GB" baseline="30000" dirty="0" smtClean="0">
                <a:latin typeface="Impact" pitchFamily="34" charset="0"/>
              </a:rPr>
              <a:t>3</a:t>
            </a:r>
            <a:endParaRPr lang="en-GB" baseline="30000" dirty="0">
              <a:latin typeface="Impact" pitchFamily="34" charset="0"/>
            </a:endParaRPr>
          </a:p>
          <a:p>
            <a:endParaRPr lang="en-GB" sz="1200" dirty="0">
              <a:latin typeface="Impact" pitchFamily="34" charset="0"/>
            </a:endParaRPr>
          </a:p>
          <a:p>
            <a:r>
              <a:rPr lang="en-GB" sz="1200" dirty="0" smtClean="0">
                <a:latin typeface="Impact" pitchFamily="34" charset="0"/>
              </a:rPr>
              <a:t>These are the words you will be using in this topic</a:t>
            </a:r>
          </a:p>
          <a:p>
            <a:endParaRPr lang="en-GB" dirty="0">
              <a:latin typeface="Impact" pitchFamily="34" charset="0"/>
            </a:endParaRPr>
          </a:p>
        </p:txBody>
      </p:sp>
      <p:pic>
        <p:nvPicPr>
          <p:cNvPr id="24" name="Picture 23"/>
          <p:cNvPicPr/>
          <p:nvPr/>
        </p:nvPicPr>
        <p:blipFill>
          <a:blip r:embed="rId10" cstate="print">
            <a:duotone>
              <a:prstClr val="black"/>
              <a:srgbClr val="FFFF00">
                <a:tint val="45000"/>
                <a:satMod val="400000"/>
              </a:srgb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0800000">
            <a:off x="-29005" y="1129778"/>
            <a:ext cx="578663" cy="5305742"/>
          </a:xfrm>
          <a:prstGeom prst="rect">
            <a:avLst/>
          </a:prstGeom>
          <a:solidFill>
            <a:srgbClr val="FFFF00"/>
          </a:solid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19819" y="867455"/>
            <a:ext cx="219966" cy="1552707"/>
          </a:xfrm>
          <a:prstGeom prst="rect">
            <a:avLst/>
          </a:prstGeom>
          <a:noFill/>
          <a:ln>
            <a:noFill/>
          </a:ln>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52666" y="1129836"/>
            <a:ext cx="219966" cy="1552707"/>
          </a:xfrm>
          <a:prstGeom prst="rect">
            <a:avLst/>
          </a:prstGeom>
          <a:noFill/>
          <a:ln>
            <a:noFill/>
          </a:ln>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80200" y="1405070"/>
            <a:ext cx="219966" cy="1552707"/>
          </a:xfrm>
          <a:prstGeom prst="rect">
            <a:avLst/>
          </a:prstGeom>
          <a:noFill/>
          <a:ln>
            <a:no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30409" y="1705180"/>
            <a:ext cx="219966" cy="1552707"/>
          </a:xfrm>
          <a:prstGeom prst="rect">
            <a:avLst/>
          </a:prstGeom>
          <a:noFill/>
          <a:ln>
            <a:noFill/>
          </a:ln>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75984" y="1967564"/>
            <a:ext cx="219966" cy="1552707"/>
          </a:xfrm>
          <a:prstGeom prst="rect">
            <a:avLst/>
          </a:prstGeom>
          <a:noFill/>
          <a:ln>
            <a:noFill/>
          </a:ln>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18975" y="2242607"/>
            <a:ext cx="219965" cy="1552707"/>
          </a:xfrm>
          <a:prstGeom prst="rect">
            <a:avLst/>
          </a:prstGeom>
          <a:noFill/>
          <a:ln>
            <a:noFill/>
          </a:ln>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422357" y="2506699"/>
            <a:ext cx="219966" cy="1552707"/>
          </a:xfrm>
          <a:prstGeom prst="rect">
            <a:avLst/>
          </a:prstGeom>
          <a:noFill/>
          <a:ln>
            <a:noFill/>
          </a:ln>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256526" y="2768438"/>
            <a:ext cx="219966" cy="1552707"/>
          </a:xfrm>
          <a:prstGeom prst="rect">
            <a:avLst/>
          </a:prstGeom>
          <a:noFill/>
          <a:ln>
            <a:noFill/>
          </a:ln>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13267" y="3068343"/>
            <a:ext cx="219966" cy="1552707"/>
          </a:xfrm>
          <a:prstGeom prst="rect">
            <a:avLst/>
          </a:prstGeom>
          <a:noFill/>
          <a:ln>
            <a:noFill/>
          </a:ln>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803845" y="4184963"/>
            <a:ext cx="219966" cy="1552707"/>
          </a:xfrm>
          <a:prstGeom prst="rect">
            <a:avLst/>
          </a:prstGeom>
          <a:noFill/>
          <a:ln>
            <a:noFill/>
          </a:ln>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68691" y="3353699"/>
            <a:ext cx="219966" cy="1552707"/>
          </a:xfrm>
          <a:prstGeom prst="rect">
            <a:avLst/>
          </a:prstGeom>
          <a:noFill/>
          <a:ln>
            <a:noFill/>
          </a:ln>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74435" y="3641731"/>
            <a:ext cx="219966" cy="1552707"/>
          </a:xfrm>
          <a:prstGeom prst="rect">
            <a:avLst/>
          </a:prstGeom>
          <a:noFill/>
          <a:ln>
            <a:noFill/>
          </a:ln>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606934" y="3897340"/>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12">
            <a:duotone>
              <a:prstClr val="black"/>
              <a:srgbClr val="FFFF00">
                <a:tint val="45000"/>
                <a:satMod val="400000"/>
              </a:srgbClr>
            </a:duotone>
            <a:extLst>
              <a:ext uri="{BEBA8EAE-BF5A-486C-A8C5-ECC9F3942E4B}">
                <a14:imgProps xmlns:a14="http://schemas.microsoft.com/office/drawing/2010/main">
                  <a14:imgLayer r:embed="rId13">
                    <a14:imgEffect>
                      <a14:brightnessContrast bright="76000" contrast="40000"/>
                    </a14:imgEffect>
                  </a14:imgLayer>
                </a14:imgProps>
              </a:ex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4801314"/>
          </a:xfrm>
          <a:prstGeom prst="rect">
            <a:avLst/>
          </a:prstGeom>
        </p:spPr>
        <p:txBody>
          <a:bodyPr wrap="square">
            <a:spAutoFit/>
          </a:bodyPr>
          <a:lstStyle/>
          <a:p>
            <a:r>
              <a:rPr lang="en-GB" dirty="0" smtClean="0">
                <a:latin typeface="Arial Unicode MS" pitchFamily="34" charset="-128"/>
                <a:ea typeface="Arial Unicode MS" pitchFamily="34" charset="-128"/>
                <a:cs typeface="Arial Unicode MS" pitchFamily="34" charset="-128"/>
              </a:rPr>
              <a:t>Builder</a:t>
            </a:r>
          </a:p>
          <a:p>
            <a:r>
              <a:rPr lang="en-GB" dirty="0" smtClean="0">
                <a:latin typeface="Arial Unicode MS" pitchFamily="34" charset="-128"/>
                <a:ea typeface="Arial Unicode MS" pitchFamily="34" charset="-128"/>
                <a:cs typeface="Arial Unicode MS" pitchFamily="34" charset="-128"/>
              </a:rPr>
              <a:t>Packaging</a:t>
            </a:r>
          </a:p>
          <a:p>
            <a:r>
              <a:rPr lang="en-GB" dirty="0" smtClean="0">
                <a:latin typeface="Arial Unicode MS" pitchFamily="34" charset="-128"/>
                <a:ea typeface="Arial Unicode MS" pitchFamily="34" charset="-128"/>
                <a:cs typeface="Arial Unicode MS" pitchFamily="34" charset="-128"/>
              </a:rPr>
              <a:t>Room/building Designer</a:t>
            </a:r>
          </a:p>
          <a:p>
            <a:r>
              <a:rPr lang="en-GB" dirty="0" smtClean="0">
                <a:latin typeface="Arial Unicode MS" pitchFamily="34" charset="-128"/>
                <a:ea typeface="Arial Unicode MS" pitchFamily="34" charset="-128"/>
                <a:cs typeface="Arial Unicode MS" pitchFamily="34" charset="-128"/>
              </a:rPr>
              <a:t>Scuba Diver</a:t>
            </a:r>
          </a:p>
          <a:p>
            <a:r>
              <a:rPr lang="en-GB" dirty="0" smtClean="0">
                <a:latin typeface="Arial Unicode MS" pitchFamily="34" charset="-128"/>
                <a:ea typeface="Arial Unicode MS" pitchFamily="34" charset="-128"/>
                <a:cs typeface="Arial Unicode MS" pitchFamily="34" charset="-128"/>
              </a:rPr>
              <a:t>Fireman</a:t>
            </a:r>
          </a:p>
          <a:p>
            <a:r>
              <a:rPr lang="en-GB" dirty="0" smtClean="0">
                <a:latin typeface="Arial Unicode MS" pitchFamily="34" charset="-128"/>
                <a:ea typeface="Arial Unicode MS" pitchFamily="34" charset="-128"/>
                <a:cs typeface="Arial Unicode MS" pitchFamily="34" charset="-128"/>
              </a:rPr>
              <a:t>Nurse</a:t>
            </a:r>
          </a:p>
          <a:p>
            <a:r>
              <a:rPr lang="en-GB" dirty="0" smtClean="0">
                <a:latin typeface="Arial Unicode MS" pitchFamily="34" charset="-128"/>
                <a:ea typeface="Arial Unicode MS" pitchFamily="34" charset="-128"/>
                <a:cs typeface="Arial Unicode MS" pitchFamily="34" charset="-128"/>
              </a:rPr>
              <a:t>Car Mechanic</a:t>
            </a:r>
          </a:p>
          <a:p>
            <a:r>
              <a:rPr lang="en-GB" dirty="0" smtClean="0">
                <a:latin typeface="Arial Unicode MS" pitchFamily="34" charset="-128"/>
                <a:ea typeface="Arial Unicode MS" pitchFamily="34" charset="-128"/>
                <a:cs typeface="Arial Unicode MS" pitchFamily="34" charset="-128"/>
              </a:rPr>
              <a:t>Manufacturer</a:t>
            </a:r>
            <a:endParaRPr lang="en-GB" dirty="0">
              <a:latin typeface="Arial Unicode MS" pitchFamily="34" charset="-128"/>
              <a:ea typeface="Arial Unicode MS" pitchFamily="34" charset="-128"/>
              <a:cs typeface="Arial Unicode MS" pitchFamily="34" charset="-128"/>
            </a:endParaRPr>
          </a:p>
          <a:p>
            <a:r>
              <a:rPr lang="en-GB" dirty="0" smtClean="0">
                <a:latin typeface="Arial Unicode MS" pitchFamily="34" charset="-128"/>
                <a:ea typeface="Arial Unicode MS" pitchFamily="34" charset="-128"/>
                <a:cs typeface="Arial Unicode MS" pitchFamily="34" charset="-128"/>
              </a:rPr>
              <a:t>Water treatment</a:t>
            </a:r>
          </a:p>
          <a:p>
            <a:r>
              <a:rPr lang="en-GB" dirty="0" smtClean="0">
                <a:latin typeface="Arial Unicode MS" pitchFamily="34" charset="-128"/>
                <a:ea typeface="Arial Unicode MS" pitchFamily="34" charset="-128"/>
                <a:cs typeface="Arial Unicode MS" pitchFamily="34" charset="-128"/>
              </a:rPr>
              <a:t>Powerplant</a:t>
            </a:r>
          </a:p>
          <a:p>
            <a:r>
              <a:rPr lang="en-GB" dirty="0" smtClean="0">
                <a:latin typeface="Arial Unicode MS" pitchFamily="34" charset="-128"/>
                <a:ea typeface="Arial Unicode MS" pitchFamily="34" charset="-128"/>
                <a:cs typeface="Arial Unicode MS" pitchFamily="34" charset="-128"/>
              </a:rPr>
              <a:t>…. Can you think of more?</a:t>
            </a:r>
          </a:p>
          <a:p>
            <a:r>
              <a:rPr lang="en-GB" dirty="0" smtClean="0">
                <a:latin typeface="Arial Unicode MS" pitchFamily="34" charset="-128"/>
                <a:ea typeface="Arial Unicode MS" pitchFamily="34" charset="-128"/>
                <a:cs typeface="Arial Unicode MS" pitchFamily="34" charset="-128"/>
              </a:rPr>
              <a:t>…………………………………</a:t>
            </a:r>
          </a:p>
          <a:p>
            <a:r>
              <a:rPr lang="en-GB" dirty="0" smtClean="0">
                <a:latin typeface="Arial Unicode MS" pitchFamily="34" charset="-128"/>
                <a:ea typeface="Arial Unicode MS" pitchFamily="34" charset="-128"/>
                <a:cs typeface="Arial Unicode MS" pitchFamily="34" charset="-128"/>
              </a:rPr>
              <a:t>…………………………………</a:t>
            </a:r>
          </a:p>
          <a:p>
            <a:endParaRPr lang="en-GB" dirty="0" smtClean="0">
              <a:latin typeface="Arial Unicode MS" pitchFamily="34" charset="-128"/>
              <a:ea typeface="Arial Unicode MS" pitchFamily="34" charset="-128"/>
              <a:cs typeface="Arial Unicode MS" pitchFamily="34" charset="-128"/>
            </a:endParaRPr>
          </a:p>
          <a:p>
            <a:endParaRPr lang="en-GB" dirty="0" smtClean="0">
              <a:latin typeface="Impact" pitchFamily="34" charset="0"/>
            </a:endParaRPr>
          </a:p>
          <a:p>
            <a:endParaRPr lang="en-GB" dirty="0" smtClean="0">
              <a:latin typeface="Impact" pitchFamily="34" charset="0"/>
            </a:endParaRPr>
          </a:p>
          <a:p>
            <a:endParaRPr lang="en-GB" dirty="0">
              <a:latin typeface="Impact" pitchFamily="34" charset="0"/>
            </a:endParaRPr>
          </a:p>
        </p:txBody>
      </p:sp>
      <p:pic>
        <p:nvPicPr>
          <p:cNvPr id="5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29803"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4498" y="-10360"/>
            <a:ext cx="880428" cy="1482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90197" y="5312475"/>
            <a:ext cx="2074693" cy="134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66537" y="5295356"/>
            <a:ext cx="2150170" cy="141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579297" y="5458237"/>
            <a:ext cx="1670495" cy="1194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4665" y="5544294"/>
            <a:ext cx="1861302" cy="1134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6" name="Group 55"/>
          <p:cNvGrpSpPr/>
          <p:nvPr/>
        </p:nvGrpSpPr>
        <p:grpSpPr>
          <a:xfrm>
            <a:off x="7218151" y="133224"/>
            <a:ext cx="1443700" cy="1508590"/>
            <a:chOff x="7218151" y="133224"/>
            <a:chExt cx="1443700" cy="1508590"/>
          </a:xfrm>
        </p:grpSpPr>
        <p:sp>
          <p:nvSpPr>
            <p:cNvPr id="57" name="Cube 56"/>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8" name="Cube 57"/>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59" name="Cube 58"/>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60" name="Cube 59"/>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3706855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MosiaicBubbl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6943" y="1462080"/>
            <a:ext cx="8841771" cy="506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7218151" y="133224"/>
            <a:ext cx="1443700" cy="1508590"/>
            <a:chOff x="7218151" y="133224"/>
            <a:chExt cx="1443700" cy="1508590"/>
          </a:xfrm>
        </p:grpSpPr>
        <p:sp>
          <p:nvSpPr>
            <p:cNvPr id="17" name="Cube 16"/>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8" name="Cube 17"/>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9" name="Cube 18"/>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495265">
            <a:off x="6566083" y="4067223"/>
            <a:ext cx="2012359" cy="1637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737972">
            <a:off x="510003" y="4851398"/>
            <a:ext cx="2587841" cy="132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9782792">
            <a:off x="3833881" y="4464307"/>
            <a:ext cx="2451467" cy="1448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24903">
            <a:off x="2080665" y="3697304"/>
            <a:ext cx="2698556" cy="1533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323528" y="1591979"/>
            <a:ext cx="4680519" cy="2246769"/>
          </a:xfrm>
          <a:prstGeom prst="rect">
            <a:avLst/>
          </a:prstGeom>
        </p:spPr>
        <p:txBody>
          <a:bodyPr wrap="square">
            <a:spAutoFit/>
          </a:bodyPr>
          <a:lstStyle/>
          <a:p>
            <a:r>
              <a:rPr lang="en-GB" sz="2800" dirty="0" smtClean="0">
                <a:latin typeface="Impact" pitchFamily="34" charset="0"/>
              </a:rPr>
              <a:t>What do you already know…?</a:t>
            </a:r>
          </a:p>
          <a:p>
            <a:endParaRPr lang="en-GB" sz="2800" dirty="0">
              <a:latin typeface="Impact" pitchFamily="34" charset="0"/>
            </a:endParaRPr>
          </a:p>
          <a:p>
            <a:r>
              <a:rPr lang="en-GB" sz="2800" dirty="0" smtClean="0">
                <a:latin typeface="Impact" pitchFamily="34" charset="0"/>
              </a:rPr>
              <a:t>Start by matching up the names of 3D objects with their shapes and formulae</a:t>
            </a:r>
            <a:endParaRPr lang="en-GB" sz="2400" dirty="0" smtClean="0">
              <a:latin typeface="Impact" pitchFamily="34" charset="0"/>
            </a:endParaRPr>
          </a:p>
        </p:txBody>
      </p:sp>
      <p:pic>
        <p:nvPicPr>
          <p:cNvPr id="2055"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742462">
            <a:off x="5584897" y="2107526"/>
            <a:ext cx="3070750" cy="159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82198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64267" y="1203617"/>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7218151" y="133224"/>
            <a:ext cx="1443700" cy="1508590"/>
            <a:chOff x="7218151" y="133224"/>
            <a:chExt cx="1443700" cy="1508590"/>
          </a:xfrm>
        </p:grpSpPr>
        <p:sp>
          <p:nvSpPr>
            <p:cNvPr id="17" name="Cube 16"/>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8" name="Cube 17"/>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056" y="1473632"/>
            <a:ext cx="5145902" cy="483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2080" y="3560748"/>
            <a:ext cx="3589102" cy="293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5580112" y="1624458"/>
            <a:ext cx="3240360" cy="1477328"/>
          </a:xfrm>
          <a:prstGeom prst="rect">
            <a:avLst/>
          </a:prstGeom>
        </p:spPr>
        <p:txBody>
          <a:bodyPr wrap="square">
            <a:spAutoFit/>
          </a:bodyPr>
          <a:lstStyle/>
          <a:p>
            <a:r>
              <a:rPr lang="en-GB" dirty="0" smtClean="0">
                <a:solidFill>
                  <a:srgbClr val="0070C0"/>
                </a:solidFill>
                <a:latin typeface="Impact" pitchFamily="34" charset="0"/>
              </a:rPr>
              <a:t>Volume: how to find volumes</a:t>
            </a:r>
          </a:p>
          <a:p>
            <a:endParaRPr lang="en-GB" dirty="0">
              <a:latin typeface="Impact" pitchFamily="34" charset="0"/>
            </a:endParaRPr>
          </a:p>
          <a:p>
            <a:r>
              <a:rPr lang="en-GB" dirty="0" smtClean="0">
                <a:solidFill>
                  <a:srgbClr val="7030A0"/>
                </a:solidFill>
                <a:latin typeface="Impact" pitchFamily="34" charset="0"/>
              </a:rPr>
              <a:t>Just count the number of ‘CUBES’ you can see.. this is called the object’s ‘Volume’</a:t>
            </a:r>
          </a:p>
        </p:txBody>
      </p:sp>
      <p:sp>
        <p:nvSpPr>
          <p:cNvPr id="25" name="Rectangle 24"/>
          <p:cNvSpPr/>
          <p:nvPr/>
        </p:nvSpPr>
        <p:spPr>
          <a:xfrm>
            <a:off x="5359737" y="4581128"/>
            <a:ext cx="940455" cy="430887"/>
          </a:xfrm>
          <a:prstGeom prst="rect">
            <a:avLst/>
          </a:prstGeom>
        </p:spPr>
        <p:txBody>
          <a:bodyPr wrap="square">
            <a:spAutoFit/>
          </a:bodyPr>
          <a:lstStyle/>
          <a:p>
            <a:r>
              <a:rPr lang="en-GB" sz="1100" dirty="0" smtClean="0">
                <a:latin typeface="Impact" pitchFamily="34" charset="0"/>
              </a:rPr>
              <a:t>Here there are 6 cubes !</a:t>
            </a:r>
          </a:p>
        </p:txBody>
      </p:sp>
      <p:sp>
        <p:nvSpPr>
          <p:cNvPr id="26" name="Rectangle 25"/>
          <p:cNvSpPr/>
          <p:nvPr/>
        </p:nvSpPr>
        <p:spPr>
          <a:xfrm>
            <a:off x="6616403" y="4599563"/>
            <a:ext cx="940455" cy="430887"/>
          </a:xfrm>
          <a:prstGeom prst="rect">
            <a:avLst/>
          </a:prstGeom>
        </p:spPr>
        <p:txBody>
          <a:bodyPr wrap="square">
            <a:spAutoFit/>
          </a:bodyPr>
          <a:lstStyle/>
          <a:p>
            <a:r>
              <a:rPr lang="en-GB" sz="1100" dirty="0" smtClean="0">
                <a:latin typeface="Impact" pitchFamily="34" charset="0"/>
              </a:rPr>
              <a:t>Here  its 6 again  !</a:t>
            </a:r>
          </a:p>
        </p:txBody>
      </p:sp>
      <p:sp>
        <p:nvSpPr>
          <p:cNvPr id="27" name="Rectangle 26"/>
          <p:cNvSpPr/>
          <p:nvPr/>
        </p:nvSpPr>
        <p:spPr>
          <a:xfrm>
            <a:off x="7783473" y="4581128"/>
            <a:ext cx="940455" cy="430887"/>
          </a:xfrm>
          <a:prstGeom prst="rect">
            <a:avLst/>
          </a:prstGeom>
        </p:spPr>
        <p:txBody>
          <a:bodyPr wrap="square">
            <a:spAutoFit/>
          </a:bodyPr>
          <a:lstStyle/>
          <a:p>
            <a:r>
              <a:rPr lang="en-GB" sz="1100" dirty="0" smtClean="0">
                <a:latin typeface="Impact" pitchFamily="34" charset="0"/>
              </a:rPr>
              <a:t>Now there are 8 cubes !</a:t>
            </a:r>
          </a:p>
        </p:txBody>
      </p:sp>
      <p:sp>
        <p:nvSpPr>
          <p:cNvPr id="28" name="Rectangle 27"/>
          <p:cNvSpPr/>
          <p:nvPr/>
        </p:nvSpPr>
        <p:spPr>
          <a:xfrm>
            <a:off x="5359737" y="6021288"/>
            <a:ext cx="940455" cy="430887"/>
          </a:xfrm>
          <a:prstGeom prst="rect">
            <a:avLst/>
          </a:prstGeom>
        </p:spPr>
        <p:txBody>
          <a:bodyPr wrap="square">
            <a:spAutoFit/>
          </a:bodyPr>
          <a:lstStyle/>
          <a:p>
            <a:r>
              <a:rPr lang="en-GB" sz="1100" dirty="0" smtClean="0">
                <a:latin typeface="Impact" pitchFamily="34" charset="0"/>
              </a:rPr>
              <a:t>How many are here???</a:t>
            </a:r>
          </a:p>
        </p:txBody>
      </p:sp>
      <p:sp>
        <p:nvSpPr>
          <p:cNvPr id="29" name="Rectangle 28"/>
          <p:cNvSpPr/>
          <p:nvPr/>
        </p:nvSpPr>
        <p:spPr>
          <a:xfrm>
            <a:off x="6616402" y="6069266"/>
            <a:ext cx="940455" cy="261610"/>
          </a:xfrm>
          <a:prstGeom prst="rect">
            <a:avLst/>
          </a:prstGeom>
        </p:spPr>
        <p:txBody>
          <a:bodyPr wrap="square">
            <a:spAutoFit/>
          </a:bodyPr>
          <a:lstStyle/>
          <a:p>
            <a:r>
              <a:rPr lang="en-GB" sz="1100" dirty="0" smtClean="0">
                <a:latin typeface="Impact" pitchFamily="34" charset="0"/>
              </a:rPr>
              <a:t>Or here …. ??</a:t>
            </a:r>
          </a:p>
        </p:txBody>
      </p:sp>
      <p:sp>
        <p:nvSpPr>
          <p:cNvPr id="30" name="Rectangle 29"/>
          <p:cNvSpPr/>
          <p:nvPr/>
        </p:nvSpPr>
        <p:spPr>
          <a:xfrm>
            <a:off x="7783473" y="6105926"/>
            <a:ext cx="940455" cy="261610"/>
          </a:xfrm>
          <a:prstGeom prst="rect">
            <a:avLst/>
          </a:prstGeom>
        </p:spPr>
        <p:txBody>
          <a:bodyPr wrap="square">
            <a:spAutoFit/>
          </a:bodyPr>
          <a:lstStyle/>
          <a:p>
            <a:r>
              <a:rPr lang="en-GB" sz="1100" dirty="0" smtClean="0">
                <a:latin typeface="Impact" pitchFamily="34" charset="0"/>
              </a:rPr>
              <a:t>Or here…??</a:t>
            </a:r>
          </a:p>
        </p:txBody>
      </p:sp>
      <p:pic>
        <p:nvPicPr>
          <p:cNvPr id="307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6390" y="2276873"/>
            <a:ext cx="519334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309406"/>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64267" y="1191284"/>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7218151" y="133224"/>
            <a:ext cx="1443700" cy="1508590"/>
            <a:chOff x="7218151" y="133224"/>
            <a:chExt cx="1443700" cy="1508590"/>
          </a:xfrm>
        </p:grpSpPr>
        <p:sp>
          <p:nvSpPr>
            <p:cNvPr id="17" name="Cube 16"/>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8" name="Cube 17"/>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
        <p:nvSpPr>
          <p:cNvPr id="24" name="Rectangle 23"/>
          <p:cNvSpPr/>
          <p:nvPr/>
        </p:nvSpPr>
        <p:spPr>
          <a:xfrm>
            <a:off x="223568" y="1629481"/>
            <a:ext cx="3700359" cy="2031325"/>
          </a:xfrm>
          <a:prstGeom prst="rect">
            <a:avLst/>
          </a:prstGeom>
        </p:spPr>
        <p:txBody>
          <a:bodyPr wrap="square">
            <a:spAutoFit/>
          </a:bodyPr>
          <a:lstStyle/>
          <a:p>
            <a:r>
              <a:rPr lang="en-GB" dirty="0" smtClean="0">
                <a:latin typeface="Impact" pitchFamily="34" charset="0"/>
              </a:rPr>
              <a:t>Volume: how to find volumes</a:t>
            </a:r>
          </a:p>
          <a:p>
            <a:endParaRPr lang="en-GB" dirty="0" smtClean="0">
              <a:latin typeface="Impact" pitchFamily="34" charset="0"/>
            </a:endParaRPr>
          </a:p>
          <a:p>
            <a:r>
              <a:rPr lang="en-GB" dirty="0" smtClean="0">
                <a:latin typeface="Impact" pitchFamily="34" charset="0"/>
              </a:rPr>
              <a:t>If a 3D object is a </a:t>
            </a:r>
            <a:r>
              <a:rPr lang="en-GB" dirty="0" smtClean="0">
                <a:solidFill>
                  <a:srgbClr val="FF0000"/>
                </a:solidFill>
                <a:latin typeface="Impact" pitchFamily="34" charset="0"/>
              </a:rPr>
              <a:t>cube</a:t>
            </a:r>
            <a:r>
              <a:rPr lang="en-GB" dirty="0" smtClean="0">
                <a:latin typeface="Impact" pitchFamily="34" charset="0"/>
              </a:rPr>
              <a:t> or </a:t>
            </a:r>
            <a:r>
              <a:rPr lang="en-GB" dirty="0" smtClean="0">
                <a:solidFill>
                  <a:srgbClr val="0070C0"/>
                </a:solidFill>
                <a:latin typeface="Impact" pitchFamily="34" charset="0"/>
              </a:rPr>
              <a:t>cuboid</a:t>
            </a:r>
            <a:r>
              <a:rPr lang="en-GB" dirty="0" smtClean="0">
                <a:latin typeface="Impact" pitchFamily="34" charset="0"/>
              </a:rPr>
              <a:t> shape it can be easier to find the volume (number of cubes) not by counting them but by multiplying the </a:t>
            </a:r>
            <a:r>
              <a:rPr lang="en-GB" dirty="0" smtClean="0">
                <a:solidFill>
                  <a:srgbClr val="00B050"/>
                </a:solidFill>
                <a:latin typeface="Impact" pitchFamily="34" charset="0"/>
              </a:rPr>
              <a:t>rows</a:t>
            </a:r>
            <a:r>
              <a:rPr lang="en-GB" dirty="0" smtClean="0">
                <a:latin typeface="Impact" pitchFamily="34" charset="0"/>
              </a:rPr>
              <a:t>, </a:t>
            </a:r>
            <a:r>
              <a:rPr lang="en-GB" dirty="0" smtClean="0">
                <a:solidFill>
                  <a:srgbClr val="CC0066"/>
                </a:solidFill>
                <a:latin typeface="Impact" pitchFamily="34" charset="0"/>
              </a:rPr>
              <a:t>columns</a:t>
            </a:r>
            <a:r>
              <a:rPr lang="en-GB" dirty="0" smtClean="0">
                <a:latin typeface="Impact" pitchFamily="34" charset="0"/>
              </a:rPr>
              <a:t> and </a:t>
            </a:r>
            <a:r>
              <a:rPr lang="en-GB" dirty="0" smtClean="0">
                <a:solidFill>
                  <a:schemeClr val="accent6">
                    <a:lumMod val="75000"/>
                  </a:schemeClr>
                </a:solidFill>
                <a:latin typeface="Impact" pitchFamily="34" charset="0"/>
              </a:rPr>
              <a:t>layers </a:t>
            </a:r>
            <a:r>
              <a:rPr lang="en-GB" dirty="0" smtClean="0">
                <a:latin typeface="Impact" pitchFamily="34" charset="0"/>
              </a:rPr>
              <a:t>of cubes.</a:t>
            </a:r>
            <a:endParaRPr lang="en-GB" dirty="0">
              <a:latin typeface="Impact" pitchFamily="34" charset="0"/>
            </a:endParaRPr>
          </a:p>
        </p:txBody>
      </p:sp>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519" y="3717032"/>
            <a:ext cx="2508336" cy="25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56371" y="4519191"/>
            <a:ext cx="371475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riped Right Arrow 3"/>
          <p:cNvSpPr/>
          <p:nvPr/>
        </p:nvSpPr>
        <p:spPr>
          <a:xfrm>
            <a:off x="2915816" y="4941168"/>
            <a:ext cx="940555" cy="648072"/>
          </a:xfrm>
          <a:prstGeom prst="stripedRightArrow">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33" name="Rectangle 32"/>
          <p:cNvSpPr/>
          <p:nvPr/>
        </p:nvSpPr>
        <p:spPr>
          <a:xfrm>
            <a:off x="4791337" y="1984320"/>
            <a:ext cx="3700359" cy="2585323"/>
          </a:xfrm>
          <a:prstGeom prst="rect">
            <a:avLst/>
          </a:prstGeom>
        </p:spPr>
        <p:txBody>
          <a:bodyPr wrap="square">
            <a:spAutoFit/>
          </a:bodyPr>
          <a:lstStyle/>
          <a:p>
            <a:r>
              <a:rPr lang="en-GB" dirty="0" smtClean="0">
                <a:latin typeface="Impact" pitchFamily="34" charset="0"/>
              </a:rPr>
              <a:t>Below is a cube but this is really made up of lots of layers of cubes on top of each other.</a:t>
            </a:r>
          </a:p>
          <a:p>
            <a:endParaRPr lang="en-GB" dirty="0">
              <a:latin typeface="Impact" pitchFamily="34" charset="0"/>
            </a:endParaRPr>
          </a:p>
          <a:p>
            <a:r>
              <a:rPr lang="en-GB" dirty="0" smtClean="0">
                <a:latin typeface="Impact" pitchFamily="34" charset="0"/>
              </a:rPr>
              <a:t>There are 3 cubes in a row…   there are 3 rows….  There are 3 layers</a:t>
            </a:r>
          </a:p>
          <a:p>
            <a:endParaRPr lang="en-GB" dirty="0">
              <a:latin typeface="Impact" pitchFamily="34" charset="0"/>
            </a:endParaRPr>
          </a:p>
          <a:p>
            <a:r>
              <a:rPr lang="en-GB" dirty="0" smtClean="0">
                <a:latin typeface="Impact" pitchFamily="34" charset="0"/>
              </a:rPr>
              <a:t>Therefore the volume is 3 x 3 x 3 = 27 cubes</a:t>
            </a:r>
            <a:endParaRPr lang="en-GB" dirty="0">
              <a:latin typeface="Impact" pitchFamily="34" charset="0"/>
            </a:endParaRPr>
          </a:p>
        </p:txBody>
      </p:sp>
    </p:spTree>
    <p:extLst>
      <p:ext uri="{BB962C8B-B14F-4D97-AF65-F5344CB8AC3E}">
        <p14:creationId xmlns:p14="http://schemas.microsoft.com/office/powerpoint/2010/main" val="604100083"/>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a:t>
            </a:r>
            <a:r>
              <a:rPr lang="en-GB" sz="2000" b="1" dirty="0">
                <a:solidFill>
                  <a:srgbClr val="FFFFFF"/>
                </a:solidFill>
                <a:latin typeface="Line Printer (PC)"/>
                <a:ea typeface="Calibri"/>
                <a:cs typeface="Times New Roman"/>
              </a:rPr>
              <a:t>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64267" y="1191284"/>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7218151" y="133224"/>
            <a:ext cx="1443700" cy="1508590"/>
            <a:chOff x="7218151" y="133224"/>
            <a:chExt cx="1443700" cy="1508590"/>
          </a:xfrm>
        </p:grpSpPr>
        <p:sp>
          <p:nvSpPr>
            <p:cNvPr id="17" name="Cube 16"/>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8" name="Cube 17"/>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
        <p:nvSpPr>
          <p:cNvPr id="24" name="Rectangle 23"/>
          <p:cNvSpPr/>
          <p:nvPr/>
        </p:nvSpPr>
        <p:spPr>
          <a:xfrm>
            <a:off x="1569490" y="1494324"/>
            <a:ext cx="6674918" cy="923330"/>
          </a:xfrm>
          <a:prstGeom prst="rect">
            <a:avLst/>
          </a:prstGeom>
        </p:spPr>
        <p:txBody>
          <a:bodyPr wrap="square">
            <a:spAutoFit/>
          </a:bodyPr>
          <a:lstStyle/>
          <a:p>
            <a:r>
              <a:rPr lang="en-GB" dirty="0" smtClean="0">
                <a:latin typeface="Impact" pitchFamily="34" charset="0"/>
              </a:rPr>
              <a:t>Volume: cuboid shaped examples           V = Volume</a:t>
            </a:r>
          </a:p>
          <a:p>
            <a:endParaRPr lang="en-GB" dirty="0">
              <a:latin typeface="Impact" pitchFamily="34" charset="0"/>
            </a:endParaRPr>
          </a:p>
          <a:p>
            <a:r>
              <a:rPr lang="en-GB" dirty="0" smtClean="0">
                <a:latin typeface="Impact" pitchFamily="34" charset="0"/>
              </a:rPr>
              <a:t>			Multiply the </a:t>
            </a:r>
            <a:r>
              <a:rPr lang="en-GB" dirty="0" smtClean="0">
                <a:solidFill>
                  <a:srgbClr val="00B050"/>
                </a:solidFill>
                <a:latin typeface="Impact" pitchFamily="34" charset="0"/>
              </a:rPr>
              <a:t>Rows</a:t>
            </a:r>
            <a:r>
              <a:rPr lang="en-GB" dirty="0" smtClean="0">
                <a:latin typeface="Impact" pitchFamily="34" charset="0"/>
              </a:rPr>
              <a:t> x </a:t>
            </a:r>
            <a:r>
              <a:rPr lang="en-GB" dirty="0" smtClean="0">
                <a:solidFill>
                  <a:srgbClr val="CC0066"/>
                </a:solidFill>
                <a:latin typeface="Impact" pitchFamily="34" charset="0"/>
              </a:rPr>
              <a:t>Columns</a:t>
            </a:r>
            <a:r>
              <a:rPr lang="en-GB" dirty="0" smtClean="0">
                <a:latin typeface="Impact" pitchFamily="34" charset="0"/>
              </a:rPr>
              <a:t> x </a:t>
            </a:r>
            <a:r>
              <a:rPr lang="en-GB" dirty="0" smtClean="0">
                <a:solidFill>
                  <a:srgbClr val="F68E38"/>
                </a:solidFill>
                <a:latin typeface="Impact" pitchFamily="34" charset="0"/>
              </a:rPr>
              <a:t>Layers</a:t>
            </a:r>
          </a:p>
        </p:txBody>
      </p:sp>
      <p:pic>
        <p:nvPicPr>
          <p:cNvPr id="34" name="Picture 6"/>
          <p:cNvPicPr>
            <a:picLocks noChangeAspect="1" noChangeArrowheads="1"/>
          </p:cNvPicPr>
          <p:nvPr/>
        </p:nvPicPr>
        <p:blipFill>
          <a:blip r:embed="rId12">
            <a:extLst>
              <a:ext uri="{BEBA8EAE-BF5A-486C-A8C5-ECC9F3942E4B}">
                <a14:imgProps xmlns:a14="http://schemas.microsoft.com/office/drawing/2010/main">
                  <a14:imgLayer r:embed="rId13">
                    <a14:imgEffect>
                      <a14:saturation sat="265000"/>
                    </a14:imgEffect>
                  </a14:imgLayer>
                </a14:imgProps>
              </a:ext>
              <a:ext uri="{28A0092B-C50C-407E-A947-70E740481C1C}">
                <a14:useLocalDpi xmlns:a14="http://schemas.microsoft.com/office/drawing/2010/main" val="0"/>
              </a:ext>
            </a:extLst>
          </a:blip>
          <a:srcRect/>
          <a:stretch>
            <a:fillRect/>
          </a:stretch>
        </p:blipFill>
        <p:spPr bwMode="auto">
          <a:xfrm>
            <a:off x="4211759" y="2708919"/>
            <a:ext cx="4791539" cy="172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6"/>
          <p:cNvPicPr>
            <a:picLocks noChangeAspect="1" noChangeArrowheads="1"/>
          </p:cNvPicPr>
          <p:nvPr/>
        </p:nvPicPr>
        <p:blipFill>
          <a:blip r:embed="rId12">
            <a:extLst>
              <a:ext uri="{BEBA8EAE-BF5A-486C-A8C5-ECC9F3942E4B}">
                <a14:imgProps xmlns:a14="http://schemas.microsoft.com/office/drawing/2010/main">
                  <a14:imgLayer r:embed="rId13">
                    <a14:imgEffect>
                      <a14:saturation sat="265000"/>
                    </a14:imgEffect>
                  </a14:imgLayer>
                </a14:imgProps>
              </a:ext>
              <a:ext uri="{28A0092B-C50C-407E-A947-70E740481C1C}">
                <a14:useLocalDpi xmlns:a14="http://schemas.microsoft.com/office/drawing/2010/main" val="0"/>
              </a:ext>
            </a:extLst>
          </a:blip>
          <a:srcRect/>
          <a:stretch>
            <a:fillRect/>
          </a:stretch>
        </p:blipFill>
        <p:spPr bwMode="auto">
          <a:xfrm>
            <a:off x="4229343" y="4352955"/>
            <a:ext cx="4664978" cy="214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3968" y="2852936"/>
            <a:ext cx="4610353" cy="150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98057" y="4502626"/>
            <a:ext cx="3240187" cy="199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12">
            <a:extLst>
              <a:ext uri="{BEBA8EAE-BF5A-486C-A8C5-ECC9F3942E4B}">
                <a14:imgProps xmlns:a14="http://schemas.microsoft.com/office/drawing/2010/main">
                  <a14:imgLayer r:embed="rId13">
                    <a14:imgEffect>
                      <a14:saturation sat="265000"/>
                    </a14:imgEffect>
                  </a14:imgLayer>
                </a14:imgProps>
              </a:ext>
              <a:ext uri="{28A0092B-C50C-407E-A947-70E740481C1C}">
                <a14:useLocalDpi xmlns:a14="http://schemas.microsoft.com/office/drawing/2010/main" val="0"/>
              </a:ext>
            </a:extLst>
          </a:blip>
          <a:srcRect/>
          <a:stretch>
            <a:fillRect/>
          </a:stretch>
        </p:blipFill>
        <p:spPr bwMode="auto">
          <a:xfrm>
            <a:off x="285376" y="3877361"/>
            <a:ext cx="4214615" cy="251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2999" y="3829978"/>
            <a:ext cx="3610928" cy="249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12">
            <a:extLst>
              <a:ext uri="{BEBA8EAE-BF5A-486C-A8C5-ECC9F3942E4B}">
                <a14:imgProps xmlns:a14="http://schemas.microsoft.com/office/drawing/2010/main">
                  <a14:imgLayer r:embed="rId13">
                    <a14:imgEffect>
                      <a14:saturation sat="265000"/>
                    </a14:imgEffect>
                  </a14:imgLayer>
                </a14:imgProps>
              </a:ext>
              <a:ext uri="{28A0092B-C50C-407E-A947-70E740481C1C}">
                <a14:useLocalDpi xmlns:a14="http://schemas.microsoft.com/office/drawing/2010/main" val="0"/>
              </a:ext>
            </a:extLst>
          </a:blip>
          <a:srcRect/>
          <a:stretch>
            <a:fillRect/>
          </a:stretch>
        </p:blipFill>
        <p:spPr bwMode="auto">
          <a:xfrm>
            <a:off x="285376" y="1916832"/>
            <a:ext cx="3880425" cy="196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0057" y="2020358"/>
            <a:ext cx="3234325" cy="176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2253495" y="1917890"/>
            <a:ext cx="1670432" cy="369332"/>
          </a:xfrm>
          <a:prstGeom prst="rect">
            <a:avLst/>
          </a:prstGeom>
        </p:spPr>
        <p:txBody>
          <a:bodyPr wrap="square">
            <a:spAutoFit/>
          </a:bodyPr>
          <a:lstStyle/>
          <a:p>
            <a:r>
              <a:rPr lang="en-GB" dirty="0" smtClean="0">
                <a:latin typeface="Impact" pitchFamily="34" charset="0"/>
              </a:rPr>
              <a:t>V = 4 x 5 x 4 = 80</a:t>
            </a:r>
          </a:p>
        </p:txBody>
      </p:sp>
      <p:sp>
        <p:nvSpPr>
          <p:cNvPr id="35" name="Rectangle 34"/>
          <p:cNvSpPr/>
          <p:nvPr/>
        </p:nvSpPr>
        <p:spPr>
          <a:xfrm>
            <a:off x="7218151" y="2773532"/>
            <a:ext cx="1676170" cy="369332"/>
          </a:xfrm>
          <a:prstGeom prst="rect">
            <a:avLst/>
          </a:prstGeom>
        </p:spPr>
        <p:txBody>
          <a:bodyPr wrap="square">
            <a:spAutoFit/>
          </a:bodyPr>
          <a:lstStyle/>
          <a:p>
            <a:r>
              <a:rPr lang="en-GB" dirty="0" smtClean="0">
                <a:latin typeface="Impact" pitchFamily="34" charset="0"/>
              </a:rPr>
              <a:t>V = 1 x 2 x 6 = 12</a:t>
            </a:r>
          </a:p>
        </p:txBody>
      </p:sp>
      <p:sp>
        <p:nvSpPr>
          <p:cNvPr id="36" name="Rectangle 35"/>
          <p:cNvSpPr/>
          <p:nvPr/>
        </p:nvSpPr>
        <p:spPr>
          <a:xfrm>
            <a:off x="2583736" y="5741987"/>
            <a:ext cx="1994791" cy="646331"/>
          </a:xfrm>
          <a:prstGeom prst="rect">
            <a:avLst/>
          </a:prstGeom>
        </p:spPr>
        <p:txBody>
          <a:bodyPr wrap="square">
            <a:spAutoFit/>
          </a:bodyPr>
          <a:lstStyle/>
          <a:p>
            <a:r>
              <a:rPr lang="en-GB" dirty="0" smtClean="0">
                <a:latin typeface="Impact" pitchFamily="34" charset="0"/>
              </a:rPr>
              <a:t>V = 2x2x3 +  2x3x4 = 36</a:t>
            </a:r>
          </a:p>
        </p:txBody>
      </p:sp>
    </p:spTree>
    <p:extLst>
      <p:ext uri="{BB962C8B-B14F-4D97-AF65-F5344CB8AC3E}">
        <p14:creationId xmlns:p14="http://schemas.microsoft.com/office/powerpoint/2010/main" val="355106914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4</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64267" y="1191284"/>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2">
            <a:extLst>
              <a:ext uri="{BEBA8EAE-BF5A-486C-A8C5-ECC9F3942E4B}">
                <a14:imgProps xmlns:a14="http://schemas.microsoft.com/office/drawing/2010/main">
                  <a14:imgLayer r:embed="rId1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6444209" y="1461299"/>
            <a:ext cx="2559090" cy="257298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7218151" y="133224"/>
            <a:ext cx="1443700" cy="1508590"/>
            <a:chOff x="7218151" y="133224"/>
            <a:chExt cx="1443700" cy="1508590"/>
          </a:xfrm>
        </p:grpSpPr>
        <p:sp>
          <p:nvSpPr>
            <p:cNvPr id="17" name="Cube 16"/>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8" name="Cube 17"/>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61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880" y="1624458"/>
            <a:ext cx="3400425"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7247" y="3956386"/>
            <a:ext cx="8806052" cy="7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7524" y="2204864"/>
            <a:ext cx="825173"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520" y="4033183"/>
            <a:ext cx="1296144" cy="128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85150" y="3999249"/>
            <a:ext cx="2159058" cy="252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62305" y="1461298"/>
            <a:ext cx="2181903" cy="249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8"/>
          <p:cNvPicPr>
            <a:picLocks noChangeAspect="1" noChangeArrowheads="1"/>
          </p:cNvPicPr>
          <p:nvPr/>
        </p:nvPicPr>
        <p:blipFill>
          <a:blip r:embed="rId12">
            <a:extLst>
              <a:ext uri="{BEBA8EAE-BF5A-486C-A8C5-ECC9F3942E4B}">
                <a14:imgProps xmlns:a14="http://schemas.microsoft.com/office/drawing/2010/main">
                  <a14:imgLayer r:embed="rId13">
                    <a14:imgEffect>
                      <a14:artisticGlass/>
                    </a14:imgEffect>
                  </a14:imgLayer>
                </a14:imgProps>
              </a:ext>
              <a:ext uri="{28A0092B-C50C-407E-A947-70E740481C1C}">
                <a14:useLocalDpi xmlns:a14="http://schemas.microsoft.com/office/drawing/2010/main" val="0"/>
              </a:ext>
            </a:extLst>
          </a:blip>
          <a:srcRect/>
          <a:stretch>
            <a:fillRect/>
          </a:stretch>
        </p:blipFill>
        <p:spPr bwMode="auto">
          <a:xfrm rot="5400000">
            <a:off x="6374275" y="3899912"/>
            <a:ext cx="2698956" cy="255909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Rectangle 40"/>
          <p:cNvSpPr/>
          <p:nvPr/>
        </p:nvSpPr>
        <p:spPr>
          <a:xfrm>
            <a:off x="7046200" y="1808958"/>
            <a:ext cx="1474545" cy="2031325"/>
          </a:xfrm>
          <a:prstGeom prst="rect">
            <a:avLst/>
          </a:prstGeom>
        </p:spPr>
        <p:txBody>
          <a:bodyPr wrap="square">
            <a:spAutoFit/>
          </a:bodyPr>
          <a:lstStyle/>
          <a:p>
            <a:r>
              <a:rPr lang="en-GB" sz="5400" dirty="0" smtClean="0">
                <a:latin typeface="Impact" pitchFamily="34" charset="0"/>
              </a:rPr>
              <a:t>cm</a:t>
            </a:r>
            <a:r>
              <a:rPr lang="en-GB" sz="5400" baseline="30000" dirty="0" smtClean="0">
                <a:latin typeface="Impact" pitchFamily="34" charset="0"/>
              </a:rPr>
              <a:t>3</a:t>
            </a:r>
          </a:p>
          <a:p>
            <a:endParaRPr lang="en-GB" sz="5400" baseline="30000" dirty="0">
              <a:latin typeface="Impact" pitchFamily="34" charset="0"/>
            </a:endParaRPr>
          </a:p>
          <a:p>
            <a:r>
              <a:rPr lang="en-GB" sz="5400" baseline="30000" dirty="0" smtClean="0">
                <a:latin typeface="Impact" pitchFamily="34" charset="0"/>
              </a:rPr>
              <a:t>=1ml</a:t>
            </a:r>
            <a:endParaRPr lang="en-GB" sz="4800" baseline="30000" dirty="0" smtClean="0">
              <a:latin typeface="Impact" pitchFamily="34" charset="0"/>
            </a:endParaRPr>
          </a:p>
        </p:txBody>
      </p:sp>
      <p:sp>
        <p:nvSpPr>
          <p:cNvPr id="42" name="Rectangle 41"/>
          <p:cNvSpPr/>
          <p:nvPr/>
        </p:nvSpPr>
        <p:spPr>
          <a:xfrm>
            <a:off x="6695676" y="4083745"/>
            <a:ext cx="2056153" cy="2585323"/>
          </a:xfrm>
          <a:prstGeom prst="rect">
            <a:avLst/>
          </a:prstGeom>
        </p:spPr>
        <p:txBody>
          <a:bodyPr wrap="square">
            <a:spAutoFit/>
          </a:bodyPr>
          <a:lstStyle/>
          <a:p>
            <a:pPr algn="ctr"/>
            <a:r>
              <a:rPr lang="en-GB" sz="5400" dirty="0" smtClean="0">
                <a:latin typeface="Impact" pitchFamily="34" charset="0"/>
              </a:rPr>
              <a:t>m</a:t>
            </a:r>
            <a:r>
              <a:rPr lang="en-GB" sz="5400" baseline="30000" dirty="0" smtClean="0">
                <a:latin typeface="Impact" pitchFamily="34" charset="0"/>
              </a:rPr>
              <a:t>3</a:t>
            </a:r>
          </a:p>
          <a:p>
            <a:pPr algn="ctr"/>
            <a:endParaRPr lang="en-GB" sz="5400" baseline="30000" dirty="0">
              <a:latin typeface="Impact" pitchFamily="34" charset="0"/>
            </a:endParaRPr>
          </a:p>
          <a:p>
            <a:pPr algn="ctr"/>
            <a:r>
              <a:rPr lang="en-GB" sz="5400" baseline="30000" dirty="0" smtClean="0">
                <a:latin typeface="Impact" pitchFamily="34" charset="0"/>
              </a:rPr>
              <a:t>=1000L or 1 KL</a:t>
            </a:r>
            <a:endParaRPr lang="en-GB" sz="4800" baseline="30000" dirty="0" smtClean="0">
              <a:latin typeface="Impact" pitchFamily="34" charset="0"/>
            </a:endParaRPr>
          </a:p>
        </p:txBody>
      </p:sp>
    </p:spTree>
    <p:extLst>
      <p:ext uri="{BB962C8B-B14F-4D97-AF65-F5344CB8AC3E}">
        <p14:creationId xmlns:p14="http://schemas.microsoft.com/office/powerpoint/2010/main" val="416746448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a:t>
            </a:r>
            <a:r>
              <a:rPr lang="en-GB" sz="2000" b="1" dirty="0">
                <a:solidFill>
                  <a:srgbClr val="FFFFFF"/>
                </a:solidFill>
                <a:latin typeface="Line Printer (PC)"/>
                <a:ea typeface="Calibri"/>
                <a:cs typeface="Times New Roman"/>
              </a:rPr>
              <a:t>5</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64267" y="1191284"/>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7218151" y="133224"/>
            <a:ext cx="1443700" cy="1508590"/>
            <a:chOff x="7218151" y="133224"/>
            <a:chExt cx="1443700" cy="1508590"/>
          </a:xfrm>
        </p:grpSpPr>
        <p:sp>
          <p:nvSpPr>
            <p:cNvPr id="17" name="Cube 16"/>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8" name="Cube 17"/>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717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520" y="1594370"/>
            <a:ext cx="341947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28781" y="1747373"/>
            <a:ext cx="5063699" cy="290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3855458" y="4797152"/>
            <a:ext cx="5037022" cy="646331"/>
          </a:xfrm>
          <a:prstGeom prst="rect">
            <a:avLst/>
          </a:prstGeom>
        </p:spPr>
        <p:txBody>
          <a:bodyPr wrap="square">
            <a:spAutoFit/>
          </a:bodyPr>
          <a:lstStyle/>
          <a:p>
            <a:r>
              <a:rPr lang="en-GB" dirty="0" smtClean="0">
                <a:solidFill>
                  <a:srgbClr val="CC0066"/>
                </a:solidFill>
                <a:latin typeface="Impact" pitchFamily="34" charset="0"/>
              </a:rPr>
              <a:t>Can you find the volume of the above cuboid shapes by multiplying their   lengths   x   widths   x   heights ?</a:t>
            </a:r>
            <a:endParaRPr lang="en-GB" sz="4800" baseline="30000" dirty="0" smtClean="0">
              <a:solidFill>
                <a:srgbClr val="CC0066"/>
              </a:solidFill>
              <a:latin typeface="Impact" pitchFamily="34" charset="0"/>
            </a:endParaRPr>
          </a:p>
        </p:txBody>
      </p:sp>
      <p:sp>
        <p:nvSpPr>
          <p:cNvPr id="34" name="Rectangle 33"/>
          <p:cNvSpPr/>
          <p:nvPr/>
        </p:nvSpPr>
        <p:spPr>
          <a:xfrm>
            <a:off x="3822993" y="5681964"/>
            <a:ext cx="5037022" cy="646331"/>
          </a:xfrm>
          <a:prstGeom prst="rect">
            <a:avLst/>
          </a:prstGeom>
        </p:spPr>
        <p:txBody>
          <a:bodyPr wrap="square">
            <a:spAutoFit/>
          </a:bodyPr>
          <a:lstStyle/>
          <a:p>
            <a:r>
              <a:rPr lang="en-GB" dirty="0" smtClean="0">
                <a:solidFill>
                  <a:srgbClr val="0070C0"/>
                </a:solidFill>
                <a:latin typeface="Impact" pitchFamily="34" charset="0"/>
              </a:rPr>
              <a:t>Don’t forget at the end to put the unit (the size of the cube)…either  cm</a:t>
            </a:r>
            <a:r>
              <a:rPr lang="en-GB" baseline="30000" dirty="0" smtClean="0">
                <a:solidFill>
                  <a:srgbClr val="0070C0"/>
                </a:solidFill>
                <a:latin typeface="Impact" pitchFamily="34" charset="0"/>
              </a:rPr>
              <a:t>3</a:t>
            </a:r>
            <a:r>
              <a:rPr lang="en-GB" dirty="0" smtClean="0">
                <a:solidFill>
                  <a:srgbClr val="0070C0"/>
                </a:solidFill>
                <a:latin typeface="Impact" pitchFamily="34" charset="0"/>
              </a:rPr>
              <a:t>   or m3…   or even mm</a:t>
            </a:r>
            <a:r>
              <a:rPr lang="en-GB" baseline="30000" dirty="0">
                <a:solidFill>
                  <a:srgbClr val="0070C0"/>
                </a:solidFill>
                <a:latin typeface="Impact" pitchFamily="34" charset="0"/>
              </a:rPr>
              <a:t>3</a:t>
            </a:r>
            <a:r>
              <a:rPr lang="en-GB" dirty="0" smtClean="0">
                <a:solidFill>
                  <a:srgbClr val="0070C0"/>
                </a:solidFill>
                <a:latin typeface="Impact" pitchFamily="34" charset="0"/>
              </a:rPr>
              <a:t>  !</a:t>
            </a:r>
            <a:endParaRPr lang="en-GB" sz="4800" baseline="30000" dirty="0" smtClean="0">
              <a:solidFill>
                <a:srgbClr val="0070C0"/>
              </a:solidFill>
              <a:latin typeface="Impact" pitchFamily="34" charset="0"/>
            </a:endParaRPr>
          </a:p>
        </p:txBody>
      </p:sp>
      <p:sp>
        <p:nvSpPr>
          <p:cNvPr id="4" name="Rectangle 3"/>
          <p:cNvSpPr/>
          <p:nvPr/>
        </p:nvSpPr>
        <p:spPr>
          <a:xfrm>
            <a:off x="3853727" y="1620985"/>
            <a:ext cx="246430" cy="523220"/>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6" name="Rectangle 35"/>
          <p:cNvSpPr/>
          <p:nvPr/>
        </p:nvSpPr>
        <p:spPr>
          <a:xfrm>
            <a:off x="5004048" y="1603190"/>
            <a:ext cx="246430" cy="523220"/>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7" name="Rectangle 36"/>
          <p:cNvSpPr/>
          <p:nvPr/>
        </p:nvSpPr>
        <p:spPr>
          <a:xfrm>
            <a:off x="6217337" y="1625542"/>
            <a:ext cx="246430" cy="523220"/>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8" name="Rectangle 37"/>
          <p:cNvSpPr/>
          <p:nvPr/>
        </p:nvSpPr>
        <p:spPr>
          <a:xfrm>
            <a:off x="7325832" y="1493980"/>
            <a:ext cx="246430" cy="523220"/>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9" name="Rectangle 38"/>
          <p:cNvSpPr/>
          <p:nvPr/>
        </p:nvSpPr>
        <p:spPr>
          <a:xfrm>
            <a:off x="3923928" y="2564904"/>
            <a:ext cx="246430" cy="523220"/>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3" name="Rectangle 42"/>
          <p:cNvSpPr/>
          <p:nvPr/>
        </p:nvSpPr>
        <p:spPr>
          <a:xfrm>
            <a:off x="5081491" y="2660061"/>
            <a:ext cx="246430" cy="523220"/>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Rectangle 43"/>
          <p:cNvSpPr/>
          <p:nvPr/>
        </p:nvSpPr>
        <p:spPr>
          <a:xfrm>
            <a:off x="6218289" y="2564904"/>
            <a:ext cx="246430" cy="523220"/>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7</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5" name="Rectangle 44"/>
          <p:cNvSpPr/>
          <p:nvPr/>
        </p:nvSpPr>
        <p:spPr>
          <a:xfrm>
            <a:off x="7380312" y="2671638"/>
            <a:ext cx="246430" cy="523220"/>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6" name="Rectangle 45"/>
          <p:cNvSpPr/>
          <p:nvPr/>
        </p:nvSpPr>
        <p:spPr>
          <a:xfrm>
            <a:off x="3822993" y="3737639"/>
            <a:ext cx="246430" cy="523220"/>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8" name="Rectangle 47"/>
          <p:cNvSpPr/>
          <p:nvPr/>
        </p:nvSpPr>
        <p:spPr>
          <a:xfrm>
            <a:off x="4923595" y="3754661"/>
            <a:ext cx="407335" cy="338554"/>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10</a:t>
            </a:r>
            <a:endPar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0" name="Rectangle 49"/>
          <p:cNvSpPr/>
          <p:nvPr/>
        </p:nvSpPr>
        <p:spPr>
          <a:xfrm>
            <a:off x="6061138" y="3774728"/>
            <a:ext cx="407335" cy="338554"/>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11</a:t>
            </a:r>
            <a:endPar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1" name="Rectangle 50"/>
          <p:cNvSpPr/>
          <p:nvPr/>
        </p:nvSpPr>
        <p:spPr>
          <a:xfrm>
            <a:off x="7299859" y="3787921"/>
            <a:ext cx="407335" cy="338554"/>
          </a:xfrm>
          <a:prstGeom prst="rect">
            <a:avLst/>
          </a:prstGeom>
          <a:solidFill>
            <a:srgbClr val="FFFF66"/>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12</a:t>
            </a:r>
            <a:endPar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06352025"/>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6</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64267" y="1191284"/>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7378313" y="133224"/>
            <a:ext cx="1170273" cy="1316219"/>
            <a:chOff x="7218151" y="133224"/>
            <a:chExt cx="1443700" cy="1508590"/>
          </a:xfrm>
        </p:grpSpPr>
        <p:sp>
          <p:nvSpPr>
            <p:cNvPr id="17" name="Cube 16"/>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8" name="Cube 17"/>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
        <p:nvSpPr>
          <p:cNvPr id="33" name="Rectangle 32"/>
          <p:cNvSpPr/>
          <p:nvPr/>
        </p:nvSpPr>
        <p:spPr>
          <a:xfrm>
            <a:off x="323528" y="1648602"/>
            <a:ext cx="3168352" cy="4708981"/>
          </a:xfrm>
          <a:prstGeom prst="rect">
            <a:avLst/>
          </a:prstGeom>
        </p:spPr>
        <p:txBody>
          <a:bodyPr wrap="square">
            <a:spAutoFit/>
          </a:bodyPr>
          <a:lstStyle/>
          <a:p>
            <a:r>
              <a:rPr lang="en-GB" sz="2000" dirty="0" smtClean="0">
                <a:solidFill>
                  <a:srgbClr val="CC0066"/>
                </a:solidFill>
                <a:latin typeface="Impact" pitchFamily="34" charset="0"/>
              </a:rPr>
              <a:t>Other shapes have a formula to be able to find their volume as the area changes through their height and so we cannot just multiply side lengths</a:t>
            </a:r>
          </a:p>
          <a:p>
            <a:endParaRPr lang="en-GB" sz="2000" dirty="0">
              <a:solidFill>
                <a:srgbClr val="CC0066"/>
              </a:solidFill>
              <a:latin typeface="Impact" pitchFamily="34" charset="0"/>
            </a:endParaRPr>
          </a:p>
          <a:p>
            <a:r>
              <a:rPr lang="en-GB" sz="2000" dirty="0" smtClean="0">
                <a:solidFill>
                  <a:srgbClr val="0070C0"/>
                </a:solidFill>
                <a:latin typeface="Impact" pitchFamily="34" charset="0"/>
              </a:rPr>
              <a:t>To work out these volumes…</a:t>
            </a:r>
          </a:p>
          <a:p>
            <a:endParaRPr lang="en-GB" sz="2000" dirty="0">
              <a:solidFill>
                <a:srgbClr val="0070C0"/>
              </a:solidFill>
              <a:latin typeface="Impact" pitchFamily="34" charset="0"/>
            </a:endParaRPr>
          </a:p>
          <a:p>
            <a:pPr marL="342900" indent="-342900">
              <a:buAutoNum type="arabicParenR"/>
            </a:pPr>
            <a:r>
              <a:rPr lang="en-GB" sz="2000" dirty="0" smtClean="0">
                <a:solidFill>
                  <a:srgbClr val="0070C0"/>
                </a:solidFill>
                <a:latin typeface="Impact" pitchFamily="34" charset="0"/>
              </a:rPr>
              <a:t>Write down their formula</a:t>
            </a:r>
          </a:p>
          <a:p>
            <a:pPr marL="342900" indent="-342900">
              <a:buAutoNum type="arabicParenR"/>
            </a:pPr>
            <a:r>
              <a:rPr lang="en-GB" sz="2000" dirty="0" smtClean="0">
                <a:solidFill>
                  <a:srgbClr val="0070C0"/>
                </a:solidFill>
                <a:latin typeface="Impact" pitchFamily="34" charset="0"/>
              </a:rPr>
              <a:t>Replace the letters in the formula with the numbers you know</a:t>
            </a:r>
          </a:p>
          <a:p>
            <a:pPr marL="342900" indent="-342900">
              <a:buAutoNum type="arabicParenR"/>
            </a:pPr>
            <a:r>
              <a:rPr lang="en-GB" sz="2000" dirty="0" smtClean="0">
                <a:solidFill>
                  <a:srgbClr val="0070C0"/>
                </a:solidFill>
                <a:latin typeface="Impact" pitchFamily="34" charset="0"/>
              </a:rPr>
              <a:t>Solve the sum to find V</a:t>
            </a:r>
          </a:p>
          <a:p>
            <a:pPr marL="342900" indent="-342900">
              <a:buAutoNum type="arabicParenR"/>
            </a:pPr>
            <a:r>
              <a:rPr lang="en-GB" sz="2000" dirty="0" smtClean="0">
                <a:solidFill>
                  <a:srgbClr val="0070C0"/>
                </a:solidFill>
                <a:latin typeface="Impact" pitchFamily="34" charset="0"/>
              </a:rPr>
              <a:t>Add the unit  ( eg cm</a:t>
            </a:r>
            <a:r>
              <a:rPr lang="en-GB" sz="2000" baseline="30000" dirty="0" smtClean="0">
                <a:solidFill>
                  <a:srgbClr val="0070C0"/>
                </a:solidFill>
                <a:latin typeface="Impact" pitchFamily="34" charset="0"/>
              </a:rPr>
              <a:t>3</a:t>
            </a:r>
            <a:r>
              <a:rPr lang="en-GB" sz="2000" dirty="0" smtClean="0">
                <a:solidFill>
                  <a:srgbClr val="0070C0"/>
                </a:solidFill>
                <a:latin typeface="Impact" pitchFamily="34" charset="0"/>
              </a:rPr>
              <a:t>)</a:t>
            </a:r>
          </a:p>
        </p:txBody>
      </p:sp>
      <p:pic>
        <p:nvPicPr>
          <p:cNvPr id="819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4965" y="1461299"/>
            <a:ext cx="5317515" cy="5024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40352" y="4648198"/>
            <a:ext cx="891927" cy="82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709357" y="4149080"/>
            <a:ext cx="953915" cy="369332"/>
          </a:xfrm>
          <a:prstGeom prst="rect">
            <a:avLst/>
          </a:prstGeom>
          <a:noFill/>
        </p:spPr>
        <p:txBody>
          <a:bodyPr wrap="none" rtlCol="0">
            <a:spAutoFit/>
          </a:bodyPr>
          <a:lstStyle/>
          <a:p>
            <a:r>
              <a:rPr lang="en-GB" dirty="0" smtClean="0"/>
              <a:t>Pyramid</a:t>
            </a:r>
            <a:endParaRPr lang="en-GB" dirty="0"/>
          </a:p>
        </p:txBody>
      </p:sp>
    </p:spTree>
    <p:extLst>
      <p:ext uri="{BB962C8B-B14F-4D97-AF65-F5344CB8AC3E}">
        <p14:creationId xmlns:p14="http://schemas.microsoft.com/office/powerpoint/2010/main" val="854534369"/>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2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Glass/>
                    </a14:imgEffect>
                    <a14:imgEffect>
                      <a14:brightnessContrast bright="71000" contrast="40000"/>
                    </a14:imgEffect>
                  </a14:imgLayer>
                </a14:imgProps>
              </a:ext>
              <a:ext uri="{28A0092B-C50C-407E-A947-70E740481C1C}">
                <a14:useLocalDpi xmlns:a14="http://schemas.microsoft.com/office/drawing/2010/main" val="0"/>
              </a:ext>
            </a:extLst>
          </a:blip>
          <a:srcRect/>
          <a:stretch>
            <a:fillRect/>
          </a:stretch>
        </p:blipFill>
        <p:spPr bwMode="auto">
          <a:xfrm>
            <a:off x="144498" y="1449443"/>
            <a:ext cx="8747982" cy="509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3215" y="5207451"/>
            <a:ext cx="5872012" cy="1914016"/>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20" y="1515074"/>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274035" y="2780928"/>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74035" y="4283375"/>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7218151" y="133224"/>
            <a:ext cx="1443700" cy="1508590"/>
            <a:chOff x="7218151" y="133224"/>
            <a:chExt cx="1443700" cy="1508590"/>
          </a:xfrm>
        </p:grpSpPr>
        <p:sp>
          <p:nvSpPr>
            <p:cNvPr id="26" name="Cube 25"/>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7" name="Cube 26"/>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8" name="Cube 27"/>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9" name="Cube 28"/>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
        <p:nvSpPr>
          <p:cNvPr id="4" name="Cube 3"/>
          <p:cNvSpPr/>
          <p:nvPr/>
        </p:nvSpPr>
        <p:spPr>
          <a:xfrm>
            <a:off x="5335042" y="2276872"/>
            <a:ext cx="389086" cy="360040"/>
          </a:xfrm>
          <a:prstGeom prst="cube">
            <a:avLst/>
          </a:prstGeom>
          <a:solidFill>
            <a:srgbClr val="FFFF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30" name="Cube 29"/>
          <p:cNvSpPr/>
          <p:nvPr/>
        </p:nvSpPr>
        <p:spPr>
          <a:xfrm>
            <a:off x="5681985" y="2276872"/>
            <a:ext cx="389086" cy="360040"/>
          </a:xfrm>
          <a:prstGeom prst="cube">
            <a:avLst/>
          </a:prstGeom>
          <a:solidFill>
            <a:srgbClr val="FFFF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31" name="Cube 30"/>
          <p:cNvSpPr/>
          <p:nvPr/>
        </p:nvSpPr>
        <p:spPr>
          <a:xfrm>
            <a:off x="6019651" y="2276872"/>
            <a:ext cx="389086" cy="360040"/>
          </a:xfrm>
          <a:prstGeom prst="cube">
            <a:avLst/>
          </a:prstGeom>
          <a:solidFill>
            <a:srgbClr val="FFFF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32" name="Cube 31"/>
          <p:cNvSpPr/>
          <p:nvPr/>
        </p:nvSpPr>
        <p:spPr>
          <a:xfrm>
            <a:off x="6333381" y="2277600"/>
            <a:ext cx="389086" cy="360040"/>
          </a:xfrm>
          <a:prstGeom prst="cube">
            <a:avLst/>
          </a:prstGeom>
          <a:solidFill>
            <a:srgbClr val="FFFF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33" name="Cube 32"/>
          <p:cNvSpPr/>
          <p:nvPr/>
        </p:nvSpPr>
        <p:spPr>
          <a:xfrm>
            <a:off x="6680324" y="2277600"/>
            <a:ext cx="389086" cy="360040"/>
          </a:xfrm>
          <a:prstGeom prst="cube">
            <a:avLst/>
          </a:prstGeom>
          <a:solidFill>
            <a:srgbClr val="FFFF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34" name="Cube 33"/>
          <p:cNvSpPr/>
          <p:nvPr/>
        </p:nvSpPr>
        <p:spPr>
          <a:xfrm>
            <a:off x="7017990" y="2277600"/>
            <a:ext cx="389086" cy="360040"/>
          </a:xfrm>
          <a:prstGeom prst="cube">
            <a:avLst/>
          </a:prstGeom>
          <a:solidFill>
            <a:srgbClr val="FFFF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35" name="Cube 34"/>
          <p:cNvSpPr/>
          <p:nvPr/>
        </p:nvSpPr>
        <p:spPr>
          <a:xfrm>
            <a:off x="7329674" y="2277899"/>
            <a:ext cx="389086" cy="360040"/>
          </a:xfrm>
          <a:prstGeom prst="cube">
            <a:avLst/>
          </a:prstGeom>
          <a:solidFill>
            <a:srgbClr val="FFFF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38" name="Cube 37"/>
          <p:cNvSpPr/>
          <p:nvPr/>
        </p:nvSpPr>
        <p:spPr>
          <a:xfrm>
            <a:off x="7012303" y="1955189"/>
            <a:ext cx="389086" cy="360040"/>
          </a:xfrm>
          <a:prstGeom prst="cube">
            <a:avLst/>
          </a:prstGeom>
          <a:solidFill>
            <a:srgbClr val="FFFF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39" name="Cube 38"/>
          <p:cNvSpPr/>
          <p:nvPr/>
        </p:nvSpPr>
        <p:spPr>
          <a:xfrm>
            <a:off x="7349969" y="1955189"/>
            <a:ext cx="389086" cy="360040"/>
          </a:xfrm>
          <a:prstGeom prst="cube">
            <a:avLst/>
          </a:prstGeom>
          <a:solidFill>
            <a:srgbClr val="FFFF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pic>
        <p:nvPicPr>
          <p:cNvPr id="921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78134" y="3573016"/>
            <a:ext cx="2044334" cy="97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4349363" y="3959750"/>
            <a:ext cx="349858" cy="128185"/>
          </a:xfrm>
          <a:custGeom>
            <a:avLst/>
            <a:gdLst>
              <a:gd name="connsiteX0" fmla="*/ 0 w 349858"/>
              <a:gd name="connsiteY0" fmla="*/ 0 h 128185"/>
              <a:gd name="connsiteX1" fmla="*/ 39757 w 349858"/>
              <a:gd name="connsiteY1" fmla="*/ 31805 h 128185"/>
              <a:gd name="connsiteX2" fmla="*/ 87465 w 349858"/>
              <a:gd name="connsiteY2" fmla="*/ 47707 h 128185"/>
              <a:gd name="connsiteX3" fmla="*/ 159027 w 349858"/>
              <a:gd name="connsiteY3" fmla="*/ 71561 h 128185"/>
              <a:gd name="connsiteX4" fmla="*/ 182880 w 349858"/>
              <a:gd name="connsiteY4" fmla="*/ 79513 h 128185"/>
              <a:gd name="connsiteX5" fmla="*/ 246491 w 349858"/>
              <a:gd name="connsiteY5" fmla="*/ 87464 h 128185"/>
              <a:gd name="connsiteX6" fmla="*/ 302150 w 349858"/>
              <a:gd name="connsiteY6" fmla="*/ 87464 h 128185"/>
              <a:gd name="connsiteX7" fmla="*/ 278296 w 349858"/>
              <a:gd name="connsiteY7" fmla="*/ 79513 h 128185"/>
              <a:gd name="connsiteX8" fmla="*/ 262394 w 349858"/>
              <a:gd name="connsiteY8" fmla="*/ 55659 h 128185"/>
              <a:gd name="connsiteX9" fmla="*/ 294199 w 349858"/>
              <a:gd name="connsiteY9" fmla="*/ 63610 h 128185"/>
              <a:gd name="connsiteX10" fmla="*/ 302150 w 349858"/>
              <a:gd name="connsiteY10" fmla="*/ 87464 h 128185"/>
              <a:gd name="connsiteX11" fmla="*/ 326004 w 349858"/>
              <a:gd name="connsiteY11" fmla="*/ 95415 h 128185"/>
              <a:gd name="connsiteX12" fmla="*/ 278296 w 349858"/>
              <a:gd name="connsiteY12" fmla="*/ 111318 h 128185"/>
              <a:gd name="connsiteX13" fmla="*/ 254442 w 349858"/>
              <a:gd name="connsiteY13" fmla="*/ 127220 h 128185"/>
              <a:gd name="connsiteX14" fmla="*/ 326004 w 349858"/>
              <a:gd name="connsiteY14" fmla="*/ 119269 h 128185"/>
              <a:gd name="connsiteX15" fmla="*/ 318053 w 349858"/>
              <a:gd name="connsiteY15" fmla="*/ 95415 h 128185"/>
              <a:gd name="connsiteX16" fmla="*/ 318053 w 349858"/>
              <a:gd name="connsiteY16" fmla="*/ 71561 h 128185"/>
              <a:gd name="connsiteX17" fmla="*/ 349858 w 349858"/>
              <a:gd name="connsiteY17" fmla="*/ 87464 h 12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9858" h="128185">
                <a:moveTo>
                  <a:pt x="0" y="0"/>
                </a:moveTo>
                <a:cubicBezTo>
                  <a:pt x="13252" y="10602"/>
                  <a:pt x="24858" y="23678"/>
                  <a:pt x="39757" y="31805"/>
                </a:cubicBezTo>
                <a:cubicBezTo>
                  <a:pt x="54473" y="39832"/>
                  <a:pt x="71562" y="42406"/>
                  <a:pt x="87465" y="47707"/>
                </a:cubicBezTo>
                <a:lnTo>
                  <a:pt x="159027" y="71561"/>
                </a:lnTo>
                <a:cubicBezTo>
                  <a:pt x="166978" y="74211"/>
                  <a:pt x="174564" y="78473"/>
                  <a:pt x="182880" y="79513"/>
                </a:cubicBezTo>
                <a:lnTo>
                  <a:pt x="246491" y="87464"/>
                </a:lnTo>
                <a:cubicBezTo>
                  <a:pt x="257740" y="91213"/>
                  <a:pt x="292166" y="107431"/>
                  <a:pt x="302150" y="87464"/>
                </a:cubicBezTo>
                <a:cubicBezTo>
                  <a:pt x="305898" y="79967"/>
                  <a:pt x="286247" y="82163"/>
                  <a:pt x="278296" y="79513"/>
                </a:cubicBezTo>
                <a:cubicBezTo>
                  <a:pt x="272995" y="71562"/>
                  <a:pt x="255637" y="62416"/>
                  <a:pt x="262394" y="55659"/>
                </a:cubicBezTo>
                <a:cubicBezTo>
                  <a:pt x="270121" y="47932"/>
                  <a:pt x="285666" y="56783"/>
                  <a:pt x="294199" y="63610"/>
                </a:cubicBezTo>
                <a:cubicBezTo>
                  <a:pt x="300744" y="68846"/>
                  <a:pt x="296223" y="81537"/>
                  <a:pt x="302150" y="87464"/>
                </a:cubicBezTo>
                <a:cubicBezTo>
                  <a:pt x="308077" y="93391"/>
                  <a:pt x="318053" y="92765"/>
                  <a:pt x="326004" y="95415"/>
                </a:cubicBezTo>
                <a:cubicBezTo>
                  <a:pt x="310101" y="100716"/>
                  <a:pt x="292244" y="102020"/>
                  <a:pt x="278296" y="111318"/>
                </a:cubicBezTo>
                <a:cubicBezTo>
                  <a:pt x="270345" y="116619"/>
                  <a:pt x="245016" y="125649"/>
                  <a:pt x="254442" y="127220"/>
                </a:cubicBezTo>
                <a:cubicBezTo>
                  <a:pt x="278116" y="131166"/>
                  <a:pt x="302150" y="121919"/>
                  <a:pt x="326004" y="119269"/>
                </a:cubicBezTo>
                <a:cubicBezTo>
                  <a:pt x="323354" y="111318"/>
                  <a:pt x="323289" y="101960"/>
                  <a:pt x="318053" y="95415"/>
                </a:cubicBezTo>
                <a:cubicBezTo>
                  <a:pt x="298583" y="71078"/>
                  <a:pt x="275172" y="85856"/>
                  <a:pt x="318053" y="71561"/>
                </a:cubicBezTo>
                <a:cubicBezTo>
                  <a:pt x="345463" y="80698"/>
                  <a:pt x="335980" y="73586"/>
                  <a:pt x="349858" y="874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p:cNvSpPr/>
          <p:nvPr/>
        </p:nvSpPr>
        <p:spPr>
          <a:xfrm>
            <a:off x="8177721" y="5413784"/>
            <a:ext cx="440725"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V="1">
            <a:off x="8398083" y="5229200"/>
            <a:ext cx="350381" cy="1845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8661851" y="5632837"/>
            <a:ext cx="350381" cy="184584"/>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272390" y="5725129"/>
            <a:ext cx="348172" cy="307777"/>
          </a:xfrm>
          <a:prstGeom prst="rect">
            <a:avLst/>
          </a:prstGeom>
          <a:noFill/>
        </p:spPr>
        <p:txBody>
          <a:bodyPr wrap="none" lIns="91440" tIns="45720" rIns="91440" bIns="45720">
            <a:spAutoFit/>
          </a:bodyPr>
          <a:lstStyle/>
          <a:p>
            <a:pPr algn="ctr"/>
            <a:r>
              <a:rPr lang="en-GB" sz="1400" dirty="0" smtClean="0">
                <a:ln w="18415" cmpd="sng">
                  <a:solidFill>
                    <a:schemeClr val="tx1"/>
                  </a:solidFill>
                  <a:prstDash val="solid"/>
                </a:ln>
                <a:solidFill>
                  <a:srgbClr val="FFFFFF"/>
                </a:solidFill>
                <a:effectLst>
                  <a:outerShdw blurRad="63500" dir="3600000" algn="tl" rotWithShape="0">
                    <a:srgbClr val="000000">
                      <a:alpha val="70000"/>
                    </a:srgbClr>
                  </a:outerShdw>
                </a:effectLst>
              </a:rPr>
              <a:t>W</a:t>
            </a:r>
            <a:endParaRPr lang="en-GB" sz="1400" dirty="0">
              <a:ln w="18415" cmpd="sng">
                <a:solidFill>
                  <a:schemeClr val="tx1"/>
                </a:solidFill>
                <a:prstDash val="solid"/>
              </a:ln>
              <a:solidFill>
                <a:srgbClr val="FFFFFF"/>
              </a:solidFill>
              <a:effectLst>
                <a:outerShdw blurRad="63500" dir="3600000" algn="tl" rotWithShape="0">
                  <a:srgbClr val="000000">
                    <a:alpha val="70000"/>
                  </a:srgbClr>
                </a:outerShdw>
              </a:effectLst>
            </a:endParaRPr>
          </a:p>
        </p:txBody>
      </p:sp>
      <p:sp>
        <p:nvSpPr>
          <p:cNvPr id="43" name="Rectangle 42"/>
          <p:cNvSpPr/>
          <p:nvPr/>
        </p:nvSpPr>
        <p:spPr>
          <a:xfrm rot="19731224">
            <a:off x="8490559" y="5053563"/>
            <a:ext cx="260008" cy="307777"/>
          </a:xfrm>
          <a:prstGeom prst="rect">
            <a:avLst/>
          </a:prstGeom>
          <a:noFill/>
        </p:spPr>
        <p:txBody>
          <a:bodyPr wrap="none" lIns="91440" tIns="45720" rIns="91440" bIns="45720">
            <a:spAutoFit/>
          </a:bodyPr>
          <a:lstStyle/>
          <a:p>
            <a:pPr algn="ctr"/>
            <a:r>
              <a:rPr lang="en-GB" sz="1400" dirty="0">
                <a:ln w="18415" cmpd="sng">
                  <a:solidFill>
                    <a:schemeClr val="tx1"/>
                  </a:solidFill>
                  <a:prstDash val="solid"/>
                </a:ln>
                <a:solidFill>
                  <a:srgbClr val="FFFFFF"/>
                </a:solidFill>
                <a:effectLst>
                  <a:outerShdw blurRad="63500" dir="3600000" algn="tl" rotWithShape="0">
                    <a:srgbClr val="000000">
                      <a:alpha val="70000"/>
                    </a:srgbClr>
                  </a:outerShdw>
                </a:effectLst>
              </a:rPr>
              <a:t>L</a:t>
            </a:r>
          </a:p>
        </p:txBody>
      </p:sp>
      <p:sp>
        <p:nvSpPr>
          <p:cNvPr id="44" name="Rectangle 43"/>
          <p:cNvSpPr/>
          <p:nvPr/>
        </p:nvSpPr>
        <p:spPr>
          <a:xfrm>
            <a:off x="8424835" y="5417352"/>
            <a:ext cx="296876" cy="307777"/>
          </a:xfrm>
          <a:prstGeom prst="rect">
            <a:avLst/>
          </a:prstGeom>
          <a:noFill/>
        </p:spPr>
        <p:txBody>
          <a:bodyPr wrap="none" lIns="91440" tIns="45720" rIns="91440" bIns="45720">
            <a:spAutoFit/>
          </a:bodyPr>
          <a:lstStyle/>
          <a:p>
            <a:pPr algn="ctr"/>
            <a:r>
              <a:rPr lang="en-GB" sz="1400" dirty="0" smtClean="0">
                <a:ln w="18415" cmpd="sng">
                  <a:solidFill>
                    <a:schemeClr val="tx1"/>
                  </a:solidFill>
                  <a:prstDash val="solid"/>
                </a:ln>
                <a:solidFill>
                  <a:srgbClr val="FFFFFF"/>
                </a:solidFill>
                <a:effectLst>
                  <a:outerShdw blurRad="63500" dir="3600000" algn="tl" rotWithShape="0">
                    <a:srgbClr val="000000">
                      <a:alpha val="70000"/>
                    </a:srgbClr>
                  </a:outerShdw>
                </a:effectLst>
              </a:rPr>
              <a:t>H</a:t>
            </a:r>
            <a:endParaRPr lang="en-GB" sz="1400" dirty="0">
              <a:ln w="18415" cmpd="sng">
                <a:solidFill>
                  <a:schemeClr val="tx1"/>
                </a:solidFill>
                <a:prstDash val="solid"/>
              </a:ln>
              <a:solidFill>
                <a:srgbClr val="FFFFFF"/>
              </a:solidFill>
              <a:effectLst>
                <a:outerShdw blurRad="63500" dir="3600000" algn="tl" rotWithShape="0">
                  <a:srgbClr val="000000">
                    <a:alpha val="70000"/>
                  </a:srgbClr>
                </a:outerShdw>
              </a:effectLst>
            </a:endParaRPr>
          </a:p>
        </p:txBody>
      </p:sp>
      <p:cxnSp>
        <p:nvCxnSpPr>
          <p:cNvPr id="14" name="Straight Arrow Connector 13"/>
          <p:cNvCxnSpPr/>
          <p:nvPr/>
        </p:nvCxnSpPr>
        <p:spPr>
          <a:xfrm flipV="1">
            <a:off x="8721711" y="5379470"/>
            <a:ext cx="0" cy="4663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p:nvPr/>
        </p:nvCxnSpPr>
        <p:spPr>
          <a:xfrm flipH="1">
            <a:off x="8199498" y="5949280"/>
            <a:ext cx="39716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flipV="1">
            <a:off x="8564513" y="5229200"/>
            <a:ext cx="263164" cy="1440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323528" y="1591979"/>
            <a:ext cx="8640961" cy="4585871"/>
          </a:xfrm>
          <a:prstGeom prst="rect">
            <a:avLst/>
          </a:prstGeom>
        </p:spPr>
        <p:txBody>
          <a:bodyPr wrap="square">
            <a:spAutoFit/>
          </a:bodyPr>
          <a:lstStyle/>
          <a:p>
            <a:r>
              <a:rPr lang="en-GB" sz="1400" dirty="0" smtClean="0">
                <a:latin typeface="Impact" pitchFamily="34" charset="0"/>
              </a:rPr>
              <a:t>Block 1  :   Watch tutor led demo (in class or on video)	V = Volume (number of cubes inside a 3D object)</a:t>
            </a:r>
          </a:p>
          <a:p>
            <a:endParaRPr lang="en-GB" sz="1200" dirty="0">
              <a:latin typeface="Impact" pitchFamily="34" charset="0"/>
            </a:endParaRPr>
          </a:p>
          <a:p>
            <a:r>
              <a:rPr lang="en-GB" sz="1400" dirty="0" smtClean="0">
                <a:latin typeface="Impact" pitchFamily="34" charset="0"/>
              </a:rPr>
              <a:t>Try these, 	1)  A cuboid with length 10cm, width 3cm and height 5cm, V=?	</a:t>
            </a:r>
          </a:p>
          <a:p>
            <a:r>
              <a:rPr lang="en-GB" sz="1400" dirty="0" smtClean="0">
                <a:latin typeface="Impact" pitchFamily="34" charset="0"/>
              </a:rPr>
              <a:t>		2)  14  x  20  x  3  =		3)  			   How many cc?</a:t>
            </a:r>
          </a:p>
          <a:p>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Block 2 </a:t>
            </a:r>
            <a:r>
              <a:rPr lang="en-GB" sz="1400" dirty="0">
                <a:latin typeface="Impact" pitchFamily="34" charset="0"/>
              </a:rPr>
              <a:t>:  Watch tutor led demo (in class or on video)</a:t>
            </a:r>
          </a:p>
          <a:p>
            <a:endParaRPr lang="en-GB" sz="1400" dirty="0" smtClean="0">
              <a:latin typeface="Impact" pitchFamily="34" charset="0"/>
            </a:endParaRPr>
          </a:p>
          <a:p>
            <a:r>
              <a:rPr lang="en-GB" sz="1400" dirty="0" smtClean="0">
                <a:latin typeface="Impact" pitchFamily="34" charset="0"/>
              </a:rPr>
              <a:t>Try these, 	4)  Which is the largest cube?	cm</a:t>
            </a:r>
            <a:r>
              <a:rPr lang="en-GB" sz="1400" baseline="30000" dirty="0">
                <a:latin typeface="Impact" pitchFamily="34" charset="0"/>
              </a:rPr>
              <a:t>3</a:t>
            </a:r>
            <a:r>
              <a:rPr lang="en-GB" sz="1400" dirty="0" smtClean="0">
                <a:latin typeface="Impact" pitchFamily="34" charset="0"/>
              </a:rPr>
              <a:t>	M</a:t>
            </a:r>
            <a:r>
              <a:rPr lang="en-GB" sz="1400" baseline="30000" dirty="0" smtClean="0">
                <a:latin typeface="Impact" pitchFamily="34" charset="0"/>
              </a:rPr>
              <a:t>3</a:t>
            </a:r>
            <a:r>
              <a:rPr lang="en-GB" sz="1400" dirty="0" smtClean="0">
                <a:latin typeface="Impact" pitchFamily="34" charset="0"/>
              </a:rPr>
              <a:t>	mm</a:t>
            </a:r>
            <a:r>
              <a:rPr lang="en-GB" sz="1400" baseline="30000" dirty="0" smtClean="0">
                <a:latin typeface="Impact" pitchFamily="34" charset="0"/>
              </a:rPr>
              <a:t>3</a:t>
            </a:r>
            <a:r>
              <a:rPr lang="en-GB" sz="1400" dirty="0" smtClean="0">
                <a:latin typeface="Impact" pitchFamily="34" charset="0"/>
              </a:rPr>
              <a:t> 	Km</a:t>
            </a:r>
            <a:r>
              <a:rPr lang="en-GB" sz="1400" baseline="30000" dirty="0" smtClean="0">
                <a:latin typeface="Impact" pitchFamily="34" charset="0"/>
              </a:rPr>
              <a:t>3</a:t>
            </a:r>
            <a:endParaRPr lang="en-GB" sz="1400" baseline="30000" dirty="0">
              <a:latin typeface="Impact" pitchFamily="34" charset="0"/>
            </a:endParaRPr>
          </a:p>
          <a:p>
            <a:endParaRPr lang="en-GB" sz="1400" dirty="0" smtClean="0">
              <a:latin typeface="Impact" pitchFamily="34" charset="0"/>
            </a:endParaRPr>
          </a:p>
          <a:p>
            <a:r>
              <a:rPr lang="en-GB" sz="1400" dirty="0">
                <a:latin typeface="Impact" pitchFamily="34" charset="0"/>
              </a:rPr>
              <a:t>5</a:t>
            </a:r>
            <a:r>
              <a:rPr lang="en-GB" sz="1400" dirty="0" smtClean="0">
                <a:latin typeface="Impact" pitchFamily="34" charset="0"/>
              </a:rPr>
              <a:t>) Find the volume L = 2.3  W = 5.7  H = 9.1	6)  V = ?</a:t>
            </a:r>
            <a:endParaRPr lang="en-GB" sz="1400" dirty="0">
              <a:latin typeface="Impact" pitchFamily="34" charset="0"/>
            </a:endParaRPr>
          </a:p>
          <a:p>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Block 3 : Watch tutor led demo (in class or on video)</a:t>
            </a:r>
          </a:p>
          <a:p>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Try these, 	</a:t>
            </a:r>
            <a:r>
              <a:rPr lang="en-GB" sz="1400" dirty="0">
                <a:latin typeface="Impact" pitchFamily="34" charset="0"/>
              </a:rPr>
              <a:t>7</a:t>
            </a:r>
            <a:r>
              <a:rPr lang="en-GB" sz="1400" dirty="0" smtClean="0">
                <a:latin typeface="Impact" pitchFamily="34" charset="0"/>
              </a:rPr>
              <a:t>) Cylinder volume with r=3cm  L=8cm ?	</a:t>
            </a:r>
            <a:r>
              <a:rPr lang="en-GB" sz="1400" dirty="0">
                <a:latin typeface="Impact" pitchFamily="34" charset="0"/>
              </a:rPr>
              <a:t>8</a:t>
            </a:r>
            <a:r>
              <a:rPr lang="en-GB" sz="1400" dirty="0" smtClean="0">
                <a:latin typeface="Impact" pitchFamily="34" charset="0"/>
              </a:rPr>
              <a:t>)  Pyramid volume  with L=4.5ft  W=2 </a:t>
            </a:r>
            <a:r>
              <a:rPr lang="en-GB" sz="1400" dirty="0" err="1" smtClean="0">
                <a:latin typeface="Impact" pitchFamily="34" charset="0"/>
              </a:rPr>
              <a:t>ft</a:t>
            </a:r>
            <a:r>
              <a:rPr lang="en-GB" sz="1400" dirty="0" smtClean="0">
                <a:latin typeface="Impact" pitchFamily="34" charset="0"/>
              </a:rPr>
              <a:t>   H=9ft</a:t>
            </a:r>
          </a:p>
          <a:p>
            <a:endParaRPr lang="en-GB" sz="1400" dirty="0" smtClean="0">
              <a:latin typeface="Impact" pitchFamily="34" charset="0"/>
            </a:endParaRPr>
          </a:p>
          <a:p>
            <a:r>
              <a:rPr lang="en-GB" sz="1400" dirty="0" smtClean="0">
                <a:latin typeface="Impact" pitchFamily="34" charset="0"/>
              </a:rPr>
              <a:t>9) Cone volume is 30cm</a:t>
            </a:r>
            <a:r>
              <a:rPr lang="en-GB" sz="1400" baseline="30000" dirty="0" smtClean="0">
                <a:latin typeface="Impact" pitchFamily="34" charset="0"/>
              </a:rPr>
              <a:t>3</a:t>
            </a:r>
            <a:r>
              <a:rPr lang="en-GB" sz="1400" dirty="0" smtClean="0">
                <a:latin typeface="Impact" pitchFamily="34" charset="0"/>
              </a:rPr>
              <a:t>, r=5cm ,   length = ?		10)  Triangle prism  L=18, H=20  W=?   V= 40</a:t>
            </a:r>
          </a:p>
          <a:p>
            <a:endParaRPr lang="en-GB" sz="1400" dirty="0">
              <a:latin typeface="Impact" pitchFamily="34" charset="0"/>
            </a:endParaRPr>
          </a:p>
          <a:p>
            <a:r>
              <a:rPr lang="en-GB" sz="1400" dirty="0" smtClean="0">
                <a:latin typeface="Impact" pitchFamily="34" charset="0"/>
              </a:rPr>
              <a:t>11)  Sphere with radius 2,300m, V = ?</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gradFill>
              <a:gsLst>
                <a:gs pos="0">
                  <a:srgbClr val="FFFFFF">
                    <a:alpha val="78000"/>
                  </a:srgbClr>
                </a:gs>
                <a:gs pos="18000">
                  <a:srgbClr val="E6E6E6"/>
                </a:gs>
                <a:gs pos="30000">
                  <a:schemeClr val="bg1">
                    <a:lumMod val="95000"/>
                    <a:alpha val="73000"/>
                  </a:schemeClr>
                </a:gs>
                <a:gs pos="55000">
                  <a:schemeClr val="bg1">
                    <a:lumMod val="95000"/>
                    <a:alpha val="80000"/>
                  </a:schemeClr>
                </a:gs>
                <a:gs pos="77000">
                  <a:schemeClr val="bg1">
                    <a:lumMod val="95000"/>
                    <a:alpha val="76000"/>
                  </a:schemeClr>
                </a:gs>
                <a:gs pos="100000">
                  <a:srgbClr val="E6E6E6">
                    <a:alpha val="79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0436" y="541275"/>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flipV="1">
            <a:off x="-2141051" y="3912559"/>
            <a:ext cx="4907100" cy="14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7218151" y="133224"/>
            <a:ext cx="1443700" cy="1508590"/>
            <a:chOff x="7218151" y="133224"/>
            <a:chExt cx="1443700" cy="1508590"/>
          </a:xfrm>
        </p:grpSpPr>
        <p:sp>
          <p:nvSpPr>
            <p:cNvPr id="20" name="Cube 19"/>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Cube 21"/>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3" name="Cube 22"/>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
        <p:nvSpPr>
          <p:cNvPr id="6" name="Rectangle 5"/>
          <p:cNvSpPr/>
          <p:nvPr/>
        </p:nvSpPr>
        <p:spPr>
          <a:xfrm>
            <a:off x="545587" y="1785359"/>
            <a:ext cx="2808782" cy="369332"/>
          </a:xfrm>
          <a:prstGeom prst="rect">
            <a:avLst/>
          </a:prstGeom>
        </p:spPr>
        <p:txBody>
          <a:bodyPr wrap="none">
            <a:spAutoFit/>
          </a:bodyPr>
          <a:lstStyle/>
          <a:p>
            <a:r>
              <a:rPr lang="en-GB" sz="1600" dirty="0">
                <a:latin typeface="Impact" pitchFamily="34" charset="0"/>
              </a:rPr>
              <a:t>Volume, shoot the </a:t>
            </a:r>
            <a:r>
              <a:rPr lang="en-GB" dirty="0" smtClean="0">
                <a:latin typeface="Impact" pitchFamily="34" charset="0"/>
              </a:rPr>
              <a:t>cubes</a:t>
            </a:r>
            <a:r>
              <a:rPr lang="en-GB" sz="1600" dirty="0" smtClean="0">
                <a:latin typeface="Impact" pitchFamily="34" charset="0"/>
              </a:rPr>
              <a:t> game</a:t>
            </a:r>
            <a:endParaRPr lang="en-GB" sz="1600" dirty="0">
              <a:latin typeface="Impact" pitchFamily="34" charset="0"/>
            </a:endParaRPr>
          </a:p>
        </p:txBody>
      </p:sp>
      <p:sp>
        <p:nvSpPr>
          <p:cNvPr id="8" name="Rectangle 7"/>
          <p:cNvSpPr/>
          <p:nvPr/>
        </p:nvSpPr>
        <p:spPr>
          <a:xfrm>
            <a:off x="3951672" y="1624458"/>
            <a:ext cx="4572000" cy="584775"/>
          </a:xfrm>
          <a:prstGeom prst="rect">
            <a:avLst/>
          </a:prstGeom>
        </p:spPr>
        <p:txBody>
          <a:bodyPr>
            <a:spAutoFit/>
          </a:bodyPr>
          <a:lstStyle/>
          <a:p>
            <a:r>
              <a:rPr lang="en-GB" sz="1600" dirty="0">
                <a:hlinkClick r:id="rId12"/>
              </a:rPr>
              <a:t>http://www.sheppardsoftware.com/mathgames/geometry/shapeshoot/VolumeShapesShoot.htm</a:t>
            </a:r>
            <a:endParaRPr lang="en-GB" sz="1600" dirty="0"/>
          </a:p>
        </p:txBody>
      </p:sp>
      <p:sp>
        <p:nvSpPr>
          <p:cNvPr id="9" name="Rectangle 8"/>
          <p:cNvSpPr/>
          <p:nvPr/>
        </p:nvSpPr>
        <p:spPr>
          <a:xfrm>
            <a:off x="3969213" y="2276872"/>
            <a:ext cx="4572000" cy="430887"/>
          </a:xfrm>
          <a:prstGeom prst="rect">
            <a:avLst/>
          </a:prstGeom>
        </p:spPr>
        <p:txBody>
          <a:bodyPr>
            <a:spAutoFit/>
          </a:bodyPr>
          <a:lstStyle/>
          <a:p>
            <a:r>
              <a:rPr lang="en-GB" sz="1100" dirty="0">
                <a:hlinkClick r:id="rId13"/>
              </a:rPr>
              <a:t>http://www.mathsisfun.com/flash.php?path=/geometry/images/cuboid-volume.swf&amp;w=750&amp;h=750&amp;col=%23FFFFFF&amp;title=Volume+of+a+Cuboid</a:t>
            </a:r>
            <a:endParaRPr lang="en-GB" sz="1100" dirty="0"/>
          </a:p>
        </p:txBody>
      </p:sp>
      <p:sp>
        <p:nvSpPr>
          <p:cNvPr id="27" name="Rectangle 26"/>
          <p:cNvSpPr/>
          <p:nvPr/>
        </p:nvSpPr>
        <p:spPr>
          <a:xfrm>
            <a:off x="512055" y="2271307"/>
            <a:ext cx="3334567" cy="584775"/>
          </a:xfrm>
          <a:prstGeom prst="rect">
            <a:avLst/>
          </a:prstGeom>
        </p:spPr>
        <p:txBody>
          <a:bodyPr wrap="none">
            <a:spAutoFit/>
          </a:bodyPr>
          <a:lstStyle/>
          <a:p>
            <a:r>
              <a:rPr lang="en-GB" sz="1600" dirty="0" smtClean="0">
                <a:latin typeface="Impact" pitchFamily="34" charset="0"/>
              </a:rPr>
              <a:t>Volumes of cuboids, adjust the length</a:t>
            </a:r>
          </a:p>
          <a:p>
            <a:r>
              <a:rPr lang="en-GB" sz="1600" dirty="0" smtClean="0">
                <a:latin typeface="Impact" pitchFamily="34" charset="0"/>
              </a:rPr>
              <a:t>width and height and see cuboids </a:t>
            </a:r>
          </a:p>
        </p:txBody>
      </p:sp>
      <p:sp>
        <p:nvSpPr>
          <p:cNvPr id="28" name="Rectangle 27"/>
          <p:cNvSpPr/>
          <p:nvPr/>
        </p:nvSpPr>
        <p:spPr>
          <a:xfrm>
            <a:off x="521418" y="2924943"/>
            <a:ext cx="3332259" cy="584775"/>
          </a:xfrm>
          <a:prstGeom prst="rect">
            <a:avLst/>
          </a:prstGeom>
        </p:spPr>
        <p:txBody>
          <a:bodyPr wrap="none">
            <a:spAutoFit/>
          </a:bodyPr>
          <a:lstStyle/>
          <a:p>
            <a:r>
              <a:rPr lang="en-GB" sz="1600" dirty="0" smtClean="0">
                <a:latin typeface="Impact" pitchFamily="34" charset="0"/>
              </a:rPr>
              <a:t>Variety of volume videos on web page</a:t>
            </a:r>
          </a:p>
          <a:p>
            <a:r>
              <a:rPr lang="en-GB" sz="1600" dirty="0" smtClean="0">
                <a:latin typeface="Impact" pitchFamily="34" charset="0"/>
              </a:rPr>
              <a:t>with formula and examples</a:t>
            </a:r>
          </a:p>
        </p:txBody>
      </p:sp>
      <p:sp>
        <p:nvSpPr>
          <p:cNvPr id="32" name="Rectangle 31"/>
          <p:cNvSpPr/>
          <p:nvPr/>
        </p:nvSpPr>
        <p:spPr>
          <a:xfrm>
            <a:off x="491852" y="3645024"/>
            <a:ext cx="3470822" cy="338554"/>
          </a:xfrm>
          <a:prstGeom prst="rect">
            <a:avLst/>
          </a:prstGeom>
        </p:spPr>
        <p:txBody>
          <a:bodyPr wrap="none">
            <a:spAutoFit/>
          </a:bodyPr>
          <a:lstStyle/>
          <a:p>
            <a:r>
              <a:rPr lang="en-GB" sz="1600" dirty="0" smtClean="0">
                <a:latin typeface="Impact" pitchFamily="34" charset="0"/>
              </a:rPr>
              <a:t>3D objects and their volumes web page</a:t>
            </a:r>
          </a:p>
        </p:txBody>
      </p:sp>
      <p:sp>
        <p:nvSpPr>
          <p:cNvPr id="10" name="Rectangle 9"/>
          <p:cNvSpPr/>
          <p:nvPr/>
        </p:nvSpPr>
        <p:spPr>
          <a:xfrm>
            <a:off x="3984290" y="3645024"/>
            <a:ext cx="4572000" cy="338554"/>
          </a:xfrm>
          <a:prstGeom prst="rect">
            <a:avLst/>
          </a:prstGeom>
        </p:spPr>
        <p:txBody>
          <a:bodyPr>
            <a:spAutoFit/>
          </a:bodyPr>
          <a:lstStyle/>
          <a:p>
            <a:r>
              <a:rPr lang="en-GB" sz="1600" dirty="0">
                <a:hlinkClick r:id="rId14"/>
              </a:rPr>
              <a:t>http://www.mathwarehouse.com/solid-geometry/</a:t>
            </a:r>
            <a:endParaRPr lang="en-GB" sz="1600" dirty="0"/>
          </a:p>
        </p:txBody>
      </p:sp>
      <p:sp>
        <p:nvSpPr>
          <p:cNvPr id="12" name="Rectangle 11"/>
          <p:cNvSpPr/>
          <p:nvPr/>
        </p:nvSpPr>
        <p:spPr>
          <a:xfrm>
            <a:off x="3990006" y="2879137"/>
            <a:ext cx="4572000" cy="584775"/>
          </a:xfrm>
          <a:prstGeom prst="rect">
            <a:avLst/>
          </a:prstGeom>
        </p:spPr>
        <p:txBody>
          <a:bodyPr>
            <a:spAutoFit/>
          </a:bodyPr>
          <a:lstStyle/>
          <a:p>
            <a:r>
              <a:rPr lang="en-GB" sz="1600" dirty="0">
                <a:hlinkClick r:id="rId15"/>
              </a:rPr>
              <a:t>http://www.onlinemathlearning.com/volume-formula.html</a:t>
            </a:r>
            <a:endParaRPr lang="en-GB" sz="1600" dirty="0"/>
          </a:p>
        </p:txBody>
      </p:sp>
      <p:sp>
        <p:nvSpPr>
          <p:cNvPr id="14" name="Rectangle 13"/>
          <p:cNvSpPr/>
          <p:nvPr/>
        </p:nvSpPr>
        <p:spPr>
          <a:xfrm>
            <a:off x="3990006" y="4149080"/>
            <a:ext cx="4572000" cy="584775"/>
          </a:xfrm>
          <a:prstGeom prst="rect">
            <a:avLst/>
          </a:prstGeom>
        </p:spPr>
        <p:txBody>
          <a:bodyPr>
            <a:spAutoFit/>
          </a:bodyPr>
          <a:lstStyle/>
          <a:p>
            <a:r>
              <a:rPr lang="en-GB" sz="1600" dirty="0">
                <a:hlinkClick r:id="rId16"/>
              </a:rPr>
              <a:t>http://illuminations.nctm.org/ActivityDetail.aspx?ID=6</a:t>
            </a:r>
            <a:endParaRPr lang="en-GB" sz="1600" dirty="0"/>
          </a:p>
        </p:txBody>
      </p:sp>
      <p:sp>
        <p:nvSpPr>
          <p:cNvPr id="33" name="Rectangle 32"/>
          <p:cNvSpPr/>
          <p:nvPr/>
        </p:nvSpPr>
        <p:spPr>
          <a:xfrm>
            <a:off x="491852" y="4163169"/>
            <a:ext cx="3422732" cy="584775"/>
          </a:xfrm>
          <a:prstGeom prst="rect">
            <a:avLst/>
          </a:prstGeom>
        </p:spPr>
        <p:txBody>
          <a:bodyPr wrap="none">
            <a:spAutoFit/>
          </a:bodyPr>
          <a:lstStyle/>
          <a:p>
            <a:r>
              <a:rPr lang="en-GB" sz="1600" dirty="0" smtClean="0">
                <a:latin typeface="Impact" pitchFamily="34" charset="0"/>
              </a:rPr>
              <a:t>Create and animate cuboids of various</a:t>
            </a:r>
          </a:p>
          <a:p>
            <a:r>
              <a:rPr lang="en-GB" sz="1600" dirty="0" smtClean="0">
                <a:latin typeface="Impact" pitchFamily="34" charset="0"/>
              </a:rPr>
              <a:t>sizes</a:t>
            </a:r>
          </a:p>
        </p:txBody>
      </p:sp>
      <p:sp>
        <p:nvSpPr>
          <p:cNvPr id="4" name="Rectangle 3"/>
          <p:cNvSpPr/>
          <p:nvPr/>
        </p:nvSpPr>
        <p:spPr>
          <a:xfrm>
            <a:off x="3990006" y="4747944"/>
            <a:ext cx="4572000" cy="646331"/>
          </a:xfrm>
          <a:prstGeom prst="rect">
            <a:avLst/>
          </a:prstGeom>
        </p:spPr>
        <p:txBody>
          <a:bodyPr>
            <a:spAutoFit/>
          </a:bodyPr>
          <a:lstStyle/>
          <a:p>
            <a:r>
              <a:rPr lang="en-GB" dirty="0">
                <a:hlinkClick r:id="rId17"/>
              </a:rPr>
              <a:t>http://www.youtube.com/watch?v=xuPl_8o_j7k</a:t>
            </a:r>
            <a:endParaRPr lang="en-GB" dirty="0"/>
          </a:p>
        </p:txBody>
      </p:sp>
      <p:sp>
        <p:nvSpPr>
          <p:cNvPr id="34" name="Rectangle 33"/>
          <p:cNvSpPr/>
          <p:nvPr/>
        </p:nvSpPr>
        <p:spPr>
          <a:xfrm>
            <a:off x="539655" y="4778721"/>
            <a:ext cx="3039615" cy="584775"/>
          </a:xfrm>
          <a:prstGeom prst="rect">
            <a:avLst/>
          </a:prstGeom>
        </p:spPr>
        <p:txBody>
          <a:bodyPr wrap="none">
            <a:spAutoFit/>
          </a:bodyPr>
          <a:lstStyle/>
          <a:p>
            <a:r>
              <a:rPr lang="en-GB" sz="1600" dirty="0" smtClean="0">
                <a:latin typeface="Impact" pitchFamily="34" charset="0"/>
              </a:rPr>
              <a:t>Video showing how the formula is </a:t>
            </a:r>
          </a:p>
          <a:p>
            <a:r>
              <a:rPr lang="en-GB" sz="1600" dirty="0" smtClean="0">
                <a:latin typeface="Impact" pitchFamily="34" charset="0"/>
              </a:rPr>
              <a:t>derived for a sphere (hard!)</a:t>
            </a:r>
          </a:p>
        </p:txBody>
      </p:sp>
      <p:sp>
        <p:nvSpPr>
          <p:cNvPr id="7" name="Rectangle 6"/>
          <p:cNvSpPr/>
          <p:nvPr/>
        </p:nvSpPr>
        <p:spPr>
          <a:xfrm>
            <a:off x="3990780" y="5394275"/>
            <a:ext cx="4572000" cy="646331"/>
          </a:xfrm>
          <a:prstGeom prst="rect">
            <a:avLst/>
          </a:prstGeom>
        </p:spPr>
        <p:txBody>
          <a:bodyPr>
            <a:spAutoFit/>
          </a:bodyPr>
          <a:lstStyle/>
          <a:p>
            <a:r>
              <a:rPr lang="en-GB" dirty="0">
                <a:hlinkClick r:id="rId18"/>
              </a:rPr>
              <a:t>http://www.mathexpression.com/volume-of-solids.html</a:t>
            </a:r>
            <a:endParaRPr lang="en-GB" dirty="0"/>
          </a:p>
        </p:txBody>
      </p:sp>
      <p:sp>
        <p:nvSpPr>
          <p:cNvPr id="35" name="Rectangle 34"/>
          <p:cNvSpPr/>
          <p:nvPr/>
        </p:nvSpPr>
        <p:spPr>
          <a:xfrm>
            <a:off x="545587" y="5515896"/>
            <a:ext cx="3159839" cy="584775"/>
          </a:xfrm>
          <a:prstGeom prst="rect">
            <a:avLst/>
          </a:prstGeom>
        </p:spPr>
        <p:txBody>
          <a:bodyPr wrap="none">
            <a:spAutoFit/>
          </a:bodyPr>
          <a:lstStyle/>
          <a:p>
            <a:r>
              <a:rPr lang="en-GB" sz="1600" dirty="0" smtClean="0">
                <a:latin typeface="Impact" pitchFamily="34" charset="0"/>
              </a:rPr>
              <a:t>Great website with volume of solids</a:t>
            </a:r>
          </a:p>
          <a:p>
            <a:r>
              <a:rPr lang="en-GB" sz="1600" dirty="0" smtClean="0">
                <a:latin typeface="Impact" pitchFamily="34" charset="0"/>
              </a:rPr>
              <a:t>lessons </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4576" y="2270254"/>
            <a:ext cx="1491982" cy="1491988"/>
          </a:xfrm>
          <a:prstGeom prst="rect">
            <a:avLst/>
          </a:prstGeom>
          <a:noFill/>
          <a:ln>
            <a:noFill/>
          </a:ln>
        </p:spPr>
      </p:pic>
      <p:sp>
        <p:nvSpPr>
          <p:cNvPr id="2" name="Rectangle 1"/>
          <p:cNvSpPr/>
          <p:nvPr/>
        </p:nvSpPr>
        <p:spPr>
          <a:xfrm>
            <a:off x="911686" y="4108366"/>
            <a:ext cx="7277763"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40" tIns="45720" rIns="91440" bIns="45720">
            <a:spAutoFit/>
          </a:bodyPr>
          <a:lstStyle/>
          <a:p>
            <a:pPr algn="ctr"/>
            <a:r>
              <a:rPr lang="en-US" sz="6000" b="1" cap="none" spc="50" dirty="0" smtClean="0">
                <a:ln w="9525" cmpd="sng">
                  <a:solidFill>
                    <a:schemeClr val="accent1"/>
                  </a:solidFill>
                  <a:prstDash val="solid"/>
                </a:ln>
                <a:solidFill>
                  <a:srgbClr val="FFFF00"/>
                </a:solidFill>
                <a:effectLst>
                  <a:glow rad="38100">
                    <a:schemeClr val="accent1">
                      <a:alpha val="40000"/>
                    </a:schemeClr>
                  </a:glow>
                </a:effectLst>
              </a:rPr>
              <a:t>VOLUME: 3D OBJECTS</a:t>
            </a:r>
            <a:endParaRPr lang="en-US" sz="6000" b="1" cap="none" spc="50" dirty="0">
              <a:ln w="9525" cmpd="sng">
                <a:solidFill>
                  <a:schemeClr val="accent1"/>
                </a:solidFill>
                <a:prstDash val="solid"/>
              </a:ln>
              <a:solidFill>
                <a:srgbClr val="FFFF00"/>
              </a:solidFill>
              <a:effectLst>
                <a:glow rad="38100">
                  <a:schemeClr val="accent1">
                    <a:alpha val="40000"/>
                  </a:schemeClr>
                </a:glow>
              </a:effectLst>
            </a:endParaRPr>
          </a:p>
        </p:txBody>
      </p:sp>
    </p:spTree>
    <p:extLst>
      <p:ext uri="{BB962C8B-B14F-4D97-AF65-F5344CB8AC3E}">
        <p14:creationId xmlns:p14="http://schemas.microsoft.com/office/powerpoint/2010/main" val="1295321056"/>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33462"/>
            <a:ext cx="9143999" cy="561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7218151" y="133224"/>
            <a:ext cx="1443700" cy="1508590"/>
            <a:chOff x="7218151" y="133224"/>
            <a:chExt cx="1443700" cy="1508590"/>
          </a:xfrm>
        </p:grpSpPr>
        <p:sp>
          <p:nvSpPr>
            <p:cNvPr id="17" name="Cube 16"/>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Cube 21"/>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3" name="Cube 22"/>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
        <p:nvSpPr>
          <p:cNvPr id="24" name="Rectangle 23"/>
          <p:cNvSpPr/>
          <p:nvPr/>
        </p:nvSpPr>
        <p:spPr>
          <a:xfrm>
            <a:off x="111807" y="1585227"/>
            <a:ext cx="2515978" cy="4524315"/>
          </a:xfrm>
          <a:prstGeom prst="rect">
            <a:avLst/>
          </a:prstGeom>
        </p:spPr>
        <p:txBody>
          <a:bodyPr wrap="square">
            <a:spAutoFit/>
          </a:bodyPr>
          <a:lstStyle/>
          <a:p>
            <a:r>
              <a:rPr lang="en-GB" sz="2400" dirty="0" smtClean="0">
                <a:solidFill>
                  <a:schemeClr val="accent6">
                    <a:lumMod val="50000"/>
                  </a:schemeClr>
                </a:solidFill>
                <a:latin typeface="Impact" panose="020B0806030902050204" pitchFamily="34" charset="0"/>
              </a:rPr>
              <a:t>Volume  Link !!</a:t>
            </a:r>
          </a:p>
          <a:p>
            <a:endParaRPr lang="en-GB" sz="2400" dirty="0">
              <a:solidFill>
                <a:schemeClr val="accent6">
                  <a:lumMod val="50000"/>
                </a:schemeClr>
              </a:solidFill>
              <a:latin typeface="Impact" panose="020B0806030902050204" pitchFamily="34" charset="0"/>
            </a:endParaRPr>
          </a:p>
          <a:p>
            <a:r>
              <a:rPr lang="en-GB" sz="2400" dirty="0" smtClean="0">
                <a:solidFill>
                  <a:schemeClr val="accent6">
                    <a:lumMod val="50000"/>
                  </a:schemeClr>
                </a:solidFill>
                <a:latin typeface="Impact" panose="020B0806030902050204" pitchFamily="34" charset="0"/>
              </a:rPr>
              <a:t>Like a set of dominoes,  find the answers to the Volume problems </a:t>
            </a:r>
          </a:p>
          <a:p>
            <a:endParaRPr lang="en-GB" sz="2400" dirty="0">
              <a:solidFill>
                <a:schemeClr val="accent6">
                  <a:lumMod val="50000"/>
                </a:schemeClr>
              </a:solidFill>
              <a:latin typeface="Impact" panose="020B0806030902050204" pitchFamily="34" charset="0"/>
            </a:endParaRPr>
          </a:p>
          <a:p>
            <a:r>
              <a:rPr lang="en-GB" sz="2400" dirty="0" smtClean="0">
                <a:solidFill>
                  <a:schemeClr val="accent6">
                    <a:lumMod val="50000"/>
                  </a:schemeClr>
                </a:solidFill>
                <a:latin typeface="Impact" panose="020B0806030902050204" pitchFamily="34" charset="0"/>
              </a:rPr>
              <a:t>The answers will be on other cards !</a:t>
            </a:r>
          </a:p>
          <a:p>
            <a:endParaRPr lang="en-GB" sz="2400" dirty="0">
              <a:solidFill>
                <a:schemeClr val="accent6">
                  <a:lumMod val="50000"/>
                </a:schemeClr>
              </a:solidFill>
              <a:latin typeface="Impact" panose="020B0806030902050204" pitchFamily="34" charset="0"/>
            </a:endParaRPr>
          </a:p>
          <a:p>
            <a:r>
              <a:rPr lang="en-GB" sz="2400" dirty="0" smtClean="0">
                <a:solidFill>
                  <a:schemeClr val="accent6">
                    <a:lumMod val="50000"/>
                  </a:schemeClr>
                </a:solidFill>
                <a:latin typeface="Impact" panose="020B0806030902050204" pitchFamily="34" charset="0"/>
              </a:rPr>
              <a:t>Link them up to create a rectangle</a:t>
            </a:r>
          </a:p>
        </p:txBody>
      </p:sp>
      <p:sp>
        <p:nvSpPr>
          <p:cNvPr id="25" name="Round Single Corner Rectangle 24"/>
          <p:cNvSpPr/>
          <p:nvPr/>
        </p:nvSpPr>
        <p:spPr>
          <a:xfrm rot="21165658">
            <a:off x="4982565" y="1793533"/>
            <a:ext cx="3898796" cy="1566041"/>
          </a:xfrm>
          <a:prstGeom prst="round1Rect">
            <a:avLst/>
          </a:prstGeom>
          <a:solidFill>
            <a:srgbClr val="FFFF00"/>
          </a:solidFill>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 Single Corner Rectangle 25"/>
          <p:cNvSpPr/>
          <p:nvPr/>
        </p:nvSpPr>
        <p:spPr>
          <a:xfrm rot="21165658">
            <a:off x="2710439" y="2971715"/>
            <a:ext cx="6261081" cy="2850853"/>
          </a:xfrm>
          <a:prstGeom prst="round1Rect">
            <a:avLst/>
          </a:prstGeom>
          <a:solidFill>
            <a:srgbClr val="FFFF00"/>
          </a:solidFill>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rot="21130753">
            <a:off x="2270503" y="3760131"/>
            <a:ext cx="3139000" cy="1446550"/>
          </a:xfrm>
          <a:prstGeom prst="rect">
            <a:avLst/>
          </a:prstGeom>
          <a:noFill/>
        </p:spPr>
        <p:txBody>
          <a:bodyPr wrap="none" lIns="91440" tIns="45720" rIns="91440" bIns="45720">
            <a:spAutoFit/>
          </a:bodyPr>
          <a:lstStyle/>
          <a:p>
            <a:pPr algn="ctr"/>
            <a:r>
              <a:rPr lang="en-US" sz="8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20m</a:t>
            </a:r>
            <a:r>
              <a:rPr lang="en-US" sz="8800" b="1" cap="none" spc="0" baseline="300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a:t>
            </a:r>
            <a:endParaRPr lang="en-US" sz="8800" b="1" cap="none" spc="0" baseline="3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28" name="Straight Connector 27"/>
          <p:cNvCxnSpPr/>
          <p:nvPr/>
        </p:nvCxnSpPr>
        <p:spPr>
          <a:xfrm>
            <a:off x="5740761" y="2945068"/>
            <a:ext cx="432048" cy="2736304"/>
          </a:xfrm>
          <a:prstGeom prst="line">
            <a:avLst/>
          </a:prstGeom>
        </p:spPr>
        <p:style>
          <a:lnRef idx="3">
            <a:schemeClr val="dk1"/>
          </a:lnRef>
          <a:fillRef idx="0">
            <a:schemeClr val="dk1"/>
          </a:fillRef>
          <a:effectRef idx="2">
            <a:schemeClr val="dk1"/>
          </a:effectRef>
          <a:fontRef idx="minor">
            <a:schemeClr val="tx1"/>
          </a:fontRef>
        </p:style>
      </p:cxnSp>
      <p:sp>
        <p:nvSpPr>
          <p:cNvPr id="29" name="Rectangle 28"/>
          <p:cNvSpPr/>
          <p:nvPr/>
        </p:nvSpPr>
        <p:spPr>
          <a:xfrm rot="21130753">
            <a:off x="6909436" y="3226639"/>
            <a:ext cx="1292341" cy="769441"/>
          </a:xfrm>
          <a:prstGeom prst="rect">
            <a:avLst/>
          </a:prstGeom>
          <a:noFill/>
        </p:spPr>
        <p:txBody>
          <a:bodyPr wrap="non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 cm</a:t>
            </a:r>
            <a:endPar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0" name="Rectangle 29"/>
          <p:cNvSpPr/>
          <p:nvPr/>
        </p:nvSpPr>
        <p:spPr>
          <a:xfrm rot="17616816">
            <a:off x="5921956" y="4003509"/>
            <a:ext cx="1292341" cy="769441"/>
          </a:xfrm>
          <a:prstGeom prst="rect">
            <a:avLst/>
          </a:prstGeom>
          <a:noFill/>
        </p:spPr>
        <p:txBody>
          <a:bodyPr wrap="none" lIns="91440" tIns="45720" rIns="91440" bIns="45720">
            <a:spAutoFit/>
          </a:bodyPr>
          <a:lstStyle/>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cm</a:t>
            </a:r>
            <a:endPar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1" name="Rectangle 30"/>
          <p:cNvSpPr/>
          <p:nvPr/>
        </p:nvSpPr>
        <p:spPr>
          <a:xfrm rot="21088844">
            <a:off x="6888272" y="3617709"/>
            <a:ext cx="1159597" cy="1240934"/>
          </a:xfrm>
          <a:prstGeom prst="rect">
            <a:avLst/>
          </a:prstGeom>
          <a:solidFill>
            <a:srgbClr val="00B0F0"/>
          </a:solidFill>
          <a:scene3d>
            <a:camera prst="orthographicFront">
              <a:rot lat="18331870" lon="2163154" rev="19761443"/>
            </a:camera>
            <a:lightRig rig="threePt" dir="t"/>
          </a:scene3d>
          <a:sp3d>
            <a:bevelT h="819150" prst="softRound"/>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5" name="Rectangle 34"/>
          <p:cNvSpPr/>
          <p:nvPr/>
        </p:nvSpPr>
        <p:spPr>
          <a:xfrm rot="4816642">
            <a:off x="8127938" y="4003509"/>
            <a:ext cx="1292341" cy="769441"/>
          </a:xfrm>
          <a:prstGeom prst="rect">
            <a:avLst/>
          </a:prstGeom>
          <a:noFill/>
        </p:spPr>
        <p:txBody>
          <a:bodyPr wrap="non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 cm</a:t>
            </a:r>
            <a:endPar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07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268760"/>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7004" y="1502629"/>
            <a:ext cx="8773914" cy="5084582"/>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7218151" y="133224"/>
            <a:ext cx="1443700" cy="1508590"/>
            <a:chOff x="7218151" y="133224"/>
            <a:chExt cx="1443700" cy="1508590"/>
          </a:xfrm>
        </p:grpSpPr>
        <p:sp>
          <p:nvSpPr>
            <p:cNvPr id="18" name="Cube 17"/>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3" name="Cube 22"/>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4" name="Cube 23"/>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5" name="Cube 24"/>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1126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50508" y="1025344"/>
            <a:ext cx="4424081" cy="565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145016" y="1753103"/>
            <a:ext cx="2842808" cy="4539704"/>
          </a:xfrm>
          <a:prstGeom prst="rect">
            <a:avLst/>
          </a:prstGeom>
        </p:spPr>
        <p:txBody>
          <a:bodyPr wrap="square">
            <a:spAutoFit/>
          </a:bodyPr>
          <a:lstStyle/>
          <a:p>
            <a:r>
              <a:rPr lang="en-GB" sz="2000" dirty="0" smtClean="0">
                <a:latin typeface="Impact" pitchFamily="34" charset="0"/>
              </a:rPr>
              <a:t>Play the volume game !</a:t>
            </a:r>
          </a:p>
          <a:p>
            <a:endParaRPr lang="en-GB" sz="1600" dirty="0" smtClean="0">
              <a:latin typeface="Impact" pitchFamily="34" charset="0"/>
            </a:endParaRPr>
          </a:p>
          <a:p>
            <a:r>
              <a:rPr lang="en-GB" sz="1600" dirty="0" smtClean="0">
                <a:latin typeface="Impact" pitchFamily="34" charset="0"/>
              </a:rPr>
              <a:t>You are attempting to score 20 points to win the game</a:t>
            </a:r>
            <a:endParaRPr lang="en-GB" sz="1600" dirty="0">
              <a:latin typeface="Impact" pitchFamily="34" charset="0"/>
            </a:endParaRPr>
          </a:p>
          <a:p>
            <a:endParaRPr lang="en-GB" sz="1600" dirty="0" smtClean="0">
              <a:latin typeface="Impact" pitchFamily="34" charset="0"/>
            </a:endParaRPr>
          </a:p>
          <a:p>
            <a:r>
              <a:rPr lang="en-GB" sz="1600" dirty="0" smtClean="0">
                <a:latin typeface="Impact" pitchFamily="34" charset="0"/>
              </a:rPr>
              <a:t>Key….</a:t>
            </a:r>
            <a:endParaRPr lang="en-GB" sz="1600" dirty="0">
              <a:latin typeface="Impact" pitchFamily="34" charset="0"/>
            </a:endParaRPr>
          </a:p>
          <a:p>
            <a:r>
              <a:rPr lang="en-GB" sz="1100" u="sng" dirty="0" smtClean="0">
                <a:solidFill>
                  <a:srgbClr val="0070C0"/>
                </a:solidFill>
                <a:latin typeface="Impact" pitchFamily="34" charset="0"/>
              </a:rPr>
              <a:t>Solve</a:t>
            </a:r>
            <a:r>
              <a:rPr lang="en-GB" sz="1100" dirty="0" smtClean="0">
                <a:latin typeface="Impact" pitchFamily="34" charset="0"/>
              </a:rPr>
              <a:t> :  take a card and solve the problem before the others, winner can score a point</a:t>
            </a:r>
          </a:p>
          <a:p>
            <a:endParaRPr lang="en-GB" sz="1100" dirty="0">
              <a:latin typeface="Impact" pitchFamily="34" charset="0"/>
            </a:endParaRPr>
          </a:p>
          <a:p>
            <a:r>
              <a:rPr lang="en-GB" sz="1100" u="sng" dirty="0" smtClean="0">
                <a:latin typeface="Bodoni MT Black" pitchFamily="18" charset="0"/>
              </a:rPr>
              <a:t>Build</a:t>
            </a:r>
            <a:r>
              <a:rPr lang="en-GB" sz="1100" dirty="0" smtClean="0">
                <a:latin typeface="Impact" pitchFamily="34" charset="0"/>
              </a:rPr>
              <a:t> :  take a card and build the shape with the yellow blocks or card etc, </a:t>
            </a:r>
            <a:r>
              <a:rPr lang="en-GB" sz="1100" dirty="0">
                <a:latin typeface="Impact" pitchFamily="34" charset="0"/>
              </a:rPr>
              <a:t>winner can score a </a:t>
            </a:r>
            <a:r>
              <a:rPr lang="en-GB" sz="1100" dirty="0" smtClean="0">
                <a:latin typeface="Impact" pitchFamily="34" charset="0"/>
              </a:rPr>
              <a:t>point</a:t>
            </a:r>
          </a:p>
          <a:p>
            <a:endParaRPr lang="en-GB" sz="1100" dirty="0">
              <a:latin typeface="Impact" pitchFamily="34" charset="0"/>
            </a:endParaRPr>
          </a:p>
          <a:p>
            <a:r>
              <a:rPr lang="en-GB" sz="1100" u="sng" dirty="0" smtClean="0">
                <a:solidFill>
                  <a:srgbClr val="FF0000"/>
                </a:solidFill>
                <a:latin typeface="Impact" pitchFamily="34" charset="0"/>
              </a:rPr>
              <a:t>Draw</a:t>
            </a:r>
            <a:r>
              <a:rPr lang="en-GB" sz="1100" dirty="0" smtClean="0">
                <a:latin typeface="Impact" pitchFamily="34" charset="0"/>
              </a:rPr>
              <a:t> : take a card and draw the shape  before the others, </a:t>
            </a:r>
            <a:r>
              <a:rPr lang="en-GB" sz="1100" dirty="0">
                <a:latin typeface="Impact" pitchFamily="34" charset="0"/>
              </a:rPr>
              <a:t>winner can score a point</a:t>
            </a:r>
          </a:p>
          <a:p>
            <a:endParaRPr lang="en-GB" sz="1100" dirty="0" smtClean="0">
              <a:latin typeface="Impact" pitchFamily="34" charset="0"/>
            </a:endParaRPr>
          </a:p>
          <a:p>
            <a:r>
              <a:rPr lang="en-GB" sz="1100" dirty="0">
                <a:latin typeface="Impact" pitchFamily="34" charset="0"/>
              </a:rPr>
              <a:t> </a:t>
            </a:r>
            <a:r>
              <a:rPr lang="en-GB" sz="1100" u="sng" dirty="0" smtClean="0">
                <a:solidFill>
                  <a:srgbClr val="7030A0"/>
                </a:solidFill>
                <a:latin typeface="Impact" pitchFamily="34" charset="0"/>
              </a:rPr>
              <a:t>Shape </a:t>
            </a:r>
            <a:r>
              <a:rPr lang="en-GB" sz="1100" dirty="0" smtClean="0">
                <a:latin typeface="Impact" pitchFamily="34" charset="0"/>
              </a:rPr>
              <a:t>:  free space, do nothing</a:t>
            </a:r>
          </a:p>
          <a:p>
            <a:endParaRPr lang="en-GB" sz="1100" dirty="0">
              <a:latin typeface="Impact" pitchFamily="34" charset="0"/>
            </a:endParaRPr>
          </a:p>
          <a:p>
            <a:endParaRPr lang="en-GB" sz="1100" dirty="0" smtClean="0">
              <a:latin typeface="Impact" pitchFamily="34" charset="0"/>
            </a:endParaRPr>
          </a:p>
          <a:p>
            <a:endParaRPr lang="en-GB" sz="1100" dirty="0">
              <a:latin typeface="Impact" pitchFamily="34" charset="0"/>
            </a:endParaRPr>
          </a:p>
          <a:p>
            <a:r>
              <a:rPr lang="en-GB" sz="2400" dirty="0" smtClean="0">
                <a:solidFill>
                  <a:srgbClr val="7030A0"/>
                </a:solidFill>
                <a:latin typeface="Impact" pitchFamily="34" charset="0"/>
              </a:rPr>
              <a:t>HAVE FUN !!</a:t>
            </a:r>
            <a:endParaRPr lang="en-GB" sz="2400" dirty="0">
              <a:solidFill>
                <a:srgbClr val="7030A0"/>
              </a:solidFill>
              <a:latin typeface="Impact" pitchFamily="34" charset="0"/>
            </a:endParaRPr>
          </a:p>
          <a:p>
            <a:endParaRPr lang="en-GB" sz="1100" dirty="0" smtClean="0">
              <a:latin typeface="Impact" pitchFamily="34" charset="0"/>
            </a:endParaRPr>
          </a:p>
        </p:txBody>
      </p:sp>
      <p:sp>
        <p:nvSpPr>
          <p:cNvPr id="4" name="Isosceles Triangle 3"/>
          <p:cNvSpPr/>
          <p:nvPr/>
        </p:nvSpPr>
        <p:spPr>
          <a:xfrm>
            <a:off x="2089510" y="4941168"/>
            <a:ext cx="332544" cy="36004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95975" y="4941168"/>
            <a:ext cx="307369"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33853" y="1022398"/>
            <a:ext cx="9143999" cy="563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C</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7218151" y="133224"/>
            <a:ext cx="1443700" cy="1508590"/>
            <a:chOff x="7218151" y="133224"/>
            <a:chExt cx="1443700" cy="1508590"/>
          </a:xfrm>
        </p:grpSpPr>
        <p:sp>
          <p:nvSpPr>
            <p:cNvPr id="21" name="Cube 20"/>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Cube 21"/>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3" name="Cube 22"/>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5" name="Cube 24"/>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
        <p:nvSpPr>
          <p:cNvPr id="26" name="Rectangle 25"/>
          <p:cNvSpPr/>
          <p:nvPr/>
        </p:nvSpPr>
        <p:spPr>
          <a:xfrm>
            <a:off x="251521" y="1700808"/>
            <a:ext cx="2376264" cy="4985980"/>
          </a:xfrm>
          <a:prstGeom prst="rect">
            <a:avLst/>
          </a:prstGeom>
        </p:spPr>
        <p:txBody>
          <a:bodyPr wrap="square">
            <a:spAutoFit/>
          </a:bodyPr>
          <a:lstStyle/>
          <a:p>
            <a:r>
              <a:rPr lang="en-GB" sz="2400" dirty="0" smtClean="0">
                <a:solidFill>
                  <a:srgbClr val="0070C0"/>
                </a:solidFill>
                <a:latin typeface="Impact" pitchFamily="34" charset="0"/>
              </a:rPr>
              <a:t>On an excel spreadsheet, create an input table for various 3d objects that will work out their volumes given the inputted lengths, widths, heights etc</a:t>
            </a:r>
          </a:p>
          <a:p>
            <a:pPr marL="342900" indent="-342900">
              <a:buAutoNum type="arabicParenR"/>
            </a:pPr>
            <a:endParaRPr lang="en-GB" dirty="0" smtClean="0">
              <a:latin typeface="Impact" pitchFamily="34" charset="0"/>
            </a:endParaRPr>
          </a:p>
          <a:p>
            <a:endParaRPr lang="en-GB" dirty="0" smtClean="0">
              <a:latin typeface="Impact" pitchFamily="34" charset="0"/>
            </a:endParaRPr>
          </a:p>
          <a:p>
            <a:endParaRPr lang="en-GB" dirty="0" smtClean="0">
              <a:latin typeface="Impact" pitchFamily="34" charset="0"/>
            </a:endParaRPr>
          </a:p>
        </p:txBody>
      </p:sp>
      <p:pic>
        <p:nvPicPr>
          <p:cNvPr id="27" name="Picture 2"/>
          <p:cNvPicPr>
            <a:picLocks noChangeAspect="1" noChangeArrowheads="1"/>
          </p:cNvPicPr>
          <p:nvPr/>
        </p:nvPicPr>
        <p:blipFill>
          <a:blip r:embed="rId12">
            <a:duotone>
              <a:prstClr val="black"/>
              <a:srgbClr val="FFFF66">
                <a:tint val="45000"/>
                <a:satMod val="400000"/>
              </a:srgbClr>
            </a:duotone>
            <a:extLst>
              <a:ext uri="{28A0092B-C50C-407E-A947-70E740481C1C}">
                <a14:useLocalDpi xmlns:a14="http://schemas.microsoft.com/office/drawing/2010/main" val="0"/>
              </a:ext>
            </a:extLst>
          </a:blip>
          <a:srcRect/>
          <a:stretch>
            <a:fillRect/>
          </a:stretch>
        </p:blipFill>
        <p:spPr bwMode="auto">
          <a:xfrm>
            <a:off x="2624741" y="1503716"/>
            <a:ext cx="4320480" cy="496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13">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20394988">
            <a:off x="5445505" y="1972716"/>
            <a:ext cx="2999432" cy="216024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790711">
            <a:off x="2534155" y="4386546"/>
            <a:ext cx="5415915" cy="150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42863" y="1051297"/>
            <a:ext cx="9143999" cy="5601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0" y="1565414"/>
            <a:ext cx="2376264" cy="2677656"/>
          </a:xfrm>
          <a:prstGeom prst="rect">
            <a:avLst/>
          </a:prstGeom>
          <a:noFill/>
        </p:spPr>
        <p:txBody>
          <a:bodyPr wrap="square" rtlCol="0">
            <a:spAutoFit/>
          </a:bodyPr>
          <a:lstStyle/>
          <a:p>
            <a:r>
              <a:rPr lang="en-GB" sz="2400" dirty="0" smtClean="0">
                <a:latin typeface="Impact" pitchFamily="34" charset="0"/>
              </a:rPr>
              <a:t>On the footings, draw plans for a new building then answer the functional questions based on your plans.</a:t>
            </a:r>
            <a:endParaRPr lang="en-GB" sz="2400" dirty="0">
              <a:latin typeface="Impact" pitchFamily="34" charset="0"/>
            </a:endParaRPr>
          </a:p>
        </p:txBody>
      </p:sp>
      <p:pic>
        <p:nvPicPr>
          <p:cNvPr id="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7218151" y="133224"/>
            <a:ext cx="1443700" cy="1508590"/>
            <a:chOff x="7218151" y="133224"/>
            <a:chExt cx="1443700" cy="1508590"/>
          </a:xfrm>
        </p:grpSpPr>
        <p:sp>
          <p:nvSpPr>
            <p:cNvPr id="18" name="Cube 17"/>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9" name="Cube 18"/>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4" name="Cube 23"/>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1229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5976" y="1449442"/>
            <a:ext cx="3873038" cy="504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n 5"/>
          <p:cNvSpPr/>
          <p:nvPr/>
        </p:nvSpPr>
        <p:spPr>
          <a:xfrm>
            <a:off x="5220072" y="1753103"/>
            <a:ext cx="2232248" cy="4052161"/>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1" name="Picture 3"/>
          <p:cNvPicPr>
            <a:picLocks noChangeAspect="1" noChangeArrowheads="1"/>
          </p:cNvPicPr>
          <p:nvPr/>
        </p:nvPicPr>
        <p:blipFill>
          <a:blip r:embed="rId13">
            <a:duotone>
              <a:prstClr val="black"/>
              <a:srgbClr val="FFFF00">
                <a:tint val="45000"/>
                <a:satMod val="400000"/>
              </a:srgbClr>
            </a:duotone>
            <a:extLst>
              <a:ext uri="{BEBA8EAE-BF5A-486C-A8C5-ECC9F3942E4B}">
                <a14:imgProps xmlns:a14="http://schemas.microsoft.com/office/drawing/2010/main">
                  <a14:imgLayer r:embed="rId14">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flipH="1">
            <a:off x="323527" y="4228573"/>
            <a:ext cx="3816424" cy="222326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V="1">
            <a:off x="2422054" y="4077072"/>
            <a:ext cx="61714" cy="1944216"/>
          </a:xfrm>
          <a:prstGeom prst="straightConnector1">
            <a:avLst/>
          </a:prstGeom>
          <a:ln>
            <a:tailEnd type="arrow"/>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2422054" y="6093296"/>
            <a:ext cx="493762" cy="216024"/>
          </a:xfrm>
          <a:prstGeom prst="straightConnector1">
            <a:avLst/>
          </a:prstGeom>
          <a:ln>
            <a:tailEnd type="arrow"/>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V="1">
            <a:off x="2936465" y="6093296"/>
            <a:ext cx="1131479" cy="179773"/>
          </a:xfrm>
          <a:prstGeom prst="straightConnector1">
            <a:avLst/>
          </a:prstGeom>
          <a:ln>
            <a:tailEnd type="arrow"/>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95641022"/>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7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24426"/>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42863" y="1051297"/>
            <a:ext cx="9143999" cy="5601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0" y="1565414"/>
            <a:ext cx="8568952" cy="4401205"/>
          </a:xfrm>
          <a:prstGeom prst="rect">
            <a:avLst/>
          </a:prstGeom>
          <a:noFill/>
        </p:spPr>
        <p:txBody>
          <a:bodyPr wrap="square" rtlCol="0">
            <a:spAutoFit/>
          </a:bodyPr>
          <a:lstStyle/>
          <a:p>
            <a:r>
              <a:rPr lang="en-GB" sz="2400" dirty="0" smtClean="0">
                <a:latin typeface="Impact" pitchFamily="34" charset="0"/>
              </a:rPr>
              <a:t>Functional Questions</a:t>
            </a:r>
          </a:p>
          <a:p>
            <a:endParaRPr lang="en-GB" sz="1600" dirty="0" smtClean="0">
              <a:latin typeface="Impact" pitchFamily="34" charset="0"/>
            </a:endParaRPr>
          </a:p>
          <a:p>
            <a:endParaRPr lang="en-GB" sz="1600" dirty="0">
              <a:latin typeface="Impact" pitchFamily="34" charset="0"/>
            </a:endParaRPr>
          </a:p>
          <a:p>
            <a:r>
              <a:rPr lang="en-GB" sz="1600" dirty="0" smtClean="0">
                <a:latin typeface="Impact" pitchFamily="34" charset="0"/>
              </a:rPr>
              <a:t>1</a:t>
            </a:r>
          </a:p>
          <a:p>
            <a:endParaRPr lang="en-GB" sz="1600" dirty="0">
              <a:latin typeface="Impact" pitchFamily="34" charset="0"/>
            </a:endParaRPr>
          </a:p>
          <a:p>
            <a:r>
              <a:rPr lang="en-GB" sz="1600" dirty="0" smtClean="0">
                <a:latin typeface="Impact" pitchFamily="34" charset="0"/>
              </a:rPr>
              <a:t>With a scale on your drawing of 1cm=5m, what are the dimensions of your building?</a:t>
            </a:r>
          </a:p>
          <a:p>
            <a:endParaRPr lang="en-GB" sz="1600" dirty="0" smtClean="0">
              <a:latin typeface="Impact" pitchFamily="34" charset="0"/>
            </a:endParaRPr>
          </a:p>
          <a:p>
            <a:endParaRPr lang="en-GB" sz="1600" dirty="0">
              <a:latin typeface="Impact" pitchFamily="34" charset="0"/>
            </a:endParaRPr>
          </a:p>
          <a:p>
            <a:r>
              <a:rPr lang="en-GB" sz="1600" dirty="0" smtClean="0">
                <a:latin typeface="Impact" pitchFamily="34" charset="0"/>
              </a:rPr>
              <a:t>2</a:t>
            </a:r>
            <a:endParaRPr lang="en-GB" sz="1600" dirty="0">
              <a:latin typeface="Impact" pitchFamily="34" charset="0"/>
            </a:endParaRPr>
          </a:p>
          <a:p>
            <a:endParaRPr lang="en-GB" sz="1600" dirty="0">
              <a:latin typeface="Impact" pitchFamily="34" charset="0"/>
            </a:endParaRPr>
          </a:p>
          <a:p>
            <a:r>
              <a:rPr lang="en-GB" sz="1600" dirty="0">
                <a:latin typeface="Impact" pitchFamily="34" charset="0"/>
              </a:rPr>
              <a:t>Using the appropriate formula for the shape of the building you have drawn, work out its total volume in m</a:t>
            </a:r>
            <a:r>
              <a:rPr lang="en-GB" sz="1600" baseline="30000" dirty="0">
                <a:latin typeface="Impact" pitchFamily="34" charset="0"/>
              </a:rPr>
              <a:t>3</a:t>
            </a:r>
            <a:r>
              <a:rPr lang="en-GB" sz="1600" dirty="0">
                <a:latin typeface="Impact" pitchFamily="34" charset="0"/>
              </a:rPr>
              <a:t>.</a:t>
            </a:r>
          </a:p>
          <a:p>
            <a:endParaRPr lang="en-GB" sz="1600" dirty="0">
              <a:latin typeface="Impact" pitchFamily="34" charset="0"/>
            </a:endParaRPr>
          </a:p>
          <a:p>
            <a:r>
              <a:rPr lang="en-GB" sz="1600" dirty="0">
                <a:latin typeface="Impact" pitchFamily="34" charset="0"/>
              </a:rPr>
              <a:t>3</a:t>
            </a:r>
          </a:p>
          <a:p>
            <a:endParaRPr lang="en-GB" sz="1600" dirty="0">
              <a:latin typeface="Impact" pitchFamily="34" charset="0"/>
            </a:endParaRPr>
          </a:p>
          <a:p>
            <a:r>
              <a:rPr lang="en-GB" sz="1600" dirty="0">
                <a:latin typeface="Impact" pitchFamily="34" charset="0"/>
              </a:rPr>
              <a:t>If the building designers need the volume of space in the building to be double the size, work out the new dimensions of the </a:t>
            </a:r>
            <a:r>
              <a:rPr lang="en-GB" sz="1600" dirty="0" smtClean="0">
                <a:latin typeface="Impact" pitchFamily="34" charset="0"/>
              </a:rPr>
              <a:t>building.</a:t>
            </a:r>
            <a:endParaRPr lang="en-GB" sz="1600" dirty="0">
              <a:latin typeface="Impact" pitchFamily="34" charset="0"/>
            </a:endParaRPr>
          </a:p>
        </p:txBody>
      </p:sp>
      <p:pic>
        <p:nvPicPr>
          <p:cNvPr id="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7218151" y="133224"/>
            <a:ext cx="1443700" cy="1508590"/>
            <a:chOff x="7218151" y="133224"/>
            <a:chExt cx="1443700" cy="1508590"/>
          </a:xfrm>
        </p:grpSpPr>
        <p:sp>
          <p:nvSpPr>
            <p:cNvPr id="18" name="Cube 17"/>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9" name="Cube 18"/>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4" name="Cube 23"/>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5856" y="1988840"/>
            <a:ext cx="532447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65951" y="3274232"/>
            <a:ext cx="529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6330" y="4509120"/>
            <a:ext cx="5343525"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92472"/>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smtClean="0">
                <a:latin typeface="Impact" pitchFamily="34" charset="0"/>
              </a:rPr>
              <a:t>Try a variety of written practice</a:t>
            </a:r>
            <a:endParaRPr lang="en-GB" dirty="0">
              <a:latin typeface="Impact" pitchFamily="34" charset="0"/>
            </a:endParaRPr>
          </a:p>
        </p:txBody>
      </p:sp>
      <p:pic>
        <p:nvPicPr>
          <p:cNvPr id="4" name="Picture 2" descr="http://www.appcolt.com/imgbest/1/1/three_worksheets0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smtClean="0">
                <a:latin typeface="Impact" pitchFamily="34" charset="0"/>
              </a:rPr>
              <a:t>Worksheets</a:t>
            </a:r>
          </a:p>
          <a:p>
            <a:endParaRPr lang="en-GB" sz="2800" dirty="0" smtClean="0">
              <a:latin typeface="Impact" pitchFamily="34" charset="0"/>
            </a:endParaRPr>
          </a:p>
          <a:p>
            <a:r>
              <a:rPr lang="en-GB" sz="2800" dirty="0" smtClean="0">
                <a:latin typeface="Impact" pitchFamily="34" charset="0"/>
              </a:rPr>
              <a:t>Workbooks</a:t>
            </a:r>
          </a:p>
          <a:p>
            <a:endParaRPr lang="en-GB" sz="2800" dirty="0" smtClean="0">
              <a:latin typeface="Impact" pitchFamily="34" charset="0"/>
            </a:endParaRPr>
          </a:p>
          <a:p>
            <a:r>
              <a:rPr lang="en-GB" sz="2800" dirty="0" smtClean="0">
                <a:latin typeface="Impact" pitchFamily="34" charset="0"/>
              </a:rPr>
              <a:t>Practice Exam Papers</a:t>
            </a:r>
          </a:p>
          <a:p>
            <a:endParaRPr lang="en-GB" sz="2800" dirty="0" smtClean="0">
              <a:latin typeface="Impact" pitchFamily="34" charset="0"/>
            </a:endParaRPr>
          </a:p>
          <a:p>
            <a:r>
              <a:rPr lang="en-GB" sz="2800" dirty="0" smtClean="0">
                <a:latin typeface="Impact" pitchFamily="34" charset="0"/>
              </a:rPr>
              <a:t>Maths Problems</a:t>
            </a:r>
            <a:endParaRPr lang="en-GB" sz="2800" dirty="0">
              <a:latin typeface="Impact" pitchFamily="34" charset="0"/>
            </a:endParaRPr>
          </a:p>
        </p:txBody>
      </p:sp>
      <p:pic>
        <p:nvPicPr>
          <p:cNvPr id="1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56504" y="5805264"/>
            <a:ext cx="8491959" cy="56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7218151" y="133224"/>
            <a:ext cx="1443700" cy="1508590"/>
            <a:chOff x="7218151" y="133224"/>
            <a:chExt cx="1443700" cy="1508590"/>
          </a:xfrm>
        </p:grpSpPr>
        <p:sp>
          <p:nvSpPr>
            <p:cNvPr id="24" name="Cube 23"/>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5" name="Cube 24"/>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6" name="Cube 25"/>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7" name="Cube 26"/>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8950435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1432" y="1033462"/>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38067" y="1446746"/>
            <a:ext cx="3554413"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just the numbers</a:t>
            </a:r>
            <a:endParaRPr lang="en-GB" sz="1100" dirty="0">
              <a:effectLst/>
              <a:latin typeface="Calibri"/>
              <a:ea typeface="Calibri"/>
              <a:cs typeface="Times New Roman"/>
            </a:endParaRPr>
          </a:p>
        </p:txBody>
      </p:sp>
      <p:pic>
        <p:nvPicPr>
          <p:cNvPr id="1028"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7958"/>
          <a:stretch/>
        </p:blipFill>
        <p:spPr bwMode="auto">
          <a:xfrm>
            <a:off x="109683" y="2667701"/>
            <a:ext cx="3356276" cy="384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4471"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498" y="-10360"/>
            <a:ext cx="867155" cy="1459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7218151" y="133224"/>
            <a:ext cx="1443700" cy="1508590"/>
            <a:chOff x="7218151" y="133224"/>
            <a:chExt cx="1443700" cy="1508590"/>
          </a:xfrm>
        </p:grpSpPr>
        <p:sp>
          <p:nvSpPr>
            <p:cNvPr id="20" name="Cube 19"/>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Cube 21"/>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3" name="Cube 22"/>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
        <p:nvSpPr>
          <p:cNvPr id="24" name="TextBox 23"/>
          <p:cNvSpPr txBox="1"/>
          <p:nvPr/>
        </p:nvSpPr>
        <p:spPr>
          <a:xfrm>
            <a:off x="144498" y="1571347"/>
            <a:ext cx="3255222" cy="473975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n-GB" sz="1400" dirty="0" smtClean="0">
                <a:latin typeface="Impact" pitchFamily="34" charset="0"/>
              </a:rPr>
              <a:t>Find the volume of the Cuboids</a:t>
            </a:r>
          </a:p>
          <a:p>
            <a:endParaRPr lang="en-GB" sz="1400" dirty="0">
              <a:latin typeface="Impact" pitchFamily="34" charset="0"/>
            </a:endParaRPr>
          </a:p>
          <a:p>
            <a:pPr marL="342900" indent="-342900">
              <a:buAutoNum type="arabicParenR"/>
            </a:pPr>
            <a:r>
              <a:rPr lang="en-GB" sz="1200" dirty="0" smtClean="0">
                <a:latin typeface="Impact" pitchFamily="34" charset="0"/>
              </a:rPr>
              <a:t>L = 8cm,  W = 2cm, H = 10cm     V = ?</a:t>
            </a:r>
          </a:p>
          <a:p>
            <a:pPr marL="342900" indent="-342900">
              <a:buFontTx/>
              <a:buAutoNum type="arabicParenR"/>
            </a:pPr>
            <a:r>
              <a:rPr lang="en-GB" sz="1200" dirty="0" smtClean="0">
                <a:latin typeface="Impact" pitchFamily="34" charset="0"/>
              </a:rPr>
              <a:t>L = 5m,  W = 3m, H = 9m  	V </a:t>
            </a:r>
            <a:r>
              <a:rPr lang="en-GB" sz="1200" dirty="0">
                <a:latin typeface="Impact" pitchFamily="34" charset="0"/>
              </a:rPr>
              <a:t>= </a:t>
            </a:r>
            <a:r>
              <a:rPr lang="en-GB" sz="1200" dirty="0" smtClean="0">
                <a:latin typeface="Impact" pitchFamily="34" charset="0"/>
              </a:rPr>
              <a:t>?</a:t>
            </a:r>
          </a:p>
          <a:p>
            <a:pPr marL="342900" indent="-342900">
              <a:buFontTx/>
              <a:buAutoNum type="arabicParenR"/>
            </a:pPr>
            <a:r>
              <a:rPr lang="en-GB" sz="1200" dirty="0" smtClean="0">
                <a:latin typeface="Impact" pitchFamily="34" charset="0"/>
              </a:rPr>
              <a:t>L </a:t>
            </a:r>
            <a:r>
              <a:rPr lang="en-GB" sz="1200" dirty="0">
                <a:latin typeface="Impact" pitchFamily="34" charset="0"/>
              </a:rPr>
              <a:t>= </a:t>
            </a:r>
            <a:r>
              <a:rPr lang="en-GB" sz="1200" dirty="0" smtClean="0">
                <a:latin typeface="Impact" pitchFamily="34" charset="0"/>
              </a:rPr>
              <a:t>6km,  </a:t>
            </a:r>
            <a:r>
              <a:rPr lang="en-GB" sz="1200" dirty="0">
                <a:latin typeface="Impact" pitchFamily="34" charset="0"/>
              </a:rPr>
              <a:t>W = </a:t>
            </a:r>
            <a:r>
              <a:rPr lang="en-GB" sz="1200" dirty="0" smtClean="0">
                <a:latin typeface="Impact" pitchFamily="34" charset="0"/>
              </a:rPr>
              <a:t>5km, </a:t>
            </a:r>
            <a:r>
              <a:rPr lang="en-GB" sz="1200" dirty="0">
                <a:latin typeface="Impact" pitchFamily="34" charset="0"/>
              </a:rPr>
              <a:t>H = </a:t>
            </a:r>
            <a:r>
              <a:rPr lang="en-GB" sz="1200" dirty="0" smtClean="0">
                <a:latin typeface="Impact" pitchFamily="34" charset="0"/>
              </a:rPr>
              <a:t>2km     V </a:t>
            </a:r>
            <a:r>
              <a:rPr lang="en-GB" sz="1200" dirty="0">
                <a:latin typeface="Impact" pitchFamily="34" charset="0"/>
              </a:rPr>
              <a:t>= </a:t>
            </a:r>
            <a:r>
              <a:rPr lang="en-GB" sz="1200" dirty="0" smtClean="0">
                <a:latin typeface="Impact" pitchFamily="34" charset="0"/>
              </a:rPr>
              <a:t>?</a:t>
            </a:r>
            <a:endParaRPr lang="en-GB" sz="1200" dirty="0">
              <a:latin typeface="Impact" pitchFamily="34" charset="0"/>
            </a:endParaRPr>
          </a:p>
          <a:p>
            <a:pPr marL="342900" indent="-342900">
              <a:buFontTx/>
              <a:buAutoNum type="arabicParenR"/>
            </a:pPr>
            <a:r>
              <a:rPr lang="en-GB" sz="1200" dirty="0">
                <a:latin typeface="Impact" pitchFamily="34" charset="0"/>
              </a:rPr>
              <a:t>L = </a:t>
            </a:r>
            <a:r>
              <a:rPr lang="en-GB" sz="1200" dirty="0" smtClean="0">
                <a:latin typeface="Impact" pitchFamily="34" charset="0"/>
              </a:rPr>
              <a:t>11mm,  </a:t>
            </a:r>
            <a:r>
              <a:rPr lang="en-GB" sz="1200" dirty="0">
                <a:latin typeface="Impact" pitchFamily="34" charset="0"/>
              </a:rPr>
              <a:t>W = </a:t>
            </a:r>
            <a:r>
              <a:rPr lang="en-GB" sz="1200" dirty="0" smtClean="0">
                <a:latin typeface="Impact" pitchFamily="34" charset="0"/>
              </a:rPr>
              <a:t>5mm, </a:t>
            </a:r>
            <a:r>
              <a:rPr lang="en-GB" sz="1200" dirty="0">
                <a:latin typeface="Impact" pitchFamily="34" charset="0"/>
              </a:rPr>
              <a:t>H = </a:t>
            </a:r>
            <a:r>
              <a:rPr lang="en-GB" sz="1200" dirty="0" smtClean="0">
                <a:latin typeface="Impact" pitchFamily="34" charset="0"/>
              </a:rPr>
              <a:t>2mm      V </a:t>
            </a:r>
            <a:r>
              <a:rPr lang="en-GB" sz="1200" dirty="0">
                <a:latin typeface="Impact" pitchFamily="34" charset="0"/>
              </a:rPr>
              <a:t>= </a:t>
            </a:r>
            <a:r>
              <a:rPr lang="en-GB" sz="1200" dirty="0" smtClean="0">
                <a:latin typeface="Impact" pitchFamily="34" charset="0"/>
              </a:rPr>
              <a:t>?</a:t>
            </a:r>
            <a:endParaRPr lang="en-GB" sz="1200" dirty="0">
              <a:latin typeface="Impact" pitchFamily="34" charset="0"/>
            </a:endParaRPr>
          </a:p>
          <a:p>
            <a:pPr marL="342900" indent="-342900">
              <a:buFontTx/>
              <a:buAutoNum type="arabicParenR"/>
            </a:pPr>
            <a:r>
              <a:rPr lang="en-GB" sz="1200" dirty="0">
                <a:latin typeface="Impact" pitchFamily="34" charset="0"/>
              </a:rPr>
              <a:t>L = </a:t>
            </a:r>
            <a:r>
              <a:rPr lang="en-GB" sz="1200" dirty="0" smtClean="0">
                <a:latin typeface="Impact" pitchFamily="34" charset="0"/>
              </a:rPr>
              <a:t>4.5ft,  </a:t>
            </a:r>
            <a:r>
              <a:rPr lang="en-GB" sz="1200" dirty="0">
                <a:latin typeface="Impact" pitchFamily="34" charset="0"/>
              </a:rPr>
              <a:t>W = </a:t>
            </a:r>
            <a:r>
              <a:rPr lang="en-GB" sz="1200" dirty="0" smtClean="0">
                <a:latin typeface="Impact" pitchFamily="34" charset="0"/>
              </a:rPr>
              <a:t>5ft, </a:t>
            </a:r>
            <a:r>
              <a:rPr lang="en-GB" sz="1200" dirty="0">
                <a:latin typeface="Impact" pitchFamily="34" charset="0"/>
              </a:rPr>
              <a:t>H = </a:t>
            </a:r>
            <a:r>
              <a:rPr lang="en-GB" sz="1200" dirty="0" smtClean="0">
                <a:latin typeface="Impact" pitchFamily="34" charset="0"/>
              </a:rPr>
              <a:t>2ft      V </a:t>
            </a:r>
            <a:r>
              <a:rPr lang="en-GB" sz="1200" dirty="0">
                <a:latin typeface="Impact" pitchFamily="34" charset="0"/>
              </a:rPr>
              <a:t>= </a:t>
            </a:r>
            <a:r>
              <a:rPr lang="en-GB" sz="1200" dirty="0" smtClean="0">
                <a:latin typeface="Impact" pitchFamily="34" charset="0"/>
              </a:rPr>
              <a:t>?</a:t>
            </a:r>
            <a:endParaRPr lang="en-GB" sz="1200" dirty="0">
              <a:latin typeface="Impact" pitchFamily="34" charset="0"/>
            </a:endParaRPr>
          </a:p>
          <a:p>
            <a:pPr marL="342900" indent="-342900">
              <a:buFontTx/>
              <a:buAutoNum type="arabicParenR"/>
            </a:pPr>
            <a:r>
              <a:rPr lang="en-GB" sz="1200" dirty="0">
                <a:latin typeface="Impact" pitchFamily="34" charset="0"/>
              </a:rPr>
              <a:t>L = </a:t>
            </a:r>
            <a:r>
              <a:rPr lang="en-GB" sz="1200" dirty="0" smtClean="0">
                <a:latin typeface="Impact" pitchFamily="34" charset="0"/>
              </a:rPr>
              <a:t>0.1in,  </a:t>
            </a:r>
            <a:r>
              <a:rPr lang="en-GB" sz="1200" dirty="0">
                <a:latin typeface="Impact" pitchFamily="34" charset="0"/>
              </a:rPr>
              <a:t>W = </a:t>
            </a:r>
            <a:r>
              <a:rPr lang="en-GB" sz="1200" dirty="0" smtClean="0">
                <a:latin typeface="Impact" pitchFamily="34" charset="0"/>
              </a:rPr>
              <a:t>5in, </a:t>
            </a:r>
            <a:r>
              <a:rPr lang="en-GB" sz="1200" dirty="0">
                <a:latin typeface="Impact" pitchFamily="34" charset="0"/>
              </a:rPr>
              <a:t>H = </a:t>
            </a:r>
            <a:r>
              <a:rPr lang="en-GB" sz="1200" dirty="0" smtClean="0">
                <a:latin typeface="Impact" pitchFamily="34" charset="0"/>
              </a:rPr>
              <a:t>2in     V </a:t>
            </a:r>
            <a:r>
              <a:rPr lang="en-GB" sz="1200" dirty="0">
                <a:latin typeface="Impact" pitchFamily="34" charset="0"/>
              </a:rPr>
              <a:t>= </a:t>
            </a:r>
            <a:r>
              <a:rPr lang="en-GB" sz="1200" dirty="0" smtClean="0">
                <a:latin typeface="Impact" pitchFamily="34" charset="0"/>
              </a:rPr>
              <a:t>?</a:t>
            </a:r>
            <a:endParaRPr lang="en-GB" sz="1200" dirty="0">
              <a:latin typeface="Impact" pitchFamily="34" charset="0"/>
            </a:endParaRPr>
          </a:p>
          <a:p>
            <a:pPr marL="342900" indent="-342900">
              <a:buFontTx/>
              <a:buAutoNum type="arabicParenR"/>
            </a:pPr>
            <a:r>
              <a:rPr lang="en-GB" sz="1200" dirty="0">
                <a:latin typeface="Impact" pitchFamily="34" charset="0"/>
              </a:rPr>
              <a:t>L = </a:t>
            </a:r>
            <a:r>
              <a:rPr lang="en-GB" sz="1200" dirty="0" smtClean="0">
                <a:latin typeface="Impact" pitchFamily="34" charset="0"/>
              </a:rPr>
              <a:t>50</a:t>
            </a:r>
            <a:r>
              <a:rPr lang="en-GB" sz="1050" dirty="0" smtClean="0">
                <a:latin typeface="Impact" pitchFamily="34" charset="0"/>
              </a:rPr>
              <a:t>miles</a:t>
            </a:r>
            <a:r>
              <a:rPr lang="en-GB" sz="1200" dirty="0" smtClean="0">
                <a:latin typeface="Impact" pitchFamily="34" charset="0"/>
              </a:rPr>
              <a:t>,  </a:t>
            </a:r>
            <a:r>
              <a:rPr lang="en-GB" sz="1200" dirty="0">
                <a:latin typeface="Impact" pitchFamily="34" charset="0"/>
              </a:rPr>
              <a:t>W = </a:t>
            </a:r>
            <a:r>
              <a:rPr lang="en-GB" sz="1200" dirty="0" smtClean="0">
                <a:latin typeface="Impact" pitchFamily="34" charset="0"/>
              </a:rPr>
              <a:t>5</a:t>
            </a:r>
            <a:r>
              <a:rPr lang="en-GB" sz="1050" dirty="0">
                <a:latin typeface="Impact" pitchFamily="34" charset="0"/>
              </a:rPr>
              <a:t>miles</a:t>
            </a:r>
            <a:r>
              <a:rPr lang="en-GB" sz="1200" dirty="0" smtClean="0">
                <a:latin typeface="Impact" pitchFamily="34" charset="0"/>
              </a:rPr>
              <a:t>, </a:t>
            </a:r>
            <a:r>
              <a:rPr lang="en-GB" sz="1200" dirty="0">
                <a:latin typeface="Impact" pitchFamily="34" charset="0"/>
              </a:rPr>
              <a:t>H = </a:t>
            </a:r>
            <a:r>
              <a:rPr lang="en-GB" sz="1200" dirty="0" smtClean="0">
                <a:latin typeface="Impact" pitchFamily="34" charset="0"/>
              </a:rPr>
              <a:t>2</a:t>
            </a:r>
            <a:r>
              <a:rPr lang="en-GB" sz="1050" dirty="0">
                <a:latin typeface="Impact" pitchFamily="34" charset="0"/>
              </a:rPr>
              <a:t>miles</a:t>
            </a:r>
            <a:r>
              <a:rPr lang="en-GB" sz="1200" dirty="0" smtClean="0">
                <a:latin typeface="Impact" pitchFamily="34" charset="0"/>
              </a:rPr>
              <a:t>    V </a:t>
            </a:r>
            <a:r>
              <a:rPr lang="en-GB" sz="1200" dirty="0">
                <a:latin typeface="Impact" pitchFamily="34" charset="0"/>
              </a:rPr>
              <a:t>= </a:t>
            </a:r>
            <a:r>
              <a:rPr lang="en-GB" sz="1200" dirty="0" smtClean="0">
                <a:latin typeface="Impact" pitchFamily="34" charset="0"/>
              </a:rPr>
              <a:t>?</a:t>
            </a:r>
            <a:endParaRPr lang="en-GB" sz="1200" dirty="0">
              <a:latin typeface="Impact" pitchFamily="34" charset="0"/>
            </a:endParaRPr>
          </a:p>
          <a:p>
            <a:pPr marL="342900" indent="-342900">
              <a:buFontTx/>
              <a:buAutoNum type="arabicParenR"/>
            </a:pPr>
            <a:r>
              <a:rPr lang="en-GB" sz="1200" dirty="0">
                <a:latin typeface="Impact" pitchFamily="34" charset="0"/>
              </a:rPr>
              <a:t>L = </a:t>
            </a:r>
            <a:r>
              <a:rPr lang="en-GB" sz="1200" dirty="0" smtClean="0">
                <a:latin typeface="Impact" pitchFamily="34" charset="0"/>
              </a:rPr>
              <a:t>1/2cm,  </a:t>
            </a:r>
            <a:r>
              <a:rPr lang="en-GB" sz="1200" dirty="0">
                <a:latin typeface="Impact" pitchFamily="34" charset="0"/>
              </a:rPr>
              <a:t>W = </a:t>
            </a:r>
            <a:r>
              <a:rPr lang="en-GB" sz="1200" dirty="0" smtClean="0">
                <a:latin typeface="Impact" pitchFamily="34" charset="0"/>
              </a:rPr>
              <a:t>5cm, </a:t>
            </a:r>
            <a:r>
              <a:rPr lang="en-GB" sz="1200" dirty="0">
                <a:latin typeface="Impact" pitchFamily="34" charset="0"/>
              </a:rPr>
              <a:t>H = </a:t>
            </a:r>
            <a:r>
              <a:rPr lang="en-GB" sz="1200" dirty="0" smtClean="0">
                <a:latin typeface="Impact" pitchFamily="34" charset="0"/>
              </a:rPr>
              <a:t>2cm      V </a:t>
            </a:r>
            <a:r>
              <a:rPr lang="en-GB" sz="1200" dirty="0">
                <a:latin typeface="Impact" pitchFamily="34" charset="0"/>
              </a:rPr>
              <a:t>= </a:t>
            </a:r>
            <a:r>
              <a:rPr lang="en-GB" sz="1200" dirty="0" smtClean="0">
                <a:latin typeface="Impact" pitchFamily="34" charset="0"/>
              </a:rPr>
              <a:t>?</a:t>
            </a:r>
            <a:endParaRPr lang="en-GB" sz="1200" dirty="0">
              <a:latin typeface="Impact" pitchFamily="34" charset="0"/>
            </a:endParaRPr>
          </a:p>
          <a:p>
            <a:pPr marL="342900" indent="-342900">
              <a:buFontTx/>
              <a:buAutoNum type="arabicParenR"/>
            </a:pPr>
            <a:r>
              <a:rPr lang="en-GB" sz="1200" dirty="0">
                <a:latin typeface="Impact" pitchFamily="34" charset="0"/>
              </a:rPr>
              <a:t>L = </a:t>
            </a:r>
            <a:r>
              <a:rPr lang="en-GB" sz="1200" dirty="0" smtClean="0">
                <a:latin typeface="Impact" pitchFamily="34" charset="0"/>
              </a:rPr>
              <a:t>30m,  </a:t>
            </a:r>
            <a:r>
              <a:rPr lang="en-GB" sz="1200" dirty="0">
                <a:latin typeface="Impact" pitchFamily="34" charset="0"/>
              </a:rPr>
              <a:t>W = </a:t>
            </a:r>
            <a:r>
              <a:rPr lang="en-GB" sz="1200" dirty="0" smtClean="0">
                <a:latin typeface="Impact" pitchFamily="34" charset="0"/>
              </a:rPr>
              <a:t>5m, </a:t>
            </a:r>
            <a:r>
              <a:rPr lang="en-GB" sz="1200" dirty="0">
                <a:latin typeface="Impact" pitchFamily="34" charset="0"/>
              </a:rPr>
              <a:t>H = </a:t>
            </a:r>
            <a:r>
              <a:rPr lang="en-GB" sz="1200" dirty="0" smtClean="0">
                <a:latin typeface="Impact" pitchFamily="34" charset="0"/>
              </a:rPr>
              <a:t>250cm      V </a:t>
            </a:r>
            <a:r>
              <a:rPr lang="en-GB" sz="1200" dirty="0">
                <a:latin typeface="Impact" pitchFamily="34" charset="0"/>
              </a:rPr>
              <a:t>= </a:t>
            </a:r>
            <a:r>
              <a:rPr lang="en-GB" sz="1200" dirty="0" smtClean="0">
                <a:latin typeface="Impact" pitchFamily="34" charset="0"/>
              </a:rPr>
              <a:t>?</a:t>
            </a:r>
            <a:endParaRPr lang="en-GB" sz="1200" dirty="0">
              <a:latin typeface="Impact" pitchFamily="34" charset="0"/>
            </a:endParaRPr>
          </a:p>
          <a:p>
            <a:pPr marL="342900" indent="-342900">
              <a:buFontTx/>
              <a:buAutoNum type="arabicParenR"/>
            </a:pPr>
            <a:r>
              <a:rPr lang="en-GB" sz="1200" dirty="0">
                <a:latin typeface="Impact" pitchFamily="34" charset="0"/>
              </a:rPr>
              <a:t>L = </a:t>
            </a:r>
            <a:r>
              <a:rPr lang="en-GB" sz="1200" dirty="0" smtClean="0">
                <a:latin typeface="Impact" pitchFamily="34" charset="0"/>
              </a:rPr>
              <a:t>78cm,  </a:t>
            </a:r>
            <a:r>
              <a:rPr lang="en-GB" sz="1200" dirty="0">
                <a:latin typeface="Impact" pitchFamily="34" charset="0"/>
              </a:rPr>
              <a:t>W = </a:t>
            </a:r>
            <a:r>
              <a:rPr lang="en-GB" sz="1200" dirty="0" smtClean="0">
                <a:latin typeface="Impact" pitchFamily="34" charset="0"/>
              </a:rPr>
              <a:t>5cm, </a:t>
            </a:r>
            <a:r>
              <a:rPr lang="en-GB" sz="1200" dirty="0">
                <a:latin typeface="Impact" pitchFamily="34" charset="0"/>
              </a:rPr>
              <a:t>H = </a:t>
            </a:r>
            <a:r>
              <a:rPr lang="en-GB" sz="1200" dirty="0" smtClean="0">
                <a:latin typeface="Impact" pitchFamily="34" charset="0"/>
              </a:rPr>
              <a:t>2m      V </a:t>
            </a:r>
            <a:r>
              <a:rPr lang="en-GB" sz="1200" dirty="0">
                <a:latin typeface="Impact" pitchFamily="34" charset="0"/>
              </a:rPr>
              <a:t>= </a:t>
            </a:r>
            <a:r>
              <a:rPr lang="en-GB" sz="1200" dirty="0" smtClean="0">
                <a:latin typeface="Impact" pitchFamily="34" charset="0"/>
              </a:rPr>
              <a:t>?</a:t>
            </a:r>
            <a:endParaRPr lang="en-GB" sz="1200" dirty="0">
              <a:latin typeface="Impact" pitchFamily="34" charset="0"/>
            </a:endParaRPr>
          </a:p>
          <a:p>
            <a:endParaRPr lang="en-GB" sz="1400" dirty="0" smtClean="0">
              <a:latin typeface="Impact" pitchFamily="34" charset="0"/>
            </a:endParaRPr>
          </a:p>
          <a:p>
            <a:endParaRPr lang="en-GB" sz="1400" dirty="0" smtClean="0">
              <a:latin typeface="Impact" pitchFamily="34" charset="0"/>
            </a:endParaRPr>
          </a:p>
          <a:p>
            <a:r>
              <a:rPr lang="en-GB" sz="1400" dirty="0">
                <a:latin typeface="Impact" pitchFamily="34" charset="0"/>
              </a:rPr>
              <a:t>Find the volume of the </a:t>
            </a:r>
            <a:r>
              <a:rPr lang="en-GB" sz="1400" dirty="0" smtClean="0">
                <a:latin typeface="Impact" pitchFamily="34" charset="0"/>
              </a:rPr>
              <a:t>Cubes</a:t>
            </a:r>
          </a:p>
          <a:p>
            <a:endParaRPr lang="en-GB" sz="1400" dirty="0">
              <a:latin typeface="Impact" pitchFamily="34" charset="0"/>
            </a:endParaRPr>
          </a:p>
          <a:p>
            <a:pPr marL="342900" indent="-342900">
              <a:buFontTx/>
              <a:buAutoNum type="arabicParenR" startAt="11"/>
            </a:pPr>
            <a:r>
              <a:rPr lang="en-GB" sz="1400" dirty="0" smtClean="0">
                <a:latin typeface="Impact" pitchFamily="34" charset="0"/>
              </a:rPr>
              <a:t>L </a:t>
            </a:r>
            <a:r>
              <a:rPr lang="en-GB" sz="1400" dirty="0">
                <a:latin typeface="Impact" pitchFamily="34" charset="0"/>
              </a:rPr>
              <a:t>= 4,  W = </a:t>
            </a:r>
            <a:r>
              <a:rPr lang="en-GB" sz="1400" dirty="0" smtClean="0">
                <a:latin typeface="Impact" pitchFamily="34" charset="0"/>
              </a:rPr>
              <a:t>4, </a:t>
            </a:r>
            <a:r>
              <a:rPr lang="en-GB" sz="1400" dirty="0">
                <a:latin typeface="Impact" pitchFamily="34" charset="0"/>
              </a:rPr>
              <a:t>H = </a:t>
            </a:r>
            <a:r>
              <a:rPr lang="en-GB" sz="1400" dirty="0" smtClean="0">
                <a:latin typeface="Impact" pitchFamily="34" charset="0"/>
              </a:rPr>
              <a:t>4  </a:t>
            </a:r>
            <a:r>
              <a:rPr lang="en-GB" sz="1400" dirty="0">
                <a:latin typeface="Impact" pitchFamily="34" charset="0"/>
              </a:rPr>
              <a:t>V = </a:t>
            </a:r>
            <a:r>
              <a:rPr lang="en-GB" sz="1400" dirty="0" smtClean="0">
                <a:latin typeface="Impact" pitchFamily="34" charset="0"/>
              </a:rPr>
              <a:t>?</a:t>
            </a:r>
          </a:p>
          <a:p>
            <a:pPr marL="342900" indent="-342900">
              <a:buFontTx/>
              <a:buAutoNum type="arabicParenR" startAt="11"/>
            </a:pPr>
            <a:r>
              <a:rPr lang="en-GB" sz="1400" dirty="0">
                <a:latin typeface="Impact" pitchFamily="34" charset="0"/>
              </a:rPr>
              <a:t>L = </a:t>
            </a:r>
            <a:r>
              <a:rPr lang="en-GB" sz="1400" dirty="0" smtClean="0">
                <a:latin typeface="Impact" pitchFamily="34" charset="0"/>
              </a:rPr>
              <a:t>9,  </a:t>
            </a:r>
            <a:r>
              <a:rPr lang="en-GB" sz="1400" dirty="0">
                <a:latin typeface="Impact" pitchFamily="34" charset="0"/>
              </a:rPr>
              <a:t>W = </a:t>
            </a:r>
            <a:r>
              <a:rPr lang="en-GB" sz="1400" dirty="0" smtClean="0">
                <a:latin typeface="Impact" pitchFamily="34" charset="0"/>
              </a:rPr>
              <a:t>9, </a:t>
            </a:r>
            <a:r>
              <a:rPr lang="en-GB" sz="1400" dirty="0">
                <a:latin typeface="Impact" pitchFamily="34" charset="0"/>
              </a:rPr>
              <a:t>H = </a:t>
            </a:r>
            <a:r>
              <a:rPr lang="en-GB" sz="1400" dirty="0" smtClean="0">
                <a:latin typeface="Impact" pitchFamily="34" charset="0"/>
              </a:rPr>
              <a:t>9  </a:t>
            </a:r>
            <a:r>
              <a:rPr lang="en-GB" sz="1400" dirty="0">
                <a:latin typeface="Impact" pitchFamily="34" charset="0"/>
              </a:rPr>
              <a:t>V = </a:t>
            </a:r>
            <a:r>
              <a:rPr lang="en-GB" sz="1400" dirty="0" smtClean="0">
                <a:latin typeface="Impact" pitchFamily="34" charset="0"/>
              </a:rPr>
              <a:t>?</a:t>
            </a:r>
            <a:endParaRPr lang="en-GB" sz="1400" dirty="0">
              <a:latin typeface="Impact" pitchFamily="34" charset="0"/>
            </a:endParaRPr>
          </a:p>
          <a:p>
            <a:pPr marL="342900" indent="-342900">
              <a:buFontTx/>
              <a:buAutoNum type="arabicParenR" startAt="11"/>
            </a:pPr>
            <a:r>
              <a:rPr lang="en-GB" sz="1400" dirty="0">
                <a:latin typeface="Impact" pitchFamily="34" charset="0"/>
              </a:rPr>
              <a:t>L = </a:t>
            </a:r>
            <a:r>
              <a:rPr lang="en-GB" sz="1400" dirty="0" smtClean="0">
                <a:latin typeface="Impact" pitchFamily="34" charset="0"/>
              </a:rPr>
              <a:t>3in,  </a:t>
            </a:r>
            <a:r>
              <a:rPr lang="en-GB" sz="1400" dirty="0">
                <a:latin typeface="Impact" pitchFamily="34" charset="0"/>
              </a:rPr>
              <a:t>W = 3</a:t>
            </a:r>
            <a:r>
              <a:rPr lang="en-GB" sz="1400" dirty="0" smtClean="0">
                <a:latin typeface="Impact" pitchFamily="34" charset="0"/>
              </a:rPr>
              <a:t>in, </a:t>
            </a:r>
            <a:r>
              <a:rPr lang="en-GB" sz="1400" dirty="0">
                <a:latin typeface="Impact" pitchFamily="34" charset="0"/>
              </a:rPr>
              <a:t>H = </a:t>
            </a:r>
            <a:r>
              <a:rPr lang="en-GB" sz="1400" dirty="0" smtClean="0">
                <a:latin typeface="Impact" pitchFamily="34" charset="0"/>
              </a:rPr>
              <a:t>3in  </a:t>
            </a:r>
            <a:r>
              <a:rPr lang="en-GB" sz="1400" dirty="0">
                <a:latin typeface="Impact" pitchFamily="34" charset="0"/>
              </a:rPr>
              <a:t>V = </a:t>
            </a:r>
            <a:r>
              <a:rPr lang="en-GB" sz="1400" dirty="0" smtClean="0">
                <a:latin typeface="Impact" pitchFamily="34" charset="0"/>
              </a:rPr>
              <a:t>?</a:t>
            </a:r>
            <a:endParaRPr lang="en-GB" sz="1400" dirty="0">
              <a:latin typeface="Impact" pitchFamily="34" charset="0"/>
            </a:endParaRPr>
          </a:p>
          <a:p>
            <a:pPr marL="342900" indent="-342900">
              <a:buFontTx/>
              <a:buAutoNum type="arabicParenR" startAt="11"/>
            </a:pPr>
            <a:r>
              <a:rPr lang="en-GB" sz="1400" dirty="0">
                <a:latin typeface="Impact" pitchFamily="34" charset="0"/>
              </a:rPr>
              <a:t>L = </a:t>
            </a:r>
            <a:r>
              <a:rPr lang="en-GB" sz="1400" dirty="0" smtClean="0">
                <a:latin typeface="Impact" pitchFamily="34" charset="0"/>
              </a:rPr>
              <a:t>1.5m,  </a:t>
            </a:r>
            <a:r>
              <a:rPr lang="en-GB" sz="1400" dirty="0">
                <a:latin typeface="Impact" pitchFamily="34" charset="0"/>
              </a:rPr>
              <a:t>W = </a:t>
            </a:r>
            <a:r>
              <a:rPr lang="en-GB" sz="1400" dirty="0" smtClean="0">
                <a:latin typeface="Impact" pitchFamily="34" charset="0"/>
              </a:rPr>
              <a:t>1.5m, </a:t>
            </a:r>
            <a:r>
              <a:rPr lang="en-GB" sz="1400" dirty="0">
                <a:latin typeface="Impact" pitchFamily="34" charset="0"/>
              </a:rPr>
              <a:t>H = </a:t>
            </a:r>
            <a:r>
              <a:rPr lang="en-GB" sz="1400" dirty="0" smtClean="0">
                <a:latin typeface="Impact" pitchFamily="34" charset="0"/>
              </a:rPr>
              <a:t>1.5m  </a:t>
            </a:r>
            <a:r>
              <a:rPr lang="en-GB" sz="1400" dirty="0">
                <a:latin typeface="Impact" pitchFamily="34" charset="0"/>
              </a:rPr>
              <a:t>V = </a:t>
            </a:r>
            <a:r>
              <a:rPr lang="en-GB" sz="1400" dirty="0" smtClean="0">
                <a:latin typeface="Impact" pitchFamily="34" charset="0"/>
              </a:rPr>
              <a:t>?</a:t>
            </a:r>
            <a:endParaRPr lang="en-GB" sz="1400" dirty="0">
              <a:latin typeface="Impact" pitchFamily="34" charset="0"/>
            </a:endParaRPr>
          </a:p>
          <a:p>
            <a:pPr marL="342900" indent="-342900">
              <a:buFontTx/>
              <a:buAutoNum type="arabicParenR" startAt="11"/>
            </a:pPr>
            <a:r>
              <a:rPr lang="en-GB" sz="1200" dirty="0">
                <a:latin typeface="Impact" pitchFamily="34" charset="0"/>
              </a:rPr>
              <a:t>L = </a:t>
            </a:r>
            <a:r>
              <a:rPr lang="en-GB" sz="1200" dirty="0" smtClean="0">
                <a:latin typeface="Impact" pitchFamily="34" charset="0"/>
              </a:rPr>
              <a:t>0.2cm,  </a:t>
            </a:r>
            <a:r>
              <a:rPr lang="en-GB" sz="1200" dirty="0">
                <a:latin typeface="Impact" pitchFamily="34" charset="0"/>
              </a:rPr>
              <a:t>W = </a:t>
            </a:r>
            <a:r>
              <a:rPr lang="en-GB" sz="1200" dirty="0" smtClean="0">
                <a:latin typeface="Impact" pitchFamily="34" charset="0"/>
              </a:rPr>
              <a:t>0.2cm, </a:t>
            </a:r>
            <a:r>
              <a:rPr lang="en-GB" sz="1200" dirty="0">
                <a:latin typeface="Impact" pitchFamily="34" charset="0"/>
              </a:rPr>
              <a:t>H = </a:t>
            </a:r>
            <a:r>
              <a:rPr lang="en-GB" sz="1200" dirty="0" smtClean="0">
                <a:latin typeface="Impact" pitchFamily="34" charset="0"/>
              </a:rPr>
              <a:t>0.2cm  </a:t>
            </a:r>
            <a:r>
              <a:rPr lang="en-GB" sz="1200" dirty="0">
                <a:latin typeface="Impact" pitchFamily="34" charset="0"/>
              </a:rPr>
              <a:t>V = </a:t>
            </a:r>
            <a:r>
              <a:rPr lang="en-GB" sz="1200" dirty="0" smtClean="0">
                <a:latin typeface="Impact" pitchFamily="34" charset="0"/>
              </a:rPr>
              <a:t>?</a:t>
            </a:r>
            <a:endParaRPr lang="en-GB" sz="1200" dirty="0">
              <a:latin typeface="Impact" pitchFamily="34" charset="0"/>
            </a:endParaRPr>
          </a:p>
          <a:p>
            <a:pPr marL="342900" indent="-342900">
              <a:buFontTx/>
              <a:buAutoNum type="arabicParenR" startAt="11"/>
            </a:pPr>
            <a:r>
              <a:rPr lang="en-GB" sz="1200" dirty="0">
                <a:latin typeface="Impact" pitchFamily="34" charset="0"/>
              </a:rPr>
              <a:t>L = </a:t>
            </a:r>
            <a:r>
              <a:rPr lang="en-GB" sz="1200" dirty="0" smtClean="0">
                <a:latin typeface="Impact" pitchFamily="34" charset="0"/>
              </a:rPr>
              <a:t>10km,  </a:t>
            </a:r>
            <a:r>
              <a:rPr lang="en-GB" sz="1200" dirty="0">
                <a:latin typeface="Impact" pitchFamily="34" charset="0"/>
              </a:rPr>
              <a:t>W = </a:t>
            </a:r>
            <a:r>
              <a:rPr lang="en-GB" sz="1200" dirty="0" smtClean="0">
                <a:latin typeface="Impact" pitchFamily="34" charset="0"/>
              </a:rPr>
              <a:t>10km, </a:t>
            </a:r>
            <a:r>
              <a:rPr lang="en-GB" sz="1200" dirty="0">
                <a:latin typeface="Impact" pitchFamily="34" charset="0"/>
              </a:rPr>
              <a:t>H = </a:t>
            </a:r>
            <a:r>
              <a:rPr lang="en-GB" sz="1200" dirty="0" smtClean="0">
                <a:latin typeface="Impact" pitchFamily="34" charset="0"/>
              </a:rPr>
              <a:t>10km  </a:t>
            </a:r>
            <a:r>
              <a:rPr lang="en-GB" sz="1200" dirty="0">
                <a:latin typeface="Impact" pitchFamily="34" charset="0"/>
              </a:rPr>
              <a:t>V = </a:t>
            </a:r>
            <a:r>
              <a:rPr lang="en-GB" sz="1200" dirty="0" smtClean="0">
                <a:latin typeface="Impact" pitchFamily="34" charset="0"/>
              </a:rPr>
              <a:t>?</a:t>
            </a:r>
            <a:endParaRPr lang="en-GB" sz="1200" dirty="0">
              <a:latin typeface="Impact" pitchFamily="34" charset="0"/>
            </a:endParaRPr>
          </a:p>
          <a:p>
            <a:endParaRPr lang="en-GB" sz="1400" dirty="0">
              <a:latin typeface="Impact" pitchFamily="34" charset="0"/>
            </a:endParaRPr>
          </a:p>
        </p:txBody>
      </p:sp>
      <p:sp>
        <p:nvSpPr>
          <p:cNvPr id="26" name="TextBox 25"/>
          <p:cNvSpPr txBox="1"/>
          <p:nvPr/>
        </p:nvSpPr>
        <p:spPr>
          <a:xfrm>
            <a:off x="3061478" y="1571347"/>
            <a:ext cx="3096344" cy="5016758"/>
          </a:xfrm>
          <a:prstGeom prst="rect">
            <a:avLst/>
          </a:prstGeom>
          <a:noFill/>
        </p:spPr>
        <p:txBody>
          <a:bodyPr wrap="square" rtlCol="0">
            <a:spAutoFit/>
          </a:bodyPr>
          <a:lstStyle/>
          <a:p>
            <a:r>
              <a:rPr lang="en-GB" sz="1400" dirty="0" smtClean="0">
                <a:latin typeface="Impact" pitchFamily="34" charset="0"/>
              </a:rPr>
              <a:t>Find the volume of the Pyramids</a:t>
            </a:r>
          </a:p>
          <a:p>
            <a:endParaRPr lang="en-GB" sz="1400" dirty="0">
              <a:latin typeface="Impact" pitchFamily="34" charset="0"/>
            </a:endParaRPr>
          </a:p>
          <a:p>
            <a:pPr marL="342900" indent="-342900">
              <a:buAutoNum type="arabicParenR"/>
            </a:pPr>
            <a:r>
              <a:rPr lang="en-GB" sz="1400" dirty="0" smtClean="0">
                <a:latin typeface="Impact" pitchFamily="34" charset="0"/>
              </a:rPr>
              <a:t>L = </a:t>
            </a:r>
            <a:r>
              <a:rPr lang="en-GB" sz="1400" dirty="0">
                <a:latin typeface="Impact" pitchFamily="34" charset="0"/>
              </a:rPr>
              <a:t>3</a:t>
            </a:r>
            <a:r>
              <a:rPr lang="en-GB" sz="1400" dirty="0" smtClean="0">
                <a:latin typeface="Impact" pitchFamily="34" charset="0"/>
              </a:rPr>
              <a:t>,  W = </a:t>
            </a:r>
            <a:r>
              <a:rPr lang="en-GB" sz="1400" dirty="0">
                <a:latin typeface="Impact" pitchFamily="34" charset="0"/>
              </a:rPr>
              <a:t>2</a:t>
            </a:r>
            <a:r>
              <a:rPr lang="en-GB" sz="1400" dirty="0" smtClean="0">
                <a:latin typeface="Impact" pitchFamily="34" charset="0"/>
              </a:rPr>
              <a:t>, H = 4  V = ?</a:t>
            </a:r>
          </a:p>
          <a:p>
            <a:pPr marL="342900" indent="-342900">
              <a:buFontTx/>
              <a:buAutoNum type="arabicParenR"/>
            </a:pPr>
            <a:r>
              <a:rPr lang="en-GB" sz="1400" dirty="0" smtClean="0">
                <a:latin typeface="Impact" pitchFamily="34" charset="0"/>
              </a:rPr>
              <a:t>L = 7,  W = 1, H = 1  V </a:t>
            </a:r>
            <a:r>
              <a:rPr lang="en-GB" sz="1400" dirty="0">
                <a:latin typeface="Impact" pitchFamily="34" charset="0"/>
              </a:rPr>
              <a:t>= </a:t>
            </a:r>
            <a:r>
              <a:rPr lang="en-GB" sz="1400" dirty="0" smtClean="0">
                <a:latin typeface="Impact" pitchFamily="34" charset="0"/>
              </a:rPr>
              <a:t>?</a:t>
            </a:r>
          </a:p>
          <a:p>
            <a:pPr marL="342900" indent="-342900">
              <a:buFontTx/>
              <a:buAutoNum type="arabicParenR"/>
            </a:pPr>
            <a:r>
              <a:rPr lang="en-GB" sz="1400" dirty="0" smtClean="0">
                <a:latin typeface="Impact" pitchFamily="34" charset="0"/>
              </a:rPr>
              <a:t>L </a:t>
            </a:r>
            <a:r>
              <a:rPr lang="en-GB" sz="1400" dirty="0">
                <a:latin typeface="Impact" pitchFamily="34" charset="0"/>
              </a:rPr>
              <a:t>= </a:t>
            </a:r>
            <a:r>
              <a:rPr lang="en-GB" sz="1400" dirty="0" smtClean="0">
                <a:latin typeface="Impact" pitchFamily="34" charset="0"/>
              </a:rPr>
              <a:t>9,  </a:t>
            </a:r>
            <a:r>
              <a:rPr lang="en-GB" sz="1400" dirty="0">
                <a:latin typeface="Impact" pitchFamily="34" charset="0"/>
              </a:rPr>
              <a:t>W = </a:t>
            </a:r>
            <a:r>
              <a:rPr lang="en-GB" sz="1400" dirty="0" smtClean="0">
                <a:latin typeface="Impact" pitchFamily="34" charset="0"/>
              </a:rPr>
              <a:t>5, </a:t>
            </a:r>
            <a:r>
              <a:rPr lang="en-GB" sz="1400" dirty="0">
                <a:latin typeface="Impact" pitchFamily="34" charset="0"/>
              </a:rPr>
              <a:t>H = </a:t>
            </a:r>
            <a:r>
              <a:rPr lang="en-GB" sz="1400" dirty="0" smtClean="0">
                <a:latin typeface="Impact" pitchFamily="34" charset="0"/>
              </a:rPr>
              <a:t>8  V </a:t>
            </a:r>
            <a:r>
              <a:rPr lang="en-GB" sz="1400" dirty="0">
                <a:latin typeface="Impact" pitchFamily="34" charset="0"/>
              </a:rPr>
              <a:t>= </a:t>
            </a:r>
            <a:r>
              <a:rPr lang="en-GB" sz="1400" dirty="0" smtClean="0">
                <a:latin typeface="Impact" pitchFamily="34" charset="0"/>
              </a:rPr>
              <a:t>?</a:t>
            </a:r>
            <a:endParaRPr lang="en-GB" sz="1400" dirty="0">
              <a:latin typeface="Impact" pitchFamily="34" charset="0"/>
            </a:endParaRPr>
          </a:p>
          <a:p>
            <a:pPr marL="342900" indent="-342900">
              <a:buFontTx/>
              <a:buAutoNum type="arabicParenR"/>
            </a:pPr>
            <a:r>
              <a:rPr lang="en-GB" sz="1400" dirty="0">
                <a:latin typeface="Impact" pitchFamily="34" charset="0"/>
              </a:rPr>
              <a:t>L = </a:t>
            </a:r>
            <a:r>
              <a:rPr lang="en-GB" sz="1400" dirty="0" smtClean="0">
                <a:latin typeface="Impact" pitchFamily="34" charset="0"/>
              </a:rPr>
              <a:t>0.5,  </a:t>
            </a:r>
            <a:r>
              <a:rPr lang="en-GB" sz="1400" dirty="0">
                <a:latin typeface="Impact" pitchFamily="34" charset="0"/>
              </a:rPr>
              <a:t>W = </a:t>
            </a:r>
            <a:r>
              <a:rPr lang="en-GB" sz="1400" dirty="0" smtClean="0">
                <a:latin typeface="Impact" pitchFamily="34" charset="0"/>
              </a:rPr>
              <a:t>3, </a:t>
            </a:r>
            <a:r>
              <a:rPr lang="en-GB" sz="1400" dirty="0">
                <a:latin typeface="Impact" pitchFamily="34" charset="0"/>
              </a:rPr>
              <a:t>H = </a:t>
            </a:r>
            <a:r>
              <a:rPr lang="en-GB" sz="1400" dirty="0" smtClean="0">
                <a:latin typeface="Impact" pitchFamily="34" charset="0"/>
              </a:rPr>
              <a:t>2  </a:t>
            </a:r>
            <a:r>
              <a:rPr lang="en-GB" sz="1400" dirty="0">
                <a:latin typeface="Impact" pitchFamily="34" charset="0"/>
              </a:rPr>
              <a:t>V = </a:t>
            </a:r>
            <a:r>
              <a:rPr lang="en-GB" sz="1400" dirty="0" smtClean="0">
                <a:latin typeface="Impact" pitchFamily="34" charset="0"/>
              </a:rPr>
              <a:t>?</a:t>
            </a:r>
            <a:endParaRPr lang="en-GB" sz="1400" dirty="0">
              <a:latin typeface="Impact" pitchFamily="34" charset="0"/>
            </a:endParaRPr>
          </a:p>
          <a:p>
            <a:pPr marL="342900" indent="-342900">
              <a:buFontTx/>
              <a:buAutoNum type="arabicParenR"/>
            </a:pPr>
            <a:r>
              <a:rPr lang="en-GB" sz="1400" dirty="0">
                <a:latin typeface="Impact" pitchFamily="34" charset="0"/>
              </a:rPr>
              <a:t>L = </a:t>
            </a:r>
            <a:r>
              <a:rPr lang="en-GB" sz="1400" dirty="0" smtClean="0">
                <a:latin typeface="Impact" pitchFamily="34" charset="0"/>
              </a:rPr>
              <a:t>6,  </a:t>
            </a:r>
            <a:r>
              <a:rPr lang="en-GB" sz="1400" dirty="0">
                <a:latin typeface="Impact" pitchFamily="34" charset="0"/>
              </a:rPr>
              <a:t>W = </a:t>
            </a:r>
            <a:r>
              <a:rPr lang="en-GB" sz="1400" dirty="0" smtClean="0">
                <a:latin typeface="Impact" pitchFamily="34" charset="0"/>
              </a:rPr>
              <a:t>3, </a:t>
            </a:r>
            <a:r>
              <a:rPr lang="en-GB" sz="1400" dirty="0">
                <a:latin typeface="Impact" pitchFamily="34" charset="0"/>
              </a:rPr>
              <a:t>H = </a:t>
            </a:r>
            <a:r>
              <a:rPr lang="en-GB" sz="1400" dirty="0" smtClean="0">
                <a:latin typeface="Impact" pitchFamily="34" charset="0"/>
              </a:rPr>
              <a:t>2.4  </a:t>
            </a:r>
            <a:r>
              <a:rPr lang="en-GB" sz="1400" dirty="0">
                <a:latin typeface="Impact" pitchFamily="34" charset="0"/>
              </a:rPr>
              <a:t>V = </a:t>
            </a:r>
            <a:r>
              <a:rPr lang="en-GB" sz="1400" dirty="0" smtClean="0">
                <a:latin typeface="Impact" pitchFamily="34" charset="0"/>
              </a:rPr>
              <a:t>?</a:t>
            </a:r>
            <a:endParaRPr lang="en-GB" sz="1400" dirty="0">
              <a:latin typeface="Impact" pitchFamily="34" charset="0"/>
            </a:endParaRPr>
          </a:p>
          <a:p>
            <a:pPr marL="342900" indent="-342900">
              <a:buFontTx/>
              <a:buAutoNum type="arabicParenR"/>
            </a:pPr>
            <a:r>
              <a:rPr lang="en-GB" sz="1200" dirty="0">
                <a:latin typeface="Impact" pitchFamily="34" charset="0"/>
              </a:rPr>
              <a:t>L = </a:t>
            </a:r>
            <a:r>
              <a:rPr lang="en-GB" sz="1200" dirty="0" smtClean="0">
                <a:latin typeface="Impact" pitchFamily="34" charset="0"/>
              </a:rPr>
              <a:t>800cm,  </a:t>
            </a:r>
            <a:r>
              <a:rPr lang="en-GB" sz="1200" dirty="0">
                <a:latin typeface="Impact" pitchFamily="34" charset="0"/>
              </a:rPr>
              <a:t>W = </a:t>
            </a:r>
            <a:r>
              <a:rPr lang="en-GB" sz="1200" dirty="0" smtClean="0">
                <a:latin typeface="Impact" pitchFamily="34" charset="0"/>
              </a:rPr>
              <a:t>200cm, </a:t>
            </a:r>
            <a:r>
              <a:rPr lang="en-GB" sz="1200" dirty="0">
                <a:latin typeface="Impact" pitchFamily="34" charset="0"/>
              </a:rPr>
              <a:t>H = </a:t>
            </a:r>
            <a:r>
              <a:rPr lang="en-GB" sz="1200" dirty="0" smtClean="0">
                <a:latin typeface="Impact" pitchFamily="34" charset="0"/>
              </a:rPr>
              <a:t>3m  </a:t>
            </a:r>
            <a:r>
              <a:rPr lang="en-GB" sz="1200" dirty="0">
                <a:latin typeface="Impact" pitchFamily="34" charset="0"/>
              </a:rPr>
              <a:t>V = </a:t>
            </a:r>
            <a:r>
              <a:rPr lang="en-GB" sz="1200" dirty="0" smtClean="0">
                <a:latin typeface="Impact" pitchFamily="34" charset="0"/>
              </a:rPr>
              <a:t>?</a:t>
            </a:r>
            <a:endParaRPr lang="en-GB" sz="1200" dirty="0">
              <a:latin typeface="Impact" pitchFamily="34" charset="0"/>
            </a:endParaRPr>
          </a:p>
          <a:p>
            <a:pPr marL="342900" indent="-342900">
              <a:buFontTx/>
              <a:buAutoNum type="arabicParenR"/>
            </a:pPr>
            <a:r>
              <a:rPr lang="en-GB" sz="1400" dirty="0">
                <a:latin typeface="Impact" pitchFamily="34" charset="0"/>
              </a:rPr>
              <a:t>L = </a:t>
            </a:r>
            <a:r>
              <a:rPr lang="en-GB" sz="1400" dirty="0" smtClean="0">
                <a:latin typeface="Impact" pitchFamily="34" charset="0"/>
              </a:rPr>
              <a:t>1mm,  </a:t>
            </a:r>
            <a:r>
              <a:rPr lang="en-GB" sz="1400" dirty="0">
                <a:latin typeface="Impact" pitchFamily="34" charset="0"/>
              </a:rPr>
              <a:t>W = </a:t>
            </a:r>
            <a:r>
              <a:rPr lang="en-GB" sz="1400" dirty="0" smtClean="0">
                <a:latin typeface="Impact" pitchFamily="34" charset="0"/>
              </a:rPr>
              <a:t>1mm, </a:t>
            </a:r>
            <a:r>
              <a:rPr lang="en-GB" sz="1400" dirty="0">
                <a:latin typeface="Impact" pitchFamily="34" charset="0"/>
              </a:rPr>
              <a:t>H = </a:t>
            </a:r>
            <a:r>
              <a:rPr lang="en-GB" sz="1400" dirty="0" smtClean="0">
                <a:latin typeface="Impact" pitchFamily="34" charset="0"/>
              </a:rPr>
              <a:t>3mm  </a:t>
            </a:r>
            <a:r>
              <a:rPr lang="en-GB" sz="1400" dirty="0">
                <a:latin typeface="Impact" pitchFamily="34" charset="0"/>
              </a:rPr>
              <a:t>V = </a:t>
            </a:r>
            <a:r>
              <a:rPr lang="en-GB" sz="1400" dirty="0" smtClean="0">
                <a:latin typeface="Impact" pitchFamily="34" charset="0"/>
              </a:rPr>
              <a:t>?</a:t>
            </a:r>
            <a:endParaRPr lang="en-GB" sz="1400" dirty="0">
              <a:latin typeface="Impact" pitchFamily="34" charset="0"/>
            </a:endParaRPr>
          </a:p>
          <a:p>
            <a:pPr marL="342900" indent="-342900">
              <a:buFontTx/>
              <a:buAutoNum type="arabicParenR"/>
            </a:pPr>
            <a:r>
              <a:rPr lang="en-GB" sz="1400" dirty="0">
                <a:latin typeface="Impact" pitchFamily="34" charset="0"/>
              </a:rPr>
              <a:t>L = </a:t>
            </a:r>
            <a:r>
              <a:rPr lang="en-GB" sz="1400" dirty="0" smtClean="0">
                <a:latin typeface="Impact" pitchFamily="34" charset="0"/>
              </a:rPr>
              <a:t>2.3km,  </a:t>
            </a:r>
            <a:r>
              <a:rPr lang="en-GB" sz="1400" dirty="0">
                <a:latin typeface="Impact" pitchFamily="34" charset="0"/>
              </a:rPr>
              <a:t>W = </a:t>
            </a:r>
            <a:r>
              <a:rPr lang="en-GB" sz="1400" dirty="0" smtClean="0">
                <a:latin typeface="Impact" pitchFamily="34" charset="0"/>
              </a:rPr>
              <a:t>1.9km, </a:t>
            </a:r>
            <a:r>
              <a:rPr lang="en-GB" sz="1400" dirty="0">
                <a:latin typeface="Impact" pitchFamily="34" charset="0"/>
              </a:rPr>
              <a:t>H = </a:t>
            </a:r>
            <a:r>
              <a:rPr lang="en-GB" sz="1400" dirty="0" smtClean="0">
                <a:latin typeface="Impact" pitchFamily="34" charset="0"/>
              </a:rPr>
              <a:t>1km  </a:t>
            </a:r>
            <a:r>
              <a:rPr lang="en-GB" sz="1400" dirty="0">
                <a:latin typeface="Impact" pitchFamily="34" charset="0"/>
              </a:rPr>
              <a:t>V = </a:t>
            </a:r>
            <a:r>
              <a:rPr lang="en-GB" sz="1400" dirty="0" smtClean="0">
                <a:latin typeface="Impact" pitchFamily="34" charset="0"/>
              </a:rPr>
              <a:t>?</a:t>
            </a:r>
            <a:endParaRPr lang="en-GB" sz="1400" dirty="0">
              <a:latin typeface="Impact" pitchFamily="34" charset="0"/>
            </a:endParaRPr>
          </a:p>
          <a:p>
            <a:pPr marL="342900" indent="-342900">
              <a:buFontTx/>
              <a:buAutoNum type="arabicParenR"/>
            </a:pPr>
            <a:r>
              <a:rPr lang="en-GB" sz="1400" dirty="0">
                <a:latin typeface="Impact" pitchFamily="34" charset="0"/>
              </a:rPr>
              <a:t>L = </a:t>
            </a:r>
            <a:r>
              <a:rPr lang="en-GB" sz="1400" dirty="0" smtClean="0">
                <a:latin typeface="Impact" pitchFamily="34" charset="0"/>
              </a:rPr>
              <a:t>6in,  </a:t>
            </a:r>
            <a:r>
              <a:rPr lang="en-GB" sz="1400" dirty="0">
                <a:latin typeface="Impact" pitchFamily="34" charset="0"/>
              </a:rPr>
              <a:t>W = </a:t>
            </a:r>
            <a:r>
              <a:rPr lang="en-GB" sz="1400" dirty="0" smtClean="0">
                <a:latin typeface="Impact" pitchFamily="34" charset="0"/>
              </a:rPr>
              <a:t>2in, </a:t>
            </a:r>
            <a:r>
              <a:rPr lang="en-GB" sz="1400" dirty="0">
                <a:latin typeface="Impact" pitchFamily="34" charset="0"/>
              </a:rPr>
              <a:t>H = </a:t>
            </a:r>
            <a:r>
              <a:rPr lang="en-GB" sz="1400" dirty="0" smtClean="0">
                <a:latin typeface="Impact" pitchFamily="34" charset="0"/>
              </a:rPr>
              <a:t>1 </a:t>
            </a:r>
            <a:r>
              <a:rPr lang="en-GB" sz="1400" dirty="0" err="1" smtClean="0">
                <a:latin typeface="Impact" pitchFamily="34" charset="0"/>
              </a:rPr>
              <a:t>ft</a:t>
            </a:r>
            <a:r>
              <a:rPr lang="en-GB" sz="1400" dirty="0" smtClean="0">
                <a:latin typeface="Impact" pitchFamily="34" charset="0"/>
              </a:rPr>
              <a:t>  </a:t>
            </a:r>
            <a:r>
              <a:rPr lang="en-GB" sz="1400" dirty="0">
                <a:latin typeface="Impact" pitchFamily="34" charset="0"/>
              </a:rPr>
              <a:t>V = </a:t>
            </a:r>
            <a:r>
              <a:rPr lang="en-GB" sz="1400" dirty="0" smtClean="0">
                <a:latin typeface="Impact" pitchFamily="34" charset="0"/>
              </a:rPr>
              <a:t>?</a:t>
            </a:r>
            <a:endParaRPr lang="en-GB" sz="1400" dirty="0">
              <a:latin typeface="Impact" pitchFamily="34" charset="0"/>
            </a:endParaRPr>
          </a:p>
          <a:p>
            <a:endParaRPr lang="en-GB" sz="1400" dirty="0" smtClean="0">
              <a:latin typeface="Impact" pitchFamily="34" charset="0"/>
            </a:endParaRPr>
          </a:p>
          <a:p>
            <a:endParaRPr lang="en-GB" sz="1400" dirty="0" smtClean="0">
              <a:latin typeface="Impact" pitchFamily="34" charset="0"/>
            </a:endParaRPr>
          </a:p>
          <a:p>
            <a:r>
              <a:rPr lang="en-GB" sz="1400" dirty="0">
                <a:latin typeface="Impact" pitchFamily="34" charset="0"/>
              </a:rPr>
              <a:t>Find the volume of the </a:t>
            </a:r>
            <a:r>
              <a:rPr lang="en-GB" sz="1400" dirty="0" smtClean="0">
                <a:latin typeface="Impact" pitchFamily="34" charset="0"/>
              </a:rPr>
              <a:t>Cones</a:t>
            </a:r>
          </a:p>
          <a:p>
            <a:endParaRPr lang="en-GB" sz="1400" dirty="0">
              <a:latin typeface="Impact" pitchFamily="34" charset="0"/>
            </a:endParaRPr>
          </a:p>
          <a:p>
            <a:pPr marL="342900" indent="-342900">
              <a:buAutoNum type="arabicParenR" startAt="10"/>
            </a:pPr>
            <a:r>
              <a:rPr lang="en-GB" sz="1400" dirty="0" smtClean="0">
                <a:latin typeface="Impact" pitchFamily="34" charset="0"/>
              </a:rPr>
              <a:t>r=9	L= 3        V </a:t>
            </a:r>
            <a:r>
              <a:rPr lang="en-GB" sz="1400" dirty="0">
                <a:latin typeface="Impact" pitchFamily="34" charset="0"/>
              </a:rPr>
              <a:t>= </a:t>
            </a:r>
            <a:r>
              <a:rPr lang="en-GB" sz="1400" dirty="0" smtClean="0">
                <a:latin typeface="Impact" pitchFamily="34" charset="0"/>
              </a:rPr>
              <a:t>?</a:t>
            </a:r>
          </a:p>
          <a:p>
            <a:pPr marL="342900" indent="-342900">
              <a:buFontTx/>
              <a:buAutoNum type="arabicParenR" startAt="10"/>
            </a:pPr>
            <a:r>
              <a:rPr lang="en-GB" sz="1400" dirty="0" smtClean="0">
                <a:latin typeface="Impact" pitchFamily="34" charset="0"/>
              </a:rPr>
              <a:t>r=0.5</a:t>
            </a:r>
            <a:r>
              <a:rPr lang="en-GB" sz="1400" dirty="0">
                <a:latin typeface="Impact" pitchFamily="34" charset="0"/>
              </a:rPr>
              <a:t>	</a:t>
            </a:r>
            <a:r>
              <a:rPr lang="en-GB" sz="1400" dirty="0" smtClean="0">
                <a:latin typeface="Impact" pitchFamily="34" charset="0"/>
              </a:rPr>
              <a:t>L= 5        V </a:t>
            </a:r>
            <a:r>
              <a:rPr lang="en-GB" sz="1400" dirty="0">
                <a:latin typeface="Impact" pitchFamily="34" charset="0"/>
              </a:rPr>
              <a:t>= ?</a:t>
            </a:r>
          </a:p>
          <a:p>
            <a:pPr marL="342900" indent="-342900">
              <a:buFontTx/>
              <a:buAutoNum type="arabicParenR" startAt="10"/>
            </a:pPr>
            <a:r>
              <a:rPr lang="en-GB" sz="1400" dirty="0" smtClean="0">
                <a:latin typeface="Impact" pitchFamily="34" charset="0"/>
              </a:rPr>
              <a:t>r=100cm   L= 2m        V </a:t>
            </a:r>
            <a:r>
              <a:rPr lang="en-GB" sz="1400" dirty="0">
                <a:latin typeface="Impact" pitchFamily="34" charset="0"/>
              </a:rPr>
              <a:t>= ?</a:t>
            </a:r>
          </a:p>
          <a:p>
            <a:pPr marL="342900" indent="-342900">
              <a:buFontTx/>
              <a:buAutoNum type="arabicParenR" startAt="10"/>
            </a:pPr>
            <a:r>
              <a:rPr lang="en-GB" sz="1400" dirty="0" smtClean="0">
                <a:latin typeface="Impact" pitchFamily="34" charset="0"/>
              </a:rPr>
              <a:t>d=7</a:t>
            </a:r>
            <a:r>
              <a:rPr lang="en-GB" sz="1400" dirty="0">
                <a:latin typeface="Impact" pitchFamily="34" charset="0"/>
              </a:rPr>
              <a:t>	</a:t>
            </a:r>
            <a:r>
              <a:rPr lang="en-GB" sz="1400" dirty="0" smtClean="0">
                <a:latin typeface="Impact" pitchFamily="34" charset="0"/>
              </a:rPr>
              <a:t>L=16         V </a:t>
            </a:r>
            <a:r>
              <a:rPr lang="en-GB" sz="1400" dirty="0">
                <a:latin typeface="Impact" pitchFamily="34" charset="0"/>
              </a:rPr>
              <a:t>= ?</a:t>
            </a:r>
          </a:p>
          <a:p>
            <a:pPr marL="342900" indent="-342900">
              <a:buFontTx/>
              <a:buAutoNum type="arabicParenR" startAt="10"/>
            </a:pPr>
            <a:r>
              <a:rPr lang="en-GB" sz="1400" dirty="0" smtClean="0">
                <a:latin typeface="Impact" pitchFamily="34" charset="0"/>
              </a:rPr>
              <a:t>d=3.4 in   L=8 in        V </a:t>
            </a:r>
            <a:r>
              <a:rPr lang="en-GB" sz="1400" dirty="0">
                <a:latin typeface="Impact" pitchFamily="34" charset="0"/>
              </a:rPr>
              <a:t>= ?</a:t>
            </a:r>
          </a:p>
          <a:p>
            <a:pPr marL="342900" indent="-342900">
              <a:buFontTx/>
              <a:buAutoNum type="arabicParenR" startAt="10"/>
            </a:pPr>
            <a:r>
              <a:rPr lang="en-GB" sz="1400" dirty="0" smtClean="0">
                <a:latin typeface="Impact" pitchFamily="34" charset="0"/>
              </a:rPr>
              <a:t>d=26</a:t>
            </a:r>
            <a:r>
              <a:rPr lang="en-GB" sz="1400" dirty="0">
                <a:latin typeface="Impact" pitchFamily="34" charset="0"/>
              </a:rPr>
              <a:t>	</a:t>
            </a:r>
            <a:r>
              <a:rPr lang="en-GB" sz="1400" dirty="0" smtClean="0">
                <a:latin typeface="Impact" pitchFamily="34" charset="0"/>
              </a:rPr>
              <a:t>L=30         V </a:t>
            </a:r>
            <a:r>
              <a:rPr lang="en-GB" sz="1400" dirty="0">
                <a:latin typeface="Impact" pitchFamily="34" charset="0"/>
              </a:rPr>
              <a:t>= ?</a:t>
            </a:r>
          </a:p>
          <a:p>
            <a:endParaRPr lang="en-GB" sz="1400" dirty="0">
              <a:latin typeface="Impact" pitchFamily="34" charset="0"/>
            </a:endParaRPr>
          </a:p>
          <a:p>
            <a:endParaRPr lang="en-GB" sz="1400" dirty="0">
              <a:latin typeface="Impact" pitchFamily="34" charset="0"/>
            </a:endParaRPr>
          </a:p>
        </p:txBody>
      </p:sp>
      <p:sp>
        <p:nvSpPr>
          <p:cNvPr id="27" name="TextBox 26"/>
          <p:cNvSpPr txBox="1"/>
          <p:nvPr/>
        </p:nvSpPr>
        <p:spPr>
          <a:xfrm>
            <a:off x="5961166" y="1611550"/>
            <a:ext cx="3024336" cy="5047536"/>
          </a:xfrm>
          <a:prstGeom prst="rect">
            <a:avLst/>
          </a:prstGeom>
          <a:noFill/>
        </p:spPr>
        <p:txBody>
          <a:bodyPr wrap="square" rtlCol="0">
            <a:spAutoFit/>
          </a:bodyPr>
          <a:lstStyle/>
          <a:p>
            <a:r>
              <a:rPr lang="en-GB" sz="1400" dirty="0" smtClean="0">
                <a:latin typeface="Impact" pitchFamily="34" charset="0"/>
              </a:rPr>
              <a:t>Find the volume of the Spheres</a:t>
            </a:r>
          </a:p>
          <a:p>
            <a:endParaRPr lang="en-GB" sz="1400" dirty="0">
              <a:latin typeface="Impact" pitchFamily="34" charset="0"/>
            </a:endParaRPr>
          </a:p>
          <a:p>
            <a:pPr marL="342900" indent="-342900">
              <a:buAutoNum type="arabicParenR"/>
            </a:pPr>
            <a:r>
              <a:rPr lang="en-GB" sz="1400" dirty="0" smtClean="0">
                <a:latin typeface="Impact" pitchFamily="34" charset="0"/>
              </a:rPr>
              <a:t>r=45cm     </a:t>
            </a:r>
            <a:r>
              <a:rPr lang="en-GB" sz="1400" dirty="0">
                <a:latin typeface="Impact" pitchFamily="34" charset="0"/>
              </a:rPr>
              <a:t>V = </a:t>
            </a:r>
            <a:r>
              <a:rPr lang="en-GB" sz="1400" dirty="0" smtClean="0">
                <a:latin typeface="Impact" pitchFamily="34" charset="0"/>
              </a:rPr>
              <a:t>?</a:t>
            </a:r>
          </a:p>
          <a:p>
            <a:pPr marL="342900" indent="-342900">
              <a:buFontTx/>
              <a:buAutoNum type="arabicParenR"/>
            </a:pPr>
            <a:r>
              <a:rPr lang="en-GB" sz="1400" dirty="0" smtClean="0">
                <a:latin typeface="Impact" pitchFamily="34" charset="0"/>
              </a:rPr>
              <a:t>r=1 mile     </a:t>
            </a:r>
            <a:r>
              <a:rPr lang="en-GB" sz="1400" dirty="0">
                <a:latin typeface="Impact" pitchFamily="34" charset="0"/>
              </a:rPr>
              <a:t>V = ?</a:t>
            </a:r>
          </a:p>
          <a:p>
            <a:pPr marL="342900" indent="-342900">
              <a:buFontTx/>
              <a:buAutoNum type="arabicParenR"/>
            </a:pPr>
            <a:r>
              <a:rPr lang="en-GB" sz="1400" dirty="0" smtClean="0">
                <a:latin typeface="Impact" pitchFamily="34" charset="0"/>
              </a:rPr>
              <a:t>r=17in     </a:t>
            </a:r>
            <a:r>
              <a:rPr lang="en-GB" sz="1400" dirty="0">
                <a:latin typeface="Impact" pitchFamily="34" charset="0"/>
              </a:rPr>
              <a:t>V = ?</a:t>
            </a:r>
          </a:p>
          <a:p>
            <a:pPr marL="342900" indent="-342900">
              <a:buFontTx/>
              <a:buAutoNum type="arabicParenR"/>
            </a:pPr>
            <a:r>
              <a:rPr lang="en-GB" sz="1400" dirty="0" smtClean="0">
                <a:latin typeface="Impact" pitchFamily="34" charset="0"/>
              </a:rPr>
              <a:t>r=80ft     </a:t>
            </a:r>
            <a:r>
              <a:rPr lang="en-GB" sz="1400" dirty="0">
                <a:latin typeface="Impact" pitchFamily="34" charset="0"/>
              </a:rPr>
              <a:t>V = ?</a:t>
            </a:r>
          </a:p>
          <a:p>
            <a:pPr marL="342900" indent="-342900">
              <a:buFontTx/>
              <a:buAutoNum type="arabicParenR"/>
            </a:pPr>
            <a:r>
              <a:rPr lang="en-GB" sz="1400" dirty="0" smtClean="0">
                <a:latin typeface="Impact" pitchFamily="34" charset="0"/>
              </a:rPr>
              <a:t>r=20cm     </a:t>
            </a:r>
            <a:r>
              <a:rPr lang="en-GB" sz="1400" dirty="0">
                <a:latin typeface="Impact" pitchFamily="34" charset="0"/>
              </a:rPr>
              <a:t>V = ?</a:t>
            </a:r>
          </a:p>
          <a:p>
            <a:pPr marL="342900" indent="-342900">
              <a:buFontTx/>
              <a:buAutoNum type="arabicParenR"/>
            </a:pPr>
            <a:r>
              <a:rPr lang="en-GB" sz="1400" dirty="0" smtClean="0">
                <a:latin typeface="Impact" pitchFamily="34" charset="0"/>
              </a:rPr>
              <a:t>r=90m     </a:t>
            </a:r>
            <a:r>
              <a:rPr lang="en-GB" sz="1400" dirty="0">
                <a:latin typeface="Impact" pitchFamily="34" charset="0"/>
              </a:rPr>
              <a:t>V = ?</a:t>
            </a:r>
          </a:p>
          <a:p>
            <a:pPr marL="342900" indent="-342900">
              <a:buFontTx/>
              <a:buAutoNum type="arabicParenR"/>
            </a:pPr>
            <a:r>
              <a:rPr lang="en-GB" sz="1400" dirty="0" smtClean="0">
                <a:latin typeface="Impact" pitchFamily="34" charset="0"/>
              </a:rPr>
              <a:t>r=0.5cm     </a:t>
            </a:r>
            <a:r>
              <a:rPr lang="en-GB" sz="1400" dirty="0">
                <a:latin typeface="Impact" pitchFamily="34" charset="0"/>
              </a:rPr>
              <a:t>V = ?</a:t>
            </a:r>
          </a:p>
          <a:p>
            <a:pPr marL="342900" indent="-342900">
              <a:buFontTx/>
              <a:buAutoNum type="arabicParenR"/>
            </a:pPr>
            <a:r>
              <a:rPr lang="en-GB" sz="1400" dirty="0" smtClean="0">
                <a:latin typeface="Impact" pitchFamily="34" charset="0"/>
              </a:rPr>
              <a:t>r=6mm     </a:t>
            </a:r>
            <a:r>
              <a:rPr lang="en-GB" sz="1400" dirty="0">
                <a:latin typeface="Impact" pitchFamily="34" charset="0"/>
              </a:rPr>
              <a:t>V = ?</a:t>
            </a:r>
          </a:p>
          <a:p>
            <a:pPr marL="342900" indent="-342900">
              <a:buFontTx/>
              <a:buAutoNum type="arabicParenR"/>
            </a:pPr>
            <a:r>
              <a:rPr lang="en-GB" sz="1400" dirty="0" smtClean="0">
                <a:latin typeface="Impact" pitchFamily="34" charset="0"/>
              </a:rPr>
              <a:t>r=9.2 </a:t>
            </a:r>
            <a:r>
              <a:rPr lang="en-GB" sz="1400" dirty="0" err="1" smtClean="0">
                <a:latin typeface="Impact" pitchFamily="34" charset="0"/>
              </a:rPr>
              <a:t>ft</a:t>
            </a:r>
            <a:r>
              <a:rPr lang="en-GB" sz="1400" dirty="0" smtClean="0">
                <a:latin typeface="Impact" pitchFamily="34" charset="0"/>
              </a:rPr>
              <a:t>    </a:t>
            </a:r>
            <a:r>
              <a:rPr lang="en-GB" sz="1400" dirty="0">
                <a:latin typeface="Impact" pitchFamily="34" charset="0"/>
              </a:rPr>
              <a:t>V = ?</a:t>
            </a:r>
          </a:p>
          <a:p>
            <a:endParaRPr lang="en-GB" sz="1400" dirty="0">
              <a:latin typeface="Impact" pitchFamily="34" charset="0"/>
            </a:endParaRPr>
          </a:p>
          <a:p>
            <a:endParaRPr lang="en-GB" sz="1400" dirty="0" smtClean="0">
              <a:latin typeface="Impact" pitchFamily="34" charset="0"/>
            </a:endParaRPr>
          </a:p>
          <a:p>
            <a:r>
              <a:rPr lang="en-GB" sz="1400" dirty="0">
                <a:latin typeface="Impact" pitchFamily="34" charset="0"/>
              </a:rPr>
              <a:t>Find the volume of the </a:t>
            </a:r>
            <a:r>
              <a:rPr lang="en-GB" sz="1400" dirty="0" smtClean="0">
                <a:latin typeface="Impact" pitchFamily="34" charset="0"/>
              </a:rPr>
              <a:t>Cylinders</a:t>
            </a:r>
          </a:p>
          <a:p>
            <a:endParaRPr lang="en-GB" sz="1400" dirty="0">
              <a:latin typeface="Impact" pitchFamily="34" charset="0"/>
            </a:endParaRPr>
          </a:p>
          <a:p>
            <a:pPr marL="342900" indent="-342900">
              <a:buAutoNum type="arabicParenR" startAt="10"/>
            </a:pPr>
            <a:r>
              <a:rPr lang="en-GB" sz="1400" dirty="0" smtClean="0">
                <a:latin typeface="Impact" pitchFamily="34" charset="0"/>
              </a:rPr>
              <a:t>L </a:t>
            </a:r>
            <a:r>
              <a:rPr lang="en-GB" sz="1400" dirty="0">
                <a:latin typeface="Impact" pitchFamily="34" charset="0"/>
              </a:rPr>
              <a:t>= </a:t>
            </a:r>
            <a:r>
              <a:rPr lang="en-GB" sz="1400" dirty="0" smtClean="0">
                <a:latin typeface="Impact" pitchFamily="34" charset="0"/>
              </a:rPr>
              <a:t>2cm, r = 5cm  </a:t>
            </a:r>
            <a:r>
              <a:rPr lang="en-GB" sz="1400" dirty="0">
                <a:latin typeface="Impact" pitchFamily="34" charset="0"/>
              </a:rPr>
              <a:t>V = </a:t>
            </a:r>
            <a:r>
              <a:rPr lang="en-GB" sz="1400" dirty="0" smtClean="0">
                <a:latin typeface="Impact" pitchFamily="34" charset="0"/>
              </a:rPr>
              <a:t>?</a:t>
            </a:r>
          </a:p>
          <a:p>
            <a:pPr marL="342900" indent="-342900">
              <a:buFontTx/>
              <a:buAutoNum type="arabicParenR" startAt="10"/>
            </a:pPr>
            <a:r>
              <a:rPr lang="en-GB" sz="1400" dirty="0">
                <a:latin typeface="Impact" pitchFamily="34" charset="0"/>
              </a:rPr>
              <a:t>L = </a:t>
            </a:r>
            <a:r>
              <a:rPr lang="en-GB" sz="1400" dirty="0" smtClean="0">
                <a:latin typeface="Impact" pitchFamily="34" charset="0"/>
              </a:rPr>
              <a:t>7m</a:t>
            </a:r>
            <a:r>
              <a:rPr lang="en-GB" sz="1400" dirty="0">
                <a:latin typeface="Impact" pitchFamily="34" charset="0"/>
              </a:rPr>
              <a:t>, r = </a:t>
            </a:r>
            <a:r>
              <a:rPr lang="en-GB" sz="1400" dirty="0" smtClean="0">
                <a:latin typeface="Impact" pitchFamily="34" charset="0"/>
              </a:rPr>
              <a:t>18m  </a:t>
            </a:r>
            <a:r>
              <a:rPr lang="en-GB" sz="1400" dirty="0">
                <a:latin typeface="Impact" pitchFamily="34" charset="0"/>
              </a:rPr>
              <a:t>V = ?</a:t>
            </a:r>
          </a:p>
          <a:p>
            <a:pPr marL="342900" indent="-342900">
              <a:buFontTx/>
              <a:buAutoNum type="arabicParenR" startAt="10"/>
            </a:pPr>
            <a:r>
              <a:rPr lang="en-GB" sz="1400" dirty="0">
                <a:latin typeface="Impact" pitchFamily="34" charset="0"/>
              </a:rPr>
              <a:t>L = </a:t>
            </a:r>
            <a:r>
              <a:rPr lang="en-GB" sz="1400" dirty="0" smtClean="0">
                <a:latin typeface="Impact" pitchFamily="34" charset="0"/>
              </a:rPr>
              <a:t>5 </a:t>
            </a:r>
            <a:r>
              <a:rPr lang="en-GB" sz="1400" dirty="0" err="1" smtClean="0">
                <a:latin typeface="Impact" pitchFamily="34" charset="0"/>
              </a:rPr>
              <a:t>ft</a:t>
            </a:r>
            <a:r>
              <a:rPr lang="en-GB" sz="1400" dirty="0" smtClean="0">
                <a:latin typeface="Impact" pitchFamily="34" charset="0"/>
              </a:rPr>
              <a:t>, </a:t>
            </a:r>
            <a:r>
              <a:rPr lang="en-GB" sz="1400" dirty="0">
                <a:latin typeface="Impact" pitchFamily="34" charset="0"/>
              </a:rPr>
              <a:t>r = </a:t>
            </a:r>
            <a:r>
              <a:rPr lang="en-GB" sz="1400" dirty="0" smtClean="0">
                <a:latin typeface="Impact" pitchFamily="34" charset="0"/>
              </a:rPr>
              <a:t>5 </a:t>
            </a:r>
            <a:r>
              <a:rPr lang="en-GB" sz="1400" dirty="0" err="1" smtClean="0">
                <a:latin typeface="Impact" pitchFamily="34" charset="0"/>
              </a:rPr>
              <a:t>ft</a:t>
            </a:r>
            <a:r>
              <a:rPr lang="en-GB" sz="1400" dirty="0" smtClean="0">
                <a:latin typeface="Impact" pitchFamily="34" charset="0"/>
              </a:rPr>
              <a:t>  </a:t>
            </a:r>
            <a:r>
              <a:rPr lang="en-GB" sz="1400" dirty="0">
                <a:latin typeface="Impact" pitchFamily="34" charset="0"/>
              </a:rPr>
              <a:t>V = ?</a:t>
            </a:r>
          </a:p>
          <a:p>
            <a:pPr marL="342900" indent="-342900">
              <a:buFontTx/>
              <a:buAutoNum type="arabicParenR" startAt="10"/>
            </a:pPr>
            <a:r>
              <a:rPr lang="en-GB" sz="1400" dirty="0">
                <a:latin typeface="Impact" pitchFamily="34" charset="0"/>
              </a:rPr>
              <a:t>L = </a:t>
            </a:r>
            <a:r>
              <a:rPr lang="en-GB" sz="1400" dirty="0" smtClean="0">
                <a:latin typeface="Impact" pitchFamily="34" charset="0"/>
              </a:rPr>
              <a:t>90, </a:t>
            </a:r>
            <a:r>
              <a:rPr lang="en-GB" sz="1400" dirty="0">
                <a:latin typeface="Impact" pitchFamily="34" charset="0"/>
              </a:rPr>
              <a:t>r = </a:t>
            </a:r>
            <a:r>
              <a:rPr lang="en-GB" sz="1400" dirty="0" smtClean="0">
                <a:latin typeface="Impact" pitchFamily="34" charset="0"/>
              </a:rPr>
              <a:t>20   </a:t>
            </a:r>
            <a:r>
              <a:rPr lang="en-GB" sz="1400" dirty="0">
                <a:latin typeface="Impact" pitchFamily="34" charset="0"/>
              </a:rPr>
              <a:t>V = ?</a:t>
            </a:r>
          </a:p>
          <a:p>
            <a:pPr marL="342900" indent="-342900">
              <a:buFontTx/>
              <a:buAutoNum type="arabicParenR" startAt="10"/>
            </a:pPr>
            <a:r>
              <a:rPr lang="en-GB" sz="1400" dirty="0">
                <a:latin typeface="Impact" pitchFamily="34" charset="0"/>
              </a:rPr>
              <a:t>L = </a:t>
            </a:r>
            <a:r>
              <a:rPr lang="en-GB" sz="1400" dirty="0" smtClean="0">
                <a:latin typeface="Impact" pitchFamily="34" charset="0"/>
              </a:rPr>
              <a:t>1 km, </a:t>
            </a:r>
            <a:r>
              <a:rPr lang="en-GB" sz="1400" dirty="0">
                <a:latin typeface="Impact" pitchFamily="34" charset="0"/>
              </a:rPr>
              <a:t>r = </a:t>
            </a:r>
            <a:r>
              <a:rPr lang="en-GB" sz="1400" dirty="0" smtClean="0">
                <a:latin typeface="Impact" pitchFamily="34" charset="0"/>
              </a:rPr>
              <a:t>4m  </a:t>
            </a:r>
            <a:r>
              <a:rPr lang="en-GB" sz="1400" dirty="0">
                <a:latin typeface="Impact" pitchFamily="34" charset="0"/>
              </a:rPr>
              <a:t>V = ?</a:t>
            </a:r>
          </a:p>
          <a:p>
            <a:pPr marL="342900" indent="-342900">
              <a:buFontTx/>
              <a:buAutoNum type="arabicParenR" startAt="10"/>
            </a:pPr>
            <a:r>
              <a:rPr lang="en-GB" sz="1400" dirty="0">
                <a:latin typeface="Impact" pitchFamily="34" charset="0"/>
              </a:rPr>
              <a:t>L = </a:t>
            </a:r>
            <a:r>
              <a:rPr lang="en-GB" sz="1400" dirty="0" smtClean="0">
                <a:latin typeface="Impact" pitchFamily="34" charset="0"/>
              </a:rPr>
              <a:t>2miles, </a:t>
            </a:r>
            <a:r>
              <a:rPr lang="en-GB" sz="1400" dirty="0">
                <a:latin typeface="Impact" pitchFamily="34" charset="0"/>
              </a:rPr>
              <a:t>r = </a:t>
            </a:r>
            <a:r>
              <a:rPr lang="en-GB" sz="1400" dirty="0" smtClean="0">
                <a:latin typeface="Impact" pitchFamily="34" charset="0"/>
              </a:rPr>
              <a:t>30ft  </a:t>
            </a:r>
            <a:r>
              <a:rPr lang="en-GB" sz="1400" dirty="0">
                <a:latin typeface="Impact" pitchFamily="34" charset="0"/>
              </a:rPr>
              <a:t>V = ?</a:t>
            </a:r>
          </a:p>
          <a:p>
            <a:pPr marL="342900" indent="-342900">
              <a:buAutoNum type="arabicParenR" startAt="10"/>
            </a:pPr>
            <a:endParaRPr lang="en-GB" sz="1400" dirty="0">
              <a:latin typeface="Impact" pitchFamily="34" charset="0"/>
            </a:endParaRPr>
          </a:p>
          <a:p>
            <a:endParaRPr lang="en-GB" sz="1400" dirty="0">
              <a:latin typeface="Impact" pitchFamily="34" charset="0"/>
            </a:endParaRPr>
          </a:p>
        </p:txBody>
      </p:sp>
      <p:sp>
        <p:nvSpPr>
          <p:cNvPr id="4" name="Rectangle 3"/>
          <p:cNvSpPr/>
          <p:nvPr/>
        </p:nvSpPr>
        <p:spPr>
          <a:xfrm>
            <a:off x="1942655" y="4437069"/>
            <a:ext cx="682687" cy="30777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GB" sz="1400" b="1" spc="50" dirty="0" smtClean="0">
                <a:ln w="12700" cmpd="sng">
                  <a:solidFill>
                    <a:schemeClr val="tx1">
                      <a:lumMod val="75000"/>
                      <a:lumOff val="25000"/>
                    </a:schemeClr>
                  </a:solidFill>
                  <a:prstDash val="solid"/>
                </a:ln>
                <a:solidFill>
                  <a:srgbClr val="7030A0"/>
                </a:solidFill>
                <a:effectLst/>
                <a:latin typeface="Copperplate Gothic Light" pitchFamily="34" charset="0"/>
              </a:rPr>
              <a:t>V=L</a:t>
            </a:r>
            <a:r>
              <a:rPr lang="en-GB" sz="1400" b="1" spc="50" baseline="30000" dirty="0" smtClean="0">
                <a:ln w="12700" cmpd="sng">
                  <a:solidFill>
                    <a:schemeClr val="tx1">
                      <a:lumMod val="75000"/>
                      <a:lumOff val="25000"/>
                    </a:schemeClr>
                  </a:solidFill>
                  <a:prstDash val="solid"/>
                </a:ln>
                <a:solidFill>
                  <a:srgbClr val="7030A0"/>
                </a:solidFill>
                <a:effectLst/>
                <a:latin typeface="Copperplate Gothic Light" pitchFamily="34" charset="0"/>
              </a:rPr>
              <a:t>3</a:t>
            </a:r>
            <a:endParaRPr lang="en-GB" sz="5400" b="1" cap="none" spc="0" baseline="30000" dirty="0">
              <a:ln w="12700" cmpd="sng">
                <a:solidFill>
                  <a:schemeClr val="tx1">
                    <a:lumMod val="75000"/>
                    <a:lumOff val="25000"/>
                  </a:schemeClr>
                </a:solidFill>
                <a:prstDash val="solid"/>
              </a:ln>
              <a:solidFill>
                <a:srgbClr val="7030A0"/>
              </a:solidFill>
              <a:effectLst/>
              <a:latin typeface="Copperplate Gothic Light" pitchFamily="34" charset="0"/>
            </a:endParaRPr>
          </a:p>
        </p:txBody>
      </p:sp>
      <p:sp>
        <p:nvSpPr>
          <p:cNvPr id="28" name="Rectangle 27"/>
          <p:cNvSpPr/>
          <p:nvPr/>
        </p:nvSpPr>
        <p:spPr>
          <a:xfrm>
            <a:off x="1602105" y="1772815"/>
            <a:ext cx="880370" cy="30777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GB" sz="1400" b="1" spc="50" dirty="0" smtClean="0">
                <a:ln w="12700" cmpd="sng">
                  <a:solidFill>
                    <a:schemeClr val="tx1">
                      <a:lumMod val="75000"/>
                      <a:lumOff val="25000"/>
                    </a:schemeClr>
                  </a:solidFill>
                  <a:prstDash val="solid"/>
                </a:ln>
                <a:solidFill>
                  <a:srgbClr val="7030A0"/>
                </a:solidFill>
                <a:effectLst/>
                <a:latin typeface="Copperplate Gothic Light" pitchFamily="34" charset="0"/>
              </a:rPr>
              <a:t>V=</a:t>
            </a:r>
            <a:r>
              <a:rPr lang="en-GB" sz="1400" b="1" spc="50" dirty="0" err="1" smtClean="0">
                <a:ln w="12700" cmpd="sng">
                  <a:solidFill>
                    <a:schemeClr val="tx1">
                      <a:lumMod val="75000"/>
                      <a:lumOff val="25000"/>
                    </a:schemeClr>
                  </a:solidFill>
                  <a:prstDash val="solid"/>
                </a:ln>
                <a:solidFill>
                  <a:srgbClr val="7030A0"/>
                </a:solidFill>
                <a:effectLst/>
                <a:latin typeface="Copperplate Gothic Light" pitchFamily="34" charset="0"/>
              </a:rPr>
              <a:t>Lwh</a:t>
            </a:r>
            <a:endParaRPr lang="en-GB" sz="5400" b="1" cap="none" spc="0" dirty="0">
              <a:ln w="12700" cmpd="sng">
                <a:solidFill>
                  <a:schemeClr val="tx1">
                    <a:lumMod val="75000"/>
                    <a:lumOff val="25000"/>
                  </a:schemeClr>
                </a:solidFill>
                <a:prstDash val="solid"/>
              </a:ln>
              <a:solidFill>
                <a:srgbClr val="7030A0"/>
              </a:solidFill>
              <a:effectLst/>
              <a:latin typeface="Copperplate Gothic Light" pitchFamily="34" charset="0"/>
            </a:endParaRPr>
          </a:p>
        </p:txBody>
      </p:sp>
      <p:sp>
        <p:nvSpPr>
          <p:cNvPr id="29" name="Rectangle 28"/>
          <p:cNvSpPr/>
          <p:nvPr/>
        </p:nvSpPr>
        <p:spPr>
          <a:xfrm>
            <a:off x="4351114" y="1772815"/>
            <a:ext cx="1345240" cy="30777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GB" sz="1400" b="1" spc="50" dirty="0" smtClean="0">
                <a:ln w="12700" cmpd="sng">
                  <a:solidFill>
                    <a:schemeClr val="tx1">
                      <a:lumMod val="75000"/>
                      <a:lumOff val="25000"/>
                    </a:schemeClr>
                  </a:solidFill>
                  <a:prstDash val="solid"/>
                </a:ln>
                <a:solidFill>
                  <a:srgbClr val="7030A0"/>
                </a:solidFill>
                <a:effectLst/>
                <a:latin typeface="Copperplate Gothic Light" pitchFamily="34" charset="0"/>
              </a:rPr>
              <a:t>V=1/3 </a:t>
            </a:r>
            <a:r>
              <a:rPr lang="en-GB" sz="1400" b="1" spc="50" dirty="0" err="1" smtClean="0">
                <a:ln w="12700" cmpd="sng">
                  <a:solidFill>
                    <a:schemeClr val="tx1">
                      <a:lumMod val="75000"/>
                      <a:lumOff val="25000"/>
                    </a:schemeClr>
                  </a:solidFill>
                  <a:prstDash val="solid"/>
                </a:ln>
                <a:solidFill>
                  <a:srgbClr val="7030A0"/>
                </a:solidFill>
                <a:effectLst/>
                <a:latin typeface="Copperplate Gothic Light" pitchFamily="34" charset="0"/>
              </a:rPr>
              <a:t>Lwh</a:t>
            </a:r>
            <a:endParaRPr lang="en-GB" sz="5400" b="1" cap="none" spc="0" dirty="0">
              <a:ln w="12700" cmpd="sng">
                <a:solidFill>
                  <a:schemeClr val="tx1">
                    <a:lumMod val="75000"/>
                    <a:lumOff val="25000"/>
                  </a:schemeClr>
                </a:solidFill>
                <a:prstDash val="solid"/>
              </a:ln>
              <a:solidFill>
                <a:srgbClr val="7030A0"/>
              </a:solidFill>
              <a:effectLst/>
              <a:latin typeface="Copperplate Gothic Light" pitchFamily="34" charset="0"/>
            </a:endParaRPr>
          </a:p>
        </p:txBody>
      </p:sp>
      <p:sp>
        <p:nvSpPr>
          <p:cNvPr id="30" name="Rectangle 29"/>
          <p:cNvSpPr/>
          <p:nvPr/>
        </p:nvSpPr>
        <p:spPr>
          <a:xfrm>
            <a:off x="4388967" y="4510703"/>
            <a:ext cx="1423275" cy="30777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GB" sz="1400" b="1" spc="50" dirty="0" smtClean="0">
                <a:ln w="12700" cmpd="sng">
                  <a:solidFill>
                    <a:schemeClr val="tx1">
                      <a:lumMod val="75000"/>
                      <a:lumOff val="25000"/>
                    </a:schemeClr>
                  </a:solidFill>
                  <a:prstDash val="solid"/>
                </a:ln>
                <a:solidFill>
                  <a:srgbClr val="7030A0"/>
                </a:solidFill>
                <a:effectLst/>
                <a:latin typeface="Copperplate Gothic Light" pitchFamily="34" charset="0"/>
              </a:rPr>
              <a:t>V=1/3 </a:t>
            </a:r>
            <a:r>
              <a:rPr lang="el-GR" sz="1400" b="1" spc="50" dirty="0" smtClean="0">
                <a:ln w="12700" cmpd="sng">
                  <a:solidFill>
                    <a:schemeClr val="tx1">
                      <a:lumMod val="75000"/>
                      <a:lumOff val="25000"/>
                    </a:schemeClr>
                  </a:solidFill>
                  <a:prstDash val="solid"/>
                </a:ln>
                <a:solidFill>
                  <a:srgbClr val="7030A0"/>
                </a:solidFill>
                <a:effectLst/>
                <a:latin typeface="Century Schoolbook"/>
              </a:rPr>
              <a:t>π</a:t>
            </a:r>
            <a:r>
              <a:rPr lang="en-GB" sz="1400" b="1" spc="50" dirty="0" smtClean="0">
                <a:ln w="12700" cmpd="sng">
                  <a:solidFill>
                    <a:schemeClr val="tx1">
                      <a:lumMod val="75000"/>
                      <a:lumOff val="25000"/>
                    </a:schemeClr>
                  </a:solidFill>
                  <a:prstDash val="solid"/>
                </a:ln>
                <a:solidFill>
                  <a:srgbClr val="7030A0"/>
                </a:solidFill>
                <a:effectLst/>
                <a:latin typeface="Century Schoolbook"/>
              </a:rPr>
              <a:t> r</a:t>
            </a:r>
            <a:r>
              <a:rPr lang="en-GB" sz="1400" b="1" spc="50" baseline="30000" dirty="0" smtClean="0">
                <a:ln w="12700" cmpd="sng">
                  <a:solidFill>
                    <a:schemeClr val="tx1">
                      <a:lumMod val="75000"/>
                      <a:lumOff val="25000"/>
                    </a:schemeClr>
                  </a:solidFill>
                  <a:prstDash val="solid"/>
                </a:ln>
                <a:solidFill>
                  <a:srgbClr val="7030A0"/>
                </a:solidFill>
                <a:effectLst/>
                <a:latin typeface="Century Schoolbook"/>
              </a:rPr>
              <a:t>2</a:t>
            </a:r>
            <a:r>
              <a:rPr lang="en-GB" sz="1400" b="1" spc="50" dirty="0">
                <a:ln w="12700" cmpd="sng">
                  <a:solidFill>
                    <a:schemeClr val="tx1">
                      <a:lumMod val="75000"/>
                      <a:lumOff val="25000"/>
                    </a:schemeClr>
                  </a:solidFill>
                  <a:prstDash val="solid"/>
                </a:ln>
                <a:solidFill>
                  <a:srgbClr val="7030A0"/>
                </a:solidFill>
                <a:effectLst/>
                <a:latin typeface="Century Schoolbook"/>
              </a:rPr>
              <a:t>L</a:t>
            </a:r>
            <a:endParaRPr lang="en-GB" sz="5400" b="1" cap="none" spc="0" dirty="0">
              <a:ln w="12700" cmpd="sng">
                <a:solidFill>
                  <a:schemeClr val="tx1">
                    <a:lumMod val="75000"/>
                    <a:lumOff val="25000"/>
                  </a:schemeClr>
                </a:solidFill>
                <a:prstDash val="solid"/>
              </a:ln>
              <a:solidFill>
                <a:srgbClr val="7030A0"/>
              </a:solidFill>
              <a:effectLst/>
              <a:latin typeface="Copperplate Gothic Light" pitchFamily="34" charset="0"/>
            </a:endParaRPr>
          </a:p>
        </p:txBody>
      </p:sp>
      <p:sp>
        <p:nvSpPr>
          <p:cNvPr id="31" name="Rectangle 30"/>
          <p:cNvSpPr/>
          <p:nvPr/>
        </p:nvSpPr>
        <p:spPr>
          <a:xfrm>
            <a:off x="7310823" y="1844824"/>
            <a:ext cx="1327095" cy="30777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GB" sz="1400" b="1" spc="50" dirty="0" smtClean="0">
                <a:ln w="12700" cmpd="sng">
                  <a:solidFill>
                    <a:schemeClr val="tx1">
                      <a:lumMod val="75000"/>
                      <a:lumOff val="25000"/>
                    </a:schemeClr>
                  </a:solidFill>
                  <a:prstDash val="solid"/>
                </a:ln>
                <a:solidFill>
                  <a:srgbClr val="7030A0"/>
                </a:solidFill>
                <a:effectLst/>
                <a:latin typeface="Copperplate Gothic Light" pitchFamily="34" charset="0"/>
              </a:rPr>
              <a:t>V=4/3 </a:t>
            </a:r>
            <a:r>
              <a:rPr lang="el-GR" sz="1400" b="1" spc="50" dirty="0">
                <a:ln w="12700" cmpd="sng">
                  <a:solidFill>
                    <a:schemeClr val="tx1">
                      <a:lumMod val="75000"/>
                      <a:lumOff val="25000"/>
                    </a:schemeClr>
                  </a:solidFill>
                  <a:prstDash val="solid"/>
                </a:ln>
                <a:solidFill>
                  <a:srgbClr val="7030A0"/>
                </a:solidFill>
                <a:latin typeface="Century Schoolbook"/>
              </a:rPr>
              <a:t>π </a:t>
            </a:r>
            <a:r>
              <a:rPr lang="en-GB" sz="1400" b="1" spc="50" dirty="0" smtClean="0">
                <a:ln w="12700" cmpd="sng">
                  <a:solidFill>
                    <a:schemeClr val="tx1">
                      <a:lumMod val="75000"/>
                      <a:lumOff val="25000"/>
                    </a:schemeClr>
                  </a:solidFill>
                  <a:prstDash val="solid"/>
                </a:ln>
                <a:solidFill>
                  <a:srgbClr val="7030A0"/>
                </a:solidFill>
                <a:effectLst/>
                <a:latin typeface="Copperplate Gothic Light" pitchFamily="34" charset="0"/>
              </a:rPr>
              <a:t>r</a:t>
            </a:r>
            <a:r>
              <a:rPr lang="en-GB" sz="1400" b="1" spc="50" baseline="30000" dirty="0" smtClean="0">
                <a:ln w="12700" cmpd="sng">
                  <a:solidFill>
                    <a:schemeClr val="tx1">
                      <a:lumMod val="75000"/>
                      <a:lumOff val="25000"/>
                    </a:schemeClr>
                  </a:solidFill>
                  <a:prstDash val="solid"/>
                </a:ln>
                <a:solidFill>
                  <a:srgbClr val="7030A0"/>
                </a:solidFill>
                <a:effectLst/>
                <a:latin typeface="Copperplate Gothic Light" pitchFamily="34" charset="0"/>
              </a:rPr>
              <a:t>3</a:t>
            </a:r>
            <a:endParaRPr lang="en-GB" sz="5400" b="1" cap="none" spc="0" baseline="30000" dirty="0">
              <a:ln w="12700" cmpd="sng">
                <a:solidFill>
                  <a:schemeClr val="tx1">
                    <a:lumMod val="75000"/>
                    <a:lumOff val="25000"/>
                  </a:schemeClr>
                </a:solidFill>
                <a:prstDash val="solid"/>
              </a:ln>
              <a:solidFill>
                <a:srgbClr val="7030A0"/>
              </a:solidFill>
              <a:effectLst/>
              <a:latin typeface="Copperplate Gothic Light" pitchFamily="34" charset="0"/>
            </a:endParaRPr>
          </a:p>
        </p:txBody>
      </p:sp>
      <p:sp>
        <p:nvSpPr>
          <p:cNvPr id="32" name="Rectangle 31"/>
          <p:cNvSpPr/>
          <p:nvPr/>
        </p:nvSpPr>
        <p:spPr>
          <a:xfrm>
            <a:off x="7455308" y="4581128"/>
            <a:ext cx="1054071" cy="30777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GB" sz="1400" b="1" spc="50" dirty="0" smtClean="0">
                <a:ln w="12700" cmpd="sng">
                  <a:solidFill>
                    <a:schemeClr val="tx1">
                      <a:lumMod val="75000"/>
                      <a:lumOff val="25000"/>
                    </a:schemeClr>
                  </a:solidFill>
                  <a:prstDash val="solid"/>
                </a:ln>
                <a:solidFill>
                  <a:srgbClr val="7030A0"/>
                </a:solidFill>
                <a:latin typeface="Copperplate Gothic Light" pitchFamily="34" charset="0"/>
              </a:rPr>
              <a:t>V= </a:t>
            </a:r>
            <a:r>
              <a:rPr lang="el-GR" sz="1400" b="1" spc="50" dirty="0">
                <a:ln w="12700" cmpd="sng">
                  <a:solidFill>
                    <a:schemeClr val="tx1">
                      <a:lumMod val="75000"/>
                      <a:lumOff val="25000"/>
                    </a:schemeClr>
                  </a:solidFill>
                  <a:prstDash val="solid"/>
                </a:ln>
                <a:solidFill>
                  <a:srgbClr val="7030A0"/>
                </a:solidFill>
                <a:latin typeface="Century Schoolbook"/>
              </a:rPr>
              <a:t>π</a:t>
            </a:r>
            <a:r>
              <a:rPr lang="en-GB" sz="1400" b="1" spc="50" dirty="0">
                <a:ln w="12700" cmpd="sng">
                  <a:solidFill>
                    <a:schemeClr val="tx1">
                      <a:lumMod val="75000"/>
                      <a:lumOff val="25000"/>
                    </a:schemeClr>
                  </a:solidFill>
                  <a:prstDash val="solid"/>
                </a:ln>
                <a:solidFill>
                  <a:srgbClr val="7030A0"/>
                </a:solidFill>
                <a:latin typeface="Century Schoolbook"/>
              </a:rPr>
              <a:t> </a:t>
            </a:r>
            <a:r>
              <a:rPr lang="en-GB" sz="1400" b="1" spc="50" dirty="0" smtClean="0">
                <a:ln w="12700" cmpd="sng">
                  <a:solidFill>
                    <a:schemeClr val="tx1">
                      <a:lumMod val="75000"/>
                      <a:lumOff val="25000"/>
                    </a:schemeClr>
                  </a:solidFill>
                  <a:prstDash val="solid"/>
                </a:ln>
                <a:solidFill>
                  <a:srgbClr val="7030A0"/>
                </a:solidFill>
                <a:latin typeface="Century Schoolbook"/>
              </a:rPr>
              <a:t>r</a:t>
            </a:r>
            <a:r>
              <a:rPr lang="en-GB" sz="1400" b="1" spc="50" baseline="30000" dirty="0" smtClean="0">
                <a:ln w="12700" cmpd="sng">
                  <a:solidFill>
                    <a:schemeClr val="tx1">
                      <a:lumMod val="75000"/>
                      <a:lumOff val="25000"/>
                    </a:schemeClr>
                  </a:solidFill>
                  <a:prstDash val="solid"/>
                </a:ln>
                <a:solidFill>
                  <a:srgbClr val="7030A0"/>
                </a:solidFill>
                <a:latin typeface="Century Schoolbook"/>
              </a:rPr>
              <a:t>2 </a:t>
            </a:r>
            <a:r>
              <a:rPr lang="en-GB" sz="1400" b="1" spc="50" dirty="0" smtClean="0">
                <a:ln w="12700" cmpd="sng">
                  <a:solidFill>
                    <a:schemeClr val="tx1">
                      <a:lumMod val="75000"/>
                      <a:lumOff val="25000"/>
                    </a:schemeClr>
                  </a:solidFill>
                  <a:prstDash val="solid"/>
                </a:ln>
                <a:solidFill>
                  <a:srgbClr val="7030A0"/>
                </a:solidFill>
                <a:latin typeface="Century Schoolbook"/>
              </a:rPr>
              <a:t>L</a:t>
            </a:r>
            <a:endParaRPr lang="en-GB" sz="5400" b="1" dirty="0">
              <a:ln w="12700" cmpd="sng">
                <a:solidFill>
                  <a:schemeClr val="tx1">
                    <a:lumMod val="75000"/>
                    <a:lumOff val="25000"/>
                  </a:schemeClr>
                </a:solidFill>
                <a:prstDash val="solid"/>
              </a:ln>
              <a:solidFill>
                <a:srgbClr val="7030A0"/>
              </a:solidFill>
              <a:latin typeface="Copperplate Gothic Light" pitchFamily="34" charset="0"/>
            </a:endParaRPr>
          </a:p>
        </p:txBody>
      </p:sp>
    </p:spTree>
    <p:extLst>
      <p:ext uri="{BB962C8B-B14F-4D97-AF65-F5344CB8AC3E}">
        <p14:creationId xmlns:p14="http://schemas.microsoft.com/office/powerpoint/2010/main" val="4053620465"/>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word problems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672" y="545701"/>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7218151" y="133224"/>
            <a:ext cx="1443700" cy="1508590"/>
            <a:chOff x="7218151" y="133224"/>
            <a:chExt cx="1443700" cy="1508590"/>
          </a:xfrm>
        </p:grpSpPr>
        <p:sp>
          <p:nvSpPr>
            <p:cNvPr id="18" name="Cube 17"/>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9" name="Cube 18"/>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1027" name="Picture 3"/>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9937" y="1624458"/>
            <a:ext cx="8754280" cy="4882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99937" y="4065555"/>
            <a:ext cx="7828447" cy="3715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196142" y="4559399"/>
            <a:ext cx="8192282" cy="5257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217474" y="5301208"/>
            <a:ext cx="8274222" cy="5760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175717" y="3356992"/>
            <a:ext cx="8212707" cy="547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175717" y="2636912"/>
            <a:ext cx="8486134" cy="504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213678" y="1658019"/>
            <a:ext cx="8534785" cy="7628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160878" y="1658019"/>
            <a:ext cx="8659593" cy="4493538"/>
          </a:xfrm>
          <a:prstGeom prst="rect">
            <a:avLst/>
          </a:prstGeom>
          <a:noFill/>
        </p:spPr>
        <p:txBody>
          <a:bodyPr wrap="square" rtlCol="0">
            <a:spAutoFit/>
          </a:bodyPr>
          <a:lstStyle/>
          <a:p>
            <a:pPr marL="342900" indent="-342900">
              <a:buAutoNum type="arabicParenR"/>
            </a:pPr>
            <a:r>
              <a:rPr lang="en-GB" sz="1600" dirty="0" smtClean="0">
                <a:latin typeface="Impact" pitchFamily="34" charset="0"/>
              </a:rPr>
              <a:t>A tunnel through a mountain is half of a cylinder shape with the tunnel height of seven metres and the tunnel length of half a kilometre long.  What is the volume of rock that was removed from the mountain to create the tunnel (in m</a:t>
            </a:r>
            <a:r>
              <a:rPr lang="en-GB" sz="1600" baseline="30000" dirty="0" smtClean="0">
                <a:latin typeface="Impact" pitchFamily="34" charset="0"/>
              </a:rPr>
              <a:t>3</a:t>
            </a:r>
            <a:r>
              <a:rPr lang="en-GB" sz="1600" dirty="0" smtClean="0">
                <a:latin typeface="Impact" pitchFamily="34" charset="0"/>
              </a:rPr>
              <a:t>) ?</a:t>
            </a:r>
          </a:p>
          <a:p>
            <a:pPr marL="342900" indent="-342900">
              <a:buAutoNum type="arabicParenR"/>
            </a:pPr>
            <a:endParaRPr lang="en-GB" sz="1600" dirty="0" smtClean="0">
              <a:latin typeface="Impact" pitchFamily="34" charset="0"/>
            </a:endParaRPr>
          </a:p>
          <a:p>
            <a:pPr marL="342900" indent="-342900">
              <a:buAutoNum type="arabicParenR"/>
            </a:pPr>
            <a:r>
              <a:rPr lang="en-GB" sz="1600" dirty="0" smtClean="0">
                <a:latin typeface="Impact" pitchFamily="34" charset="0"/>
              </a:rPr>
              <a:t>A football is inflated with 6000cm</a:t>
            </a:r>
            <a:r>
              <a:rPr lang="en-GB" sz="1600" baseline="30000" dirty="0">
                <a:latin typeface="Impact" pitchFamily="34" charset="0"/>
              </a:rPr>
              <a:t>3</a:t>
            </a:r>
            <a:r>
              <a:rPr lang="en-GB" sz="1600" dirty="0" smtClean="0">
                <a:latin typeface="Impact" pitchFamily="34" charset="0"/>
              </a:rPr>
              <a:t> of air.  What radius does the ball inflate to?</a:t>
            </a:r>
          </a:p>
          <a:p>
            <a:pPr marL="342900" indent="-342900">
              <a:buAutoNum type="arabicParenR"/>
            </a:pPr>
            <a:endParaRPr lang="en-GB" sz="1600" dirty="0" smtClean="0">
              <a:latin typeface="Impact" pitchFamily="34" charset="0"/>
            </a:endParaRP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An office block advertises its ‘To-let’ space as having 40,000 ft</a:t>
            </a:r>
            <a:r>
              <a:rPr lang="en-GB" sz="1600" baseline="30000" dirty="0">
                <a:latin typeface="Impact" pitchFamily="34" charset="0"/>
              </a:rPr>
              <a:t>3</a:t>
            </a:r>
            <a:r>
              <a:rPr lang="en-GB" sz="1600" dirty="0" smtClean="0">
                <a:latin typeface="Impact" pitchFamily="34" charset="0"/>
              </a:rPr>
              <a:t>.  With a building length of 20m and width of 20m, how tall is the building if it is a cuboid shape?</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container crate measures 6m x 3m x 3m.  What volume of products can fill a container?</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funnel in a factory is filled with hot, melted chocolate during the production of sweets.  If the funnel has a diameter of 2m and contains 2m</a:t>
            </a:r>
            <a:r>
              <a:rPr lang="en-GB" sz="1600" baseline="30000" dirty="0" smtClean="0">
                <a:latin typeface="Impact" pitchFamily="34" charset="0"/>
              </a:rPr>
              <a:t>3</a:t>
            </a:r>
            <a:r>
              <a:rPr lang="en-GB" sz="1600" dirty="0" smtClean="0">
                <a:latin typeface="Impact" pitchFamily="34" charset="0"/>
              </a:rPr>
              <a:t> of chocolate, how tall is the funnel?</a:t>
            </a:r>
          </a:p>
          <a:p>
            <a:pPr marL="342900" indent="-342900">
              <a:buAutoNum type="arabicParenR"/>
            </a:pPr>
            <a:endParaRPr lang="en-GB" sz="1600" dirty="0" smtClean="0">
              <a:latin typeface="Impact" pitchFamily="34" charset="0"/>
            </a:endParaRPr>
          </a:p>
          <a:p>
            <a:pPr marL="342900" indent="-342900">
              <a:buAutoNum type="arabicParenR"/>
            </a:pPr>
            <a:r>
              <a:rPr lang="en-GB" sz="1600" dirty="0" smtClean="0">
                <a:latin typeface="Impact" pitchFamily="34" charset="0"/>
              </a:rPr>
              <a:t>The pyramids of </a:t>
            </a:r>
            <a:r>
              <a:rPr lang="en-GB" sz="1600" dirty="0">
                <a:latin typeface="Impact" pitchFamily="34" charset="0"/>
              </a:rPr>
              <a:t>E</a:t>
            </a:r>
            <a:r>
              <a:rPr lang="en-GB" sz="1600" dirty="0" smtClean="0">
                <a:latin typeface="Impact" pitchFamily="34" charset="0"/>
              </a:rPr>
              <a:t>gypt  are 800m long and wide, having  a square base and has a height of 139m.  Work out the total volume of the blocks that make up the pyramid.</a:t>
            </a:r>
            <a:endParaRPr lang="en-GB" sz="1600" dirty="0">
              <a:latin typeface="Impact" pitchFamily="34" charset="0"/>
            </a:endParaRPr>
          </a:p>
          <a:p>
            <a:pPr marL="342900" indent="-342900">
              <a:buAutoNum type="arabicParenR"/>
            </a:pPr>
            <a:endParaRPr lang="en-GB" sz="1400" dirty="0">
              <a:latin typeface="Impact" pitchFamily="34" charset="0"/>
            </a:endParaRPr>
          </a:p>
        </p:txBody>
      </p:sp>
      <p:pic>
        <p:nvPicPr>
          <p:cNvPr id="102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60691" y="2214014"/>
            <a:ext cx="1440160" cy="42443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602600"/>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61111" y="1133237"/>
            <a:ext cx="8854806" cy="5345916"/>
            <a:chOff x="3274536" y="1289754"/>
            <a:chExt cx="5506770" cy="4803631"/>
          </a:xfrm>
        </p:grpSpPr>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BB</a:t>
              </a:r>
              <a:endParaRPr lang="en-GB" dirty="0"/>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7218151" y="133224"/>
            <a:ext cx="1273545" cy="1184614"/>
            <a:chOff x="7218151" y="133224"/>
            <a:chExt cx="1443700" cy="1508590"/>
          </a:xfrm>
        </p:grpSpPr>
        <p:sp>
          <p:nvSpPr>
            <p:cNvPr id="18" name="Cube 17"/>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9" name="Cube 18"/>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4099"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GlowEdges/>
                    </a14:imgEffect>
                    <a14:imgEffect>
                      <a14:colorTemperature colorTemp="10125"/>
                    </a14:imgEffect>
                    <a14:imgEffect>
                      <a14:brightnessContrast bright="87000"/>
                    </a14:imgEffect>
                  </a14:imgLayer>
                </a14:imgProps>
              </a:ext>
              <a:ext uri="{28A0092B-C50C-407E-A947-70E740481C1C}">
                <a14:useLocalDpi xmlns:a14="http://schemas.microsoft.com/office/drawing/2010/main" val="0"/>
              </a:ext>
            </a:extLst>
          </a:blip>
          <a:srcRect/>
          <a:stretch>
            <a:fillRect/>
          </a:stretch>
        </p:blipFill>
        <p:spPr bwMode="auto">
          <a:xfrm>
            <a:off x="161111" y="1449443"/>
            <a:ext cx="8836909" cy="502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3234" y="1440456"/>
            <a:ext cx="8801254" cy="269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9137" y="1934474"/>
            <a:ext cx="7364313" cy="379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760592"/>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2104390"/>
            <a:ext cx="439933" cy="1552708"/>
          </a:xfrm>
          <a:prstGeom prst="rect">
            <a:avLst/>
          </a:prstGeom>
          <a:noFill/>
          <a:ln>
            <a:no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5189" y="2596081"/>
            <a:ext cx="483064" cy="508944"/>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2104390"/>
            <a:ext cx="439933" cy="1552708"/>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8514" y="2113063"/>
            <a:ext cx="439933" cy="1552708"/>
          </a:xfrm>
          <a:prstGeom prst="rect">
            <a:avLst/>
          </a:prstGeom>
          <a:noFill/>
          <a:ln>
            <a:no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3870" y="2104390"/>
            <a:ext cx="439933" cy="1552708"/>
          </a:xfrm>
          <a:prstGeom prst="rect">
            <a:avLst/>
          </a:prstGeom>
          <a:noFill/>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7091" y="2104390"/>
            <a:ext cx="439933" cy="1552708"/>
          </a:xfrm>
          <a:prstGeom prst="rect">
            <a:avLst/>
          </a:prstGeom>
          <a:noFill/>
          <a:ln>
            <a:noFill/>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4217799"/>
            <a:ext cx="439933" cy="1552709"/>
          </a:xfrm>
          <a:prstGeom prst="rect">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4226426"/>
            <a:ext cx="439933" cy="1552709"/>
          </a:xfrm>
          <a:prstGeom prst="rect">
            <a:avLst/>
          </a:prstGeom>
          <a:noFill/>
          <a:ln>
            <a:noFill/>
          </a:ln>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4226426"/>
            <a:ext cx="439933" cy="1552709"/>
          </a:xfrm>
          <a:prstGeom prst="rect">
            <a:avLst/>
          </a:prstGeom>
          <a:noFill/>
          <a:ln>
            <a:noFill/>
          </a:ln>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4226426"/>
            <a:ext cx="439933" cy="1552709"/>
          </a:xfrm>
          <a:prstGeom prst="rect">
            <a:avLst/>
          </a:prstGeom>
          <a:noFill/>
          <a:ln>
            <a:noFill/>
          </a:ln>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657" y="4226426"/>
            <a:ext cx="439933" cy="1552709"/>
          </a:xfrm>
          <a:prstGeom prst="rect">
            <a:avLst/>
          </a:prstGeom>
          <a:noFill/>
          <a:ln>
            <a:noFill/>
          </a:ln>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757" y="4226426"/>
            <a:ext cx="439933" cy="1552709"/>
          </a:xfrm>
          <a:prstGeom prst="rect">
            <a:avLst/>
          </a:prstGeom>
          <a:noFill/>
          <a:ln>
            <a:no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5243" y="4226426"/>
            <a:ext cx="439933" cy="1552709"/>
          </a:xfrm>
          <a:prstGeom prst="rect">
            <a:avLst/>
          </a:prstGeom>
          <a:noFill/>
          <a:ln>
            <a:noFill/>
          </a:ln>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2586" y="4226426"/>
            <a:ext cx="439933" cy="1552709"/>
          </a:xfrm>
          <a:prstGeom prst="rect">
            <a:avLst/>
          </a:prstGeom>
          <a:noFill/>
          <a:ln>
            <a:noFill/>
          </a:ln>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4289" y="2596081"/>
            <a:ext cx="508942" cy="508944"/>
          </a:xfrm>
          <a:prstGeom prst="rect">
            <a:avLst/>
          </a:prstGeom>
          <a:noFill/>
          <a:ln>
            <a:noFill/>
          </a:ln>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5711" y="2596082"/>
            <a:ext cx="500316" cy="483065"/>
          </a:xfrm>
          <a:prstGeom prst="rect">
            <a:avLst/>
          </a:prstGeom>
          <a:noFill/>
          <a:ln>
            <a:noFill/>
          </a:ln>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69207" y="2587455"/>
            <a:ext cx="491690" cy="526196"/>
          </a:xfrm>
          <a:prstGeom prst="rect">
            <a:avLst/>
          </a:prstGeom>
          <a:noFill/>
          <a:ln>
            <a:noFill/>
          </a:ln>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42045" y="2596081"/>
            <a:ext cx="500316" cy="517570"/>
          </a:xfrm>
          <a:prstGeom prst="rect">
            <a:avLst/>
          </a:prstGeom>
          <a:noFill/>
          <a:ln>
            <a:noFill/>
          </a:ln>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4332" y="4761248"/>
            <a:ext cx="508943" cy="483065"/>
          </a:xfrm>
          <a:prstGeom prst="rect">
            <a:avLst/>
          </a:prstGeom>
          <a:noFill/>
          <a:ln>
            <a:noFill/>
          </a:ln>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7936" y="4735369"/>
            <a:ext cx="508943" cy="517570"/>
          </a:xfrm>
          <a:prstGeom prst="rect">
            <a:avLst/>
          </a:prstGeom>
          <a:noFill/>
          <a:ln>
            <a:noFill/>
          </a:ln>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640168" y="4735369"/>
            <a:ext cx="474438" cy="465813"/>
          </a:xfrm>
          <a:prstGeom prst="rect">
            <a:avLst/>
          </a:prstGeom>
          <a:noFill/>
          <a:ln>
            <a:noFill/>
          </a:ln>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90642" y="4735369"/>
            <a:ext cx="500316" cy="500317"/>
          </a:xfrm>
          <a:prstGeom prst="rect">
            <a:avLst/>
          </a:prstGeom>
          <a:noFill/>
          <a:ln>
            <a:noFill/>
          </a:ln>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80732" y="4735369"/>
            <a:ext cx="517568" cy="517570"/>
          </a:xfrm>
          <a:prstGeom prst="rect">
            <a:avLst/>
          </a:prstGeom>
          <a:noFill/>
          <a:ln>
            <a:noFill/>
          </a:ln>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48459" y="4718117"/>
            <a:ext cx="517568" cy="517569"/>
          </a:xfrm>
          <a:prstGeom prst="rect">
            <a:avLst/>
          </a:prstGeom>
          <a:noFill/>
          <a:ln>
            <a:noFill/>
          </a:ln>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pic>
        <p:nvPicPr>
          <p:cNvPr id="46" name="Picture 4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17449" y="4735369"/>
            <a:ext cx="500317" cy="500317"/>
          </a:xfrm>
          <a:prstGeom prst="rect">
            <a:avLst/>
          </a:prstGeom>
          <a:noFill/>
          <a:ln>
            <a:noFill/>
          </a:ln>
        </p:spPr>
      </p:pic>
      <p:pic>
        <p:nvPicPr>
          <p:cNvPr id="47" name="Picture 4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333419" y="4709490"/>
            <a:ext cx="534821" cy="526196"/>
          </a:xfrm>
          <a:prstGeom prst="rect">
            <a:avLst/>
          </a:prstGeom>
          <a:noFill/>
          <a:ln>
            <a:noFill/>
          </a:ln>
        </p:spPr>
      </p:pic>
      <p:grpSp>
        <p:nvGrpSpPr>
          <p:cNvPr id="2" name="Group 1"/>
          <p:cNvGrpSpPr/>
          <p:nvPr/>
        </p:nvGrpSpPr>
        <p:grpSpPr>
          <a:xfrm>
            <a:off x="1044332"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23" action="ppaction://hlinksldjump">
                <a:snd r:embed="rId24" name="laser.wav"/>
              </a:hlinkClick>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sp>
        <p:nvSpPr>
          <p:cNvPr id="49" name="Text Box 2"/>
          <p:cNvSpPr txBox="1">
            <a:spLocks noChangeArrowheads="1"/>
          </p:cNvSpPr>
          <p:nvPr/>
        </p:nvSpPr>
        <p:spPr bwMode="auto">
          <a:xfrm>
            <a:off x="1674039"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negative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0" name="Text Box 2"/>
          <p:cNvSpPr txBox="1">
            <a:spLocks noChangeArrowheads="1"/>
          </p:cNvSpPr>
          <p:nvPr/>
        </p:nvSpPr>
        <p:spPr bwMode="auto">
          <a:xfrm>
            <a:off x="2433140"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3" name="Text Box 2"/>
          <p:cNvSpPr txBox="1">
            <a:spLocks noChangeArrowheads="1"/>
          </p:cNvSpPr>
          <p:nvPr/>
        </p:nvSpPr>
        <p:spPr bwMode="auto">
          <a:xfrm>
            <a:off x="4796228" y="3130903"/>
            <a:ext cx="690091" cy="46581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ratio</a:t>
            </a:r>
            <a:endParaRPr lang="en-GB" sz="1100" dirty="0">
              <a:effectLst/>
              <a:latin typeface="Calibri"/>
              <a:ea typeface="Calibri"/>
              <a:cs typeface="Times New Roman"/>
            </a:endParaRPr>
          </a:p>
          <a:p>
            <a:pPr algn="ctr">
              <a:lnSpc>
                <a:spcPct val="115000"/>
              </a:lnSpc>
              <a:spcAft>
                <a:spcPts val="0"/>
              </a:spcAft>
            </a:pPr>
            <a:r>
              <a:rPr lang="en-GB" sz="1100" dirty="0">
                <a:solidFill>
                  <a:srgbClr val="FFFFFF"/>
                </a:solidFill>
                <a:effectLst/>
                <a:latin typeface="Line Printer (PC)"/>
                <a:ea typeface="Calibri"/>
                <a:cs typeface="Times New Roman"/>
              </a:rPr>
              <a:t>scale</a:t>
            </a:r>
            <a:endParaRPr lang="en-GB" sz="1100" dirty="0">
              <a:effectLst/>
              <a:latin typeface="Calibri"/>
              <a:ea typeface="Calibri"/>
              <a:cs typeface="Times New Roman"/>
            </a:endParaRPr>
          </a:p>
        </p:txBody>
      </p:sp>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5" name="Text Box 2"/>
          <p:cNvSpPr txBox="1">
            <a:spLocks noChangeArrowheads="1"/>
          </p:cNvSpPr>
          <p:nvPr/>
        </p:nvSpPr>
        <p:spPr bwMode="auto">
          <a:xfrm>
            <a:off x="7505310" y="3139530"/>
            <a:ext cx="802231" cy="2846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p:txBody>
      </p:sp>
      <p:sp>
        <p:nvSpPr>
          <p:cNvPr id="56" name="Text Box 2"/>
          <p:cNvSpPr txBox="1">
            <a:spLocks noChangeArrowheads="1"/>
          </p:cNvSpPr>
          <p:nvPr/>
        </p:nvSpPr>
        <p:spPr bwMode="auto">
          <a:xfrm>
            <a:off x="8169523" y="3130903"/>
            <a:ext cx="879866" cy="64696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fraction</a:t>
            </a:r>
            <a:endParaRPr lang="en-GB" sz="1100" dirty="0">
              <a:effectLst/>
              <a:latin typeface="Calibri"/>
              <a:ea typeface="Calibri"/>
              <a:cs typeface="Times New Roman"/>
            </a:endParaRPr>
          </a:p>
        </p:txBody>
      </p:sp>
      <p:sp>
        <p:nvSpPr>
          <p:cNvPr id="57" name="Text Box 2"/>
          <p:cNvSpPr txBox="1">
            <a:spLocks noChangeArrowheads="1"/>
          </p:cNvSpPr>
          <p:nvPr/>
        </p:nvSpPr>
        <p:spPr bwMode="auto">
          <a:xfrm>
            <a:off x="906314" y="526156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8" name="Text Box 2"/>
          <p:cNvSpPr txBox="1">
            <a:spLocks noChangeArrowheads="1"/>
          </p:cNvSpPr>
          <p:nvPr/>
        </p:nvSpPr>
        <p:spPr bwMode="auto">
          <a:xfrm>
            <a:off x="1674039" y="525293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imperial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9" name="Text Box 2"/>
          <p:cNvSpPr txBox="1">
            <a:spLocks noChangeArrowheads="1"/>
          </p:cNvSpPr>
          <p:nvPr/>
        </p:nvSpPr>
        <p:spPr bwMode="auto">
          <a:xfrm>
            <a:off x="2433140" y="5261565"/>
            <a:ext cx="966127" cy="28466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dirty="0">
                <a:solidFill>
                  <a:srgbClr val="FFFFFF"/>
                </a:solidFill>
                <a:effectLst/>
                <a:latin typeface="Line Printer (PC)"/>
                <a:ea typeface="Calibri"/>
                <a:cs typeface="Times New Roman"/>
              </a:rPr>
              <a:t>perimeter</a:t>
            </a:r>
            <a:endParaRPr lang="en-GB" sz="1100" dirty="0">
              <a:effectLst/>
              <a:latin typeface="Calibri"/>
              <a:ea typeface="Calibri"/>
              <a:cs typeface="Times New Roman"/>
            </a:endParaRPr>
          </a:p>
        </p:txBody>
      </p:sp>
      <p:sp>
        <p:nvSpPr>
          <p:cNvPr id="60" name="Text Box 2"/>
          <p:cNvSpPr txBox="1">
            <a:spLocks noChangeArrowheads="1"/>
          </p:cNvSpPr>
          <p:nvPr/>
        </p:nvSpPr>
        <p:spPr bwMode="auto">
          <a:xfrm>
            <a:off x="3399267" y="5261565"/>
            <a:ext cx="690092"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area</a:t>
            </a:r>
            <a:endParaRPr lang="en-GB" sz="1100" dirty="0">
              <a:effectLst/>
              <a:latin typeface="Calibri"/>
              <a:ea typeface="Calibri"/>
              <a:cs typeface="Times New Roman"/>
            </a:endParaRPr>
          </a:p>
        </p:txBody>
      </p:sp>
      <p:sp>
        <p:nvSpPr>
          <p:cNvPr id="61" name="Text Box 2"/>
          <p:cNvSpPr txBox="1">
            <a:spLocks noChangeArrowheads="1"/>
          </p:cNvSpPr>
          <p:nvPr/>
        </p:nvSpPr>
        <p:spPr bwMode="auto">
          <a:xfrm>
            <a:off x="4046229" y="5261565"/>
            <a:ext cx="715969"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volume</a:t>
            </a:r>
            <a:endParaRPr lang="en-GB" sz="1100" dirty="0">
              <a:effectLst/>
              <a:latin typeface="Calibri"/>
              <a:ea typeface="Calibri"/>
              <a:cs typeface="Times New Roman"/>
            </a:endParaRPr>
          </a:p>
        </p:txBody>
      </p:sp>
      <p:sp>
        <p:nvSpPr>
          <p:cNvPr id="62" name="Text Box 2"/>
          <p:cNvSpPr txBox="1">
            <a:spLocks noChangeArrowheads="1"/>
          </p:cNvSpPr>
          <p:nvPr/>
        </p:nvSpPr>
        <p:spPr bwMode="auto">
          <a:xfrm>
            <a:off x="4710074" y="5269782"/>
            <a:ext cx="940404" cy="464805"/>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formulae</a:t>
            </a:r>
            <a:endParaRPr lang="en-GB" sz="1100" dirty="0">
              <a:effectLst/>
              <a:latin typeface="Calibri"/>
              <a:ea typeface="Calibri"/>
              <a:cs typeface="Times New Roman"/>
            </a:endParaRPr>
          </a:p>
          <a:p>
            <a:pPr algn="r">
              <a:lnSpc>
                <a:spcPct val="115000"/>
              </a:lnSpc>
              <a:spcAft>
                <a:spcPts val="0"/>
              </a:spcAft>
            </a:pPr>
            <a:r>
              <a:rPr lang="en-GB" sz="1100" dirty="0" err="1">
                <a:solidFill>
                  <a:srgbClr val="FFFFFF"/>
                </a:solidFill>
                <a:effectLst/>
                <a:latin typeface="Line Printer (PC)"/>
                <a:ea typeface="Calibri"/>
                <a:cs typeface="Times New Roman"/>
              </a:rPr>
              <a:t>bodmas</a:t>
            </a:r>
            <a:endParaRPr lang="en-GB" sz="1100">
              <a:effectLst/>
              <a:latin typeface="Calibri"/>
              <a:ea typeface="Calibri"/>
              <a:cs typeface="Times New Roman"/>
            </a:endParaRPr>
          </a:p>
        </p:txBody>
      </p:sp>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sp>
        <p:nvSpPr>
          <p:cNvPr id="64" name="Text Box 2"/>
          <p:cNvSpPr txBox="1">
            <a:spLocks noChangeArrowheads="1"/>
          </p:cNvSpPr>
          <p:nvPr/>
        </p:nvSpPr>
        <p:spPr bwMode="auto">
          <a:xfrm>
            <a:off x="7444927" y="5252938"/>
            <a:ext cx="940249" cy="284664"/>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averages</a:t>
            </a:r>
            <a:endParaRPr lang="en-GB" sz="1100">
              <a:effectLst/>
              <a:latin typeface="Calibri"/>
              <a:ea typeface="Calibri"/>
              <a:cs typeface="Times New Roman"/>
            </a:endParaRPr>
          </a:p>
        </p:txBody>
      </p:sp>
      <p:sp>
        <p:nvSpPr>
          <p:cNvPr id="65" name="Text Box 2"/>
          <p:cNvSpPr txBox="1">
            <a:spLocks noChangeArrowheads="1"/>
          </p:cNvSpPr>
          <p:nvPr/>
        </p:nvSpPr>
        <p:spPr bwMode="auto">
          <a:xfrm>
            <a:off x="8281662" y="5313322"/>
            <a:ext cx="819484" cy="46581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a:solidFill>
                  <a:srgbClr val="FFFFFF"/>
                </a:solidFill>
                <a:effectLst/>
                <a:latin typeface="Line Printer (PC)"/>
                <a:ea typeface="Calibri"/>
                <a:cs typeface="Times New Roman"/>
              </a:rPr>
              <a:t>prob-</a:t>
            </a:r>
            <a:endParaRPr lang="en-GB" sz="1100">
              <a:effectLst/>
              <a:latin typeface="Calibri"/>
              <a:ea typeface="Calibri"/>
              <a:cs typeface="Times New Roman"/>
            </a:endParaRPr>
          </a:p>
          <a:p>
            <a:pPr>
              <a:lnSpc>
                <a:spcPct val="115000"/>
              </a:lnSpc>
              <a:spcAft>
                <a:spcPts val="0"/>
              </a:spcAft>
            </a:pPr>
            <a:r>
              <a:rPr lang="en-GB" sz="1100">
                <a:solidFill>
                  <a:srgbClr val="FFFFFF"/>
                </a:solidFill>
                <a:effectLst/>
                <a:latin typeface="Line Printer (PC)"/>
                <a:ea typeface="Calibri"/>
                <a:cs typeface="Times New Roman"/>
              </a:rPr>
              <a:t>ability</a:t>
            </a:r>
            <a:endParaRPr lang="en-GB" sz="1100">
              <a:effectLst/>
              <a:latin typeface="Calibri"/>
              <a:ea typeface="Calibri"/>
              <a:cs typeface="Times New Roman"/>
            </a:endParaRPr>
          </a:p>
        </p:txBody>
      </p:sp>
      <p:pic>
        <p:nvPicPr>
          <p:cNvPr id="2063" name="Picture 30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M</a:t>
            </a:r>
            <a:r>
              <a:rPr lang="en-GB" sz="2000" b="1" dirty="0" smtClean="0">
                <a:solidFill>
                  <a:srgbClr val="FFFFFF"/>
                </a:solidFill>
                <a:effectLst/>
                <a:latin typeface="Line Printer (PC)"/>
                <a:ea typeface="Calibri"/>
                <a:cs typeface="Times New Roman"/>
              </a:rPr>
              <a:t>ATHS  L1  to </a:t>
            </a:r>
            <a:r>
              <a:rPr lang="en-GB" sz="2000" b="1" dirty="0">
                <a:solidFill>
                  <a:srgbClr val="FFFFFF"/>
                </a:solidFill>
                <a:effectLst/>
                <a:latin typeface="Line Printer (PC)"/>
                <a:ea typeface="Calibri"/>
                <a:cs typeface="Times New Roman"/>
              </a:rPr>
              <a:t>L2</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4459605"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021999" y="5839460"/>
            <a:ext cx="2000885"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a:t>
            </a:r>
            <a:r>
              <a:rPr lang="en-GB" sz="2000" b="1" dirty="0" smtClean="0">
                <a:solidFill>
                  <a:srgbClr val="FFFFFF"/>
                </a:solidFill>
                <a:effectLst/>
                <a:latin typeface="Line Printer (PC)"/>
                <a:ea typeface="Calibri"/>
                <a:cs typeface="Times New Roman"/>
              </a:rPr>
              <a:t>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559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294480"/>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grpSp>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2"/>
          <p:cNvSpPr txBox="1">
            <a:spLocks noChangeArrowheads="1"/>
          </p:cNvSpPr>
          <p:nvPr/>
        </p:nvSpPr>
        <p:spPr bwMode="auto">
          <a:xfrm>
            <a:off x="1269803" y="1212596"/>
            <a:ext cx="6585267" cy="4162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Use the information on the previous page</a:t>
            </a:r>
          </a:p>
        </p:txBody>
      </p:sp>
      <p:pic>
        <p:nvPicPr>
          <p:cNvPr id="2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7218151" y="133224"/>
            <a:ext cx="1314289" cy="1316219"/>
            <a:chOff x="7218151" y="133224"/>
            <a:chExt cx="1443700" cy="1508590"/>
          </a:xfrm>
        </p:grpSpPr>
        <p:sp>
          <p:nvSpPr>
            <p:cNvPr id="18" name="Cube 17"/>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9" name="Cube 18"/>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039" y="1565144"/>
            <a:ext cx="4867561" cy="260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2666" y="3933057"/>
            <a:ext cx="5546049" cy="270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4">
            <a:extLst>
              <a:ext uri="{BEBA8EAE-BF5A-486C-A8C5-ECC9F3942E4B}">
                <a14:imgProps xmlns:a14="http://schemas.microsoft.com/office/drawing/2010/main">
                  <a14:imgLayer r:embed="rId15">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178535" y="4165486"/>
            <a:ext cx="3221248" cy="247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6">
            <a:extLst>
              <a:ext uri="{BEBA8EAE-BF5A-486C-A8C5-ECC9F3942E4B}">
                <a14:imgProps xmlns:a14="http://schemas.microsoft.com/office/drawing/2010/main">
                  <a14:imgLayer r:embed="rId17">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033599" y="1541621"/>
            <a:ext cx="3915115" cy="239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63452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End of Session Quiz LEVEL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7218151" y="133224"/>
            <a:ext cx="1273545" cy="1344111"/>
            <a:chOff x="7218151" y="133224"/>
            <a:chExt cx="1443700" cy="1508590"/>
          </a:xfrm>
        </p:grpSpPr>
        <p:sp>
          <p:nvSpPr>
            <p:cNvPr id="19" name="Cube 18"/>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Cube 21"/>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3110" name="Picture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955214" y="-339915"/>
            <a:ext cx="5048009" cy="868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11" name="Picture 3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464" y="1477335"/>
            <a:ext cx="7782856" cy="51150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12" name="Picture 40"/>
          <p:cNvPicPr>
            <a:picLocks noChangeAspect="1" noChangeArrowheads="1"/>
          </p:cNvPicPr>
          <p:nvPr/>
        </p:nvPicPr>
        <p:blipFill>
          <a:blip r:embed="rId14">
            <a:duotone>
              <a:prstClr val="black"/>
              <a:srgbClr val="FFFF66">
                <a:tint val="45000"/>
                <a:satMod val="400000"/>
              </a:srgbClr>
            </a:duotone>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905617" y="6008437"/>
            <a:ext cx="4588806" cy="50823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End of Session Quiz LEVEL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7218151" y="133224"/>
            <a:ext cx="1273545" cy="1335447"/>
            <a:chOff x="7218151" y="133224"/>
            <a:chExt cx="1443700" cy="1508590"/>
          </a:xfrm>
        </p:grpSpPr>
        <p:sp>
          <p:nvSpPr>
            <p:cNvPr id="19" name="Cube 18"/>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Cube 19"/>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Cube 21"/>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2010521" y="-397353"/>
            <a:ext cx="5015934" cy="874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31840" y="1468671"/>
            <a:ext cx="5079082" cy="54929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2915816" y="5935314"/>
            <a:ext cx="2160240" cy="54929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6331456" y="5935315"/>
            <a:ext cx="2561024" cy="54929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42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02780"/>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2051"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4723" y="1449443"/>
            <a:ext cx="8859948" cy="498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179512" y="1692456"/>
            <a:ext cx="1440160" cy="4328832"/>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100000" t="100000"/>
            </a:path>
            <a:tileRect r="-100000" b="-100000"/>
          </a:gradFill>
          <a:ln>
            <a:noFill/>
          </a:ln>
          <a:scene3d>
            <a:camera prst="orthographicFront">
              <a:rot lat="20699994" lon="0" rev="0"/>
            </a:camera>
            <a:lightRig rig="sof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1728192" cy="4370427"/>
          </a:xfrm>
          <a:prstGeom prst="rect">
            <a:avLst/>
          </a:prstGeom>
        </p:spPr>
        <p:txBody>
          <a:bodyPr wrap="square">
            <a:spAutoFit/>
          </a:bodyPr>
          <a:lstStyle/>
          <a:p>
            <a:endParaRPr lang="en-GB" sz="1200" dirty="0" smtClean="0">
              <a:latin typeface="Britannic Bold" pitchFamily="34" charset="0"/>
            </a:endParaRPr>
          </a:p>
          <a:p>
            <a:r>
              <a:rPr lang="en-GB" sz="1400" dirty="0" smtClean="0">
                <a:latin typeface="Impact" panose="020B0806030902050204" pitchFamily="34" charset="0"/>
              </a:rPr>
              <a:t>Block 1 answers</a:t>
            </a:r>
          </a:p>
          <a:p>
            <a:endParaRPr lang="en-GB" sz="1400" dirty="0">
              <a:latin typeface="Impact" panose="020B0806030902050204" pitchFamily="34" charset="0"/>
            </a:endParaRPr>
          </a:p>
          <a:p>
            <a:pPr marL="228600" indent="-228600">
              <a:buAutoNum type="arabicParenR"/>
            </a:pPr>
            <a:r>
              <a:rPr lang="en-GB" sz="1400" dirty="0" smtClean="0">
                <a:latin typeface="Impact" panose="020B0806030902050204" pitchFamily="34" charset="0"/>
              </a:rPr>
              <a:t>150 cm3</a:t>
            </a:r>
          </a:p>
          <a:p>
            <a:pPr marL="228600" indent="-228600">
              <a:buAutoNum type="arabicParenR"/>
            </a:pPr>
            <a:r>
              <a:rPr lang="en-GB" sz="1400" dirty="0" smtClean="0">
                <a:latin typeface="Impact" panose="020B0806030902050204" pitchFamily="34" charset="0"/>
              </a:rPr>
              <a:t>840</a:t>
            </a:r>
          </a:p>
          <a:p>
            <a:pPr marL="228600" indent="-228600">
              <a:buAutoNum type="arabicParenR"/>
            </a:pPr>
            <a:r>
              <a:rPr lang="en-GB" sz="1400" dirty="0" smtClean="0">
                <a:latin typeface="Impact" panose="020B0806030902050204" pitchFamily="34" charset="0"/>
              </a:rPr>
              <a:t>9 cc</a:t>
            </a:r>
          </a:p>
          <a:p>
            <a:pPr marL="228600" indent="-228600">
              <a:buAutoNum type="arabicParenR"/>
            </a:pPr>
            <a:endParaRPr lang="en-GB" sz="1400" dirty="0">
              <a:latin typeface="Impact" panose="020B0806030902050204" pitchFamily="34" charset="0"/>
            </a:endParaRPr>
          </a:p>
          <a:p>
            <a:r>
              <a:rPr lang="en-GB" sz="1400" dirty="0" smtClean="0">
                <a:latin typeface="Impact" panose="020B0806030902050204" pitchFamily="34" charset="0"/>
              </a:rPr>
              <a:t>Block 2 answers</a:t>
            </a:r>
          </a:p>
          <a:p>
            <a:endParaRPr lang="en-GB" sz="1400" dirty="0">
              <a:latin typeface="Impact" panose="020B0806030902050204" pitchFamily="34" charset="0"/>
            </a:endParaRPr>
          </a:p>
          <a:p>
            <a:r>
              <a:rPr lang="en-GB" sz="1400" dirty="0" smtClean="0">
                <a:latin typeface="Impact" panose="020B0806030902050204" pitchFamily="34" charset="0"/>
              </a:rPr>
              <a:t>4) km3</a:t>
            </a:r>
          </a:p>
          <a:p>
            <a:r>
              <a:rPr lang="en-GB" sz="1400" dirty="0" smtClean="0">
                <a:latin typeface="Impact" panose="020B0806030902050204" pitchFamily="34" charset="0"/>
              </a:rPr>
              <a:t>5) 119.301</a:t>
            </a:r>
          </a:p>
          <a:p>
            <a:r>
              <a:rPr lang="en-GB" sz="1400" dirty="0" smtClean="0">
                <a:latin typeface="Impact" panose="020B0806030902050204" pitchFamily="34" charset="0"/>
              </a:rPr>
              <a:t>6) 144 cubes</a:t>
            </a:r>
          </a:p>
          <a:p>
            <a:endParaRPr lang="en-GB" sz="1400" dirty="0">
              <a:latin typeface="Impact" panose="020B0806030902050204" pitchFamily="34" charset="0"/>
            </a:endParaRPr>
          </a:p>
          <a:p>
            <a:r>
              <a:rPr lang="en-GB" sz="1400" dirty="0" smtClean="0">
                <a:latin typeface="Impact" panose="020B0806030902050204" pitchFamily="34" charset="0"/>
              </a:rPr>
              <a:t>Block 3 answers</a:t>
            </a:r>
          </a:p>
          <a:p>
            <a:endParaRPr lang="en-GB" sz="1400" dirty="0">
              <a:latin typeface="Impact" panose="020B0806030902050204" pitchFamily="34" charset="0"/>
            </a:endParaRPr>
          </a:p>
          <a:p>
            <a:r>
              <a:rPr lang="en-GB" sz="1400" dirty="0" smtClean="0">
                <a:latin typeface="Impact" panose="020B0806030902050204" pitchFamily="34" charset="0"/>
              </a:rPr>
              <a:t>7) 226.08 cm3</a:t>
            </a:r>
            <a:endParaRPr lang="en-GB" sz="1400" dirty="0">
              <a:latin typeface="Impact" panose="020B0806030902050204" pitchFamily="34" charset="0"/>
            </a:endParaRPr>
          </a:p>
          <a:p>
            <a:r>
              <a:rPr lang="en-GB" sz="1400" dirty="0" smtClean="0">
                <a:latin typeface="Impact" panose="020B0806030902050204" pitchFamily="34" charset="0"/>
              </a:rPr>
              <a:t>8) 27 ft3</a:t>
            </a:r>
          </a:p>
          <a:p>
            <a:r>
              <a:rPr lang="en-GB" sz="1400" dirty="0" smtClean="0">
                <a:latin typeface="Impact" panose="020B0806030902050204" pitchFamily="34" charset="0"/>
              </a:rPr>
              <a:t>9) 1.15cm</a:t>
            </a:r>
          </a:p>
          <a:p>
            <a:r>
              <a:rPr lang="en-GB" sz="1400" dirty="0" smtClean="0">
                <a:latin typeface="Impact" panose="020B0806030902050204" pitchFamily="34" charset="0"/>
              </a:rPr>
              <a:t>10) 0.22</a:t>
            </a:r>
          </a:p>
          <a:p>
            <a:r>
              <a:rPr lang="en-GB" sz="1400" dirty="0" smtClean="0">
                <a:latin typeface="Impact" panose="020B0806030902050204" pitchFamily="34" charset="0"/>
              </a:rPr>
              <a:t>11) 50.9 B </a:t>
            </a:r>
            <a:r>
              <a:rPr lang="en-GB" sz="1400" dirty="0" err="1" smtClean="0">
                <a:latin typeface="Impact" panose="020B0806030902050204" pitchFamily="34" charset="0"/>
              </a:rPr>
              <a:t>approx</a:t>
            </a:r>
            <a:endParaRPr lang="en-GB" sz="1400" dirty="0" smtClean="0">
              <a:latin typeface="Impact" panose="020B0806030902050204" pitchFamily="34" charset="0"/>
            </a:endParaRPr>
          </a:p>
        </p:txBody>
      </p:sp>
      <p:pic>
        <p:nvPicPr>
          <p:cNvPr id="20"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7218151" y="133224"/>
            <a:ext cx="1443700" cy="1508590"/>
            <a:chOff x="7218151" y="133224"/>
            <a:chExt cx="1443700" cy="1508590"/>
          </a:xfrm>
        </p:grpSpPr>
        <p:sp>
          <p:nvSpPr>
            <p:cNvPr id="18" name="Cube 17"/>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Cube 21"/>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3" name="Cube 22"/>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
        <p:nvSpPr>
          <p:cNvPr id="29" name="Rounded Rectangle 28"/>
          <p:cNvSpPr/>
          <p:nvPr/>
        </p:nvSpPr>
        <p:spPr>
          <a:xfrm>
            <a:off x="1689776" y="1577588"/>
            <a:ext cx="2407654" cy="4587716"/>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100000" t="100000"/>
            </a:path>
            <a:tileRect r="-100000" b="-100000"/>
          </a:gradFill>
          <a:ln>
            <a:noFill/>
          </a:ln>
          <a:scene3d>
            <a:camera prst="orthographicFront">
              <a:rot lat="20699994" lon="0" rev="0"/>
            </a:camera>
            <a:lightRig rig="sof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4097430" y="1624458"/>
            <a:ext cx="2407654" cy="4587716"/>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100000" t="100000"/>
            </a:path>
            <a:tileRect r="-100000" b="-100000"/>
          </a:gradFill>
          <a:ln>
            <a:noFill/>
          </a:ln>
          <a:scene3d>
            <a:camera prst="orthographicFront">
              <a:rot lat="20699994" lon="0" rev="0"/>
            </a:camera>
            <a:lightRig rig="sof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6556835" y="1648623"/>
            <a:ext cx="2407654" cy="4587716"/>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100000" t="100000"/>
            </a:path>
            <a:tileRect r="-100000" b="-100000"/>
          </a:gradFill>
          <a:ln>
            <a:noFill/>
          </a:ln>
          <a:scene3d>
            <a:camera prst="orthographicFront">
              <a:rot lat="20699994" lon="0" rev="0"/>
            </a:camera>
            <a:lightRig rig="sof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1691680" y="1692456"/>
            <a:ext cx="2736304" cy="473975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n-GB" sz="1400" dirty="0" smtClean="0">
                <a:latin typeface="Impact" pitchFamily="34" charset="0"/>
              </a:rPr>
              <a:t>Find the volume of the Cuboids</a:t>
            </a:r>
          </a:p>
          <a:p>
            <a:r>
              <a:rPr lang="en-GB" sz="1400" dirty="0" smtClean="0">
                <a:latin typeface="Impact" pitchFamily="34" charset="0"/>
              </a:rPr>
              <a:t>answers</a:t>
            </a:r>
            <a:endParaRPr lang="en-GB" sz="1400" dirty="0">
              <a:latin typeface="Impact" pitchFamily="34" charset="0"/>
            </a:endParaRPr>
          </a:p>
          <a:p>
            <a:pPr marL="342900" indent="-342900">
              <a:buAutoNum type="arabicParenR"/>
            </a:pPr>
            <a:r>
              <a:rPr lang="en-GB" sz="1200" dirty="0" smtClean="0">
                <a:latin typeface="Impact" pitchFamily="34" charset="0"/>
              </a:rPr>
              <a:t>160cm3</a:t>
            </a:r>
          </a:p>
          <a:p>
            <a:pPr marL="342900" indent="-342900">
              <a:buFontTx/>
              <a:buAutoNum type="arabicParenR"/>
            </a:pPr>
            <a:r>
              <a:rPr lang="en-GB" sz="1200" dirty="0" smtClean="0">
                <a:latin typeface="Impact" pitchFamily="34" charset="0"/>
              </a:rPr>
              <a:t>135 m3</a:t>
            </a:r>
          </a:p>
          <a:p>
            <a:pPr marL="342900" indent="-342900">
              <a:buFontTx/>
              <a:buAutoNum type="arabicParenR"/>
            </a:pPr>
            <a:r>
              <a:rPr lang="en-GB" sz="1200" dirty="0" smtClean="0">
                <a:latin typeface="Impact" pitchFamily="34" charset="0"/>
              </a:rPr>
              <a:t>70 km3</a:t>
            </a:r>
            <a:endParaRPr lang="en-GB" sz="1200" dirty="0">
              <a:latin typeface="Impact" pitchFamily="34" charset="0"/>
            </a:endParaRPr>
          </a:p>
          <a:p>
            <a:pPr marL="342900" indent="-342900">
              <a:buFontTx/>
              <a:buAutoNum type="arabicParenR"/>
            </a:pPr>
            <a:r>
              <a:rPr lang="en-GB" sz="1200" dirty="0" smtClean="0">
                <a:latin typeface="Impact" pitchFamily="34" charset="0"/>
              </a:rPr>
              <a:t>110 mm3</a:t>
            </a:r>
            <a:endParaRPr lang="en-GB" sz="1200" dirty="0">
              <a:latin typeface="Impact" pitchFamily="34" charset="0"/>
            </a:endParaRPr>
          </a:p>
          <a:p>
            <a:pPr marL="342900" indent="-342900">
              <a:buFontTx/>
              <a:buAutoNum type="arabicParenR"/>
            </a:pPr>
            <a:r>
              <a:rPr lang="en-GB" sz="1200" dirty="0" smtClean="0">
                <a:latin typeface="Impact" pitchFamily="34" charset="0"/>
              </a:rPr>
              <a:t>45 ft3</a:t>
            </a:r>
            <a:endParaRPr lang="en-GB" sz="1200" dirty="0">
              <a:latin typeface="Impact" pitchFamily="34" charset="0"/>
            </a:endParaRPr>
          </a:p>
          <a:p>
            <a:pPr marL="342900" indent="-342900">
              <a:buFontTx/>
              <a:buAutoNum type="arabicParenR"/>
            </a:pPr>
            <a:r>
              <a:rPr lang="en-GB" sz="1200" dirty="0" smtClean="0">
                <a:latin typeface="Impact" pitchFamily="34" charset="0"/>
              </a:rPr>
              <a:t>1 in3</a:t>
            </a:r>
            <a:endParaRPr lang="en-GB" sz="1200" dirty="0">
              <a:latin typeface="Impact" pitchFamily="34" charset="0"/>
            </a:endParaRPr>
          </a:p>
          <a:p>
            <a:pPr marL="342900" indent="-342900">
              <a:buFontTx/>
              <a:buAutoNum type="arabicParenR"/>
            </a:pPr>
            <a:r>
              <a:rPr lang="en-GB" sz="1200" dirty="0" smtClean="0">
                <a:latin typeface="Impact" pitchFamily="34" charset="0"/>
              </a:rPr>
              <a:t>500 cm3</a:t>
            </a:r>
            <a:endParaRPr lang="en-GB" sz="1200" dirty="0">
              <a:latin typeface="Impact" pitchFamily="34" charset="0"/>
            </a:endParaRPr>
          </a:p>
          <a:p>
            <a:pPr marL="342900" indent="-342900">
              <a:buFontTx/>
              <a:buAutoNum type="arabicParenR"/>
            </a:pPr>
            <a:r>
              <a:rPr lang="en-GB" sz="1200" dirty="0" smtClean="0">
                <a:latin typeface="Impact" pitchFamily="34" charset="0"/>
              </a:rPr>
              <a:t>5 cm3</a:t>
            </a:r>
            <a:endParaRPr lang="en-GB" sz="1200" dirty="0">
              <a:latin typeface="Impact" pitchFamily="34" charset="0"/>
            </a:endParaRPr>
          </a:p>
          <a:p>
            <a:pPr marL="342900" indent="-342900">
              <a:buFontTx/>
              <a:buAutoNum type="arabicParenR"/>
            </a:pPr>
            <a:r>
              <a:rPr lang="en-GB" sz="1200" dirty="0" smtClean="0">
                <a:latin typeface="Impact" pitchFamily="34" charset="0"/>
              </a:rPr>
              <a:t>37.5 m3</a:t>
            </a:r>
            <a:endParaRPr lang="en-GB" sz="1200" dirty="0">
              <a:latin typeface="Impact" pitchFamily="34" charset="0"/>
            </a:endParaRPr>
          </a:p>
          <a:p>
            <a:pPr marL="342900" indent="-342900">
              <a:buFontTx/>
              <a:buAutoNum type="arabicParenR"/>
            </a:pPr>
            <a:r>
              <a:rPr lang="en-GB" sz="1200" dirty="0" smtClean="0">
                <a:latin typeface="Impact" pitchFamily="34" charset="0"/>
              </a:rPr>
              <a:t>780 cm3</a:t>
            </a:r>
            <a:endParaRPr lang="en-GB" sz="1200" dirty="0">
              <a:latin typeface="Impact" pitchFamily="34" charset="0"/>
            </a:endParaRPr>
          </a:p>
          <a:p>
            <a:endParaRPr lang="en-GB" sz="1400" dirty="0" smtClean="0">
              <a:latin typeface="Impact" pitchFamily="34" charset="0"/>
            </a:endParaRPr>
          </a:p>
          <a:p>
            <a:endParaRPr lang="en-GB" sz="1400" dirty="0" smtClean="0">
              <a:latin typeface="Impact" pitchFamily="34" charset="0"/>
            </a:endParaRPr>
          </a:p>
          <a:p>
            <a:r>
              <a:rPr lang="en-GB" sz="1400" dirty="0">
                <a:latin typeface="Impact" pitchFamily="34" charset="0"/>
              </a:rPr>
              <a:t>Find the volume of the </a:t>
            </a:r>
            <a:r>
              <a:rPr lang="en-GB" sz="1400" dirty="0" smtClean="0">
                <a:latin typeface="Impact" pitchFamily="34" charset="0"/>
              </a:rPr>
              <a:t>Cuboids</a:t>
            </a:r>
          </a:p>
          <a:p>
            <a:r>
              <a:rPr lang="en-GB" sz="1400" dirty="0" smtClean="0">
                <a:latin typeface="Impact" pitchFamily="34" charset="0"/>
              </a:rPr>
              <a:t>answers</a:t>
            </a:r>
            <a:endParaRPr lang="en-GB" sz="1400" dirty="0">
              <a:latin typeface="Impact" pitchFamily="34" charset="0"/>
            </a:endParaRPr>
          </a:p>
          <a:p>
            <a:pPr marL="342900" indent="-342900">
              <a:buFontTx/>
              <a:buAutoNum type="arabicParenR" startAt="11"/>
            </a:pPr>
            <a:r>
              <a:rPr lang="en-GB" sz="1400" dirty="0" smtClean="0">
                <a:latin typeface="Impact" pitchFamily="34" charset="0"/>
              </a:rPr>
              <a:t>64</a:t>
            </a:r>
          </a:p>
          <a:p>
            <a:pPr marL="342900" indent="-342900">
              <a:buFontTx/>
              <a:buAutoNum type="arabicParenR" startAt="11"/>
            </a:pPr>
            <a:r>
              <a:rPr lang="en-GB" sz="1400" dirty="0" smtClean="0">
                <a:latin typeface="Impact" pitchFamily="34" charset="0"/>
              </a:rPr>
              <a:t>729</a:t>
            </a:r>
            <a:endParaRPr lang="en-GB" sz="1400" dirty="0">
              <a:latin typeface="Impact" pitchFamily="34" charset="0"/>
            </a:endParaRPr>
          </a:p>
          <a:p>
            <a:pPr marL="342900" indent="-342900">
              <a:buFontTx/>
              <a:buAutoNum type="arabicParenR" startAt="11"/>
            </a:pPr>
            <a:r>
              <a:rPr lang="en-GB" sz="1400" dirty="0" smtClean="0">
                <a:latin typeface="Impact" pitchFamily="34" charset="0"/>
              </a:rPr>
              <a:t>27 in3 </a:t>
            </a:r>
            <a:endParaRPr lang="en-GB" sz="1400" dirty="0">
              <a:latin typeface="Impact" pitchFamily="34" charset="0"/>
            </a:endParaRPr>
          </a:p>
          <a:p>
            <a:pPr marL="342900" indent="-342900">
              <a:buFontTx/>
              <a:buAutoNum type="arabicParenR" startAt="11"/>
            </a:pPr>
            <a:r>
              <a:rPr lang="en-GB" sz="1400" dirty="0" smtClean="0">
                <a:latin typeface="Impact" pitchFamily="34" charset="0"/>
              </a:rPr>
              <a:t>3.375 m3</a:t>
            </a:r>
            <a:endParaRPr lang="en-GB" sz="1400" dirty="0">
              <a:latin typeface="Impact" pitchFamily="34" charset="0"/>
            </a:endParaRPr>
          </a:p>
          <a:p>
            <a:pPr marL="342900" indent="-342900">
              <a:buFontTx/>
              <a:buAutoNum type="arabicParenR" startAt="11"/>
            </a:pPr>
            <a:r>
              <a:rPr lang="en-GB" sz="1200" dirty="0" smtClean="0">
                <a:latin typeface="Impact" pitchFamily="34" charset="0"/>
              </a:rPr>
              <a:t>0.008 cm3</a:t>
            </a:r>
            <a:endParaRPr lang="en-GB" sz="1200" dirty="0">
              <a:latin typeface="Impact" pitchFamily="34" charset="0"/>
            </a:endParaRPr>
          </a:p>
          <a:p>
            <a:pPr marL="342900" indent="-342900">
              <a:buFontTx/>
              <a:buAutoNum type="arabicParenR" startAt="11"/>
            </a:pPr>
            <a:r>
              <a:rPr lang="en-GB" sz="1200" dirty="0" smtClean="0">
                <a:latin typeface="Impact" pitchFamily="34" charset="0"/>
              </a:rPr>
              <a:t>1000 km3</a:t>
            </a:r>
            <a:endParaRPr lang="en-GB" sz="1200" dirty="0">
              <a:latin typeface="Impact" pitchFamily="34" charset="0"/>
            </a:endParaRPr>
          </a:p>
          <a:p>
            <a:endParaRPr lang="en-GB" sz="1400" dirty="0">
              <a:latin typeface="Impact" pitchFamily="34" charset="0"/>
            </a:endParaRPr>
          </a:p>
        </p:txBody>
      </p:sp>
      <p:sp>
        <p:nvSpPr>
          <p:cNvPr id="26" name="TextBox 25"/>
          <p:cNvSpPr txBox="1"/>
          <p:nvPr/>
        </p:nvSpPr>
        <p:spPr>
          <a:xfrm>
            <a:off x="4099334" y="1692456"/>
            <a:ext cx="3096344" cy="5016758"/>
          </a:xfrm>
          <a:prstGeom prst="rect">
            <a:avLst/>
          </a:prstGeom>
          <a:noFill/>
        </p:spPr>
        <p:txBody>
          <a:bodyPr wrap="square" rtlCol="0">
            <a:spAutoFit/>
          </a:bodyPr>
          <a:lstStyle/>
          <a:p>
            <a:r>
              <a:rPr lang="en-GB" sz="1400" dirty="0" smtClean="0">
                <a:latin typeface="Impact" pitchFamily="34" charset="0"/>
              </a:rPr>
              <a:t>Find the volume of the Pyramids</a:t>
            </a:r>
          </a:p>
          <a:p>
            <a:r>
              <a:rPr lang="en-GB" sz="1400" dirty="0" smtClean="0">
                <a:latin typeface="Impact" pitchFamily="34" charset="0"/>
              </a:rPr>
              <a:t>answers</a:t>
            </a:r>
            <a:endParaRPr lang="en-GB" sz="1400" dirty="0">
              <a:latin typeface="Impact" pitchFamily="34" charset="0"/>
            </a:endParaRPr>
          </a:p>
          <a:p>
            <a:pPr marL="342900" indent="-342900">
              <a:buAutoNum type="arabicParenR"/>
            </a:pPr>
            <a:r>
              <a:rPr lang="en-GB" sz="1400" dirty="0" smtClean="0">
                <a:latin typeface="Impact" pitchFamily="34" charset="0"/>
              </a:rPr>
              <a:t>8</a:t>
            </a:r>
          </a:p>
          <a:p>
            <a:pPr marL="342900" indent="-342900">
              <a:buFontTx/>
              <a:buAutoNum type="arabicParenR"/>
            </a:pPr>
            <a:r>
              <a:rPr lang="en-GB" sz="1400" dirty="0" smtClean="0">
                <a:latin typeface="Impact" pitchFamily="34" charset="0"/>
              </a:rPr>
              <a:t>2.33</a:t>
            </a:r>
          </a:p>
          <a:p>
            <a:pPr marL="342900" indent="-342900">
              <a:buFontTx/>
              <a:buAutoNum type="arabicParenR"/>
            </a:pPr>
            <a:r>
              <a:rPr lang="en-GB" sz="1400" dirty="0" smtClean="0">
                <a:latin typeface="Impact" pitchFamily="34" charset="0"/>
              </a:rPr>
              <a:t>120</a:t>
            </a:r>
            <a:endParaRPr lang="en-GB" sz="1400" dirty="0">
              <a:latin typeface="Impact" pitchFamily="34" charset="0"/>
            </a:endParaRPr>
          </a:p>
          <a:p>
            <a:pPr marL="342900" indent="-342900">
              <a:buFontTx/>
              <a:buAutoNum type="arabicParenR"/>
            </a:pPr>
            <a:r>
              <a:rPr lang="en-GB" sz="1400" dirty="0" smtClean="0">
                <a:latin typeface="Impact" pitchFamily="34" charset="0"/>
              </a:rPr>
              <a:t>1</a:t>
            </a:r>
            <a:endParaRPr lang="en-GB" sz="1400" dirty="0">
              <a:latin typeface="Impact" pitchFamily="34" charset="0"/>
            </a:endParaRPr>
          </a:p>
          <a:p>
            <a:pPr marL="342900" indent="-342900">
              <a:buFontTx/>
              <a:buAutoNum type="arabicParenR"/>
            </a:pPr>
            <a:r>
              <a:rPr lang="en-GB" sz="1400" dirty="0" smtClean="0">
                <a:latin typeface="Impact" pitchFamily="34" charset="0"/>
              </a:rPr>
              <a:t>14.4</a:t>
            </a:r>
            <a:endParaRPr lang="en-GB" sz="1400" dirty="0">
              <a:latin typeface="Impact" pitchFamily="34" charset="0"/>
            </a:endParaRPr>
          </a:p>
          <a:p>
            <a:pPr marL="342900" indent="-342900">
              <a:buFontTx/>
              <a:buAutoNum type="arabicParenR"/>
            </a:pPr>
            <a:r>
              <a:rPr lang="en-GB" sz="1200" dirty="0" smtClean="0">
                <a:latin typeface="Impact" pitchFamily="34" charset="0"/>
              </a:rPr>
              <a:t>16 m3</a:t>
            </a:r>
            <a:endParaRPr lang="en-GB" sz="1200" dirty="0">
              <a:latin typeface="Impact" pitchFamily="34" charset="0"/>
            </a:endParaRPr>
          </a:p>
          <a:p>
            <a:pPr marL="342900" indent="-342900">
              <a:buFontTx/>
              <a:buAutoNum type="arabicParenR"/>
            </a:pPr>
            <a:r>
              <a:rPr lang="en-GB" sz="1400" dirty="0" smtClean="0">
                <a:latin typeface="Impact" pitchFamily="34" charset="0"/>
              </a:rPr>
              <a:t>1 mm3</a:t>
            </a:r>
            <a:endParaRPr lang="en-GB" sz="1400" dirty="0">
              <a:latin typeface="Impact" pitchFamily="34" charset="0"/>
            </a:endParaRPr>
          </a:p>
          <a:p>
            <a:pPr marL="342900" indent="-342900">
              <a:buFontTx/>
              <a:buAutoNum type="arabicParenR"/>
            </a:pPr>
            <a:r>
              <a:rPr lang="en-GB" sz="1400" dirty="0" smtClean="0">
                <a:latin typeface="Impact" pitchFamily="34" charset="0"/>
              </a:rPr>
              <a:t>1.46 km3</a:t>
            </a:r>
            <a:endParaRPr lang="en-GB" sz="1400" dirty="0">
              <a:latin typeface="Impact" pitchFamily="34" charset="0"/>
            </a:endParaRPr>
          </a:p>
          <a:p>
            <a:pPr marL="342900" indent="-342900">
              <a:buFontTx/>
              <a:buAutoNum type="arabicParenR"/>
            </a:pPr>
            <a:r>
              <a:rPr lang="en-GB" sz="1400" dirty="0" smtClean="0">
                <a:latin typeface="Impact" pitchFamily="34" charset="0"/>
              </a:rPr>
              <a:t>48 in3</a:t>
            </a:r>
            <a:endParaRPr lang="en-GB" sz="1400" dirty="0">
              <a:latin typeface="Impact" pitchFamily="34" charset="0"/>
            </a:endParaRPr>
          </a:p>
          <a:p>
            <a:endParaRPr lang="en-GB" sz="1400" dirty="0" smtClean="0">
              <a:latin typeface="Impact" pitchFamily="34" charset="0"/>
            </a:endParaRPr>
          </a:p>
          <a:p>
            <a:endParaRPr lang="en-GB" sz="1400" dirty="0" smtClean="0">
              <a:latin typeface="Impact" pitchFamily="34" charset="0"/>
            </a:endParaRPr>
          </a:p>
          <a:p>
            <a:r>
              <a:rPr lang="en-GB" sz="1400" dirty="0">
                <a:latin typeface="Impact" pitchFamily="34" charset="0"/>
              </a:rPr>
              <a:t>Find the volume of the </a:t>
            </a:r>
            <a:r>
              <a:rPr lang="en-GB" sz="1400" dirty="0" smtClean="0">
                <a:latin typeface="Impact" pitchFamily="34" charset="0"/>
              </a:rPr>
              <a:t>Cones</a:t>
            </a:r>
          </a:p>
          <a:p>
            <a:r>
              <a:rPr lang="en-GB" sz="1400" dirty="0" smtClean="0">
                <a:latin typeface="Impact" pitchFamily="34" charset="0"/>
              </a:rPr>
              <a:t>answers</a:t>
            </a:r>
            <a:endParaRPr lang="en-GB" sz="1400" dirty="0">
              <a:latin typeface="Impact" pitchFamily="34" charset="0"/>
            </a:endParaRPr>
          </a:p>
          <a:p>
            <a:pPr marL="342900" indent="-342900">
              <a:buAutoNum type="arabicParenR" startAt="10"/>
            </a:pPr>
            <a:r>
              <a:rPr lang="en-GB" sz="1400" dirty="0" smtClean="0">
                <a:latin typeface="Impact" pitchFamily="34" charset="0"/>
              </a:rPr>
              <a:t>254.34</a:t>
            </a:r>
          </a:p>
          <a:p>
            <a:pPr marL="342900" indent="-342900">
              <a:buFontTx/>
              <a:buAutoNum type="arabicParenR" startAt="10"/>
            </a:pPr>
            <a:r>
              <a:rPr lang="en-GB" sz="1400" dirty="0" smtClean="0">
                <a:latin typeface="Impact" pitchFamily="34" charset="0"/>
              </a:rPr>
              <a:t>1.31</a:t>
            </a:r>
            <a:endParaRPr lang="en-GB" sz="1400" dirty="0">
              <a:latin typeface="Impact" pitchFamily="34" charset="0"/>
            </a:endParaRPr>
          </a:p>
          <a:p>
            <a:pPr marL="342900" indent="-342900">
              <a:buFontTx/>
              <a:buAutoNum type="arabicParenR" startAt="10"/>
            </a:pPr>
            <a:r>
              <a:rPr lang="en-GB" sz="1400" dirty="0" smtClean="0">
                <a:latin typeface="Impact" pitchFamily="34" charset="0"/>
              </a:rPr>
              <a:t>2.09 m3</a:t>
            </a:r>
            <a:endParaRPr lang="en-GB" sz="1400" dirty="0">
              <a:latin typeface="Impact" pitchFamily="34" charset="0"/>
            </a:endParaRPr>
          </a:p>
          <a:p>
            <a:pPr marL="342900" indent="-342900">
              <a:buFontTx/>
              <a:buAutoNum type="arabicParenR" startAt="10"/>
            </a:pPr>
            <a:r>
              <a:rPr lang="en-GB" sz="1400" dirty="0" smtClean="0">
                <a:latin typeface="Impact" pitchFamily="34" charset="0"/>
              </a:rPr>
              <a:t>205.25</a:t>
            </a:r>
            <a:endParaRPr lang="en-GB" sz="1400" dirty="0">
              <a:latin typeface="Impact" pitchFamily="34" charset="0"/>
            </a:endParaRPr>
          </a:p>
          <a:p>
            <a:pPr marL="342900" indent="-342900">
              <a:buFontTx/>
              <a:buAutoNum type="arabicParenR" startAt="10"/>
            </a:pPr>
            <a:r>
              <a:rPr lang="en-GB" sz="1400" dirty="0" smtClean="0">
                <a:latin typeface="Impact" pitchFamily="34" charset="0"/>
              </a:rPr>
              <a:t>24.2 in3</a:t>
            </a:r>
            <a:endParaRPr lang="en-GB" sz="1400" dirty="0">
              <a:latin typeface="Impact" pitchFamily="34" charset="0"/>
            </a:endParaRPr>
          </a:p>
          <a:p>
            <a:pPr marL="342900" indent="-342900">
              <a:buFontTx/>
              <a:buAutoNum type="arabicParenR" startAt="10"/>
            </a:pPr>
            <a:r>
              <a:rPr lang="en-GB" sz="1400" dirty="0" smtClean="0">
                <a:latin typeface="Impact" pitchFamily="34" charset="0"/>
              </a:rPr>
              <a:t>5309.29</a:t>
            </a:r>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p:txBody>
      </p:sp>
      <p:sp>
        <p:nvSpPr>
          <p:cNvPr id="27" name="TextBox 26"/>
          <p:cNvSpPr txBox="1"/>
          <p:nvPr/>
        </p:nvSpPr>
        <p:spPr>
          <a:xfrm>
            <a:off x="6516216" y="1692456"/>
            <a:ext cx="3024336" cy="5047536"/>
          </a:xfrm>
          <a:prstGeom prst="rect">
            <a:avLst/>
          </a:prstGeom>
          <a:noFill/>
        </p:spPr>
        <p:txBody>
          <a:bodyPr wrap="square" rtlCol="0">
            <a:spAutoFit/>
          </a:bodyPr>
          <a:lstStyle/>
          <a:p>
            <a:r>
              <a:rPr lang="en-GB" sz="1400" dirty="0" smtClean="0">
                <a:latin typeface="Impact" pitchFamily="34" charset="0"/>
              </a:rPr>
              <a:t>Find the volume of the Spheres</a:t>
            </a:r>
          </a:p>
          <a:p>
            <a:endParaRPr lang="en-GB" sz="1400" dirty="0">
              <a:latin typeface="Impact" pitchFamily="34" charset="0"/>
            </a:endParaRPr>
          </a:p>
          <a:p>
            <a:pPr marL="342900" indent="-342900">
              <a:buAutoNum type="arabicParenR"/>
            </a:pPr>
            <a:r>
              <a:rPr lang="en-GB" sz="1400" dirty="0" smtClean="0">
                <a:latin typeface="Impact" pitchFamily="34" charset="0"/>
              </a:rPr>
              <a:t>381,703.5 cm3 (38.2 m3)</a:t>
            </a:r>
          </a:p>
          <a:p>
            <a:pPr marL="342900" indent="-342900">
              <a:buFontTx/>
              <a:buAutoNum type="arabicParenR"/>
            </a:pPr>
            <a:r>
              <a:rPr lang="en-GB" sz="1400" dirty="0" smtClean="0">
                <a:latin typeface="Impact" pitchFamily="34" charset="0"/>
              </a:rPr>
              <a:t>4.2 miles3</a:t>
            </a:r>
            <a:endParaRPr lang="en-GB" sz="1400" dirty="0">
              <a:latin typeface="Impact" pitchFamily="34" charset="0"/>
            </a:endParaRPr>
          </a:p>
          <a:p>
            <a:pPr marL="342900" indent="-342900">
              <a:buFontTx/>
              <a:buAutoNum type="arabicParenR"/>
            </a:pPr>
            <a:r>
              <a:rPr lang="en-GB" sz="1400" dirty="0" smtClean="0">
                <a:latin typeface="Impact" pitchFamily="34" charset="0"/>
              </a:rPr>
              <a:t>20579.5 in3</a:t>
            </a:r>
            <a:endParaRPr lang="en-GB" sz="1400" dirty="0">
              <a:latin typeface="Impact" pitchFamily="34" charset="0"/>
            </a:endParaRPr>
          </a:p>
          <a:p>
            <a:pPr marL="342900" indent="-342900">
              <a:buFontTx/>
              <a:buAutoNum type="arabicParenR"/>
            </a:pPr>
            <a:r>
              <a:rPr lang="en-GB" sz="1400" dirty="0" smtClean="0">
                <a:latin typeface="Impact" pitchFamily="34" charset="0"/>
              </a:rPr>
              <a:t>2,144,660 ft3</a:t>
            </a:r>
            <a:endParaRPr lang="en-GB" sz="1400" dirty="0">
              <a:latin typeface="Impact" pitchFamily="34" charset="0"/>
            </a:endParaRPr>
          </a:p>
          <a:p>
            <a:pPr marL="342900" indent="-342900">
              <a:buFontTx/>
              <a:buAutoNum type="arabicParenR"/>
            </a:pPr>
            <a:r>
              <a:rPr lang="en-GB" sz="1400" dirty="0" smtClean="0">
                <a:latin typeface="Impact" pitchFamily="34" charset="0"/>
              </a:rPr>
              <a:t>33,510 cm3</a:t>
            </a:r>
            <a:endParaRPr lang="en-GB" sz="1400" dirty="0">
              <a:latin typeface="Impact" pitchFamily="34" charset="0"/>
            </a:endParaRPr>
          </a:p>
          <a:p>
            <a:pPr marL="342900" indent="-342900">
              <a:buFontTx/>
              <a:buAutoNum type="arabicParenR"/>
            </a:pPr>
            <a:r>
              <a:rPr lang="en-GB" sz="1400" dirty="0" smtClean="0">
                <a:latin typeface="Impact" pitchFamily="34" charset="0"/>
              </a:rPr>
              <a:t>3,053,628 m3</a:t>
            </a:r>
            <a:endParaRPr lang="en-GB" sz="1400" dirty="0">
              <a:latin typeface="Impact" pitchFamily="34" charset="0"/>
            </a:endParaRPr>
          </a:p>
          <a:p>
            <a:pPr marL="342900" indent="-342900">
              <a:buFontTx/>
              <a:buAutoNum type="arabicParenR"/>
            </a:pPr>
            <a:r>
              <a:rPr lang="en-GB" sz="1400" dirty="0" smtClean="0">
                <a:latin typeface="Impact" pitchFamily="34" charset="0"/>
              </a:rPr>
              <a:t>0.5 cm 3</a:t>
            </a:r>
            <a:endParaRPr lang="en-GB" sz="1400" dirty="0">
              <a:latin typeface="Impact" pitchFamily="34" charset="0"/>
            </a:endParaRPr>
          </a:p>
          <a:p>
            <a:pPr marL="342900" indent="-342900">
              <a:buFontTx/>
              <a:buAutoNum type="arabicParenR"/>
            </a:pPr>
            <a:r>
              <a:rPr lang="en-GB" sz="1400" dirty="0" smtClean="0">
                <a:latin typeface="Impact" pitchFamily="34" charset="0"/>
              </a:rPr>
              <a:t>904.8 mm3 </a:t>
            </a:r>
            <a:endParaRPr lang="en-GB" sz="1400" dirty="0">
              <a:latin typeface="Impact" pitchFamily="34" charset="0"/>
            </a:endParaRPr>
          </a:p>
          <a:p>
            <a:pPr marL="342900" indent="-342900">
              <a:buFontTx/>
              <a:buAutoNum type="arabicParenR"/>
            </a:pPr>
            <a:r>
              <a:rPr lang="en-GB" sz="1400" dirty="0" smtClean="0">
                <a:latin typeface="Impact" pitchFamily="34" charset="0"/>
              </a:rPr>
              <a:t>3,261.8 ft3</a:t>
            </a:r>
            <a:endParaRPr lang="en-GB" sz="1400" dirty="0">
              <a:latin typeface="Impact" pitchFamily="34" charset="0"/>
            </a:endParaRPr>
          </a:p>
          <a:p>
            <a:endParaRPr lang="en-GB" sz="1400" dirty="0">
              <a:latin typeface="Impact" pitchFamily="34" charset="0"/>
            </a:endParaRPr>
          </a:p>
          <a:p>
            <a:endParaRPr lang="en-GB" sz="1400" dirty="0" smtClean="0">
              <a:latin typeface="Impact" pitchFamily="34" charset="0"/>
            </a:endParaRPr>
          </a:p>
          <a:p>
            <a:r>
              <a:rPr lang="en-GB" sz="1400" dirty="0">
                <a:latin typeface="Impact" pitchFamily="34" charset="0"/>
              </a:rPr>
              <a:t>Find the volume of the </a:t>
            </a:r>
            <a:r>
              <a:rPr lang="en-GB" sz="1400" dirty="0" smtClean="0">
                <a:latin typeface="Impact" pitchFamily="34" charset="0"/>
              </a:rPr>
              <a:t>Cylinders</a:t>
            </a:r>
          </a:p>
          <a:p>
            <a:endParaRPr lang="en-GB" sz="1400" dirty="0">
              <a:latin typeface="Impact" pitchFamily="34" charset="0"/>
            </a:endParaRPr>
          </a:p>
          <a:p>
            <a:pPr marL="342900" indent="-342900">
              <a:buAutoNum type="arabicParenR" startAt="10"/>
            </a:pPr>
            <a:r>
              <a:rPr lang="en-GB" sz="1400" dirty="0" smtClean="0">
                <a:latin typeface="Impact" pitchFamily="34" charset="0"/>
              </a:rPr>
              <a:t>62.8 cm3</a:t>
            </a:r>
          </a:p>
          <a:p>
            <a:pPr marL="342900" indent="-342900">
              <a:buAutoNum type="arabicParenR" startAt="10"/>
            </a:pPr>
            <a:r>
              <a:rPr lang="en-GB" sz="1400" dirty="0" smtClean="0">
                <a:latin typeface="Impact" pitchFamily="34" charset="0"/>
              </a:rPr>
              <a:t>7125 m3</a:t>
            </a:r>
            <a:endParaRPr lang="en-GB" sz="1400" dirty="0">
              <a:latin typeface="Impact" pitchFamily="34" charset="0"/>
            </a:endParaRPr>
          </a:p>
          <a:p>
            <a:pPr marL="342900" indent="-342900">
              <a:buFontTx/>
              <a:buAutoNum type="arabicParenR" startAt="10"/>
            </a:pPr>
            <a:r>
              <a:rPr lang="en-GB" sz="1400" dirty="0" smtClean="0">
                <a:latin typeface="Impact" pitchFamily="34" charset="0"/>
              </a:rPr>
              <a:t>392.7 ft3</a:t>
            </a:r>
            <a:endParaRPr lang="en-GB" sz="1400" dirty="0">
              <a:latin typeface="Impact" pitchFamily="34" charset="0"/>
            </a:endParaRPr>
          </a:p>
          <a:p>
            <a:pPr marL="342900" indent="-342900">
              <a:buFontTx/>
              <a:buAutoNum type="arabicParenR" startAt="10"/>
            </a:pPr>
            <a:r>
              <a:rPr lang="en-GB" sz="1400" dirty="0" smtClean="0">
                <a:latin typeface="Impact" pitchFamily="34" charset="0"/>
              </a:rPr>
              <a:t>113,097</a:t>
            </a:r>
            <a:endParaRPr lang="en-GB" sz="1400" dirty="0">
              <a:latin typeface="Impact" pitchFamily="34" charset="0"/>
            </a:endParaRPr>
          </a:p>
          <a:p>
            <a:pPr marL="342900" indent="-342900">
              <a:buFontTx/>
              <a:buAutoNum type="arabicParenR" startAt="10"/>
            </a:pPr>
            <a:r>
              <a:rPr lang="en-GB" sz="1400" dirty="0" smtClean="0">
                <a:latin typeface="Impact" pitchFamily="34" charset="0"/>
              </a:rPr>
              <a:t>50,265.5 m3</a:t>
            </a:r>
            <a:endParaRPr lang="en-GB" sz="1400" dirty="0">
              <a:latin typeface="Impact" pitchFamily="34" charset="0"/>
            </a:endParaRPr>
          </a:p>
          <a:p>
            <a:pPr marL="342900" indent="-342900">
              <a:buFontTx/>
              <a:buAutoNum type="arabicParenR" startAt="10"/>
            </a:pPr>
            <a:r>
              <a:rPr lang="en-GB" sz="1400" dirty="0" smtClean="0">
                <a:latin typeface="Impact" pitchFamily="34" charset="0"/>
              </a:rPr>
              <a:t>9,952,565.5 ft3</a:t>
            </a:r>
            <a:endParaRPr lang="en-GB" sz="1400" dirty="0">
              <a:latin typeface="Impact" pitchFamily="34" charset="0"/>
            </a:endParaRPr>
          </a:p>
          <a:p>
            <a:pPr marL="342900" indent="-342900">
              <a:buAutoNum type="arabicParenR" startAt="10"/>
            </a:pPr>
            <a:endParaRPr lang="en-GB" sz="1400" dirty="0">
              <a:latin typeface="Impact" pitchFamily="34" charset="0"/>
            </a:endParaRPr>
          </a:p>
          <a:p>
            <a:endParaRPr lang="en-GB" sz="1400" dirty="0">
              <a:latin typeface="Impact" pitchFamily="34" charset="0"/>
            </a:endParaRPr>
          </a:p>
        </p:txBody>
      </p:sp>
    </p:spTree>
    <p:extLst>
      <p:ext uri="{BB962C8B-B14F-4D97-AF65-F5344CB8AC3E}">
        <p14:creationId xmlns:p14="http://schemas.microsoft.com/office/powerpoint/2010/main" val="437210602"/>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42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39517"/>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179512" y="1507349"/>
            <a:ext cx="280831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smtClean="0">
              <a:latin typeface="Britannic Bold" pitchFamily="34" charset="0"/>
            </a:endParaRPr>
          </a:p>
          <a:p>
            <a:endParaRPr lang="en-GB" sz="1200" i="1" dirty="0" smtClean="0">
              <a:latin typeface="Britannic Bold" pitchFamily="34" charset="0"/>
            </a:endParaRPr>
          </a:p>
        </p:txBody>
      </p:sp>
      <p:sp>
        <p:nvSpPr>
          <p:cNvPr id="19" name="Rectangle 18"/>
          <p:cNvSpPr/>
          <p:nvPr/>
        </p:nvSpPr>
        <p:spPr>
          <a:xfrm>
            <a:off x="179512" y="1753103"/>
            <a:ext cx="2448272" cy="4524315"/>
          </a:xfrm>
          <a:prstGeom prst="rect">
            <a:avLst/>
          </a:prstGeom>
        </p:spPr>
        <p:txBody>
          <a:bodyPr wrap="square">
            <a:spAutoFit/>
          </a:bodyPr>
          <a:lstStyle/>
          <a:p>
            <a:r>
              <a:rPr lang="en-GB" sz="1600" dirty="0" smtClean="0">
                <a:latin typeface="Britannic Bold" pitchFamily="34" charset="0"/>
              </a:rPr>
              <a:t>Word Problem </a:t>
            </a:r>
          </a:p>
          <a:p>
            <a:r>
              <a:rPr lang="en-GB" sz="1600" dirty="0" smtClean="0">
                <a:latin typeface="Britannic Bold" pitchFamily="34" charset="0"/>
              </a:rPr>
              <a:t>answers</a:t>
            </a:r>
          </a:p>
          <a:p>
            <a:endParaRPr lang="en-GB" sz="1600" dirty="0">
              <a:latin typeface="Britannic Bold" pitchFamily="34" charset="0"/>
            </a:endParaRPr>
          </a:p>
          <a:p>
            <a:pPr marL="342900" indent="-342900">
              <a:buAutoNum type="arabicParenR"/>
            </a:pPr>
            <a:r>
              <a:rPr lang="en-GB" sz="1600" dirty="0" smtClean="0">
                <a:latin typeface="Britannic Bold" pitchFamily="34" charset="0"/>
              </a:rPr>
              <a:t>0.5 x 3.14 x r</a:t>
            </a:r>
            <a:r>
              <a:rPr lang="en-GB" sz="1600" baseline="30000" dirty="0" smtClean="0">
                <a:latin typeface="Britannic Bold" pitchFamily="34" charset="0"/>
              </a:rPr>
              <a:t>2</a:t>
            </a:r>
            <a:r>
              <a:rPr lang="en-GB" sz="1600" dirty="0" smtClean="0">
                <a:latin typeface="Britannic Bold" pitchFamily="34" charset="0"/>
              </a:rPr>
              <a:t> x L</a:t>
            </a:r>
          </a:p>
          <a:p>
            <a:r>
              <a:rPr lang="en-GB" sz="1600" dirty="0">
                <a:latin typeface="Britannic Bold" pitchFamily="34" charset="0"/>
              </a:rPr>
              <a:t> </a:t>
            </a:r>
            <a:r>
              <a:rPr lang="en-GB" sz="1600" dirty="0" smtClean="0">
                <a:latin typeface="Britannic Bold" pitchFamily="34" charset="0"/>
              </a:rPr>
              <a:t>= 0.5 x 3.14 x 7</a:t>
            </a:r>
            <a:r>
              <a:rPr lang="en-GB" sz="1600" baseline="30000" dirty="0">
                <a:latin typeface="Britannic Bold" pitchFamily="34" charset="0"/>
              </a:rPr>
              <a:t>2</a:t>
            </a:r>
            <a:r>
              <a:rPr lang="en-GB" sz="1600" dirty="0" smtClean="0">
                <a:latin typeface="Britannic Bold" pitchFamily="34" charset="0"/>
              </a:rPr>
              <a:t> x 500m  </a:t>
            </a:r>
            <a:r>
              <a:rPr lang="en-GB" sz="1600" smtClean="0">
                <a:latin typeface="Britannic Bold" pitchFamily="34" charset="0"/>
              </a:rPr>
              <a:t>=  38,484.5m</a:t>
            </a:r>
            <a:r>
              <a:rPr lang="en-GB" sz="1600" baseline="30000" smtClean="0">
                <a:latin typeface="Britannic Bold" pitchFamily="34" charset="0"/>
              </a:rPr>
              <a:t>3</a:t>
            </a:r>
          </a:p>
          <a:p>
            <a:endParaRPr lang="en-GB" sz="1600" dirty="0" smtClean="0">
              <a:latin typeface="Britannic Bold" pitchFamily="34" charset="0"/>
            </a:endParaRPr>
          </a:p>
          <a:p>
            <a:pPr marL="342900" indent="-342900">
              <a:buAutoNum type="arabicParenR" startAt="2"/>
            </a:pPr>
            <a:r>
              <a:rPr lang="en-GB" sz="1600" dirty="0" smtClean="0">
                <a:latin typeface="Britannic Bold" pitchFamily="34" charset="0"/>
              </a:rPr>
              <a:t>V=3.14 x r3</a:t>
            </a:r>
          </a:p>
          <a:p>
            <a:r>
              <a:rPr lang="en-GB" sz="1600" dirty="0" smtClean="0">
                <a:latin typeface="Britannic Bold" pitchFamily="34" charset="0"/>
              </a:rPr>
              <a:t>so..  6000= 3.14 x r3</a:t>
            </a:r>
          </a:p>
          <a:p>
            <a:r>
              <a:rPr lang="en-GB" sz="1600" dirty="0" smtClean="0">
                <a:latin typeface="Britannic Bold" pitchFamily="34" charset="0"/>
              </a:rPr>
              <a:t>       6000/3.14 = r</a:t>
            </a:r>
            <a:r>
              <a:rPr lang="en-GB" sz="1600" baseline="30000" dirty="0">
                <a:latin typeface="Britannic Bold" pitchFamily="34" charset="0"/>
              </a:rPr>
              <a:t>3</a:t>
            </a:r>
          </a:p>
          <a:p>
            <a:r>
              <a:rPr lang="en-GB" sz="1600" dirty="0" smtClean="0">
                <a:latin typeface="Britannic Bold" pitchFamily="34" charset="0"/>
              </a:rPr>
              <a:t>        </a:t>
            </a:r>
            <a:r>
              <a:rPr lang="en-GB" sz="1600" baseline="30000" dirty="0" smtClean="0">
                <a:latin typeface="Britannic Bold" pitchFamily="34" charset="0"/>
              </a:rPr>
              <a:t>3</a:t>
            </a:r>
            <a:r>
              <a:rPr lang="en-GB" sz="1600" dirty="0" smtClean="0">
                <a:latin typeface="Britannic Bold" pitchFamily="34" charset="0"/>
              </a:rPr>
              <a:t>√1910.8 = r</a:t>
            </a:r>
          </a:p>
          <a:p>
            <a:r>
              <a:rPr lang="en-GB" sz="1600" dirty="0" smtClean="0">
                <a:latin typeface="Britannic Bold" pitchFamily="34" charset="0"/>
              </a:rPr>
              <a:t>            12.4cm = r</a:t>
            </a:r>
          </a:p>
          <a:p>
            <a:endParaRPr lang="en-GB" sz="1600" dirty="0">
              <a:latin typeface="Britannic Bold" pitchFamily="34" charset="0"/>
            </a:endParaRPr>
          </a:p>
          <a:p>
            <a:pPr marL="342900" indent="-342900">
              <a:buAutoNum type="arabicParenR" startAt="3"/>
            </a:pPr>
            <a:r>
              <a:rPr lang="en-GB" sz="1600" dirty="0" smtClean="0">
                <a:latin typeface="Britannic Bold" pitchFamily="34" charset="0"/>
              </a:rPr>
              <a:t>40000 = l w h</a:t>
            </a:r>
          </a:p>
          <a:p>
            <a:r>
              <a:rPr lang="en-GB" sz="1600" dirty="0" smtClean="0">
                <a:latin typeface="Britannic Bold" pitchFamily="34" charset="0"/>
              </a:rPr>
              <a:t>so..  40000/20x20 = h</a:t>
            </a:r>
          </a:p>
          <a:p>
            <a:r>
              <a:rPr lang="en-GB" sz="1600" dirty="0">
                <a:latin typeface="Britannic Bold" pitchFamily="34" charset="0"/>
              </a:rPr>
              <a:t> </a:t>
            </a:r>
            <a:r>
              <a:rPr lang="en-GB" sz="1600" dirty="0" smtClean="0">
                <a:latin typeface="Britannic Bold" pitchFamily="34" charset="0"/>
              </a:rPr>
              <a:t> 100m = h</a:t>
            </a:r>
          </a:p>
          <a:p>
            <a:endParaRPr lang="en-GB" sz="1600" dirty="0">
              <a:latin typeface="Britannic Bold" pitchFamily="34" charset="0"/>
            </a:endParaRPr>
          </a:p>
          <a:p>
            <a:r>
              <a:rPr lang="en-GB" sz="1600" dirty="0" smtClean="0">
                <a:latin typeface="Britannic Bold" pitchFamily="34" charset="0"/>
              </a:rPr>
              <a:t>4) 6 x 3 x 3 = 54m</a:t>
            </a:r>
            <a:r>
              <a:rPr lang="en-GB" sz="1600" baseline="30000" dirty="0" smtClean="0">
                <a:latin typeface="Britannic Bold" pitchFamily="34" charset="0"/>
              </a:rPr>
              <a:t>3</a:t>
            </a:r>
            <a:endParaRPr lang="en-GB" sz="1600" baseline="30000" dirty="0">
              <a:latin typeface="Britannic Bold" pitchFamily="34" charset="0"/>
            </a:endParaRPr>
          </a:p>
        </p:txBody>
      </p:sp>
      <p:pic>
        <p:nvPicPr>
          <p:cNvPr id="2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7218151" y="133224"/>
            <a:ext cx="1443700" cy="1508590"/>
            <a:chOff x="7218151" y="133224"/>
            <a:chExt cx="1443700" cy="1508590"/>
          </a:xfrm>
        </p:grpSpPr>
        <p:sp>
          <p:nvSpPr>
            <p:cNvPr id="23" name="Cube 22"/>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4" name="Cube 23"/>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5" name="Cube 24"/>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6" name="Cube 25"/>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cxnSp>
        <p:nvCxnSpPr>
          <p:cNvPr id="4" name="Straight Connector 3"/>
          <p:cNvCxnSpPr/>
          <p:nvPr/>
        </p:nvCxnSpPr>
        <p:spPr>
          <a:xfrm>
            <a:off x="959137" y="4293096"/>
            <a:ext cx="660535" cy="0"/>
          </a:xfrm>
          <a:prstGeom prst="line">
            <a:avLst/>
          </a:prstGeom>
        </p:spPr>
        <p:style>
          <a:lnRef idx="1">
            <a:schemeClr val="dk1"/>
          </a:lnRef>
          <a:fillRef idx="0">
            <a:schemeClr val="dk1"/>
          </a:fillRef>
          <a:effectRef idx="0">
            <a:schemeClr val="dk1"/>
          </a:effectRef>
          <a:fontRef idx="minor">
            <a:schemeClr val="tx1"/>
          </a:fontRef>
        </p:style>
      </p:cxnSp>
      <p:pic>
        <p:nvPicPr>
          <p:cNvPr id="3075" name="Picture 3"/>
          <p:cNvPicPr>
            <a:picLocks noChangeAspect="1" noChangeArrowheads="1"/>
          </p:cNvPicPr>
          <p:nvPr/>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1054" y="1753103"/>
            <a:ext cx="5730699" cy="462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2627784" y="1753103"/>
            <a:ext cx="2736304" cy="1815882"/>
          </a:xfrm>
          <a:prstGeom prst="rect">
            <a:avLst/>
          </a:prstGeom>
        </p:spPr>
        <p:txBody>
          <a:bodyPr wrap="square">
            <a:spAutoFit/>
          </a:bodyPr>
          <a:lstStyle/>
          <a:p>
            <a:r>
              <a:rPr lang="en-GB" sz="1600" dirty="0" smtClean="0">
                <a:latin typeface="Britannic Bold" pitchFamily="34" charset="0"/>
              </a:rPr>
              <a:t>5)    V = 3.14 x r</a:t>
            </a:r>
            <a:r>
              <a:rPr lang="en-GB" sz="1600" baseline="30000" dirty="0" smtClean="0">
                <a:latin typeface="Britannic Bold" pitchFamily="34" charset="0"/>
              </a:rPr>
              <a:t>2</a:t>
            </a:r>
            <a:r>
              <a:rPr lang="en-GB" sz="1600" dirty="0" smtClean="0">
                <a:latin typeface="Britannic Bold" pitchFamily="34" charset="0"/>
              </a:rPr>
              <a:t> x L x 1/3</a:t>
            </a:r>
          </a:p>
          <a:p>
            <a:r>
              <a:rPr lang="en-GB" sz="1600" dirty="0" smtClean="0">
                <a:latin typeface="Britannic Bold" pitchFamily="34" charset="0"/>
              </a:rPr>
              <a:t>so..  2 = 3.14 x 1</a:t>
            </a:r>
            <a:r>
              <a:rPr lang="en-GB" sz="1600" baseline="30000" dirty="0">
                <a:latin typeface="Britannic Bold" pitchFamily="34" charset="0"/>
              </a:rPr>
              <a:t>2</a:t>
            </a:r>
            <a:r>
              <a:rPr lang="en-GB" sz="1600" dirty="0" smtClean="0">
                <a:latin typeface="Britannic Bold" pitchFamily="34" charset="0"/>
              </a:rPr>
              <a:t> x L x 1/3</a:t>
            </a:r>
          </a:p>
          <a:p>
            <a:r>
              <a:rPr lang="en-GB" sz="1600" dirty="0">
                <a:latin typeface="Britannic Bold" pitchFamily="34" charset="0"/>
              </a:rPr>
              <a:t> </a:t>
            </a:r>
            <a:r>
              <a:rPr lang="en-GB" sz="1600" dirty="0" smtClean="0">
                <a:latin typeface="Britannic Bold" pitchFamily="34" charset="0"/>
              </a:rPr>
              <a:t>       2 / 3.14 x (1/3) = L</a:t>
            </a:r>
          </a:p>
          <a:p>
            <a:r>
              <a:rPr lang="en-GB" sz="1600" dirty="0">
                <a:latin typeface="Britannic Bold" pitchFamily="34" charset="0"/>
              </a:rPr>
              <a:t> </a:t>
            </a:r>
            <a:r>
              <a:rPr lang="en-GB" sz="1600" dirty="0" smtClean="0">
                <a:latin typeface="Britannic Bold" pitchFamily="34" charset="0"/>
              </a:rPr>
              <a:t>      1.9m = L</a:t>
            </a:r>
          </a:p>
          <a:p>
            <a:endParaRPr lang="en-GB" sz="1600" dirty="0" smtClean="0">
              <a:latin typeface="Britannic Bold" pitchFamily="34" charset="0"/>
            </a:endParaRPr>
          </a:p>
          <a:p>
            <a:pPr marL="342900" indent="-342900">
              <a:buAutoNum type="arabicParenR" startAt="6"/>
            </a:pPr>
            <a:r>
              <a:rPr lang="en-GB" sz="1600" dirty="0" smtClean="0">
                <a:latin typeface="Britannic Bold" pitchFamily="34" charset="0"/>
              </a:rPr>
              <a:t>800 x 800 x 139 x 1/3</a:t>
            </a:r>
          </a:p>
          <a:p>
            <a:r>
              <a:rPr lang="en-GB" sz="1600" dirty="0" smtClean="0">
                <a:latin typeface="Britannic Bold" pitchFamily="34" charset="0"/>
              </a:rPr>
              <a:t>= 29,653,333.3 m</a:t>
            </a:r>
            <a:r>
              <a:rPr lang="en-GB" sz="1600" baseline="30000" dirty="0" smtClean="0">
                <a:latin typeface="Britannic Bold" pitchFamily="34" charset="0"/>
              </a:rPr>
              <a:t>3</a:t>
            </a:r>
            <a:endParaRPr lang="en-GB" sz="1600" baseline="30000" dirty="0">
              <a:latin typeface="Britannic Bold" pitchFamily="34" charset="0"/>
            </a:endParaRPr>
          </a:p>
        </p:txBody>
      </p:sp>
    </p:spTree>
    <p:extLst>
      <p:ext uri="{BB962C8B-B14F-4D97-AF65-F5344CB8AC3E}">
        <p14:creationId xmlns:p14="http://schemas.microsoft.com/office/powerpoint/2010/main" val="413717750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42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39517"/>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179512" y="1507349"/>
            <a:ext cx="280831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smtClean="0">
              <a:latin typeface="Britannic Bold" pitchFamily="34" charset="0"/>
            </a:endParaRPr>
          </a:p>
          <a:p>
            <a:endParaRPr lang="en-GB" sz="1200" i="1" dirty="0" smtClean="0">
              <a:latin typeface="Britannic Bold" pitchFamily="34" charset="0"/>
            </a:endParaRPr>
          </a:p>
        </p:txBody>
      </p:sp>
      <p:pic>
        <p:nvPicPr>
          <p:cNvPr id="2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7218151" y="133224"/>
            <a:ext cx="1273545" cy="1303918"/>
            <a:chOff x="7218151" y="133224"/>
            <a:chExt cx="1443700" cy="1508590"/>
          </a:xfrm>
        </p:grpSpPr>
        <p:sp>
          <p:nvSpPr>
            <p:cNvPr id="23" name="Cube 22"/>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4" name="Cube 23"/>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5" name="Cube 24"/>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6" name="Cube 25"/>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cxnSp>
        <p:nvCxnSpPr>
          <p:cNvPr id="4" name="Straight Connector 3"/>
          <p:cNvCxnSpPr/>
          <p:nvPr/>
        </p:nvCxnSpPr>
        <p:spPr>
          <a:xfrm>
            <a:off x="959137" y="4293096"/>
            <a:ext cx="660535" cy="0"/>
          </a:xfrm>
          <a:prstGeom prst="line">
            <a:avLst/>
          </a:prstGeom>
        </p:spPr>
        <p:style>
          <a:lnRef idx="1">
            <a:schemeClr val="dk1"/>
          </a:lnRef>
          <a:fillRef idx="0">
            <a:schemeClr val="dk1"/>
          </a:fillRef>
          <a:effectRef idx="0">
            <a:schemeClr val="dk1"/>
          </a:effectRef>
          <a:fontRef idx="minor">
            <a:schemeClr val="tx1"/>
          </a:fontRef>
        </p:style>
      </p:cxnSp>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498" y="1437142"/>
            <a:ext cx="5363606" cy="279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55976" y="3993875"/>
            <a:ext cx="4608512" cy="243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0438" y="4230329"/>
            <a:ext cx="4185538" cy="2188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77769" y="1449443"/>
            <a:ext cx="3470945" cy="255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39273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42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smtClean="0">
              <a:latin typeface="Britannic Bold" pitchFamily="34" charset="0"/>
            </a:endParaRPr>
          </a:p>
          <a:p>
            <a:endParaRPr lang="en-GB" sz="1200" i="1" dirty="0" smtClean="0">
              <a:latin typeface="Britannic Bold" pitchFamily="34" charset="0"/>
            </a:endParaRPr>
          </a:p>
        </p:txBody>
      </p:sp>
      <p:pic>
        <p:nvPicPr>
          <p:cNvPr id="1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7218151" y="133224"/>
            <a:ext cx="1239225" cy="1316219"/>
            <a:chOff x="7218151" y="133224"/>
            <a:chExt cx="1443700" cy="1508590"/>
          </a:xfrm>
        </p:grpSpPr>
        <p:sp>
          <p:nvSpPr>
            <p:cNvPr id="20" name="Cube 19"/>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Cube 21"/>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3" name="Cube 22"/>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590" y="1624458"/>
            <a:ext cx="3865795" cy="464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60032" y="1556710"/>
            <a:ext cx="3736183" cy="472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95936" y="1464655"/>
            <a:ext cx="808901" cy="496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02113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42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t>
              </a:r>
              <a:endParaRPr lang="en-GB" dirty="0"/>
            </a:p>
          </p:txBody>
        </p:sp>
      </p:grpSp>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2889761" y="3984830"/>
            <a:ext cx="1738329"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6336735" cy="307777"/>
          </a:xfrm>
          <a:prstGeom prst="rect">
            <a:avLst/>
          </a:prstGeom>
          <a:noFill/>
        </p:spPr>
        <p:txBody>
          <a:bodyPr wrap="none" rtlCol="0">
            <a:spAutoFit/>
          </a:bodyPr>
          <a:lstStyle/>
          <a:p>
            <a:r>
              <a:rPr lang="en-GB" sz="1400" dirty="0" smtClean="0">
                <a:latin typeface="Impact" pitchFamily="34" charset="0"/>
              </a:rPr>
              <a:t>What do you now know about Volume ?  WHAT DID YOU LEARN? Write some examples…</a:t>
            </a:r>
            <a:endParaRPr lang="en-GB" sz="1400" dirty="0"/>
          </a:p>
        </p:txBody>
      </p:sp>
      <p:sp>
        <p:nvSpPr>
          <p:cNvPr id="36" name="TextBox 35"/>
          <p:cNvSpPr txBox="1"/>
          <p:nvPr/>
        </p:nvSpPr>
        <p:spPr>
          <a:xfrm>
            <a:off x="732871" y="2561479"/>
            <a:ext cx="5267789" cy="1169551"/>
          </a:xfrm>
          <a:prstGeom prst="rect">
            <a:avLst/>
          </a:prstGeom>
          <a:noFill/>
        </p:spPr>
        <p:txBody>
          <a:bodyPr wrap="none" rtlCol="0">
            <a:spAutoFit/>
          </a:bodyPr>
          <a:lstStyle/>
          <a:p>
            <a:r>
              <a:rPr lang="en-GB" sz="1400" dirty="0" smtClean="0">
                <a:latin typeface="Impact" pitchFamily="34" charset="0"/>
              </a:rPr>
              <a:t> How would you now rate your skills in finding Volumes of 3D objects ?</a:t>
            </a: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37" name="TextBox 36"/>
          <p:cNvSpPr txBox="1"/>
          <p:nvPr/>
        </p:nvSpPr>
        <p:spPr>
          <a:xfrm>
            <a:off x="835260" y="3841788"/>
            <a:ext cx="7035900" cy="1169551"/>
          </a:xfrm>
          <a:prstGeom prst="rect">
            <a:avLst/>
          </a:prstGeom>
          <a:noFill/>
        </p:spPr>
        <p:txBody>
          <a:bodyPr wrap="none" rtlCol="0">
            <a:spAutoFit/>
          </a:bodyPr>
          <a:lstStyle/>
          <a:p>
            <a:r>
              <a:rPr lang="en-GB" sz="1400" dirty="0" smtClean="0">
                <a:latin typeface="Impact" pitchFamily="34" charset="0"/>
              </a:rPr>
              <a:t>I finished studying today..  			 I have completed these aims…</a:t>
            </a:r>
          </a:p>
          <a:p>
            <a:endParaRPr lang="en-GB" sz="1400" dirty="0">
              <a:latin typeface="Impact" pitchFamily="34" charset="0"/>
            </a:endParaRPr>
          </a:p>
          <a:p>
            <a:r>
              <a:rPr lang="en-GB" sz="1400" dirty="0" smtClean="0">
                <a:latin typeface="Impact" pitchFamily="34" charset="0"/>
              </a:rPr>
              <a:t>A    Find the volume of simple cube and cuboid shaped objects</a:t>
            </a:r>
          </a:p>
          <a:p>
            <a:r>
              <a:rPr lang="en-GB" sz="1400" dirty="0" smtClean="0">
                <a:latin typeface="Impact" pitchFamily="34" charset="0"/>
              </a:rPr>
              <a:t>B    Find the volume of pyramids, cones, cylinders and spheres</a:t>
            </a:r>
            <a:endParaRPr lang="en-GB" sz="1400" dirty="0">
              <a:latin typeface="Impact" pitchFamily="34" charset="0"/>
            </a:endParaRPr>
          </a:p>
          <a:p>
            <a:r>
              <a:rPr lang="en-GB" sz="1400" dirty="0" smtClean="0">
                <a:latin typeface="Impact" pitchFamily="34" charset="0"/>
              </a:rPr>
              <a:t>C    Use volume formulae and know the units for volume and solve practical problems</a:t>
            </a:r>
            <a:endParaRPr lang="en-GB" sz="1400" dirty="0"/>
          </a:p>
        </p:txBody>
      </p:sp>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1706" y="603582"/>
            <a:ext cx="560699" cy="526196"/>
          </a:xfrm>
          <a:prstGeom prst="rect">
            <a:avLst/>
          </a:prstGeom>
          <a:noFill/>
          <a:ln>
            <a:noFill/>
          </a:ln>
        </p:spPr>
      </p:pic>
      <p:pic>
        <p:nvPicPr>
          <p:cNvPr id="9" name="Picture 4" descr="http://i2.squidoocdn.com/resize/squidoo_images/590/draft_lens17579407module147856585photo_1296284358calculate_volume_by_cou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64236" y="5296798"/>
            <a:ext cx="863389" cy="9123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38169" y="5272441"/>
            <a:ext cx="1189921" cy="96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5248" y="5196703"/>
            <a:ext cx="2085404" cy="106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26560" y="5174129"/>
            <a:ext cx="452676" cy="108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38"/>
          <p:cNvGrpSpPr/>
          <p:nvPr/>
        </p:nvGrpSpPr>
        <p:grpSpPr>
          <a:xfrm>
            <a:off x="7218151" y="133224"/>
            <a:ext cx="1443700" cy="1508590"/>
            <a:chOff x="7218151" y="133224"/>
            <a:chExt cx="1443700" cy="1508590"/>
          </a:xfrm>
        </p:grpSpPr>
        <p:sp>
          <p:nvSpPr>
            <p:cNvPr id="40" name="Cube 39"/>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41" name="Cube 40"/>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42" name="Cube 41"/>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43" name="Cube 42"/>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44" name="Picture 2"/>
          <p:cNvPicPr>
            <a:picLocks noChangeAspect="1" noChangeArrowheads="1"/>
          </p:cNvPicPr>
          <p:nvPr/>
        </p:nvPicPr>
        <p:blipFill>
          <a:blip r:embed="rId18" cstate="print">
            <a:duotone>
              <a:prstClr val="black"/>
              <a:srgbClr val="FFFF66">
                <a:tint val="45000"/>
                <a:satMod val="400000"/>
              </a:srgbClr>
            </a:duotone>
            <a:extLst>
              <a:ext uri="{28A0092B-C50C-407E-A947-70E740481C1C}">
                <a14:useLocalDpi xmlns:a14="http://schemas.microsoft.com/office/drawing/2010/main" val="0"/>
              </a:ext>
            </a:extLst>
          </a:blip>
          <a:srcRect/>
          <a:stretch>
            <a:fillRect/>
          </a:stretch>
        </p:blipFill>
        <p:spPr bwMode="auto">
          <a:xfrm>
            <a:off x="747129" y="5373216"/>
            <a:ext cx="1592260" cy="87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8190572"/>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64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smtClean="0">
                <a:latin typeface="Impact" pitchFamily="34" charset="0"/>
              </a:rPr>
              <a:t>What else can you do to help yourself to learn and practice?  Here are ten suggestions, record which you do each week and also record your progress.</a:t>
            </a:r>
            <a:endParaRPr lang="en-GB" dirty="0">
              <a:latin typeface="Impact" pitchFamily="34" charset="0"/>
            </a:endParaRPr>
          </a:p>
          <a:p>
            <a:endParaRPr lang="en-GB" dirty="0" smtClean="0">
              <a:latin typeface="Impact" pitchFamily="34" charset="0"/>
            </a:endParaRPr>
          </a:p>
          <a:p>
            <a:r>
              <a:rPr lang="en-GB" dirty="0" smtClean="0">
                <a:latin typeface="Impact" pitchFamily="34" charset="0"/>
              </a:rPr>
              <a:t>Internet websites</a:t>
            </a:r>
          </a:p>
          <a:p>
            <a:r>
              <a:rPr lang="en-GB" dirty="0" smtClean="0">
                <a:latin typeface="Impact" pitchFamily="34" charset="0"/>
              </a:rPr>
              <a:t>   </a:t>
            </a:r>
            <a:r>
              <a:rPr lang="en-GB" dirty="0">
                <a:latin typeface="Impact" pitchFamily="34" charset="0"/>
              </a:rPr>
              <a:t>Repeat the lesson, make notes, organise a folder, </a:t>
            </a:r>
            <a:r>
              <a:rPr lang="en-GB" dirty="0" smtClean="0">
                <a:latin typeface="Impact" pitchFamily="34" charset="0"/>
              </a:rPr>
              <a:t>revise</a:t>
            </a:r>
          </a:p>
          <a:p>
            <a:r>
              <a:rPr lang="en-GB" dirty="0" smtClean="0">
                <a:latin typeface="Impact" pitchFamily="34" charset="0"/>
              </a:rPr>
              <a:t>Own maths workbook</a:t>
            </a:r>
          </a:p>
          <a:p>
            <a:r>
              <a:rPr lang="en-GB" dirty="0" smtClean="0">
                <a:latin typeface="Impact" pitchFamily="34" charset="0"/>
              </a:rPr>
              <a:t>   Study together with a friend or family member</a:t>
            </a:r>
          </a:p>
          <a:p>
            <a:r>
              <a:rPr lang="en-GB" dirty="0" smtClean="0">
                <a:latin typeface="Impact" pitchFamily="34" charset="0"/>
              </a:rPr>
              <a:t>Finish activities in this book</a:t>
            </a:r>
          </a:p>
          <a:p>
            <a:r>
              <a:rPr lang="en-GB" dirty="0" smtClean="0">
                <a:latin typeface="Impact" pitchFamily="34" charset="0"/>
              </a:rPr>
              <a:t>   Complete class handouts or tasks</a:t>
            </a:r>
          </a:p>
          <a:p>
            <a:r>
              <a:rPr lang="en-GB" dirty="0" smtClean="0">
                <a:latin typeface="Impact" pitchFamily="34" charset="0"/>
              </a:rPr>
              <a:t>Practice exams / past papers</a:t>
            </a:r>
          </a:p>
          <a:p>
            <a:r>
              <a:rPr lang="en-GB" dirty="0" smtClean="0">
                <a:latin typeface="Impact" pitchFamily="34" charset="0"/>
              </a:rPr>
              <a:t>   Use maths skills learnt at home or at work in real situations</a:t>
            </a:r>
          </a:p>
          <a:p>
            <a:r>
              <a:rPr lang="en-GB" dirty="0" smtClean="0">
                <a:latin typeface="Impact" pitchFamily="34" charset="0"/>
              </a:rPr>
              <a:t>Play games</a:t>
            </a:r>
          </a:p>
          <a:p>
            <a:r>
              <a:rPr lang="en-GB" dirty="0" smtClean="0">
                <a:latin typeface="Impact" pitchFamily="34" charset="0"/>
              </a:rPr>
              <a:t>  Experiment yourself, try new things ask yourself questions</a:t>
            </a:r>
          </a:p>
          <a:p>
            <a:endParaRPr lang="en-GB" dirty="0">
              <a:latin typeface="Impact" pitchFamily="34" charset="0"/>
            </a:endParaRPr>
          </a:p>
          <a:p>
            <a:r>
              <a:rPr lang="en-GB" dirty="0" smtClean="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8"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38"/>
          <p:cNvGrpSpPr/>
          <p:nvPr/>
        </p:nvGrpSpPr>
        <p:grpSpPr>
          <a:xfrm>
            <a:off x="7218151" y="133224"/>
            <a:ext cx="1443700" cy="1508590"/>
            <a:chOff x="7218151" y="133224"/>
            <a:chExt cx="1443700" cy="1508590"/>
          </a:xfrm>
        </p:grpSpPr>
        <p:sp>
          <p:nvSpPr>
            <p:cNvPr id="40" name="Cube 39"/>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41" name="Cube 40"/>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42" name="Cube 41"/>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43" name="Cube 42"/>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30420724"/>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2180385" y="94579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Topic Introduction  : Volume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51129" y="1272694"/>
            <a:ext cx="2504647" cy="4532570"/>
            <a:chOff x="975535" y="2104390"/>
            <a:chExt cx="879654" cy="1552708"/>
          </a:xfrm>
        </p:grpSpPr>
        <p:pic>
          <p:nvPicPr>
            <p:cNvPr id="80" name="Pictur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975535" y="3113650"/>
              <a:ext cx="774086" cy="134341"/>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dirty="0" smtClean="0">
                  <a:solidFill>
                    <a:schemeClr val="bg1"/>
                  </a:solidFill>
                  <a:latin typeface="Calibri"/>
                  <a:ea typeface="Calibri"/>
                  <a:cs typeface="Times New Roman"/>
                </a:rPr>
                <a:t>V O L U M E</a:t>
              </a:r>
              <a:endParaRPr lang="en-GB" dirty="0">
                <a:solidFill>
                  <a:schemeClr val="bg1"/>
                </a:solidFill>
                <a:effectLst/>
                <a:latin typeface="Calibri"/>
                <a:ea typeface="Calibri"/>
                <a:cs typeface="Times New Roman"/>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pattFill prst="solidDmnd">
            <a:fgClr>
              <a:srgbClr val="FFFF66"/>
            </a:fgClr>
            <a:bgClr>
              <a:schemeClr val="bg1"/>
            </a:bgClr>
          </a:patt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b="1" dirty="0" smtClean="0">
                <a:solidFill>
                  <a:schemeClr val="tx1"/>
                </a:solidFill>
                <a:latin typeface="Candara" pitchFamily="34" charset="0"/>
              </a:rPr>
              <a:t>The volume of an object tells you how big the object is, how long, wide and high.  All objects you can pick up, touch and move around have a volume no matter how thin they might be in any particular direction.</a:t>
            </a:r>
          </a:p>
          <a:p>
            <a:pPr algn="just"/>
            <a:endParaRPr lang="en-GB" b="1" dirty="0">
              <a:solidFill>
                <a:schemeClr val="tx1"/>
              </a:solidFill>
              <a:latin typeface="Candara" pitchFamily="34" charset="0"/>
            </a:endParaRPr>
          </a:p>
          <a:p>
            <a:pPr algn="just"/>
            <a:r>
              <a:rPr lang="en-GB" b="1" dirty="0" smtClean="0">
                <a:solidFill>
                  <a:schemeClr val="tx1"/>
                </a:solidFill>
                <a:latin typeface="Candara" pitchFamily="34" charset="0"/>
              </a:rPr>
              <a:t>Volume is a measurement of the lengths along the sides of an object and multiplying these numbers tells you how many ‘cubes’ of 3D space fill it.  Therefore the index number this time is 3.  This method finds simple box shaped volumes but more complicated shapes such as cylinders and sphere require formulas to find their volumes.</a:t>
            </a:r>
          </a:p>
          <a:p>
            <a:pPr algn="just"/>
            <a:endParaRPr lang="en-GB" b="1" dirty="0">
              <a:solidFill>
                <a:schemeClr val="tx1"/>
              </a:solidFill>
              <a:latin typeface="Candara" pitchFamily="34" charset="0"/>
            </a:endParaRPr>
          </a:p>
          <a:p>
            <a:pPr algn="just"/>
            <a:r>
              <a:rPr lang="en-GB" b="1" dirty="0" smtClean="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r>
              <a:rPr lang="en-GB" sz="1600" dirty="0" smtClean="0">
                <a:solidFill>
                  <a:schemeClr val="accent3">
                    <a:lumMod val="50000"/>
                  </a:schemeClr>
                </a:solidFill>
              </a:rPr>
              <a:t> </a:t>
            </a:r>
          </a:p>
        </p:txBody>
      </p:sp>
      <p:sp>
        <p:nvSpPr>
          <p:cNvPr id="38" name="TextBox 37"/>
          <p:cNvSpPr txBox="1"/>
          <p:nvPr/>
        </p:nvSpPr>
        <p:spPr>
          <a:xfrm>
            <a:off x="51128" y="605193"/>
            <a:ext cx="8841352" cy="230832"/>
          </a:xfrm>
          <a:prstGeom prst="rect">
            <a:avLst/>
          </a:prstGeom>
          <a:solidFill>
            <a:schemeClr val="bg1"/>
          </a:solidFill>
        </p:spPr>
        <p:txBody>
          <a:bodyPr wrap="square" rtlCol="0">
            <a:spAutoFit/>
          </a:bodyPr>
          <a:lstStyle/>
          <a:p>
            <a:r>
              <a:rPr lang="en-GB" sz="900" b="1" dirty="0" smtClean="0"/>
              <a:t> Home                     Revision          Progress Check 1     Video/Discuss        Vocab / jobs           Lesson                   Activities            Quizzes      Topic Answers   Progress Check </a:t>
            </a:r>
            <a:r>
              <a:rPr lang="en-GB" sz="900" b="1" dirty="0"/>
              <a:t>2 </a:t>
            </a:r>
            <a:r>
              <a:rPr lang="en-GB" sz="900" b="1" dirty="0" smtClean="0"/>
              <a:t>  Cont</a:t>
            </a:r>
            <a:r>
              <a:rPr lang="en-GB" sz="900" b="1" dirty="0"/>
              <a:t>. Learning </a:t>
            </a:r>
          </a:p>
        </p:txBody>
      </p:sp>
      <p:pic>
        <p:nvPicPr>
          <p:cNvPr id="39" name="Picture 1">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7">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43292" y="81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452939" y="81584"/>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6">
            <a:hlinkClick r:id="rId24"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6296" y="47571"/>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a:hlinkClick r:id="rId25" action="ppaction://hlinksldjump"/>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Connector 4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1" name="Straight Connector 50"/>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2" name="Straight Connector 51"/>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3" name="Straight Connector 52"/>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4" name="Straight Connector 53"/>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5" name="Straight Connector 54"/>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6" name="Straight Connector 55"/>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7" name="Straight Connector 56"/>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8" name="Straight Connector 57"/>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Straight Connector 58"/>
          <p:cNvCxnSpPr/>
          <p:nvPr/>
        </p:nvCxnSpPr>
        <p:spPr>
          <a:xfrm>
            <a:off x="7956376" y="605193"/>
            <a:ext cx="0" cy="230832"/>
          </a:xfrm>
          <a:prstGeom prst="line">
            <a:avLst/>
          </a:prstGeom>
        </p:spPr>
        <p:style>
          <a:lnRef idx="2">
            <a:schemeClr val="accent5"/>
          </a:lnRef>
          <a:fillRef idx="0">
            <a:schemeClr val="accent5"/>
          </a:fillRef>
          <a:effectRef idx="1">
            <a:schemeClr val="accent5"/>
          </a:effectRef>
          <a:fontRef idx="minor">
            <a:schemeClr val="tx1"/>
          </a:fontRef>
        </p:style>
      </p:cxnSp>
      <p:sp>
        <p:nvSpPr>
          <p:cNvPr id="8" name="Snip Diagonal Corner Rectangle 7"/>
          <p:cNvSpPr/>
          <p:nvPr/>
        </p:nvSpPr>
        <p:spPr>
          <a:xfrm>
            <a:off x="2255192" y="1498631"/>
            <a:ext cx="353588" cy="3960440"/>
          </a:xfrm>
          <a:prstGeom prst="snip2DiagRect">
            <a:avLst>
              <a:gd name="adj1" fmla="val 0"/>
              <a:gd name="adj2" fmla="val 40979"/>
            </a:avLst>
          </a:prstGeom>
          <a:gradFill flip="none" rotWithShape="1">
            <a:gsLst>
              <a:gs pos="0">
                <a:srgbClr val="FFFF66">
                  <a:shade val="30000"/>
                  <a:satMod val="115000"/>
                </a:srgbClr>
              </a:gs>
              <a:gs pos="50000">
                <a:srgbClr val="FFFF66">
                  <a:shade val="67500"/>
                  <a:satMod val="115000"/>
                </a:srgbClr>
              </a:gs>
              <a:gs pos="100000">
                <a:srgbClr val="FFFF66">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Picture 59"/>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21217" y="2714300"/>
            <a:ext cx="1491982" cy="1491988"/>
          </a:xfrm>
          <a:prstGeom prst="rect">
            <a:avLst/>
          </a:prstGeom>
          <a:noFill/>
          <a:ln>
            <a:noFill/>
          </a:ln>
        </p:spPr>
      </p:pic>
      <p:grpSp>
        <p:nvGrpSpPr>
          <p:cNvPr id="37" name="Group 36"/>
          <p:cNvGrpSpPr/>
          <p:nvPr/>
        </p:nvGrpSpPr>
        <p:grpSpPr>
          <a:xfrm>
            <a:off x="7956375" y="936760"/>
            <a:ext cx="983727" cy="1123742"/>
            <a:chOff x="7218151" y="133224"/>
            <a:chExt cx="1443700" cy="1508590"/>
          </a:xfrm>
        </p:grpSpPr>
        <p:sp>
          <p:nvSpPr>
            <p:cNvPr id="61" name="Cube 60"/>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62" name="Cube 61"/>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63" name="Cube 62"/>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64" name="Cube 63"/>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3067140"/>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42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a:snd r:embed="rId8" name="laser.wav"/>
              </a:hlinkClick>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4196118" y="5609530"/>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5735" y="181036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smtClean="0">
                <a:latin typeface="Impact" pitchFamily="34" charset="0"/>
              </a:rPr>
              <a:t>Lets start today by revising !  Complete the above sums and multiplication grid</a:t>
            </a:r>
            <a:endParaRPr lang="en-GB" dirty="0">
              <a:latin typeface="Impact" pitchFamily="34" charset="0"/>
            </a:endParaRPr>
          </a:p>
        </p:txBody>
      </p:sp>
      <p:pic>
        <p:nvPicPr>
          <p:cNvPr id="27"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7218151" y="133224"/>
            <a:ext cx="1443700" cy="1508590"/>
            <a:chOff x="7218151" y="133224"/>
            <a:chExt cx="1443700" cy="1508590"/>
          </a:xfrm>
        </p:grpSpPr>
        <p:sp>
          <p:nvSpPr>
            <p:cNvPr id="23" name="Cube 22"/>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4" name="Cube 23"/>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5" name="Cube 24"/>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8" name="Cube 27"/>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29" name="Picture 2"/>
          <p:cNvPicPr>
            <a:picLocks noChangeAspect="1" noChangeArrowheads="1"/>
          </p:cNvPicPr>
          <p:nvPr/>
        </p:nvPicPr>
        <p:blipFill>
          <a:blip r:embed="rId14">
            <a:duotone>
              <a:prstClr val="black"/>
              <a:srgbClr val="FFFF66">
                <a:tint val="45000"/>
                <a:satMod val="400000"/>
              </a:srgbClr>
            </a:duotone>
            <a:extLst>
              <a:ext uri="{28A0092B-C50C-407E-A947-70E740481C1C}">
                <a14:useLocalDpi xmlns:a14="http://schemas.microsoft.com/office/drawing/2010/main" val="0"/>
              </a:ext>
            </a:extLst>
          </a:blip>
          <a:srcRect/>
          <a:stretch>
            <a:fillRect/>
          </a:stretch>
        </p:blipFill>
        <p:spPr bwMode="auto">
          <a:xfrm>
            <a:off x="751633" y="1710567"/>
            <a:ext cx="2160813" cy="420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15">
            <a:duotone>
              <a:prstClr val="black"/>
              <a:srgbClr val="FFFF66">
                <a:tint val="45000"/>
                <a:satMod val="400000"/>
              </a:srgbClr>
            </a:duotone>
            <a:extLst>
              <a:ext uri="{28A0092B-C50C-407E-A947-70E740481C1C}">
                <a14:useLocalDpi xmlns:a14="http://schemas.microsoft.com/office/drawing/2010/main" val="0"/>
              </a:ext>
            </a:extLst>
          </a:blip>
          <a:srcRect/>
          <a:stretch>
            <a:fillRect/>
          </a:stretch>
        </p:blipFill>
        <p:spPr bwMode="auto">
          <a:xfrm>
            <a:off x="3019289" y="1734534"/>
            <a:ext cx="5945200" cy="415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43743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42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97441" y="1641814"/>
            <a:ext cx="8267047" cy="466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7218151" y="133224"/>
            <a:ext cx="1443700" cy="1508590"/>
            <a:chOff x="7218151" y="133224"/>
            <a:chExt cx="1443700" cy="1508590"/>
          </a:xfrm>
        </p:grpSpPr>
        <p:sp>
          <p:nvSpPr>
            <p:cNvPr id="23" name="Cube 22"/>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4" name="Cube 23"/>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5" name="Cube 24"/>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6" name="Cube 25"/>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27" name="Picture 2"/>
          <p:cNvPicPr>
            <a:picLocks noChangeAspect="1" noChangeArrowheads="1"/>
          </p:cNvPicPr>
          <p:nvPr/>
        </p:nvPicPr>
        <p:blipFill>
          <a:blip r:embed="rId12">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Oval 27"/>
          <p:cNvSpPr/>
          <p:nvPr/>
        </p:nvSpPr>
        <p:spPr>
          <a:xfrm>
            <a:off x="3923928" y="3284984"/>
            <a:ext cx="1440160" cy="15121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rPr>
              <a:t>2014</a:t>
            </a:r>
            <a:endParaRPr lang="en-GB" sz="2400" dirty="0">
              <a:solidFill>
                <a:schemeClr val="tx1"/>
              </a:solidFill>
            </a:endParaRPr>
          </a:p>
        </p:txBody>
      </p:sp>
      <p:sp>
        <p:nvSpPr>
          <p:cNvPr id="29" name="Oval 28"/>
          <p:cNvSpPr/>
          <p:nvPr/>
        </p:nvSpPr>
        <p:spPr>
          <a:xfrm>
            <a:off x="5737238" y="2393559"/>
            <a:ext cx="1493855" cy="115191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+1999</a:t>
            </a:r>
            <a:endParaRPr lang="en-GB" sz="2400" dirty="0">
              <a:solidFill>
                <a:schemeClr val="tx1"/>
              </a:solidFill>
            </a:endParaRPr>
          </a:p>
        </p:txBody>
      </p:sp>
      <p:sp>
        <p:nvSpPr>
          <p:cNvPr id="30" name="Oval 29"/>
          <p:cNvSpPr/>
          <p:nvPr/>
        </p:nvSpPr>
        <p:spPr>
          <a:xfrm>
            <a:off x="6156175" y="4365104"/>
            <a:ext cx="1074917" cy="10081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x73</a:t>
            </a:r>
            <a:endParaRPr lang="en-GB" sz="2400" dirty="0">
              <a:solidFill>
                <a:schemeClr val="tx1"/>
              </a:solidFill>
            </a:endParaRPr>
          </a:p>
        </p:txBody>
      </p:sp>
      <p:sp>
        <p:nvSpPr>
          <p:cNvPr id="31" name="Oval 30"/>
          <p:cNvSpPr/>
          <p:nvPr/>
        </p:nvSpPr>
        <p:spPr>
          <a:xfrm>
            <a:off x="3011696" y="4797152"/>
            <a:ext cx="984240" cy="1080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t>
            </a:r>
            <a:r>
              <a:rPr lang="en-GB" sz="2400" dirty="0" smtClean="0">
                <a:solidFill>
                  <a:schemeClr val="tx1"/>
                </a:solidFill>
              </a:rPr>
              <a:t>12</a:t>
            </a:r>
            <a:endParaRPr lang="en-GB" sz="2400" dirty="0">
              <a:solidFill>
                <a:schemeClr val="tx1"/>
              </a:solidFill>
            </a:endParaRPr>
          </a:p>
        </p:txBody>
      </p:sp>
      <p:sp>
        <p:nvSpPr>
          <p:cNvPr id="32" name="Oval 31"/>
          <p:cNvSpPr/>
          <p:nvPr/>
        </p:nvSpPr>
        <p:spPr>
          <a:xfrm>
            <a:off x="1403648" y="3284984"/>
            <a:ext cx="1608047" cy="15121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Round to nearest 10</a:t>
            </a:r>
          </a:p>
        </p:txBody>
      </p:sp>
      <p:sp>
        <p:nvSpPr>
          <p:cNvPr id="33" name="Oval 32"/>
          <p:cNvSpPr/>
          <p:nvPr/>
        </p:nvSpPr>
        <p:spPr>
          <a:xfrm>
            <a:off x="2699792" y="2393558"/>
            <a:ext cx="1080119" cy="11600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-176</a:t>
            </a:r>
            <a:endParaRPr lang="en-GB" sz="2400" dirty="0">
              <a:solidFill>
                <a:schemeClr val="tx1"/>
              </a:solidFill>
            </a:endParaRPr>
          </a:p>
        </p:txBody>
      </p:sp>
      <p:sp>
        <p:nvSpPr>
          <p:cNvPr id="34" name="Oval 33"/>
          <p:cNvSpPr/>
          <p:nvPr/>
        </p:nvSpPr>
        <p:spPr>
          <a:xfrm>
            <a:off x="4374863" y="2148120"/>
            <a:ext cx="943438" cy="9568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2:1</a:t>
            </a:r>
            <a:endParaRPr lang="en-GB" sz="2400" dirty="0">
              <a:solidFill>
                <a:schemeClr val="tx1"/>
              </a:solidFill>
            </a:endParaRPr>
          </a:p>
        </p:txBody>
      </p:sp>
      <p:sp>
        <p:nvSpPr>
          <p:cNvPr id="35" name="Oval 34"/>
          <p:cNvSpPr/>
          <p:nvPr/>
        </p:nvSpPr>
        <p:spPr>
          <a:xfrm>
            <a:off x="4644008" y="4869160"/>
            <a:ext cx="1296144" cy="10081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/1000</a:t>
            </a:r>
          </a:p>
        </p:txBody>
      </p:sp>
      <p:cxnSp>
        <p:nvCxnSpPr>
          <p:cNvPr id="36" name="Straight Arrow Connector 35"/>
          <p:cNvCxnSpPr/>
          <p:nvPr/>
        </p:nvCxnSpPr>
        <p:spPr>
          <a:xfrm flipH="1" flipV="1">
            <a:off x="3707904" y="3284984"/>
            <a:ext cx="432048"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8" idx="0"/>
          </p:cNvCxnSpPr>
          <p:nvPr/>
        </p:nvCxnSpPr>
        <p:spPr>
          <a:xfrm flipV="1">
            <a:off x="4644008" y="3104964"/>
            <a:ext cx="216024" cy="180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318300" y="3284984"/>
            <a:ext cx="743355" cy="459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318300" y="4365104"/>
            <a:ext cx="837876"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52686" y="4797152"/>
            <a:ext cx="129192"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779911" y="4581128"/>
            <a:ext cx="360041"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32" idx="6"/>
          </p:cNvCxnSpPr>
          <p:nvPr/>
        </p:nvCxnSpPr>
        <p:spPr>
          <a:xfrm flipH="1" flipV="1">
            <a:off x="3011695" y="4041068"/>
            <a:ext cx="1056250" cy="44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25651" y="2148120"/>
            <a:ext cx="1463862" cy="954107"/>
          </a:xfrm>
          <a:prstGeom prst="rect">
            <a:avLst/>
          </a:prstGeom>
        </p:spPr>
        <p:txBody>
          <a:bodyPr wrap="none">
            <a:spAutoFit/>
          </a:bodyPr>
          <a:lstStyle/>
          <a:p>
            <a:r>
              <a:rPr lang="en-GB" sz="2800" b="1" dirty="0" smtClean="0">
                <a:solidFill>
                  <a:srgbClr val="1F497D"/>
                </a:solidFill>
                <a:latin typeface="Cooper Black" panose="0208090404030B020404" pitchFamily="18" charset="0"/>
              </a:rPr>
              <a:t>Bubble</a:t>
            </a:r>
          </a:p>
          <a:p>
            <a:r>
              <a:rPr lang="en-GB" sz="2800" b="1" dirty="0" smtClean="0">
                <a:solidFill>
                  <a:srgbClr val="1F497D"/>
                </a:solidFill>
                <a:latin typeface="Cooper Black" panose="0208090404030B020404" pitchFamily="18" charset="0"/>
              </a:rPr>
              <a:t>maths</a:t>
            </a:r>
            <a:endParaRPr lang="en-GB" sz="2800" b="1" dirty="0">
              <a:solidFill>
                <a:srgbClr val="1F497D"/>
              </a:solidFill>
              <a:latin typeface="Cooper Black" panose="0208090404030B020404" pitchFamily="18" charset="0"/>
            </a:endParaRPr>
          </a:p>
        </p:txBody>
      </p:sp>
      <p:sp>
        <p:nvSpPr>
          <p:cNvPr id="44" name="Rectangle 43"/>
          <p:cNvSpPr/>
          <p:nvPr/>
        </p:nvSpPr>
        <p:spPr>
          <a:xfrm>
            <a:off x="7231093" y="1950802"/>
            <a:ext cx="1589380" cy="2308324"/>
          </a:xfrm>
          <a:prstGeom prst="rect">
            <a:avLst/>
          </a:prstGeom>
        </p:spPr>
        <p:txBody>
          <a:bodyPr wrap="square">
            <a:spAutoFit/>
          </a:bodyPr>
          <a:lstStyle/>
          <a:p>
            <a:r>
              <a:rPr lang="en-GB" sz="2400" dirty="0">
                <a:solidFill>
                  <a:prstClr val="black"/>
                </a:solidFill>
                <a:latin typeface="Impact" pitchFamily="34" charset="0"/>
                <a:cs typeface="Aharoni" panose="02010803020104030203" pitchFamily="2" charset="-79"/>
              </a:rPr>
              <a:t>Calculate the instruction on the central number</a:t>
            </a:r>
          </a:p>
        </p:txBody>
      </p:sp>
      <p:pic>
        <p:nvPicPr>
          <p:cNvPr id="45" name="Picture 2" descr="C:\Users\Mike\AppData\Local\Microsoft\Windows\Temporary Internet Files\Content.IE5\ECSG45LR\MC900433884[1].png"/>
          <p:cNvPicPr>
            <a:picLocks noChangeAspect="1" noChangeArrowheads="1"/>
          </p:cNvPicPr>
          <p:nvPr/>
        </p:nvPicPr>
        <p:blipFill>
          <a:blip r:embed="rId15">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8094574" y="4977172"/>
            <a:ext cx="792087" cy="792087"/>
          </a:xfrm>
          <a:prstGeom prst="rect">
            <a:avLst/>
          </a:prstGeom>
          <a:solidFill>
            <a:srgbClr val="FFFF00"/>
          </a:solidFill>
          <a:extLst/>
        </p:spPr>
      </p:pic>
      <p:sp>
        <p:nvSpPr>
          <p:cNvPr id="46" name="&quot;No&quot; Symbol 45"/>
          <p:cNvSpPr/>
          <p:nvPr/>
        </p:nvSpPr>
        <p:spPr>
          <a:xfrm>
            <a:off x="7871160" y="4709924"/>
            <a:ext cx="1238916" cy="1326584"/>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Tree>
    <p:extLst>
      <p:ext uri="{BB962C8B-B14F-4D97-AF65-F5344CB8AC3E}">
        <p14:creationId xmlns:p14="http://schemas.microsoft.com/office/powerpoint/2010/main" val="2468479377"/>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42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7218151" y="133224"/>
            <a:ext cx="1443700" cy="1508590"/>
            <a:chOff x="7218151" y="133224"/>
            <a:chExt cx="1443700" cy="1508590"/>
          </a:xfrm>
        </p:grpSpPr>
        <p:sp>
          <p:nvSpPr>
            <p:cNvPr id="20" name="Cube 19"/>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1" name="Cube 20"/>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Cube 21"/>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3" name="Cube 22"/>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3816" y="1641814"/>
            <a:ext cx="8250672" cy="467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839230">
            <a:off x="988977" y="1822883"/>
            <a:ext cx="3661592" cy="379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969036">
            <a:off x="4523403" y="2325623"/>
            <a:ext cx="3987355" cy="303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755966"/>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42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t>
              </a:r>
              <a:endParaRPr lang="en-GB" dirty="0"/>
            </a:p>
          </p:txBody>
        </p:sp>
      </p:grpSp>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2987824" y="3977433"/>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5557932" cy="307777"/>
          </a:xfrm>
          <a:prstGeom prst="rect">
            <a:avLst/>
          </a:prstGeom>
          <a:noFill/>
        </p:spPr>
        <p:txBody>
          <a:bodyPr wrap="none" rtlCol="0">
            <a:spAutoFit/>
          </a:bodyPr>
          <a:lstStyle/>
          <a:p>
            <a:r>
              <a:rPr lang="en-GB" sz="1400" dirty="0" smtClean="0">
                <a:latin typeface="Impact" pitchFamily="34" charset="0"/>
              </a:rPr>
              <a:t>What do you already know about Volume ?  What did you study this week?</a:t>
            </a:r>
            <a:endParaRPr lang="en-GB" sz="1400" dirty="0"/>
          </a:p>
        </p:txBody>
      </p:sp>
      <p:sp>
        <p:nvSpPr>
          <p:cNvPr id="36" name="TextBox 35"/>
          <p:cNvSpPr txBox="1"/>
          <p:nvPr/>
        </p:nvSpPr>
        <p:spPr>
          <a:xfrm>
            <a:off x="732871" y="2561479"/>
            <a:ext cx="4961615" cy="1169551"/>
          </a:xfrm>
          <a:prstGeom prst="rect">
            <a:avLst/>
          </a:prstGeom>
          <a:noFill/>
        </p:spPr>
        <p:txBody>
          <a:bodyPr wrap="none" rtlCol="0">
            <a:spAutoFit/>
          </a:bodyPr>
          <a:lstStyle/>
          <a:p>
            <a:r>
              <a:rPr lang="en-GB" sz="1400" dirty="0" smtClean="0">
                <a:latin typeface="Impact" pitchFamily="34" charset="0"/>
              </a:rPr>
              <a:t> How would you rate your skills in finding Volumes of 3D objects ?</a:t>
            </a: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37" name="TextBox 36"/>
          <p:cNvSpPr txBox="1"/>
          <p:nvPr/>
        </p:nvSpPr>
        <p:spPr>
          <a:xfrm>
            <a:off x="832575" y="3911291"/>
            <a:ext cx="6401111" cy="1169551"/>
          </a:xfrm>
          <a:prstGeom prst="rect">
            <a:avLst/>
          </a:prstGeom>
          <a:noFill/>
        </p:spPr>
        <p:txBody>
          <a:bodyPr wrap="none" rtlCol="0">
            <a:spAutoFit/>
          </a:bodyPr>
          <a:lstStyle/>
          <a:p>
            <a:r>
              <a:rPr lang="en-GB" sz="1400" dirty="0" smtClean="0">
                <a:latin typeface="Impact" pitchFamily="34" charset="0"/>
              </a:rPr>
              <a:t>The day I started </a:t>
            </a:r>
            <a:r>
              <a:rPr lang="en-GB" sz="1400" dirty="0" err="1" smtClean="0">
                <a:latin typeface="Impact" pitchFamily="34" charset="0"/>
              </a:rPr>
              <a:t>stuying</a:t>
            </a:r>
            <a:r>
              <a:rPr lang="en-GB" sz="1400" dirty="0" smtClean="0">
                <a:latin typeface="Impact" pitchFamily="34" charset="0"/>
              </a:rPr>
              <a:t> is…                                                 The ‘Session Aims’ are…</a:t>
            </a:r>
          </a:p>
          <a:p>
            <a:endParaRPr lang="en-GB" sz="1400" dirty="0">
              <a:latin typeface="Impact" pitchFamily="34" charset="0"/>
            </a:endParaRPr>
          </a:p>
          <a:p>
            <a:r>
              <a:rPr lang="en-GB" sz="1400" dirty="0" smtClean="0">
                <a:latin typeface="Impact" pitchFamily="34" charset="0"/>
              </a:rPr>
              <a:t>A    Find the volume of simple cube and cuboid shaped objects</a:t>
            </a:r>
          </a:p>
          <a:p>
            <a:r>
              <a:rPr lang="en-GB" sz="1400" dirty="0" smtClean="0">
                <a:latin typeface="Impact" pitchFamily="34" charset="0"/>
              </a:rPr>
              <a:t>B    Find the volume of pyramids, cones, cylinders and spheres</a:t>
            </a:r>
            <a:endParaRPr lang="en-GB" sz="1400" dirty="0">
              <a:latin typeface="Impact" pitchFamily="34" charset="0"/>
            </a:endParaRPr>
          </a:p>
          <a:p>
            <a:r>
              <a:rPr lang="en-GB" sz="1400" dirty="0" smtClean="0">
                <a:latin typeface="Impact" pitchFamily="34" charset="0"/>
              </a:rPr>
              <a:t>C    Use volume formulae and know the units for volume and solve practical problems</a:t>
            </a:r>
            <a:endParaRPr lang="en-GB" sz="1400" dirty="0"/>
          </a:p>
        </p:txBody>
      </p:sp>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1706" y="603582"/>
            <a:ext cx="560699" cy="526196"/>
          </a:xfrm>
          <a:prstGeom prst="rect">
            <a:avLst/>
          </a:prstGeom>
          <a:noFill/>
          <a:ln>
            <a:noFill/>
          </a:ln>
        </p:spPr>
      </p:pic>
      <p:pic>
        <p:nvPicPr>
          <p:cNvPr id="9" name="Picture 4" descr="http://i2.squidoocdn.com/resize/squidoo_images/590/draft_lens17579407module147856585photo_1296284358calculate_volume_by_cou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97850" y="5335945"/>
            <a:ext cx="863389" cy="9123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38169" y="5272441"/>
            <a:ext cx="1189921" cy="96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5248" y="5196703"/>
            <a:ext cx="2085404" cy="106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26560" y="5174129"/>
            <a:ext cx="452676" cy="108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7218151" y="133224"/>
            <a:ext cx="1443700" cy="1508590"/>
            <a:chOff x="7218151" y="133224"/>
            <a:chExt cx="1443700" cy="1508590"/>
          </a:xfrm>
        </p:grpSpPr>
        <p:sp>
          <p:nvSpPr>
            <p:cNvPr id="4" name="Cube 3"/>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39" name="Cube 38"/>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40" name="Cube 39"/>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41" name="Cube 40"/>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pic>
        <p:nvPicPr>
          <p:cNvPr id="8" name="Picture 2"/>
          <p:cNvPicPr>
            <a:picLocks noChangeAspect="1" noChangeArrowheads="1"/>
          </p:cNvPicPr>
          <p:nvPr/>
        </p:nvPicPr>
        <p:blipFill>
          <a:blip r:embed="rId18" cstate="print">
            <a:duotone>
              <a:prstClr val="black"/>
              <a:srgbClr val="FFFF66">
                <a:tint val="45000"/>
                <a:satMod val="400000"/>
              </a:srgbClr>
            </a:duotone>
            <a:extLst>
              <a:ext uri="{28A0092B-C50C-407E-A947-70E740481C1C}">
                <a14:useLocalDpi xmlns:a14="http://schemas.microsoft.com/office/drawing/2010/main" val="0"/>
              </a:ext>
            </a:extLst>
          </a:blip>
          <a:srcRect/>
          <a:stretch>
            <a:fillRect/>
          </a:stretch>
        </p:blipFill>
        <p:spPr bwMode="auto">
          <a:xfrm>
            <a:off x="747129" y="5373216"/>
            <a:ext cx="1592260" cy="87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7925893"/>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ass/>
                    </a14:imgEffect>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1" y="1006796"/>
            <a:ext cx="9143999" cy="542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10" cstate="print">
            <a:extLst>
              <a:ext uri="{BEBA8EAE-BF5A-486C-A8C5-ECC9F3942E4B}">
                <a14:imgProps xmlns:a14="http://schemas.microsoft.com/office/drawing/2010/main">
                  <a14:imgLayer r:embed="rId11">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12">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3"/>
          </p:cNvPr>
          <p:cNvPicPr/>
          <p:nvPr/>
        </p:nvPicPr>
        <p:blipFill>
          <a:blip r:embed="rId14">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5">
            <a:extLst>
              <a:ext uri="{BEBA8EAE-BF5A-486C-A8C5-ECC9F3942E4B}">
                <a14:imgProps xmlns:a14="http://schemas.microsoft.com/office/drawing/2010/main">
                  <a14:imgLayer r:embed="rId16">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943021"/>
            <a:ext cx="7573304" cy="2585323"/>
          </a:xfrm>
          <a:prstGeom prst="rect">
            <a:avLst/>
          </a:prstGeom>
        </p:spPr>
        <p:txBody>
          <a:bodyPr wrap="square">
            <a:spAutoFit/>
          </a:bodyPr>
          <a:lstStyle/>
          <a:p>
            <a:r>
              <a:rPr lang="en-GB" dirty="0" smtClean="0">
                <a:latin typeface="Impact" pitchFamily="34" charset="0"/>
              </a:rPr>
              <a:t>What does ‘Volume’ mean and what is it measuring ?</a:t>
            </a:r>
          </a:p>
          <a:p>
            <a:r>
              <a:rPr lang="en-GB" dirty="0">
                <a:latin typeface="Impact" pitchFamily="34" charset="0"/>
              </a:rPr>
              <a:t>	</a:t>
            </a:r>
            <a:r>
              <a:rPr lang="en-GB" dirty="0" smtClean="0">
                <a:latin typeface="Impact" pitchFamily="34" charset="0"/>
              </a:rPr>
              <a:t>What are the units for the volume of a shape ?</a:t>
            </a:r>
          </a:p>
          <a:p>
            <a:endParaRPr lang="en-GB" dirty="0">
              <a:latin typeface="Impact" pitchFamily="34" charset="0"/>
            </a:endParaRPr>
          </a:p>
          <a:p>
            <a:r>
              <a:rPr lang="en-GB" dirty="0" smtClean="0">
                <a:latin typeface="Impact" pitchFamily="34" charset="0"/>
              </a:rPr>
              <a:t>How do you measure the volume of a liquid (not its capacity ! ) ?</a:t>
            </a:r>
          </a:p>
          <a:p>
            <a:r>
              <a:rPr lang="en-GB" dirty="0">
                <a:latin typeface="Impact" pitchFamily="34" charset="0"/>
              </a:rPr>
              <a:t> </a:t>
            </a:r>
            <a:r>
              <a:rPr lang="en-GB" dirty="0" smtClean="0">
                <a:latin typeface="Impact" pitchFamily="34" charset="0"/>
              </a:rPr>
              <a:t>           What are ‘Dimensions’ and why are they important in the topic of volume ?</a:t>
            </a:r>
          </a:p>
          <a:p>
            <a:endParaRPr lang="en-GB" dirty="0">
              <a:latin typeface="Impact" pitchFamily="34" charset="0"/>
            </a:endParaRPr>
          </a:p>
          <a:p>
            <a:r>
              <a:rPr lang="en-GB" dirty="0" smtClean="0">
                <a:latin typeface="Impact" pitchFamily="34" charset="0"/>
              </a:rPr>
              <a:t>What is a prism and what is it about prisms that make it easier to find their volume ?</a:t>
            </a:r>
            <a:endParaRPr lang="en-GB" dirty="0">
              <a:latin typeface="Impact" pitchFamily="34" charset="0"/>
            </a:endParaRPr>
          </a:p>
          <a:p>
            <a:r>
              <a:rPr lang="en-GB" dirty="0">
                <a:latin typeface="Impact" pitchFamily="34" charset="0"/>
              </a:rPr>
              <a:t> </a:t>
            </a:r>
            <a:r>
              <a:rPr lang="en-GB" dirty="0" smtClean="0">
                <a:latin typeface="Impact" pitchFamily="34" charset="0"/>
              </a:rPr>
              <a:t>            How can we find the volume of a sphere such as a planet, star ..?</a:t>
            </a: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endPar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smtClean="0">
                <a:latin typeface="Impact" pitchFamily="34" charset="0"/>
              </a:rPr>
              <a:t>Your thoughts..</a:t>
            </a:r>
            <a:endParaRPr lang="en-GB" sz="1200" dirty="0">
              <a:latin typeface="Impact" pitchFamily="34" charset="0"/>
            </a:endParaRPr>
          </a:p>
        </p:txBody>
      </p:sp>
      <p:pic>
        <p:nvPicPr>
          <p:cNvPr id="24" name="Picture 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498" y="-10361"/>
            <a:ext cx="971118" cy="16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a:off x="7218151" y="133224"/>
            <a:ext cx="1443700" cy="1508590"/>
            <a:chOff x="7218151" y="133224"/>
            <a:chExt cx="1443700" cy="1508590"/>
          </a:xfrm>
        </p:grpSpPr>
        <p:sp>
          <p:nvSpPr>
            <p:cNvPr id="29" name="Cube 28"/>
            <p:cNvSpPr/>
            <p:nvPr/>
          </p:nvSpPr>
          <p:spPr>
            <a:xfrm>
              <a:off x="7218151" y="634602"/>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30" name="Cube 29"/>
            <p:cNvSpPr/>
            <p:nvPr/>
          </p:nvSpPr>
          <p:spPr>
            <a:xfrm>
              <a:off x="7783473" y="555666"/>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31" name="Cube 30"/>
            <p:cNvSpPr/>
            <p:nvPr/>
          </p:nvSpPr>
          <p:spPr>
            <a:xfrm>
              <a:off x="7218151" y="133224"/>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34" name="Cube 33"/>
            <p:cNvSpPr/>
            <p:nvPr/>
          </p:nvSpPr>
          <p:spPr>
            <a:xfrm>
              <a:off x="7953628" y="993863"/>
              <a:ext cx="708223" cy="647951"/>
            </a:xfrm>
            <a:prstGeom prst="cube">
              <a:avLst/>
            </a:prstGeom>
            <a:solidFill>
              <a:srgbClr val="FFFF00"/>
            </a:solidFill>
            <a:ln>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14618128"/>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2995</TotalTime>
  <Words>2281</Words>
  <Application>Microsoft Office PowerPoint</Application>
  <PresentationFormat>On-screen Show (4:3)</PresentationFormat>
  <Paragraphs>540</Paragraphs>
  <Slides>38</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Aharoni</vt:lpstr>
      <vt:lpstr>Arial</vt:lpstr>
      <vt:lpstr>Arial Unicode MS</vt:lpstr>
      <vt:lpstr>Bodoni MT Black</vt:lpstr>
      <vt:lpstr>Britannic Bold</vt:lpstr>
      <vt:lpstr>Calibri</vt:lpstr>
      <vt:lpstr>Candara</vt:lpstr>
      <vt:lpstr>Century Schoolbook</vt:lpstr>
      <vt:lpstr>Cooper Black</vt:lpstr>
      <vt:lpstr>Copperplate Gothic Light</vt:lpstr>
      <vt:lpstr>Impact</vt:lpstr>
      <vt:lpstr>Line Printer (PC)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Malcolm Cooke</cp:lastModifiedBy>
  <cp:revision>338</cp:revision>
  <cp:lastPrinted>2015-01-23T13:50:12Z</cp:lastPrinted>
  <dcterms:created xsi:type="dcterms:W3CDTF">2013-05-06T08:56:40Z</dcterms:created>
  <dcterms:modified xsi:type="dcterms:W3CDTF">2018-03-06T15:21:48Z</dcterms:modified>
</cp:coreProperties>
</file>