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6" r:id="rId5"/>
    <p:sldId id="257" r:id="rId6"/>
    <p:sldId id="375" r:id="rId7"/>
    <p:sldId id="403" r:id="rId8"/>
    <p:sldId id="258" r:id="rId9"/>
    <p:sldId id="401" r:id="rId10"/>
    <p:sldId id="376" r:id="rId11"/>
    <p:sldId id="405" r:id="rId12"/>
    <p:sldId id="404" r:id="rId13"/>
    <p:sldId id="402" r:id="rId14"/>
    <p:sldId id="271" r:id="rId15"/>
    <p:sldId id="260" r:id="rId16"/>
    <p:sldId id="261" r:id="rId17"/>
    <p:sldId id="388" r:id="rId18"/>
    <p:sldId id="273" r:id="rId19"/>
    <p:sldId id="274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92335C-F669-0869-7D43-74EA84B9AA61}" v="1" dt="2024-02-06T11:20:44.862"/>
    <p1510:client id="{7E4B2FF6-6658-7ABD-222C-02F799FE52E8}" v="2" dt="2024-02-06T08:54:24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470249" y="1825625"/>
            <a:ext cx="4097137" cy="3250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88620" indent="-388620" algn="ctr" defTabSz="777240">
              <a:spcAft>
                <a:spcPts val="600"/>
              </a:spcAft>
              <a:buAutoNum type="arabicParenR"/>
            </a:pPr>
            <a:r>
              <a:rPr lang="en-GB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 the side x.</a:t>
            </a:r>
          </a:p>
          <a:p>
            <a:pPr marL="388620" indent="-388620" algn="ctr" defTabSz="777240">
              <a:spcAft>
                <a:spcPts val="600"/>
              </a:spcAft>
              <a:buAutoNum type="arabicParenR"/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88620" indent="-388620" algn="ctr" defTabSz="777240">
              <a:spcAft>
                <a:spcPts val="600"/>
              </a:spcAft>
              <a:buAutoNum type="arabicParenR"/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04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spcAft>
                <a:spcPts val="600"/>
              </a:spcAft>
            </a:pPr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/>
              <p:nvPr/>
            </p:nvSpPr>
            <p:spPr>
              <a:xfrm>
                <a:off x="1451921" y="4989621"/>
                <a:ext cx="4097137" cy="133363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 defTabSz="777240">
                  <a:spcAft>
                    <a:spcPts val="600"/>
                  </a:spcAft>
                </a:pPr>
                <a:b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</a:br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2)</a:t>
                </a:r>
                <a:r>
                  <a:rPr lang="en-GB" sz="2380" b="1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</a:t>
                </a:r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Solve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num>
                      <m:den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Calibri"/>
                  </a:rPr>
                  <a:t> + 2 = 10</a:t>
                </a:r>
              </a:p>
              <a:p>
                <a:pPr algn="ctr">
                  <a:spcAft>
                    <a:spcPts val="600"/>
                  </a:spcAft>
                </a:pPr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1921" y="4989621"/>
                <a:ext cx="4097137" cy="13336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/>
              <p:nvPr/>
            </p:nvSpPr>
            <p:spPr>
              <a:xfrm>
                <a:off x="6715861" y="1825625"/>
                <a:ext cx="4005890" cy="171123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 defTabSz="777240">
                  <a:spcAft>
                    <a:spcPts val="600"/>
                  </a:spcAft>
                </a:pPr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3) Write the below as an ordinary number:</a:t>
                </a:r>
              </a:p>
              <a:p>
                <a:pPr marL="485775" indent="-485775" algn="ctr" defTabSz="777240">
                  <a:spcAft>
                    <a:spcPts val="600"/>
                  </a:spcAft>
                  <a:buAutoNum type="romanLcParenR"/>
                </a:pPr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5.7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e>
                      <m:sup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</m:t>
                        </m:r>
                      </m:sup>
                    </m:sSup>
                  </m:oMath>
                </a14:m>
                <a:endParaRPr lang="en-GB" sz="17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  <a:p>
                <a:pPr marL="485775" indent="-485775" algn="ctr" defTabSz="777240">
                  <a:spcAft>
                    <a:spcPts val="600"/>
                  </a:spcAft>
                  <a:buAutoNum type="romanLcParenR"/>
                </a:pPr>
                <a:r>
                  <a:rPr lang="en-GB" sz="238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3.3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</m:t>
                        </m:r>
                      </m:e>
                      <m:sup>
                        <m:r>
                          <a:rPr lang="en-GB" sz="2380" i="1" kern="1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−2</m:t>
                        </m:r>
                      </m:sup>
                    </m:sSup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861" y="1825625"/>
                <a:ext cx="4005890" cy="1711238"/>
              </a:xfrm>
              <a:prstGeom prst="rect">
                <a:avLst/>
              </a:prstGeom>
              <a:blipFill>
                <a:blip r:embed="rId3"/>
                <a:stretch>
                  <a:fillRect t="-2827" b="-70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715859" y="3594409"/>
            <a:ext cx="4005889" cy="134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777240">
              <a:spcAft>
                <a:spcPts val="600"/>
              </a:spcAft>
            </a:pPr>
            <a:r>
              <a:rPr lang="en-US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i) Find the nth term of</a:t>
            </a:r>
          </a:p>
          <a:p>
            <a:pPr algn="ctr" defTabSz="777240">
              <a:spcAft>
                <a:spcPts val="600"/>
              </a:spcAft>
            </a:pPr>
            <a:r>
              <a:rPr lang="en-US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4, 9, 14, 19</a:t>
            </a:r>
          </a:p>
          <a:p>
            <a:pPr algn="ctr" defTabSz="777240">
              <a:spcAft>
                <a:spcPts val="600"/>
              </a:spcAft>
            </a:pPr>
            <a:r>
              <a:rPr lang="en-US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ii) Find the 25</a:t>
            </a:r>
            <a:r>
              <a:rPr lang="en-US" sz="2380" kern="1200" baseline="300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term </a:t>
            </a:r>
            <a:endParaRPr lang="en-US" sz="2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6715861" y="4998216"/>
            <a:ext cx="4024218" cy="12557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777240">
              <a:spcAft>
                <a:spcPts val="600"/>
              </a:spcAft>
            </a:pPr>
            <a:r>
              <a:rPr lang="en-US" sz="23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5) Without using a calculator, work out: 1086 ÷ 4  </a:t>
            </a:r>
            <a:br>
              <a:rPr lang="en-US" sz="238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28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BB584F14-305A-4DD8-A1F2-4CBFBAB8725B}"/>
              </a:ext>
            </a:extLst>
          </p:cNvPr>
          <p:cNvSpPr/>
          <p:nvPr/>
        </p:nvSpPr>
        <p:spPr>
          <a:xfrm>
            <a:off x="2618723" y="2480484"/>
            <a:ext cx="2027021" cy="1366429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CC3174-3CDC-4C82-BF3A-66D59B755E34}"/>
              </a:ext>
            </a:extLst>
          </p:cNvPr>
          <p:cNvSpPr txBox="1"/>
          <p:nvPr/>
        </p:nvSpPr>
        <p:spPr>
          <a:xfrm>
            <a:off x="1890293" y="2941047"/>
            <a:ext cx="728431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3cm</a:t>
            </a:r>
            <a:endParaRPr lang="en-GB" sz="2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0824B1-DC34-4617-90AC-FE39CAF3A275}"/>
              </a:ext>
            </a:extLst>
          </p:cNvPr>
          <p:cNvSpPr txBox="1"/>
          <p:nvPr/>
        </p:nvSpPr>
        <p:spPr>
          <a:xfrm>
            <a:off x="3177250" y="3867584"/>
            <a:ext cx="68987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4cm</a:t>
            </a:r>
            <a:endParaRPr lang="en-GB" sz="28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145314-D7A0-424A-93F7-C7077C1E2D28}"/>
              </a:ext>
            </a:extLst>
          </p:cNvPr>
          <p:cNvSpPr txBox="1"/>
          <p:nvPr/>
        </p:nvSpPr>
        <p:spPr>
          <a:xfrm>
            <a:off x="3500489" y="2672590"/>
            <a:ext cx="1013510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38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cm</a:t>
            </a:r>
            <a:endParaRPr lang="en-GB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625B08-8497-D770-E73E-80A8FB991DDA}"/>
              </a:ext>
            </a:extLst>
          </p:cNvPr>
          <p:cNvSpPr txBox="1"/>
          <p:nvPr/>
        </p:nvSpPr>
        <p:spPr>
          <a:xfrm>
            <a:off x="4561940" y="2960728"/>
            <a:ext cx="699230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25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3BDFF9-B023-6A75-A8A2-0BB395014130}"/>
              </a:ext>
            </a:extLst>
          </p:cNvPr>
          <p:cNvSpPr txBox="1"/>
          <p:nvPr/>
        </p:nvSpPr>
        <p:spPr>
          <a:xfrm>
            <a:off x="9551755" y="2655142"/>
            <a:ext cx="1098378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57000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8477D5-F4EC-DA68-938F-1ADCE54E6CAF}"/>
              </a:ext>
            </a:extLst>
          </p:cNvPr>
          <p:cNvSpPr txBox="1"/>
          <p:nvPr/>
        </p:nvSpPr>
        <p:spPr>
          <a:xfrm>
            <a:off x="9630253" y="3070158"/>
            <a:ext cx="1035861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0.033</a:t>
            </a:r>
            <a:endParaRPr lang="en-GB" sz="2400" b="1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B1A1943-D879-287D-1D18-CE5637785ECA}"/>
                  </a:ext>
                </a:extLst>
              </p:cNvPr>
              <p:cNvSpPr txBox="1"/>
              <p:nvPr/>
            </p:nvSpPr>
            <p:spPr>
              <a:xfrm>
                <a:off x="9440841" y="4052964"/>
                <a:ext cx="1414683" cy="4133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777240">
                  <a:spcAft>
                    <a:spcPts val="600"/>
                  </a:spcAft>
                </a:pPr>
                <a:r>
                  <a:rPr lang="en-GB" sz="2040" b="1" kern="1200" dirty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𝒏</m:t>
                        </m:r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e>
                      <m:sup>
                        <m:r>
                          <a:rPr lang="en-GB" sz="2040" b="1" i="1" kern="120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B1A1943-D879-287D-1D18-CE5637785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0841" y="4052964"/>
                <a:ext cx="1414683" cy="413318"/>
              </a:xfrm>
              <a:prstGeom prst="rect">
                <a:avLst/>
              </a:prstGeom>
              <a:blipFill>
                <a:blip r:embed="rId4"/>
                <a:stretch>
                  <a:fillRect l="-431" t="-5882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2979581F-E73A-8796-F017-604FBE29ABEA}"/>
              </a:ext>
            </a:extLst>
          </p:cNvPr>
          <p:cNvSpPr txBox="1"/>
          <p:nvPr/>
        </p:nvSpPr>
        <p:spPr>
          <a:xfrm>
            <a:off x="9889469" y="4529914"/>
            <a:ext cx="832279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676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582BA3-5DD3-1B3B-4AC8-0FFB72A0E52D}"/>
              </a:ext>
            </a:extLst>
          </p:cNvPr>
          <p:cNvSpPr txBox="1"/>
          <p:nvPr/>
        </p:nvSpPr>
        <p:spPr>
          <a:xfrm>
            <a:off x="8652551" y="5784047"/>
            <a:ext cx="1035861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271.5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ECF6C0-35CF-A757-BBD9-8F605014BEEF}"/>
              </a:ext>
            </a:extLst>
          </p:cNvPr>
          <p:cNvSpPr txBox="1"/>
          <p:nvPr/>
        </p:nvSpPr>
        <p:spPr>
          <a:xfrm>
            <a:off x="4684674" y="5453305"/>
            <a:ext cx="78949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b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= 40</a:t>
            </a:r>
            <a:endParaRPr lang="en-GB" sz="24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  <p:bldP spid="15" grpId="0"/>
      <p:bldP spid="16" grpId="0"/>
      <p:bldP spid="17" grpId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9DD9FA-DC55-D78C-A228-8F7B0BC871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442912"/>
            <a:ext cx="8382000" cy="59721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83AFA1E-1C27-C27C-111E-E77042BB0223}"/>
                  </a:ext>
                </a:extLst>
              </p:cNvPr>
              <p:cNvSpPr txBox="1"/>
              <p:nvPr/>
            </p:nvSpPr>
            <p:spPr>
              <a:xfrm>
                <a:off x="9083040" y="2463801"/>
                <a:ext cx="2712720" cy="6202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GB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GB" sz="2800" b="1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GB" sz="2800" b="1" dirty="0">
                    <a:solidFill>
                      <a:srgbClr val="7030A0"/>
                    </a:solidFill>
                  </a:rPr>
                  <a:t>  + 3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83AFA1E-1C27-C27C-111E-E77042BB0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040" y="2463801"/>
                <a:ext cx="2712720" cy="620298"/>
              </a:xfrm>
              <a:prstGeom prst="rect">
                <a:avLst/>
              </a:prstGeom>
              <a:blipFill>
                <a:blip r:embed="rId3"/>
                <a:stretch>
                  <a:fillRect t="-980" b="-205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886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557188"/>
            <a:ext cx="10515600" cy="11334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Plotting Graphs of</a:t>
            </a:r>
            <a:br>
              <a:rPr lang="en-US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Straight Line Equations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520" y="489648"/>
            <a:ext cx="4760414" cy="61903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27483406"/>
                  </p:ext>
                </p:extLst>
              </p:nvPr>
            </p:nvGraphicFramePr>
            <p:xfrm>
              <a:off x="1099127" y="4082143"/>
              <a:ext cx="4996873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3839">
                      <a:extLst>
                        <a:ext uri="{9D8B030D-6E8A-4147-A177-3AD203B41FA5}">
                          <a16:colId xmlns:a16="http://schemas.microsoft.com/office/drawing/2014/main" val="1939356711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3175393313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750221961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2611517955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3014183157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852222177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1782646155"/>
                        </a:ext>
                      </a:extLst>
                    </a:gridCol>
                  </a:tblGrid>
                  <a:tr h="33213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-2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83856220"/>
                      </a:ext>
                    </a:extLst>
                  </a:tr>
                  <a:tr h="3367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272548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27483406"/>
                  </p:ext>
                </p:extLst>
              </p:nvPr>
            </p:nvGraphicFramePr>
            <p:xfrm>
              <a:off x="1099127" y="4082143"/>
              <a:ext cx="4996873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3839">
                      <a:extLst>
                        <a:ext uri="{9D8B030D-6E8A-4147-A177-3AD203B41FA5}">
                          <a16:colId xmlns:a16="http://schemas.microsoft.com/office/drawing/2014/main" val="1939356711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3175393313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750221961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2611517955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3014183157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852222177"/>
                        </a:ext>
                      </a:extLst>
                    </a:gridCol>
                    <a:gridCol w="713839">
                      <a:extLst>
                        <a:ext uri="{9D8B030D-6E8A-4147-A177-3AD203B41FA5}">
                          <a16:colId xmlns:a16="http://schemas.microsoft.com/office/drawing/2014/main" val="1782646155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55" t="-8197" r="-603419" b="-1049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-2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8385622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55" t="-110000" r="-603419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2725486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Rounded Rectangle 4"/>
          <p:cNvSpPr/>
          <p:nvPr/>
        </p:nvSpPr>
        <p:spPr>
          <a:xfrm>
            <a:off x="838200" y="2468880"/>
            <a:ext cx="5498849" cy="2545773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7F51C4-AE3C-8CF4-99BB-5D3C032F727D}"/>
              </a:ext>
            </a:extLst>
          </p:cNvPr>
          <p:cNvSpPr txBox="1"/>
          <p:nvPr/>
        </p:nvSpPr>
        <p:spPr>
          <a:xfrm>
            <a:off x="1099127" y="279218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+mj-lt"/>
              </a:rPr>
              <a:t>Plotting  the graph of  y = 3x –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3450DC-8952-14E3-51F2-76BF0EF2440E}"/>
              </a:ext>
            </a:extLst>
          </p:cNvPr>
          <p:cNvSpPr txBox="1"/>
          <p:nvPr/>
        </p:nvSpPr>
        <p:spPr>
          <a:xfrm>
            <a:off x="1937868" y="4444331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-7           -4           -1          2           5            8</a:t>
            </a:r>
          </a:p>
        </p:txBody>
      </p:sp>
    </p:spTree>
    <p:extLst>
      <p:ext uri="{BB962C8B-B14F-4D97-AF65-F5344CB8AC3E}">
        <p14:creationId xmlns:p14="http://schemas.microsoft.com/office/powerpoint/2010/main" val="261199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GB" sz="4000" u="sng" dirty="0"/>
              <a:t>Your Turn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568" y="2141404"/>
            <a:ext cx="9859897" cy="504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6696">
              <a:spcAft>
                <a:spcPts val="600"/>
              </a:spcAft>
            </a:pPr>
            <a:r>
              <a:rPr lang="en-GB" sz="261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(a)  Complete the table for  y = 2x + 3</a:t>
            </a:r>
            <a:endParaRPr lang="en-GB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A618FE-D306-A627-E7AA-3CC609794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139" y="3178378"/>
            <a:ext cx="9451227" cy="13323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3FCB05F-6318-4E0B-6E25-13F5112A2365}"/>
              </a:ext>
            </a:extLst>
          </p:cNvPr>
          <p:cNvSpPr txBox="1"/>
          <p:nvPr/>
        </p:nvSpPr>
        <p:spPr>
          <a:xfrm>
            <a:off x="1236139" y="5043250"/>
            <a:ext cx="10111565" cy="504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96696">
              <a:spcAft>
                <a:spcPts val="600"/>
              </a:spcAft>
            </a:pPr>
            <a:r>
              <a:rPr lang="en-GB" sz="1962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(b)  On a grid draw the </a:t>
            </a:r>
            <a:r>
              <a:rPr lang="en-GB" sz="2616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graph</a:t>
            </a:r>
            <a:r>
              <a:rPr lang="en-GB" sz="1962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of  y = 2x + 3  for values of x from −3 to 3</a:t>
            </a:r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163576-507F-2B20-1B9B-81AE692C98D6}"/>
              </a:ext>
            </a:extLst>
          </p:cNvPr>
          <p:cNvSpPr txBox="1"/>
          <p:nvPr/>
        </p:nvSpPr>
        <p:spPr>
          <a:xfrm>
            <a:off x="3850277" y="3903044"/>
            <a:ext cx="924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6696">
              <a:spcAft>
                <a:spcPts val="600"/>
              </a:spcAft>
            </a:pPr>
            <a:r>
              <a:rPr lang="en-GB" sz="2400" b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GB" sz="2400" b="1" kern="1200" dirty="0">
                <a:solidFill>
                  <a:srgbClr val="7030A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−1 </a:t>
            </a:r>
            <a:endParaRPr lang="en-GB" sz="2400" b="1" dirty="0">
              <a:solidFill>
                <a:srgbClr val="7030A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CAAEA0-9F40-C31E-FD87-C0BE64D764CA}"/>
              </a:ext>
            </a:extLst>
          </p:cNvPr>
          <p:cNvSpPr txBox="1"/>
          <p:nvPr/>
        </p:nvSpPr>
        <p:spPr>
          <a:xfrm>
            <a:off x="6210641" y="3921918"/>
            <a:ext cx="5762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kern="1200" dirty="0">
                <a:solidFill>
                  <a:srgbClr val="7030A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  3  </a:t>
            </a:r>
            <a:endParaRPr lang="en-GB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B3C168-520A-1486-6F41-84CE9E7A7DA1}"/>
              </a:ext>
            </a:extLst>
          </p:cNvPr>
          <p:cNvSpPr txBox="1"/>
          <p:nvPr/>
        </p:nvSpPr>
        <p:spPr>
          <a:xfrm>
            <a:off x="8666480" y="3903044"/>
            <a:ext cx="457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kern="1200" dirty="0">
                <a:solidFill>
                  <a:srgbClr val="7030A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 7      </a:t>
            </a:r>
            <a:endParaRPr lang="en-GB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6CBE97-D32E-E733-2A29-0E1C8FAF4FB4}"/>
              </a:ext>
            </a:extLst>
          </p:cNvPr>
          <p:cNvSpPr txBox="1"/>
          <p:nvPr/>
        </p:nvSpPr>
        <p:spPr>
          <a:xfrm>
            <a:off x="9868832" y="3916616"/>
            <a:ext cx="55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kern="1200" dirty="0">
                <a:solidFill>
                  <a:srgbClr val="7030A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+mn-cs"/>
              </a:rPr>
              <a:t>9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GB" sz="8000"/>
              <a:t>Your turn…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6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188062" y="2229047"/>
            <a:ext cx="9356107" cy="358735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08109" y="2335214"/>
                <a:ext cx="8800725" cy="3223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8036" indent="-288036" defTabSz="768096">
                  <a:lnSpc>
                    <a:spcPct val="150000"/>
                  </a:lnSpc>
                  <a:spcAft>
                    <a:spcPts val="600"/>
                  </a:spcAft>
                  <a:buAutoNum type="arabicParenR"/>
                </a:pPr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Draw the graph of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= 2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+ 3 for values of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from -2 to 3.</a:t>
                </a:r>
              </a:p>
              <a:p>
                <a:pPr marL="288036" indent="-288036" defTabSz="768096">
                  <a:lnSpc>
                    <a:spcPct val="150000"/>
                  </a:lnSpc>
                  <a:spcAft>
                    <a:spcPts val="600"/>
                  </a:spcAft>
                  <a:buAutoNum type="arabicParenR"/>
                </a:pPr>
                <a:endParaRPr lang="en-GB" sz="20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  <a:p>
                <a:pPr marL="288036" indent="-288036" defTabSz="768096">
                  <a:lnSpc>
                    <a:spcPct val="150000"/>
                  </a:lnSpc>
                  <a:spcAft>
                    <a:spcPts val="600"/>
                  </a:spcAft>
                  <a:buAutoNum type="arabicParenR" startAt="2"/>
                </a:pPr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Draw the graph of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= 3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– 2 for values of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from -2 to 3.</a:t>
                </a:r>
                <a:b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</a:br>
                <a:endParaRPr lang="en-GB" sz="20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  <a:p>
                <a:pPr marL="288036" indent="-288036" defTabSz="768096">
                  <a:lnSpc>
                    <a:spcPct val="150000"/>
                  </a:lnSpc>
                  <a:spcAft>
                    <a:spcPts val="600"/>
                  </a:spcAft>
                  <a:buAutoNum type="arabicParenR" startAt="2"/>
                </a:pPr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Draw the graph of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+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= 3 for </a:t>
                </a:r>
                <a14:m>
                  <m:oMath xmlns:m="http://schemas.openxmlformats.org/officeDocument/2006/math">
                    <m:r>
                      <a:rPr lang="en-GB" sz="2016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lang="en-GB" sz="2016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values from -2 to 3.</a:t>
                </a:r>
              </a:p>
              <a:p>
                <a:pPr marL="342900" indent="-342900">
                  <a:lnSpc>
                    <a:spcPct val="150000"/>
                  </a:lnSpc>
                  <a:spcAft>
                    <a:spcPts val="600"/>
                  </a:spcAft>
                  <a:buAutoNum type="arabicParenR" startAt="2"/>
                </a:pPr>
                <a:endParaRPr lang="en-GB" sz="240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8109" y="2335214"/>
                <a:ext cx="8800725" cy="3223447"/>
              </a:xfrm>
              <a:prstGeom prst="rect">
                <a:avLst/>
              </a:prstGeom>
              <a:blipFill>
                <a:blip r:embed="rId2"/>
                <a:stretch>
                  <a:fillRect l="-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DF4DC4-D56B-4571-8C8E-1DF02A07DA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310" b="24616"/>
          <a:stretch/>
        </p:blipFill>
        <p:spPr>
          <a:xfrm>
            <a:off x="643467" y="1804401"/>
            <a:ext cx="7094664" cy="8530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E15E75-484D-47AD-B525-02A4E104A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131" y="900032"/>
            <a:ext cx="3810402" cy="50579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7F0338-7FBB-459A-B007-4927CA255E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0206" y="2860560"/>
            <a:ext cx="997925" cy="3653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337621-7A8C-4898-9B4F-C7BF1ACDF1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467" y="3429000"/>
            <a:ext cx="6450872" cy="14077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9C0912-D362-4D31-9A47-DDE376FDAF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2767" y="5039915"/>
            <a:ext cx="855364" cy="37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949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 u="sng"/>
              <a:t>Midpoints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16854" y="1991289"/>
            <a:ext cx="4742046" cy="14355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88B716-6515-40E2-9450-9CDEAC5093FB}"/>
              </a:ext>
            </a:extLst>
          </p:cNvPr>
          <p:cNvSpPr txBox="1"/>
          <p:nvPr/>
        </p:nvSpPr>
        <p:spPr>
          <a:xfrm>
            <a:off x="1510982" y="2245609"/>
            <a:ext cx="45537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2960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Plot the points (-2, 4) and (8, 10) on the graph.</a:t>
            </a:r>
          </a:p>
          <a:p>
            <a:pPr defTabSz="822960">
              <a:spcAft>
                <a:spcPts val="600"/>
              </a:spcAft>
            </a:pPr>
            <a:endParaRPr lang="en-GB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822960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 the midpoint of the two co-ordinates: </a:t>
            </a:r>
            <a:endParaRPr lang="en-GB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A14CD90-36F8-4DC7-BC1C-176542EF9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0866" y="1825625"/>
            <a:ext cx="4284280" cy="4351338"/>
          </a:xfrm>
          <a:prstGeom prst="rect">
            <a:avLst/>
          </a:prstGeom>
        </p:spPr>
      </p:pic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F668A841-9C9B-4764-80EA-620B2BDDA43E}"/>
              </a:ext>
            </a:extLst>
          </p:cNvPr>
          <p:cNvSpPr/>
          <p:nvPr/>
        </p:nvSpPr>
        <p:spPr>
          <a:xfrm>
            <a:off x="1416854" y="4084126"/>
            <a:ext cx="4742046" cy="14355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EEFD04-552F-4F3B-A202-73BB81947D9E}"/>
              </a:ext>
            </a:extLst>
          </p:cNvPr>
          <p:cNvSpPr txBox="1"/>
          <p:nvPr/>
        </p:nvSpPr>
        <p:spPr>
          <a:xfrm>
            <a:off x="1551399" y="4354513"/>
            <a:ext cx="44729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2960">
              <a:spcAft>
                <a:spcPts val="600"/>
              </a:spcAft>
            </a:pPr>
            <a:r>
              <a: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Plot the points (-5, 3) and (1, -3) on the graph.</a:t>
            </a:r>
          </a:p>
          <a:p>
            <a:pPr defTabSz="822960">
              <a:spcAft>
                <a:spcPts val="600"/>
              </a:spcAft>
            </a:pPr>
            <a:endParaRPr lang="en-GB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822960">
              <a:spcAft>
                <a:spcPts val="600"/>
              </a:spcAft>
            </a:pPr>
            <a:r>
              <a: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Find the midpoint of the two co-ordinates: </a:t>
            </a:r>
            <a:endParaRPr lang="en-GB"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C88B32-632E-8109-3007-7AA8386B395A}"/>
              </a:ext>
            </a:extLst>
          </p:cNvPr>
          <p:cNvSpPr txBox="1"/>
          <p:nvPr/>
        </p:nvSpPr>
        <p:spPr>
          <a:xfrm>
            <a:off x="1872479" y="3460023"/>
            <a:ext cx="1941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Midpoint = ( 3 , 7 )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E34206-E379-C9CE-AE5B-F0F9F739E21F}"/>
              </a:ext>
            </a:extLst>
          </p:cNvPr>
          <p:cNvSpPr txBox="1"/>
          <p:nvPr/>
        </p:nvSpPr>
        <p:spPr>
          <a:xfrm>
            <a:off x="1872479" y="5605440"/>
            <a:ext cx="2011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Midpoint = ( -2 , 0 )</a:t>
            </a:r>
          </a:p>
        </p:txBody>
      </p:sp>
    </p:spTree>
    <p:extLst>
      <p:ext uri="{BB962C8B-B14F-4D97-AF65-F5344CB8AC3E}">
        <p14:creationId xmlns:p14="http://schemas.microsoft.com/office/powerpoint/2010/main" val="112020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EB3E86-DA3D-2F3E-05EE-A18CD3F400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3593"/>
          <a:stretch/>
        </p:blipFill>
        <p:spPr>
          <a:xfrm>
            <a:off x="2652711" y="159504"/>
            <a:ext cx="6886575" cy="3228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E3D07F-0C15-89E5-73F8-5411CB18A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1" y="4631292"/>
            <a:ext cx="8143875" cy="542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8BE2E7-7CBC-303B-FAF3-E638BF71AD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9301" y="5174217"/>
            <a:ext cx="8143875" cy="5524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B2F762-F774-58C2-6E0A-A1F033CE30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9301" y="5726667"/>
            <a:ext cx="8134350" cy="952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9E28B0-A954-8E37-37E6-4161D3AD15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54" t="9242"/>
          <a:stretch/>
        </p:blipFill>
        <p:spPr>
          <a:xfrm>
            <a:off x="3258378" y="538159"/>
            <a:ext cx="5675243" cy="40372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632DFF-A1BE-3523-8A9E-534AE38220F1}"/>
              </a:ext>
            </a:extLst>
          </p:cNvPr>
          <p:cNvSpPr txBox="1"/>
          <p:nvPr/>
        </p:nvSpPr>
        <p:spPr>
          <a:xfrm>
            <a:off x="5564538" y="4575452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( 8 , 1 )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B31060-8317-DABA-EEE1-F8D7AE336CB6}"/>
              </a:ext>
            </a:extLst>
          </p:cNvPr>
          <p:cNvSpPr txBox="1"/>
          <p:nvPr/>
        </p:nvSpPr>
        <p:spPr>
          <a:xfrm>
            <a:off x="7078378" y="5118377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( 7 , 6 )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1CA9D-04A5-EE53-50FC-11FF3F67BDA1}"/>
              </a:ext>
            </a:extLst>
          </p:cNvPr>
          <p:cNvSpPr txBox="1"/>
          <p:nvPr/>
        </p:nvSpPr>
        <p:spPr>
          <a:xfrm>
            <a:off x="7078377" y="6119786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( 2 , 1 )</a:t>
            </a:r>
          </a:p>
        </p:txBody>
      </p:sp>
    </p:spTree>
    <p:extLst>
      <p:ext uri="{BB962C8B-B14F-4D97-AF65-F5344CB8AC3E}">
        <p14:creationId xmlns:p14="http://schemas.microsoft.com/office/powerpoint/2010/main" val="381291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9690" y="1717171"/>
            <a:ext cx="107880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cs typeface="Times New Roman" panose="02020603050405020304" pitchFamily="18" charset="0"/>
              </a:rPr>
              <a:t>Learning Objectives</a:t>
            </a:r>
            <a:br>
              <a:rPr lang="en-GB" sz="2000" b="1" dirty="0">
                <a:cs typeface="Times New Roman" panose="02020603050405020304" pitchFamily="18" charset="0"/>
              </a:rPr>
            </a:br>
            <a:endParaRPr lang="en-GB" sz="2000" b="1" dirty="0">
              <a:cs typeface="Times New Roman" panose="02020603050405020304" pitchFamily="18" charset="0"/>
            </a:endParaRPr>
          </a:p>
          <a:p>
            <a:r>
              <a:rPr lang="en-US" sz="2000" dirty="0">
                <a:cs typeface="Times New Roman" panose="02020603050405020304" pitchFamily="18" charset="0"/>
              </a:rPr>
              <a:t>To be able to:</a:t>
            </a:r>
            <a:br>
              <a:rPr lang="en-US" sz="2000" dirty="0">
                <a:cs typeface="Times New Roman" panose="02020603050405020304" pitchFamily="18" charset="0"/>
              </a:rPr>
            </a:br>
            <a:endParaRPr lang="en-US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Identify and interpret gradients and intercepts of linear functions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Plot graphs of straight-line equations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Recognise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and sketch graphs of linear functions</a:t>
            </a:r>
            <a:endParaRPr lang="en-US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Find the midpoint of a straight 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Solve simultaneous equations using a graph</a:t>
            </a:r>
            <a:endParaRPr lang="en-GB" sz="20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4484" y="1404624"/>
            <a:ext cx="10887826" cy="348741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-221673" y="278295"/>
            <a:ext cx="12635346" cy="992764"/>
          </a:xfrm>
        </p:spPr>
        <p:txBody>
          <a:bodyPr>
            <a:noAutofit/>
          </a:bodyPr>
          <a:lstStyle/>
          <a:p>
            <a:r>
              <a:rPr lang="en-US" b="1" u="sng" dirty="0"/>
              <a:t>Linear Graphs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2D54D-DFE3-49E2-80DC-947810501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Equation of a Straight Line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EAD74A-7D01-42F2-8ABE-0CB4B576D091}"/>
              </a:ext>
            </a:extLst>
          </p:cNvPr>
          <p:cNvSpPr txBox="1">
            <a:spLocks/>
          </p:cNvSpPr>
          <p:nvPr/>
        </p:nvSpPr>
        <p:spPr>
          <a:xfrm>
            <a:off x="1524000" y="2161231"/>
            <a:ext cx="9144000" cy="739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000" dirty="0"/>
              <a:t>y = m x + c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CE0E4D-67A7-471A-A2E7-9D73209B354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44402" y="1746885"/>
            <a:ext cx="691581" cy="60183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C2F7C59-773F-429C-8AD9-6FFBE2B465E0}"/>
              </a:ext>
            </a:extLst>
          </p:cNvPr>
          <p:cNvCxnSpPr>
            <a:cxnSpLocks/>
          </p:cNvCxnSpPr>
          <p:nvPr/>
        </p:nvCxnSpPr>
        <p:spPr>
          <a:xfrm flipH="1">
            <a:off x="7041402" y="2836874"/>
            <a:ext cx="394854" cy="507177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86B25D2-5BC6-4CD4-ABF5-E7B2D094F762}"/>
              </a:ext>
            </a:extLst>
          </p:cNvPr>
          <p:cNvSpPr txBox="1"/>
          <p:nvPr/>
        </p:nvSpPr>
        <p:spPr>
          <a:xfrm>
            <a:off x="6335983" y="1516052"/>
            <a:ext cx="4636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Gradient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478016-71F1-45AB-BE0D-683BE1DC7182}"/>
              </a:ext>
            </a:extLst>
          </p:cNvPr>
          <p:cNvSpPr txBox="1"/>
          <p:nvPr/>
        </p:nvSpPr>
        <p:spPr>
          <a:xfrm>
            <a:off x="6096000" y="3303004"/>
            <a:ext cx="4636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y-intercept</a:t>
            </a:r>
          </a:p>
        </p:txBody>
      </p:sp>
    </p:spTree>
    <p:extLst>
      <p:ext uri="{BB962C8B-B14F-4D97-AF65-F5344CB8AC3E}">
        <p14:creationId xmlns:p14="http://schemas.microsoft.com/office/powerpoint/2010/main" val="99309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A9373-E29A-92F3-25D6-09F21FF07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4199"/>
            <a:ext cx="10515600" cy="1325563"/>
          </a:xfrm>
        </p:spPr>
        <p:txBody>
          <a:bodyPr/>
          <a:lstStyle/>
          <a:p>
            <a:r>
              <a:rPr lang="en-GB" dirty="0"/>
              <a:t>Your Turn . . 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4B67CD-0C11-40E7-A91D-BA0E2F249AF8}"/>
              </a:ext>
            </a:extLst>
          </p:cNvPr>
          <p:cNvSpPr txBox="1"/>
          <p:nvPr/>
        </p:nvSpPr>
        <p:spPr>
          <a:xfrm>
            <a:off x="1137144" y="2249870"/>
            <a:ext cx="93073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Write down the gradient and y-intercept of each of these lines.</a:t>
            </a:r>
          </a:p>
          <a:p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2) Are the lines y = 2x + 8 and y = 2x + 5 parallel?</a:t>
            </a:r>
            <a:endParaRPr lang="en-GB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B957A73-0A1A-491B-97E3-4E426F619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424" y="2996406"/>
            <a:ext cx="9601200" cy="109537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17EB888-B513-CDD4-2200-13C5F881C75E}"/>
              </a:ext>
            </a:extLst>
          </p:cNvPr>
          <p:cNvSpPr/>
          <p:nvPr/>
        </p:nvSpPr>
        <p:spPr>
          <a:xfrm>
            <a:off x="396240" y="406400"/>
            <a:ext cx="11450320" cy="5947401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38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309" y="253699"/>
            <a:ext cx="10515600" cy="826366"/>
          </a:xfrm>
        </p:spPr>
        <p:txBody>
          <a:bodyPr>
            <a:noAutofit/>
          </a:bodyPr>
          <a:lstStyle/>
          <a:p>
            <a:pPr algn="ctr"/>
            <a:r>
              <a:rPr lang="en-GB" u="sng" dirty="0"/>
              <a:t>Gradient and y-intercept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96000" y="1080065"/>
            <a:ext cx="5855855" cy="5389419"/>
            <a:chOff x="4257963" y="206557"/>
            <a:chExt cx="7118783" cy="665144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57963" y="206557"/>
              <a:ext cx="7118783" cy="6651443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>
              <a:off x="5763491" y="4304145"/>
              <a:ext cx="2346036" cy="9237"/>
            </a:xfrm>
            <a:prstGeom prst="line">
              <a:avLst/>
            </a:prstGeom>
            <a:ln w="57150">
              <a:solidFill>
                <a:srgbClr val="4DF5A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137235" y="3144981"/>
              <a:ext cx="0" cy="1159164"/>
            </a:xfrm>
            <a:prstGeom prst="line">
              <a:avLst/>
            </a:prstGeom>
            <a:ln w="57150">
              <a:solidFill>
                <a:srgbClr val="D571D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A9D30D4-44A3-4DEB-9C4B-1B071B29E0DF}"/>
              </a:ext>
            </a:extLst>
          </p:cNvPr>
          <p:cNvGrpSpPr/>
          <p:nvPr/>
        </p:nvGrpSpPr>
        <p:grpSpPr>
          <a:xfrm>
            <a:off x="2183543" y="1579599"/>
            <a:ext cx="1856842" cy="954107"/>
            <a:chOff x="2151176" y="1561485"/>
            <a:chExt cx="1856842" cy="954107"/>
          </a:xfrm>
        </p:grpSpPr>
        <p:sp>
          <p:nvSpPr>
            <p:cNvPr id="10" name="TextBox 9"/>
            <p:cNvSpPr txBox="1"/>
            <p:nvPr/>
          </p:nvSpPr>
          <p:spPr>
            <a:xfrm>
              <a:off x="2151176" y="1561485"/>
              <a:ext cx="185684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Change in y</a:t>
              </a:r>
            </a:p>
            <a:p>
              <a:r>
                <a:rPr lang="en-GB" sz="2400" dirty="0"/>
                <a:t>Change</a:t>
              </a:r>
              <a:r>
                <a:rPr lang="en-GB" sz="2800" dirty="0"/>
                <a:t> in x</a:t>
              </a:r>
            </a:p>
          </p:txBody>
        </p:sp>
        <p:cxnSp>
          <p:nvCxnSpPr>
            <p:cNvPr id="12" name="Straight Connector 11"/>
            <p:cNvCxnSpPr>
              <a:cxnSpLocks/>
            </p:cNvCxnSpPr>
            <p:nvPr/>
          </p:nvCxnSpPr>
          <p:spPr>
            <a:xfrm>
              <a:off x="2271860" y="2067601"/>
              <a:ext cx="1581486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87927" y="1765976"/>
            <a:ext cx="2223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Gradient</a:t>
            </a:r>
            <a:r>
              <a:rPr lang="en-GB" sz="3200" dirty="0"/>
              <a:t> =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E7FC7A-8DAB-46E2-9737-C3F5D90BC76D}"/>
              </a:ext>
            </a:extLst>
          </p:cNvPr>
          <p:cNvGrpSpPr/>
          <p:nvPr/>
        </p:nvGrpSpPr>
        <p:grpSpPr>
          <a:xfrm>
            <a:off x="3947974" y="1518043"/>
            <a:ext cx="1064492" cy="1077218"/>
            <a:chOff x="3853346" y="1519754"/>
            <a:chExt cx="1064492" cy="107721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F2D53B2-5EAC-425B-80BE-D96401186828}"/>
                </a:ext>
              </a:extLst>
            </p:cNvPr>
            <p:cNvGrpSpPr/>
            <p:nvPr/>
          </p:nvGrpSpPr>
          <p:grpSpPr>
            <a:xfrm>
              <a:off x="4211252" y="1519754"/>
              <a:ext cx="706586" cy="1077218"/>
              <a:chOff x="4152896" y="1519755"/>
              <a:chExt cx="706586" cy="1077218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4337628" y="1519755"/>
                <a:ext cx="47567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solidFill>
                      <a:srgbClr val="D571D5"/>
                    </a:solidFill>
                  </a:rPr>
                  <a:t>2</a:t>
                </a:r>
              </a:p>
              <a:p>
                <a:r>
                  <a:rPr lang="en-GB" sz="3200" dirty="0">
                    <a:solidFill>
                      <a:srgbClr val="4DF5A5"/>
                    </a:solidFill>
                  </a:rPr>
                  <a:t>4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 flipV="1">
                <a:off x="4152896" y="2058364"/>
                <a:ext cx="706586" cy="9237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/>
            <p:cNvSpPr/>
            <p:nvPr/>
          </p:nvSpPr>
          <p:spPr>
            <a:xfrm>
              <a:off x="3853346" y="1811581"/>
              <a:ext cx="364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800" dirty="0"/>
                <a:t>=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07390" y="3081779"/>
            <a:ext cx="301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y-intercept = 2 </a:t>
            </a:r>
          </a:p>
        </p:txBody>
      </p:sp>
      <p:sp>
        <p:nvSpPr>
          <p:cNvPr id="11" name="Oval 10"/>
          <p:cNvSpPr/>
          <p:nvPr/>
        </p:nvSpPr>
        <p:spPr>
          <a:xfrm>
            <a:off x="7065819" y="4193309"/>
            <a:ext cx="517236" cy="4248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5937" y="4262740"/>
                <a:ext cx="4179460" cy="1772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/>
                  <a:t>Equation of straight line</a:t>
                </a:r>
                <a:br>
                  <a:rPr lang="en-GB" sz="3200" dirty="0"/>
                </a:br>
                <a:r>
                  <a:rPr lang="en-GB" sz="3200" dirty="0"/>
                  <a:t> </a:t>
                </a:r>
              </a:p>
              <a:p>
                <a:r>
                  <a:rPr lang="en-GB" sz="3200" dirty="0"/>
                  <a:t>     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3200" dirty="0"/>
                  <a:t>x + 2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937" y="4262740"/>
                <a:ext cx="4179460" cy="1772601"/>
              </a:xfrm>
              <a:prstGeom prst="rect">
                <a:avLst/>
              </a:prstGeom>
              <a:blipFill>
                <a:blip r:embed="rId3"/>
                <a:stretch>
                  <a:fillRect l="-3644" t="-4467" r="-2187" b="-48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FAB8D06B-A43A-4FAC-800A-4FC40226BFD4}"/>
              </a:ext>
            </a:extLst>
          </p:cNvPr>
          <p:cNvGrpSpPr/>
          <p:nvPr/>
        </p:nvGrpSpPr>
        <p:grpSpPr>
          <a:xfrm>
            <a:off x="5031508" y="1518043"/>
            <a:ext cx="1064492" cy="1077218"/>
            <a:chOff x="3853346" y="1519754"/>
            <a:chExt cx="1064492" cy="107721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D433693-889C-46A1-9928-70809FA0F1A9}"/>
                </a:ext>
              </a:extLst>
            </p:cNvPr>
            <p:cNvGrpSpPr/>
            <p:nvPr/>
          </p:nvGrpSpPr>
          <p:grpSpPr>
            <a:xfrm>
              <a:off x="4211252" y="1519754"/>
              <a:ext cx="706586" cy="1077218"/>
              <a:chOff x="4152896" y="1519755"/>
              <a:chExt cx="706586" cy="1077218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DD6DA88-FA93-4B42-8138-A04B2B73C791}"/>
                  </a:ext>
                </a:extLst>
              </p:cNvPr>
              <p:cNvSpPr txBox="1"/>
              <p:nvPr/>
            </p:nvSpPr>
            <p:spPr>
              <a:xfrm>
                <a:off x="4337628" y="1519755"/>
                <a:ext cx="47567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>
                    <a:solidFill>
                      <a:srgbClr val="D571D5"/>
                    </a:solidFill>
                  </a:rPr>
                  <a:t>1</a:t>
                </a:r>
              </a:p>
              <a:p>
                <a:r>
                  <a:rPr lang="en-GB" sz="3200" dirty="0">
                    <a:solidFill>
                      <a:srgbClr val="4DF5A5"/>
                    </a:solidFill>
                  </a:rPr>
                  <a:t>2</a:t>
                </a: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8AB82969-DAA5-4F59-A4B3-E0B0FC97375A}"/>
                  </a:ext>
                </a:extLst>
              </p:cNvPr>
              <p:cNvCxnSpPr/>
              <p:nvPr/>
            </p:nvCxnSpPr>
            <p:spPr>
              <a:xfrm flipV="1">
                <a:off x="4152896" y="2058364"/>
                <a:ext cx="706586" cy="9237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6B5E983-5671-4BA0-9E9C-7C4E35CC00C7}"/>
                </a:ext>
              </a:extLst>
            </p:cNvPr>
            <p:cNvSpPr/>
            <p:nvPr/>
          </p:nvSpPr>
          <p:spPr>
            <a:xfrm>
              <a:off x="3853346" y="1811581"/>
              <a:ext cx="364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800" dirty="0"/>
                <a:t>=</a:t>
              </a:r>
            </a:p>
          </p:txBody>
        </p:sp>
      </p:grpSp>
      <p:sp>
        <p:nvSpPr>
          <p:cNvPr id="26" name="Rounded Rectangle 7">
            <a:extLst>
              <a:ext uri="{FF2B5EF4-FFF2-40B4-BE49-F238E27FC236}">
                <a16:creationId xmlns:a16="http://schemas.microsoft.com/office/drawing/2014/main" id="{2E8BB7D4-DC85-7E72-96F8-5D75DCD6DE86}"/>
              </a:ext>
            </a:extLst>
          </p:cNvPr>
          <p:cNvSpPr/>
          <p:nvPr/>
        </p:nvSpPr>
        <p:spPr>
          <a:xfrm>
            <a:off x="362857" y="1012871"/>
            <a:ext cx="11466286" cy="5511180"/>
          </a:xfrm>
          <a:prstGeom prst="roundRect">
            <a:avLst>
              <a:gd name="adj" fmla="val 154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67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7927" y="1765976"/>
            <a:ext cx="2223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Gradient =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7926" y="3875260"/>
            <a:ext cx="301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y-intercept =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486" y="4941455"/>
            <a:ext cx="41794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Equation of straight line </a:t>
            </a:r>
          </a:p>
          <a:p>
            <a:r>
              <a:rPr lang="en-GB" sz="3200" dirty="0"/>
              <a:t>    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56309" y="253699"/>
            <a:ext cx="10515600" cy="8263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Gradient and y-intercept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9C8E21C-E6F5-446F-A51E-7CA8104B9E69}"/>
              </a:ext>
            </a:extLst>
          </p:cNvPr>
          <p:cNvGrpSpPr/>
          <p:nvPr/>
        </p:nvGrpSpPr>
        <p:grpSpPr>
          <a:xfrm>
            <a:off x="2177946" y="1579599"/>
            <a:ext cx="1856842" cy="954107"/>
            <a:chOff x="2151176" y="1561485"/>
            <a:chExt cx="1856842" cy="95410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761F098-C904-4C1E-ACE4-1EE473E270BC}"/>
                </a:ext>
              </a:extLst>
            </p:cNvPr>
            <p:cNvSpPr txBox="1"/>
            <p:nvPr/>
          </p:nvSpPr>
          <p:spPr>
            <a:xfrm>
              <a:off x="2151176" y="1561485"/>
              <a:ext cx="185684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Change in y</a:t>
              </a:r>
            </a:p>
            <a:p>
              <a:r>
                <a:rPr lang="en-GB" sz="2800" dirty="0"/>
                <a:t>Change in x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589D21B-8AC8-432B-BB70-896FD12EB8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1860" y="2067601"/>
              <a:ext cx="1581486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C4D72E67-32FB-4174-9F27-2E2C37511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85" b="482"/>
          <a:stretch/>
        </p:blipFill>
        <p:spPr>
          <a:xfrm>
            <a:off x="6378140" y="1080065"/>
            <a:ext cx="5425933" cy="5317742"/>
          </a:xfrm>
          <a:prstGeom prst="rect">
            <a:avLst/>
          </a:prstGeom>
        </p:spPr>
      </p:pic>
      <p:sp>
        <p:nvSpPr>
          <p:cNvPr id="10" name="Rounded Rectangle 7">
            <a:extLst>
              <a:ext uri="{FF2B5EF4-FFF2-40B4-BE49-F238E27FC236}">
                <a16:creationId xmlns:a16="http://schemas.microsoft.com/office/drawing/2014/main" id="{C4FC8C1C-5D17-4F38-D5C2-500BCDE743DB}"/>
              </a:ext>
            </a:extLst>
          </p:cNvPr>
          <p:cNvSpPr/>
          <p:nvPr/>
        </p:nvSpPr>
        <p:spPr>
          <a:xfrm>
            <a:off x="362857" y="1012871"/>
            <a:ext cx="11466286" cy="5511180"/>
          </a:xfrm>
          <a:prstGeom prst="roundRect">
            <a:avLst>
              <a:gd name="adj" fmla="val 154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33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3C771-1254-46DC-816B-B63BBDFA1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Your turn…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8C7087-1F92-4D99-955C-FB1E9B9A7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850" y="640080"/>
            <a:ext cx="5203507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0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591E54-64EE-4EDE-98FE-D7C3DADF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077" y="1090602"/>
            <a:ext cx="4996507" cy="495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4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7E599-99BE-1715-AACB-415EC3839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Question…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FB24A5-2FF9-A797-6A23-FA6BC8933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482" y="1375728"/>
            <a:ext cx="7487638" cy="48828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C86D95-29D1-7D4A-352A-A11CA6FB03EE}"/>
              </a:ext>
            </a:extLst>
          </p:cNvPr>
          <p:cNvSpPr txBox="1"/>
          <p:nvPr/>
        </p:nvSpPr>
        <p:spPr>
          <a:xfrm>
            <a:off x="9144000" y="588922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/>
              <a:t>(Total 3 marks)</a:t>
            </a:r>
            <a:endParaRPr lang="en-GB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42B93B-2E69-AD9B-8DAB-5ADF44EF6929}"/>
              </a:ext>
            </a:extLst>
          </p:cNvPr>
          <p:cNvSpPr txBox="1"/>
          <p:nvPr/>
        </p:nvSpPr>
        <p:spPr>
          <a:xfrm>
            <a:off x="9032240" y="3005128"/>
            <a:ext cx="1757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>
                <a:solidFill>
                  <a:srgbClr val="7030A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y</a:t>
            </a:r>
            <a:r>
              <a:rPr lang="en-GB" sz="2800" b="1" i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= 3</a:t>
            </a:r>
            <a:r>
              <a:rPr lang="en-GB" sz="2800" b="1" i="1">
                <a:solidFill>
                  <a:srgbClr val="7030A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</a:rPr>
              <a:t>x</a:t>
            </a:r>
            <a:r>
              <a:rPr lang="en-GB" sz="2800" b="1" i="0">
                <a:solidFill>
                  <a:srgbClr val="7030A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− 2</a:t>
            </a:r>
            <a:endParaRPr lang="en-GB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43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651B84-21D2-41B2-92EE-B2B73D5F0C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www.w3.org/XML/1998/namespace"/>
    <ds:schemaRef ds:uri="http://purl.org/dc/elements/1.1/"/>
    <ds:schemaRef ds:uri="http://schemas.openxmlformats.org/package/2006/metadata/core-properties"/>
    <ds:schemaRef ds:uri="84be7d0a-34a6-4ef2-a332-62c3b98ca601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a675e989-819c-4ef8-a9e7-308823201b25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491</Words>
  <Application>Microsoft Office PowerPoint</Application>
  <PresentationFormat>Widescreen</PresentationFormat>
  <Paragraphs>104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Starter</vt:lpstr>
      <vt:lpstr>Linear Graphs</vt:lpstr>
      <vt:lpstr>Equation of a Straight Line</vt:lpstr>
      <vt:lpstr>Your Turn . . . </vt:lpstr>
      <vt:lpstr>Gradient and y-intercept</vt:lpstr>
      <vt:lpstr>PowerPoint Presentation</vt:lpstr>
      <vt:lpstr>Your turn…</vt:lpstr>
      <vt:lpstr>PowerPoint Presentation</vt:lpstr>
      <vt:lpstr>Question…</vt:lpstr>
      <vt:lpstr>PowerPoint Presentation</vt:lpstr>
      <vt:lpstr>PowerPoint Presentation</vt:lpstr>
      <vt:lpstr>Your Turn </vt:lpstr>
      <vt:lpstr>Your turn…</vt:lpstr>
      <vt:lpstr>PowerPoint Presentation</vt:lpstr>
      <vt:lpstr>Midpoints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Rida Shafqat</cp:lastModifiedBy>
  <cp:revision>87</cp:revision>
  <cp:lastPrinted>2023-02-03T12:42:05Z</cp:lastPrinted>
  <dcterms:created xsi:type="dcterms:W3CDTF">2021-04-21T08:57:39Z</dcterms:created>
  <dcterms:modified xsi:type="dcterms:W3CDTF">2025-02-07T14:26:27Z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