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2" r:id="rId5"/>
    <p:sldId id="260" r:id="rId6"/>
    <p:sldId id="259" r:id="rId7"/>
    <p:sldId id="261" r:id="rId8"/>
    <p:sldId id="270" r:id="rId9"/>
    <p:sldId id="265" r:id="rId10"/>
    <p:sldId id="294" r:id="rId11"/>
    <p:sldId id="271" r:id="rId12"/>
    <p:sldId id="272" r:id="rId13"/>
    <p:sldId id="293" r:id="rId14"/>
    <p:sldId id="273" r:id="rId15"/>
    <p:sldId id="274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1FA1D7-50BE-41A2-8792-966F9D6741E2}" v="5" dt="2023-08-22T12:06:25.6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1" d="100"/>
          <a:sy n="31" d="100"/>
        </p:scale>
        <p:origin x="4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30/08/2023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48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000369" y="1258989"/>
            <a:ext cx="4814021" cy="31085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ctr">
              <a:buAutoNum type="arabicParenR"/>
            </a:pPr>
            <a:r>
              <a:rPr lang="en-GB" sz="2800" dirty="0"/>
              <a:t>Find the area of the circle.</a:t>
            </a:r>
          </a:p>
          <a:p>
            <a:pPr marL="457200" indent="-457200" algn="ctr">
              <a:buAutoNum type="arabicParenR"/>
            </a:pPr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marL="457200" indent="-457200" algn="ctr">
              <a:buAutoNum type="arabicParenR"/>
            </a:pPr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  <a:p>
            <a:pPr algn="ctr"/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/>
              <p:nvPr/>
            </p:nvSpPr>
            <p:spPr>
              <a:xfrm>
                <a:off x="978834" y="4976595"/>
                <a:ext cx="4814021" cy="9541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2)</a:t>
                </a:r>
                <a:r>
                  <a:rPr lang="en-GB" sz="2800" b="1" dirty="0"/>
                  <a:t> </a:t>
                </a:r>
                <a:r>
                  <a:rPr lang="en-GB" sz="2800" dirty="0"/>
                  <a:t>a) Expand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 – 5)</m:t>
                    </m:r>
                  </m:oMath>
                </a14:m>
                <a:endParaRPr lang="en-GB" sz="2800" dirty="0"/>
              </a:p>
              <a:p>
                <a:pPr algn="ctr"/>
                <a:r>
                  <a:rPr lang="en-GB" sz="2800" dirty="0"/>
                  <a:t>b) Factorise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 + 9</m:t>
                    </m:r>
                  </m:oMath>
                </a14:m>
                <a:endParaRPr lang="en-GB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834" y="4976595"/>
                <a:ext cx="4814021" cy="954107"/>
              </a:xfrm>
              <a:prstGeom prst="rect">
                <a:avLst/>
              </a:prstGeom>
              <a:blipFill>
                <a:blip r:embed="rId2"/>
                <a:stretch>
                  <a:fillRect t="-5031" b="-1635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/>
              <p:nvPr/>
            </p:nvSpPr>
            <p:spPr>
              <a:xfrm>
                <a:off x="7163816" y="1258989"/>
                <a:ext cx="3653017" cy="181588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3) Rearrange this to make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800" dirty="0"/>
                  <a:t> the subject of the 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 = 5</m:t>
                      </m:r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 – 3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3816" y="1258989"/>
                <a:ext cx="3653017" cy="1815882"/>
              </a:xfrm>
              <a:prstGeom prst="rect">
                <a:avLst/>
              </a:prstGeom>
              <a:blipFill>
                <a:blip r:embed="rId3"/>
                <a:stretch>
                  <a:fillRect t="-3010" r="-83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399145" y="3332035"/>
            <a:ext cx="503953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4) a) Find the nth term of</a:t>
            </a:r>
          </a:p>
          <a:p>
            <a:pPr algn="ctr"/>
            <a:r>
              <a:rPr lang="en-US" sz="2800" dirty="0"/>
              <a:t>10, 14, 18, 22</a:t>
            </a:r>
          </a:p>
          <a:p>
            <a:pPr algn="ctr"/>
            <a:r>
              <a:rPr lang="en-US" sz="2800" dirty="0"/>
              <a:t>b) Find the 35</a:t>
            </a:r>
            <a:r>
              <a:rPr lang="en-US" sz="2800" baseline="30000" dirty="0"/>
              <a:t>th</a:t>
            </a:r>
            <a:r>
              <a:rPr lang="en-US" sz="2800" dirty="0"/>
              <a:t> term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389ED6-802A-4BC0-B573-13AA8D3322A8}"/>
              </a:ext>
            </a:extLst>
          </p:cNvPr>
          <p:cNvSpPr txBox="1"/>
          <p:nvPr/>
        </p:nvSpPr>
        <p:spPr>
          <a:xfrm>
            <a:off x="7206748" y="4976595"/>
            <a:ext cx="3424329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5) Without using a calculator solve </a:t>
            </a:r>
          </a:p>
          <a:p>
            <a:pPr algn="ctr"/>
            <a:r>
              <a:rPr lang="en-US" sz="2800" dirty="0"/>
              <a:t>581 ÷ 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46A3A17-B239-41BF-B54A-3F9626769FD2}"/>
              </a:ext>
            </a:extLst>
          </p:cNvPr>
          <p:cNvSpPr/>
          <p:nvPr/>
        </p:nvSpPr>
        <p:spPr>
          <a:xfrm>
            <a:off x="2339164" y="2039374"/>
            <a:ext cx="2093360" cy="197263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41B09F9-0829-4BE7-8686-C311FC3AD5A1}"/>
              </a:ext>
            </a:extLst>
          </p:cNvPr>
          <p:cNvCxnSpPr>
            <a:cxnSpLocks/>
            <a:stCxn id="7" idx="2"/>
            <a:endCxn id="7" idx="6"/>
          </p:cNvCxnSpPr>
          <p:nvPr/>
        </p:nvCxnSpPr>
        <p:spPr>
          <a:xfrm>
            <a:off x="2339164" y="3025693"/>
            <a:ext cx="209336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D251D15-E79C-4576-A99F-7669A7925B3D}"/>
              </a:ext>
            </a:extLst>
          </p:cNvPr>
          <p:cNvSpPr txBox="1"/>
          <p:nvPr/>
        </p:nvSpPr>
        <p:spPr>
          <a:xfrm>
            <a:off x="2950468" y="2613206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10cm</a:t>
            </a:r>
          </a:p>
        </p:txBody>
      </p:sp>
    </p:spTree>
    <p:extLst>
      <p:ext uri="{BB962C8B-B14F-4D97-AF65-F5344CB8AC3E}">
        <p14:creationId xmlns:p14="http://schemas.microsoft.com/office/powerpoint/2010/main" val="495067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25F083-74BF-7F43-E922-3DD6037BDE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167" t="29926" r="29667" b="13481"/>
          <a:stretch/>
        </p:blipFill>
        <p:spPr>
          <a:xfrm>
            <a:off x="447040" y="204849"/>
            <a:ext cx="9296400" cy="6552075"/>
          </a:xfrm>
          <a:prstGeom prst="rect">
            <a:avLst/>
          </a:prstGeom>
        </p:spPr>
      </p:pic>
      <p:pic>
        <p:nvPicPr>
          <p:cNvPr id="4" name="Graphic 3" descr="Calculator with solid fill">
            <a:extLst>
              <a:ext uri="{FF2B5EF4-FFF2-40B4-BE49-F238E27FC236}">
                <a16:creationId xmlns:a16="http://schemas.microsoft.com/office/drawing/2014/main" id="{F0A3E08F-0D66-5C6C-4883-9FD8846803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81360" y="46228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692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RATES OF PAY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073218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694871" y="2069522"/>
            <a:ext cx="902392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>
                <a:latin typeface="+mj-lt"/>
              </a:rPr>
              <a:t>A rate of pay is how much something costs per unit of time. For example, a phone call might cost 5p per minute. If a call lasted for 8 minutes, it would cost 8 x 5p = 40p </a:t>
            </a:r>
            <a:endParaRPr lang="en-GB" sz="2400" dirty="0">
              <a:latin typeface="+mj-lt"/>
              <a:cs typeface="Calibri Ligh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62545" y="4128027"/>
            <a:ext cx="88669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Jill is supposed to work 37.5 hours a week and earns £9.62 per hour. </a:t>
            </a:r>
          </a:p>
          <a:p>
            <a:r>
              <a:rPr lang="en-GB" sz="2400" dirty="0">
                <a:latin typeface="+mj-lt"/>
              </a:rPr>
              <a:t>During a busy week, she is asked to work a total of 40 hours.</a:t>
            </a:r>
          </a:p>
          <a:p>
            <a:r>
              <a:rPr lang="en-GB" sz="2400" dirty="0">
                <a:latin typeface="+mj-lt"/>
              </a:rPr>
              <a:t>For the extra hours, her pay is increased to £12.10 per hour. </a:t>
            </a:r>
          </a:p>
          <a:p>
            <a:endParaRPr lang="en-GB" sz="2400" dirty="0">
              <a:latin typeface="+mj-lt"/>
            </a:endParaRPr>
          </a:p>
          <a:p>
            <a:r>
              <a:rPr lang="en-GB" sz="2400" dirty="0">
                <a:latin typeface="+mj-lt"/>
              </a:rPr>
              <a:t>How much will Jill earn this week? </a:t>
            </a:r>
          </a:p>
        </p:txBody>
      </p:sp>
    </p:spTree>
    <p:extLst>
      <p:ext uri="{BB962C8B-B14F-4D97-AF65-F5344CB8AC3E}">
        <p14:creationId xmlns:p14="http://schemas.microsoft.com/office/powerpoint/2010/main" val="3983937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5365" y="1580158"/>
            <a:ext cx="464307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GB" sz="2400" dirty="0">
                <a:latin typeface="+mj-lt"/>
              </a:rPr>
              <a:t>A premium-rate telephone line charges £3.60 per minute, plus a fixed cost of £1.20. How much would a call lasting half an hour cost? </a:t>
            </a:r>
          </a:p>
          <a:p>
            <a:pPr marL="457200" indent="-457200">
              <a:buAutoNum type="arabicParenR"/>
            </a:pPr>
            <a:endParaRPr lang="en-GB" sz="2400" dirty="0">
              <a:latin typeface="+mj-lt"/>
            </a:endParaRPr>
          </a:p>
          <a:p>
            <a:r>
              <a:rPr lang="en-GB" sz="2400" dirty="0">
                <a:latin typeface="+mj-lt"/>
              </a:rPr>
              <a:t>2)   Ahmed has a job that pays £410 a week.    How much will Ahmed earn in:</a:t>
            </a:r>
          </a:p>
          <a:p>
            <a:pPr marL="457200" indent="-457200">
              <a:buAutoNum type="alphaLcParenR"/>
            </a:pPr>
            <a:r>
              <a:rPr lang="en-GB" sz="2400" dirty="0">
                <a:latin typeface="+mj-lt"/>
              </a:rPr>
              <a:t>12 weeks?</a:t>
            </a:r>
          </a:p>
          <a:p>
            <a:pPr marL="457200" indent="-457200">
              <a:buAutoNum type="alphaLcParenR"/>
            </a:pPr>
            <a:r>
              <a:rPr lang="en-GB" sz="2400" dirty="0">
                <a:latin typeface="+mj-lt"/>
              </a:rPr>
              <a:t>52 weeks?   </a:t>
            </a:r>
          </a:p>
          <a:p>
            <a:pPr marL="457200" indent="-457200">
              <a:buAutoNum type="arabicParenR"/>
            </a:pPr>
            <a:endParaRPr lang="en-GB" sz="2400" dirty="0">
              <a:latin typeface="+mj-lt"/>
            </a:endParaRPr>
          </a:p>
          <a:p>
            <a:pPr marL="457200" indent="-457200">
              <a:buAutoNum type="arabicParenR"/>
            </a:pPr>
            <a:endParaRPr lang="en-GB" sz="2400" dirty="0">
              <a:latin typeface="+mj-lt"/>
            </a:endParaRPr>
          </a:p>
          <a:p>
            <a:pPr marL="457200" indent="-457200">
              <a:buAutoNum type="arabicParenR"/>
            </a:pPr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  <a:p>
            <a:endParaRPr lang="en-GB" sz="24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50163" y="1832372"/>
            <a:ext cx="4643071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>
                <a:latin typeface="+mj-lt"/>
              </a:rPr>
              <a:t>3)  Ahmed is offered a new job that pays</a:t>
            </a:r>
            <a:endParaRPr lang="en-US" sz="2400" dirty="0"/>
          </a:p>
          <a:p>
            <a:r>
              <a:rPr lang="en-GB" sz="2400" dirty="0">
                <a:latin typeface="+mj-lt"/>
              </a:rPr>
              <a:t> £22 000 per year. </a:t>
            </a:r>
            <a:endParaRPr lang="en-GB" sz="2400" dirty="0"/>
          </a:p>
          <a:p>
            <a:r>
              <a:rPr lang="en-GB" sz="2400" dirty="0">
                <a:latin typeface="+mj-lt"/>
              </a:rPr>
              <a:t>If Ahmed takes this new job, will he earn more in a year than with his current job?    </a:t>
            </a:r>
          </a:p>
        </p:txBody>
      </p:sp>
    </p:spTree>
    <p:extLst>
      <p:ext uri="{BB962C8B-B14F-4D97-AF65-F5344CB8AC3E}">
        <p14:creationId xmlns:p14="http://schemas.microsoft.com/office/powerpoint/2010/main" val="2087915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July 2018 Paper 2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67904E9-7D2A-463B-91B8-AE0D516B7CDC}"/>
              </a:ext>
            </a:extLst>
          </p:cNvPr>
          <p:cNvSpPr txBox="1"/>
          <p:nvPr/>
        </p:nvSpPr>
        <p:spPr>
          <a:xfrm>
            <a:off x="1981200" y="1209040"/>
            <a:ext cx="7975600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There is a high-speed rail track between London and Manchester.</a:t>
            </a:r>
          </a:p>
          <a:p>
            <a:endParaRPr lang="en-GB" dirty="0"/>
          </a:p>
          <a:p>
            <a:r>
              <a:rPr lang="en-GB" dirty="0"/>
              <a:t>The length of the track is 210 miles</a:t>
            </a:r>
          </a:p>
          <a:p>
            <a:endParaRPr lang="en-GB" dirty="0"/>
          </a:p>
          <a:p>
            <a:r>
              <a:rPr lang="en-GB" dirty="0"/>
              <a:t>A train departs London at 11.20 and arrives at Manchester at 13.28.</a:t>
            </a:r>
          </a:p>
          <a:p>
            <a:endParaRPr lang="en-GB" dirty="0"/>
          </a:p>
          <a:p>
            <a:r>
              <a:rPr lang="en-GB" dirty="0"/>
              <a:t>The train company claims</a:t>
            </a:r>
          </a:p>
          <a:p>
            <a:endParaRPr lang="en-GB" dirty="0"/>
          </a:p>
          <a:p>
            <a:r>
              <a:rPr lang="en-GB" dirty="0"/>
              <a:t>		the average speed of the train is 104 miles per hour</a:t>
            </a:r>
          </a:p>
          <a:p>
            <a:endParaRPr lang="en-GB" dirty="0"/>
          </a:p>
          <a:p>
            <a:r>
              <a:rPr lang="en-GB" dirty="0"/>
              <a:t>Is the average speed of the train 104 miles per hour?</a:t>
            </a:r>
            <a:endParaRPr lang="en-GB" dirty="0">
              <a:cs typeface="Calibri"/>
            </a:endParaRPr>
          </a:p>
          <a:p>
            <a:endParaRPr lang="en-GB" dirty="0"/>
          </a:p>
          <a:p>
            <a:r>
              <a:rPr lang="en-GB" dirty="0"/>
              <a:t>							(4 marks)</a:t>
            </a:r>
          </a:p>
        </p:txBody>
      </p:sp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4073" y="178084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2017 Paper 2</a:t>
            </a:r>
          </a:p>
        </p:txBody>
      </p:sp>
      <p:pic>
        <p:nvPicPr>
          <p:cNvPr id="1026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BA96C6-E5E3-419A-99C0-587D9CC12553}"/>
              </a:ext>
            </a:extLst>
          </p:cNvPr>
          <p:cNvSpPr txBox="1"/>
          <p:nvPr/>
        </p:nvSpPr>
        <p:spPr>
          <a:xfrm>
            <a:off x="1950720" y="1259840"/>
            <a:ext cx="8991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Barney is cooking a chicken.</a:t>
            </a:r>
          </a:p>
          <a:p>
            <a:endParaRPr lang="en-GB" dirty="0"/>
          </a:p>
          <a:p>
            <a:r>
              <a:rPr lang="en-GB" dirty="0"/>
              <a:t>He has these instructions.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Cook the chicken at 180 degrees Celsius for 20 mins per 500g plus 15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Rest the chicken for 10 minutes before serving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The chicken weighs 1.8 kg</a:t>
            </a:r>
          </a:p>
          <a:p>
            <a:endParaRPr lang="en-GB" dirty="0"/>
          </a:p>
          <a:p>
            <a:r>
              <a:rPr lang="en-GB" dirty="0"/>
              <a:t>Barney wants to serve the chicken at 2pm</a:t>
            </a:r>
          </a:p>
          <a:p>
            <a:endParaRPr lang="en-GB" dirty="0"/>
          </a:p>
          <a:p>
            <a:r>
              <a:rPr lang="en-GB" dirty="0"/>
              <a:t>What is the latest time Barney should start cooking the chicken?</a:t>
            </a:r>
          </a:p>
          <a:p>
            <a:endParaRPr lang="en-GB" dirty="0"/>
          </a:p>
          <a:p>
            <a:r>
              <a:rPr lang="en-GB" dirty="0"/>
              <a:t>							(5 marks) </a:t>
            </a:r>
          </a:p>
        </p:txBody>
      </p:sp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SPEED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694871" y="2069522"/>
            <a:ext cx="9023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>
                <a:latin typeface="+mj-lt"/>
              </a:rPr>
              <a:t>To calculate the speed of something, you need to divide the distance it has moved by the time it has taken to move that distance.</a:t>
            </a:r>
          </a:p>
          <a:p>
            <a:pPr algn="ctr"/>
            <a:endParaRPr lang="en-GB" sz="1800">
              <a:latin typeface="+mj-lt"/>
            </a:endParaRPr>
          </a:p>
          <a:p>
            <a:pPr algn="ctr"/>
            <a:r>
              <a:rPr lang="en-GB" sz="1800">
                <a:latin typeface="+mj-lt"/>
              </a:rPr>
              <a:t>The formula for calculating speed is: </a:t>
            </a:r>
            <a:r>
              <a:rPr lang="en-GB" sz="1800" b="1">
                <a:latin typeface="+mj-lt"/>
              </a:rPr>
              <a:t>speed =</a:t>
            </a:r>
            <a:r>
              <a:rPr lang="en-GB" sz="1800">
                <a:latin typeface="+mj-lt"/>
              </a:rPr>
              <a:t> </a:t>
            </a:r>
            <a:r>
              <a:rPr lang="en-GB" sz="1800" b="1">
                <a:latin typeface="+mj-lt"/>
              </a:rPr>
              <a:t>distance ÷ time</a:t>
            </a:r>
            <a:endParaRPr lang="en-GB" sz="18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73381" y="4432201"/>
            <a:ext cx="886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>
                <a:latin typeface="+mj-lt"/>
              </a:rPr>
              <a:t>Eric drives 180 miles in 3 hours. What is his speed in mph? </a:t>
            </a:r>
            <a:endParaRPr lang="en-GB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3418" y="730675"/>
            <a:ext cx="5715050" cy="3913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1a) A car drives 120 miles in 3 hours.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What is the average speed, in mph, of the car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1b) A helicopter flies 240 miles in 2 hours 30 minutes.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Calculate the average speed, in mph, of the helicopter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80290" y="730675"/>
            <a:ext cx="5869710" cy="39130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83737" y="5121517"/>
            <a:ext cx="4978401" cy="15635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507069" y="911941"/>
            <a:ext cx="5075332" cy="59460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447967" y="172894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Speed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5710" y="4651793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Density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49570" y="172894"/>
            <a:ext cx="586971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/>
              </a:rPr>
              <a:t>Distance and Time Calculations </a:t>
            </a:r>
            <a:endParaRPr lang="en-GB" sz="2400" dirty="0">
              <a:solidFill>
                <a:schemeClr val="accent2">
                  <a:lumMod val="60000"/>
                  <a:lumOff val="4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9670" y="4988038"/>
            <a:ext cx="4729021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1a) A piece of wood has a mass of 8g and a volume of 10cm³. Work out the density of the wood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AE8BA9-DD27-4492-AE51-39DD23E5A75C}"/>
              </a:ext>
            </a:extLst>
          </p:cNvPr>
          <p:cNvSpPr txBox="1"/>
          <p:nvPr/>
        </p:nvSpPr>
        <p:spPr>
          <a:xfrm>
            <a:off x="6733310" y="911941"/>
            <a:ext cx="4922979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/>
              <a:t>1a) A lorry travels 100 miles at an average speed of 25 mph.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Work out how long the journey lasts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1b) Edith leaves her home at 11.50am.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She travels 75 miles at an average speed of 30mph. 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At what time does she finish the journey.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5365" y="1576453"/>
            <a:ext cx="464307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1) Siobhan runs 9km in 45minutes. What is her speed in km/h?</a:t>
            </a:r>
          </a:p>
          <a:p>
            <a:endParaRPr lang="en-GB" sz="2800" dirty="0">
              <a:latin typeface="+mj-lt"/>
            </a:endParaRPr>
          </a:p>
          <a:p>
            <a:r>
              <a:rPr lang="en-GB" sz="2800" dirty="0">
                <a:latin typeface="+mj-lt"/>
              </a:rPr>
              <a:t>Hint: you may need convert one or more of the units first to get the correct unit of speed</a:t>
            </a: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  <a:p>
            <a:endParaRPr lang="en-GB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90767" y="1745731"/>
            <a:ext cx="46430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2)  Liam runs 200 m in 25 seconds. What is his speed in m/s? </a:t>
            </a:r>
          </a:p>
          <a:p>
            <a:pPr marL="342900" indent="-342900">
              <a:buAutoNum type="arabicParenR"/>
            </a:pPr>
            <a:endParaRPr lang="en-GB" sz="2800" dirty="0">
              <a:latin typeface="+mj-lt"/>
            </a:endParaRPr>
          </a:p>
          <a:p>
            <a:pPr marL="342900" indent="-342900">
              <a:buAutoNum type="arabicParenR"/>
            </a:pPr>
            <a:endParaRPr lang="en-GB" sz="2800" dirty="0">
              <a:latin typeface="+mj-lt"/>
            </a:endParaRPr>
          </a:p>
          <a:p>
            <a:r>
              <a:rPr lang="en-GB" altLang="en-US" sz="2800" dirty="0">
                <a:latin typeface="+mj-lt"/>
              </a:rPr>
              <a:t>3) Tina completes a 26-mile marathon in 150 minutes. What was her speed in mph?  </a:t>
            </a:r>
            <a:endParaRPr lang="en-GB" sz="2800" dirty="0">
              <a:latin typeface="+mj-lt"/>
            </a:endParaRPr>
          </a:p>
          <a:p>
            <a:pPr marL="342900" indent="-342900">
              <a:buAutoNum type="arabicParenR"/>
            </a:pPr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DISTANCE AND TIME CALCULATIONS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496726"/>
            <a:ext cx="9531928" cy="270550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782618" y="4207112"/>
            <a:ext cx="88669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A train is moving at a speed of 10 m/s.</a:t>
            </a:r>
          </a:p>
          <a:p>
            <a:endParaRPr lang="en-GB" sz="2400" dirty="0">
              <a:latin typeface="+mj-lt"/>
            </a:endParaRPr>
          </a:p>
          <a:p>
            <a:pPr marL="342900" indent="-342900">
              <a:buAutoNum type="arabicParenR"/>
            </a:pPr>
            <a:r>
              <a:rPr lang="en-GB" sz="2400" dirty="0">
                <a:latin typeface="+mj-lt"/>
              </a:rPr>
              <a:t>How much time does it take for the train to travel 50m? </a:t>
            </a:r>
          </a:p>
          <a:p>
            <a:endParaRPr lang="en-GB" sz="2400" dirty="0">
              <a:latin typeface="+mj-lt"/>
            </a:endParaRPr>
          </a:p>
          <a:p>
            <a:r>
              <a:rPr lang="en-GB" sz="2400" dirty="0">
                <a:latin typeface="+mj-lt"/>
              </a:rPr>
              <a:t>2) How far does the train travel in 7 seconds?</a:t>
            </a:r>
          </a:p>
          <a:p>
            <a:r>
              <a:rPr lang="en-GB" sz="2400" dirty="0">
                <a:latin typeface="+mj-lt"/>
              </a:rPr>
              <a:t>    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C247AF-D500-4BF3-BDE7-DB2CAB8D0F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175" y="1496726"/>
            <a:ext cx="3500727" cy="270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41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84030" y="873760"/>
            <a:ext cx="10840610" cy="58420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87F787-AC72-41AB-85B0-0727A214979A}"/>
              </a:ext>
            </a:extLst>
          </p:cNvPr>
          <p:cNvSpPr txBox="1"/>
          <p:nvPr/>
        </p:nvSpPr>
        <p:spPr>
          <a:xfrm>
            <a:off x="1109980" y="941039"/>
            <a:ext cx="79629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>
                <a:latin typeface="+mj-lt"/>
              </a:rPr>
              <a:t>Dimitri is planning a car journey.</a:t>
            </a:r>
          </a:p>
          <a:p>
            <a:r>
              <a:rPr lang="en-GB" sz="2400" dirty="0">
                <a:latin typeface="+mj-lt"/>
              </a:rPr>
              <a:t>He has sketched the roads that he could take.</a:t>
            </a:r>
          </a:p>
          <a:p>
            <a:endParaRPr lang="en-GB" sz="2400" dirty="0">
              <a:latin typeface="+mj-lt"/>
            </a:endParaRPr>
          </a:p>
          <a:p>
            <a:r>
              <a:rPr lang="en-GB" sz="2400" dirty="0">
                <a:latin typeface="+mj-lt"/>
              </a:rPr>
              <a:t>Dimitri will obey the following speed limits: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+mj-lt"/>
              </a:rPr>
              <a:t>The road from A to B has a 50 mph speed limit.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+mj-lt"/>
              </a:rPr>
              <a:t>The road from B to C has a 20 mph speed limit.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+mj-lt"/>
              </a:rPr>
              <a:t>The road from A to C has a 70 mph speed limit.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+mj-lt"/>
            </a:endParaRPr>
          </a:p>
          <a:p>
            <a:pPr marL="342900" indent="-342900">
              <a:buAutoNum type="alphaLcParenR"/>
            </a:pPr>
            <a:r>
              <a:rPr lang="en-GB" sz="2400" dirty="0">
                <a:latin typeface="+mj-lt"/>
              </a:rPr>
              <a:t>What is the fastest route from A to C?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0654EE-2931-43EC-AC22-408D24EC6DE9}"/>
              </a:ext>
            </a:extLst>
          </p:cNvPr>
          <p:cNvSpPr txBox="1"/>
          <p:nvPr/>
        </p:nvSpPr>
        <p:spPr>
          <a:xfrm>
            <a:off x="1109980" y="4564293"/>
            <a:ext cx="97409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+mj-lt"/>
              </a:rPr>
              <a:t>b) Dimitri decides to take the route that passed through B.</a:t>
            </a:r>
          </a:p>
          <a:p>
            <a:r>
              <a:rPr lang="en-GB" sz="2400" dirty="0">
                <a:latin typeface="+mj-lt"/>
              </a:rPr>
              <a:t>He sets off from point A. After 1½ hours, his car breaks down. </a:t>
            </a:r>
          </a:p>
          <a:p>
            <a:r>
              <a:rPr lang="en-GB" sz="2400" dirty="0">
                <a:latin typeface="+mj-lt"/>
              </a:rPr>
              <a:t>If he travels within the speed limit, what is the farthest he could have travelled?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929FE1A-5A71-4F09-8624-756218918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1667" y="1320845"/>
            <a:ext cx="3774326" cy="279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1E7BD2-5302-8283-CFF3-5BD04D2F83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953" t="29305" r="29063" b="46667"/>
          <a:stretch/>
        </p:blipFill>
        <p:spPr>
          <a:xfrm>
            <a:off x="1383852" y="1600199"/>
            <a:ext cx="9424295" cy="2600325"/>
          </a:xfrm>
          <a:prstGeom prst="rect">
            <a:avLst/>
          </a:prstGeom>
        </p:spPr>
      </p:pic>
      <p:pic>
        <p:nvPicPr>
          <p:cNvPr id="5" name="Graphic 4" descr="Calculator with solid fill">
            <a:extLst>
              <a:ext uri="{FF2B5EF4-FFF2-40B4-BE49-F238E27FC236}">
                <a16:creationId xmlns:a16="http://schemas.microsoft.com/office/drawing/2014/main" id="{8275E068-4FC5-0E94-5F74-86FA0CE31C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81360" y="46228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60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DENSITY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40871" y="1260722"/>
            <a:ext cx="9531928" cy="24679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3911601"/>
            <a:ext cx="9531928" cy="230447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565563" y="1238524"/>
            <a:ext cx="9023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+mj-lt"/>
              </a:rPr>
              <a:t>Density is a measurement that relates the weight of something to its volume. Some common units of density are g/cm³ (grams per cubic centimetre) and kg/m³.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73380" y="3911601"/>
            <a:ext cx="88669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+mj-lt"/>
              </a:rPr>
              <a:t>Sarah cuts a piece of wood in the shape of a cuboid. It is 3cm long, 2cm wide and 1cm thick. The wood has a density of 0.7 g/cm³.</a:t>
            </a:r>
          </a:p>
          <a:p>
            <a:endParaRPr lang="en-GB" sz="2400" dirty="0">
              <a:latin typeface="+mj-lt"/>
            </a:endParaRPr>
          </a:p>
          <a:p>
            <a:r>
              <a:rPr lang="en-GB" sz="2400" dirty="0">
                <a:latin typeface="+mj-lt"/>
              </a:rPr>
              <a:t>What is the weight of the piece of wood that Sarah cut?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5B8AB8-1255-41CF-AECE-1C60B2F8A35D}"/>
              </a:ext>
            </a:extLst>
          </p:cNvPr>
          <p:cNvSpPr txBox="1"/>
          <p:nvPr/>
        </p:nvSpPr>
        <p:spPr>
          <a:xfrm>
            <a:off x="2895599" y="2059177"/>
            <a:ext cx="6248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GB" sz="2400" dirty="0">
              <a:latin typeface="+mj-lt"/>
            </a:endParaRPr>
          </a:p>
          <a:p>
            <a:pPr algn="ctr"/>
            <a:r>
              <a:rPr lang="en-GB" sz="2400" b="1" dirty="0">
                <a:latin typeface="+mj-lt"/>
              </a:rPr>
              <a:t>density = weight ÷ volume</a:t>
            </a:r>
          </a:p>
          <a:p>
            <a:pPr algn="ctr"/>
            <a:r>
              <a:rPr lang="en-GB" sz="2400" b="1" dirty="0">
                <a:latin typeface="+mj-lt"/>
              </a:rPr>
              <a:t>volume = weight ÷ density</a:t>
            </a:r>
          </a:p>
          <a:p>
            <a:pPr algn="ctr"/>
            <a:r>
              <a:rPr lang="en-GB" sz="2400" b="1" dirty="0">
                <a:latin typeface="+mj-lt"/>
              </a:rPr>
              <a:t>weight = density x volume</a:t>
            </a:r>
          </a:p>
        </p:txBody>
      </p:sp>
    </p:spTree>
    <p:extLst>
      <p:ext uri="{BB962C8B-B14F-4D97-AF65-F5344CB8AC3E}">
        <p14:creationId xmlns:p14="http://schemas.microsoft.com/office/powerpoint/2010/main" val="1974869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5365" y="2017038"/>
            <a:ext cx="4643071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latin typeface="+mj-lt"/>
              </a:rPr>
              <a:t>1)Diamond has a density of 3.5g/cm³.</a:t>
            </a:r>
            <a:endParaRPr lang="en-US" sz="2800" dirty="0"/>
          </a:p>
          <a:p>
            <a:r>
              <a:rPr lang="en-GB" sz="2800" dirty="0">
                <a:latin typeface="+mj-lt"/>
              </a:rPr>
              <a:t>What is the weight if a diamond that has a volume of 0.2cm³?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50163" y="1832372"/>
            <a:ext cx="464307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+mj-lt"/>
              </a:rPr>
              <a:t>2) A block of ice weighs 12 400kg. It has the shape of a cylinder with a radius of 1.2m and height of 3m. What is the density of the ice? Give you answer to one decimal place.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0709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  <ds:schemaRef ds:uri="a675e989-819c-4ef8-a9e7-308823201b25"/>
  </ds:schemaRefs>
</ds:datastoreItem>
</file>

<file path=customXml/itemProps3.xml><?xml version="1.0" encoding="utf-8"?>
<ds:datastoreItem xmlns:ds="http://schemas.openxmlformats.org/officeDocument/2006/customXml" ds:itemID="{A220B622-CE89-436F-8DC2-E705AFF9A812}"/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1020</Words>
  <Application>Microsoft Office PowerPoint</Application>
  <PresentationFormat>Widescreen</PresentationFormat>
  <Paragraphs>125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Cambria Math</vt:lpstr>
      <vt:lpstr>Office Theme</vt:lpstr>
      <vt:lpstr>Starter</vt:lpstr>
      <vt:lpstr>SPEED</vt:lpstr>
      <vt:lpstr>PowerPoint Presentation</vt:lpstr>
      <vt:lpstr>Your turn…</vt:lpstr>
      <vt:lpstr>DISTANCE AND TIME CALCULATIONS</vt:lpstr>
      <vt:lpstr>Your turn…</vt:lpstr>
      <vt:lpstr>PowerPoint Presentation</vt:lpstr>
      <vt:lpstr>DENSITY</vt:lpstr>
      <vt:lpstr>Your turn…</vt:lpstr>
      <vt:lpstr>PowerPoint Presentation</vt:lpstr>
      <vt:lpstr>RATES OF PAY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Kim Lynn</cp:lastModifiedBy>
  <cp:revision>28</cp:revision>
  <dcterms:created xsi:type="dcterms:W3CDTF">2021-04-21T08:57:39Z</dcterms:created>
  <dcterms:modified xsi:type="dcterms:W3CDTF">2023-08-30T10:27:51Z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