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3"/>
  </p:notesMasterIdLst>
  <p:sldIdLst>
    <p:sldId id="256" r:id="rId5"/>
    <p:sldId id="317" r:id="rId6"/>
    <p:sldId id="328" r:id="rId7"/>
    <p:sldId id="277" r:id="rId8"/>
    <p:sldId id="297" r:id="rId9"/>
    <p:sldId id="303" r:id="rId10"/>
    <p:sldId id="318" r:id="rId11"/>
    <p:sldId id="306" r:id="rId12"/>
    <p:sldId id="295" r:id="rId13"/>
    <p:sldId id="294" r:id="rId14"/>
    <p:sldId id="304" r:id="rId15"/>
    <p:sldId id="321" r:id="rId16"/>
    <p:sldId id="322" r:id="rId17"/>
    <p:sldId id="323" r:id="rId18"/>
    <p:sldId id="324" r:id="rId19"/>
    <p:sldId id="325" r:id="rId20"/>
    <p:sldId id="326" r:id="rId21"/>
    <p:sldId id="327" r:id="rId22"/>
  </p:sldIdLst>
  <p:sldSz cx="12192000" cy="6858000"/>
  <p:notesSz cx="7004050" cy="92900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FF"/>
    <a:srgbClr val="CB2976"/>
    <a:srgbClr val="FB4FDE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0352D51-081C-4CB6-A6F8-A6B5A0BC888A}" v="82" dt="2021-04-12T08:12:49.47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8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28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3035088" cy="466116"/>
          </a:xfrm>
          <a:prstGeom prst="rect">
            <a:avLst/>
          </a:prstGeom>
        </p:spPr>
        <p:txBody>
          <a:bodyPr vert="horz" lIns="93084" tIns="46543" rIns="93084" bIns="46543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7341" y="0"/>
            <a:ext cx="3035088" cy="466116"/>
          </a:xfrm>
          <a:prstGeom prst="rect">
            <a:avLst/>
          </a:prstGeom>
        </p:spPr>
        <p:txBody>
          <a:bodyPr vert="horz" lIns="93084" tIns="46543" rIns="93084" bIns="46543" rtlCol="0"/>
          <a:lstStyle>
            <a:lvl1pPr algn="r">
              <a:defRPr sz="1200"/>
            </a:lvl1pPr>
          </a:lstStyle>
          <a:p>
            <a:fld id="{24B8C7DB-1A67-46C3-9880-63E7F5FD0757}" type="datetimeFigureOut">
              <a:rPr lang="en-GB" smtClean="0"/>
              <a:t>26/05/2021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5963" y="1160463"/>
            <a:ext cx="5572125" cy="31353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084" tIns="46543" rIns="93084" bIns="46543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405" y="4470837"/>
            <a:ext cx="5603240" cy="3657957"/>
          </a:xfrm>
          <a:prstGeom prst="rect">
            <a:avLst/>
          </a:prstGeom>
        </p:spPr>
        <p:txBody>
          <a:bodyPr vert="horz" lIns="93084" tIns="46543" rIns="93084" bIns="46543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8823937"/>
            <a:ext cx="3035088" cy="466115"/>
          </a:xfrm>
          <a:prstGeom prst="rect">
            <a:avLst/>
          </a:prstGeom>
        </p:spPr>
        <p:txBody>
          <a:bodyPr vert="horz" lIns="93084" tIns="46543" rIns="93084" bIns="46543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7341" y="8823937"/>
            <a:ext cx="3035088" cy="466115"/>
          </a:xfrm>
          <a:prstGeom prst="rect">
            <a:avLst/>
          </a:prstGeom>
        </p:spPr>
        <p:txBody>
          <a:bodyPr vert="horz" lIns="93084" tIns="46543" rIns="93084" bIns="46543" rtlCol="0" anchor="b"/>
          <a:lstStyle>
            <a:lvl1pPr algn="r">
              <a:defRPr sz="1200"/>
            </a:lvl1pPr>
          </a:lstStyle>
          <a:p>
            <a:fld id="{51CC5B3C-0986-4BC2-B63A-59DD34BF56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71479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7F324-141F-48CD-B3A2-FE00DBBCC5E4}" type="datetimeFigureOut">
              <a:rPr lang="en-GB" smtClean="0"/>
              <a:t>26/05/2021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F62FF-4113-4F3F-928E-817FE6A9E4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811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7F324-141F-48CD-B3A2-FE00DBBCC5E4}" type="datetimeFigureOut">
              <a:rPr lang="en-GB" smtClean="0"/>
              <a:t>26/05/2021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F62FF-4113-4F3F-928E-817FE6A9E4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0146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7F324-141F-48CD-B3A2-FE00DBBCC5E4}" type="datetimeFigureOut">
              <a:rPr lang="en-GB" smtClean="0"/>
              <a:t>26/05/2021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F62FF-4113-4F3F-928E-817FE6A9E4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45232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2118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7F324-141F-48CD-B3A2-FE00DBBCC5E4}" type="datetimeFigureOut">
              <a:rPr lang="en-GB" smtClean="0"/>
              <a:t>26/05/2021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F62FF-4113-4F3F-928E-817FE6A9E4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743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7F324-141F-48CD-B3A2-FE00DBBCC5E4}" type="datetimeFigureOut">
              <a:rPr lang="en-GB" smtClean="0"/>
              <a:t>26/05/2021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F62FF-4113-4F3F-928E-817FE6A9E4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0267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7F324-141F-48CD-B3A2-FE00DBBCC5E4}" type="datetimeFigureOut">
              <a:rPr lang="en-GB" smtClean="0"/>
              <a:t>26/05/2021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F62FF-4113-4F3F-928E-817FE6A9E4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5750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7F324-141F-48CD-B3A2-FE00DBBCC5E4}" type="datetimeFigureOut">
              <a:rPr lang="en-GB" smtClean="0"/>
              <a:t>26/05/2021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F62FF-4113-4F3F-928E-817FE6A9E4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3789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7F324-141F-48CD-B3A2-FE00DBBCC5E4}" type="datetimeFigureOut">
              <a:rPr lang="en-GB" smtClean="0"/>
              <a:t>26/05/2021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F62FF-4113-4F3F-928E-817FE6A9E4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0125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7F324-141F-48CD-B3A2-FE00DBBCC5E4}" type="datetimeFigureOut">
              <a:rPr lang="en-GB" smtClean="0"/>
              <a:t>26/05/2021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F62FF-4113-4F3F-928E-817FE6A9E4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3430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7F324-141F-48CD-B3A2-FE00DBBCC5E4}" type="datetimeFigureOut">
              <a:rPr lang="en-GB" smtClean="0"/>
              <a:t>26/05/2021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F62FF-4113-4F3F-928E-817FE6A9E4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27545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7F324-141F-48CD-B3A2-FE00DBBCC5E4}" type="datetimeFigureOut">
              <a:rPr lang="en-GB" smtClean="0"/>
              <a:t>26/05/2021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F62FF-4113-4F3F-928E-817FE6A9E4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7865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37F324-141F-48CD-B3A2-FE00DBBCC5E4}" type="datetimeFigureOut">
              <a:rPr lang="en-GB" smtClean="0"/>
              <a:t>26/05/2021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9F62FF-4113-4F3F-928E-817FE6A9E4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9236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8965" y="287476"/>
            <a:ext cx="11857383" cy="885342"/>
          </a:xfrm>
        </p:spPr>
        <p:txBody>
          <a:bodyPr>
            <a:normAutofit fontScale="90000"/>
          </a:bodyPr>
          <a:lstStyle/>
          <a:p>
            <a:r>
              <a:rPr lang="en-GB" u="sng" dirty="0">
                <a:solidFill>
                  <a:srgbClr val="0070C0"/>
                </a:solidFill>
              </a:rPr>
              <a:t>Geometric shapes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5406" y="1519133"/>
            <a:ext cx="10984497" cy="187060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+mj-lt"/>
              </a:rPr>
              <a:t>Learning Objectives</a:t>
            </a:r>
          </a:p>
          <a:p>
            <a:pPr marL="342900" indent="-342900" algn="l">
              <a:buFontTx/>
              <a:buChar char="-"/>
            </a:pPr>
            <a:r>
              <a:rPr lang="en-US" dirty="0">
                <a:latin typeface="+mj-lt"/>
              </a:rPr>
              <a:t>Draw 2-D shapes and demonstrate an understanding of line symmetry and knowledge of the relevant size of angles</a:t>
            </a:r>
          </a:p>
          <a:p>
            <a:pPr marL="342900" indent="-342900" algn="l">
              <a:buFontTx/>
              <a:buChar char="-"/>
            </a:pPr>
            <a:r>
              <a:rPr lang="en-US" dirty="0">
                <a:latin typeface="+mj-lt"/>
              </a:rPr>
              <a:t>Use angles when describing position and direction, and measure angles in degrees </a:t>
            </a:r>
            <a:endParaRPr lang="en-GB" dirty="0">
              <a:latin typeface="+mj-l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35764" y="1380591"/>
            <a:ext cx="11323782" cy="2110754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435764" y="3694545"/>
            <a:ext cx="11323782" cy="2964873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605406" y="3629886"/>
            <a:ext cx="1508986" cy="415993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>
                <a:solidFill>
                  <a:srgbClr val="002060"/>
                </a:solidFill>
              </a:rPr>
              <a:t>Recap</a:t>
            </a:r>
          </a:p>
        </p:txBody>
      </p:sp>
      <p:pic>
        <p:nvPicPr>
          <p:cNvPr id="1026" name="Picture 1">
            <a:extLst>
              <a:ext uri="{FF2B5EF4-FFF2-40B4-BE49-F238E27FC236}">
                <a16:creationId xmlns:a16="http://schemas.microsoft.com/office/drawing/2014/main" id="{6A88BF67-49B6-434B-8BA3-CBEB455B53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5106" y="3778209"/>
            <a:ext cx="6681787" cy="2872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27876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D0E6FA-3AE1-4C92-BE4F-424C6CAF6D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100" y="385763"/>
            <a:ext cx="10515600" cy="884767"/>
          </a:xfr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Measuring Angles with a Protractor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4B6386-62A2-49E5-A6F7-017C470761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6E9E316C-6FE3-41A4-A602-F5DAA61032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395224"/>
              </p:ext>
            </p:extLst>
          </p:nvPr>
        </p:nvGraphicFramePr>
        <p:xfrm>
          <a:off x="550333" y="1600201"/>
          <a:ext cx="11322579" cy="5062008"/>
        </p:xfrm>
        <a:graphic>
          <a:graphicData uri="http://schemas.openxmlformats.org/drawingml/2006/table">
            <a:tbl>
              <a:tblPr/>
              <a:tblGrid>
                <a:gridCol w="11322579">
                  <a:extLst>
                    <a:ext uri="{9D8B030D-6E8A-4147-A177-3AD203B41FA5}">
                      <a16:colId xmlns:a16="http://schemas.microsoft.com/office/drawing/2014/main" val="1481452360"/>
                    </a:ext>
                  </a:extLst>
                </a:gridCol>
              </a:tblGrid>
              <a:tr h="5062008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62459729"/>
                  </a:ext>
                </a:extLst>
              </a:tr>
            </a:tbl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1D51FEB9-F7FC-48CC-8D18-D01D506E4567}"/>
              </a:ext>
            </a:extLst>
          </p:cNvPr>
          <p:cNvSpPr txBox="1"/>
          <p:nvPr/>
        </p:nvSpPr>
        <p:spPr>
          <a:xfrm>
            <a:off x="1337734" y="1954510"/>
            <a:ext cx="100160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err="1">
                <a:latin typeface="+mj-lt"/>
              </a:rPr>
              <a:t>Mathswatch</a:t>
            </a:r>
            <a:r>
              <a:rPr lang="en-US" sz="4800" b="1" dirty="0">
                <a:latin typeface="+mj-lt"/>
              </a:rPr>
              <a:t> demo and task?</a:t>
            </a:r>
            <a:endParaRPr lang="en-GB" sz="48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790176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0C32A1C-7DCE-4533-B427-BF59F6A389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2160" y="2694040"/>
            <a:ext cx="2705478" cy="281979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C5E9490-7285-4305-9E6D-5399EFC2C6D9}"/>
              </a:ext>
            </a:extLst>
          </p:cNvPr>
          <p:cNvSpPr txBox="1"/>
          <p:nvPr/>
        </p:nvSpPr>
        <p:spPr>
          <a:xfrm>
            <a:off x="2517169" y="575353"/>
            <a:ext cx="679121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A Compass is used in navigation for showing direction of travel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015F1B7-FF7B-402B-9756-AD66A39E9BF7}"/>
              </a:ext>
            </a:extLst>
          </p:cNvPr>
          <p:cNvSpPr txBox="1"/>
          <p:nvPr/>
        </p:nvSpPr>
        <p:spPr>
          <a:xfrm>
            <a:off x="2815119" y="1973251"/>
            <a:ext cx="69761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C00000"/>
                </a:solidFill>
                <a:latin typeface="+mj-lt"/>
              </a:rPr>
              <a:t>How many degrees are there between: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21E0BC6-B9AB-4550-88D6-0CECBF903227}"/>
              </a:ext>
            </a:extLst>
          </p:cNvPr>
          <p:cNvSpPr txBox="1"/>
          <p:nvPr/>
        </p:nvSpPr>
        <p:spPr>
          <a:xfrm>
            <a:off x="1222625" y="3236360"/>
            <a:ext cx="209592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arenR"/>
            </a:pPr>
            <a:r>
              <a:rPr lang="en-GB" sz="2400" dirty="0">
                <a:solidFill>
                  <a:srgbClr val="C00000"/>
                </a:solidFill>
              </a:rPr>
              <a:t>N and S</a:t>
            </a:r>
          </a:p>
          <a:p>
            <a:pPr marL="342900" indent="-342900">
              <a:buAutoNum type="alphaLcParenR"/>
            </a:pPr>
            <a:endParaRPr lang="en-GB" sz="2400" dirty="0">
              <a:solidFill>
                <a:srgbClr val="C00000"/>
              </a:solidFill>
            </a:endParaRPr>
          </a:p>
          <a:p>
            <a:pPr marL="342900" indent="-342900">
              <a:buAutoNum type="alphaLcParenR"/>
            </a:pPr>
            <a:r>
              <a:rPr lang="en-GB" sz="2400" dirty="0">
                <a:solidFill>
                  <a:srgbClr val="C00000"/>
                </a:solidFill>
              </a:rPr>
              <a:t>S and W</a:t>
            </a:r>
          </a:p>
          <a:p>
            <a:pPr marL="342900" indent="-342900">
              <a:buAutoNum type="alphaLcParenR"/>
            </a:pPr>
            <a:endParaRPr lang="en-GB" sz="2400" dirty="0">
              <a:solidFill>
                <a:srgbClr val="C00000"/>
              </a:solidFill>
            </a:endParaRPr>
          </a:p>
          <a:p>
            <a:pPr marL="342900" indent="-342900">
              <a:buAutoNum type="alphaLcParenR"/>
            </a:pPr>
            <a:r>
              <a:rPr lang="en-GB" sz="2400" dirty="0">
                <a:solidFill>
                  <a:srgbClr val="C00000"/>
                </a:solidFill>
              </a:rPr>
              <a:t>SW and NE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946DC39-6CD4-41D2-96B2-F49B5F34AC0A}"/>
              </a:ext>
            </a:extLst>
          </p:cNvPr>
          <p:cNvSpPr txBox="1"/>
          <p:nvPr/>
        </p:nvSpPr>
        <p:spPr>
          <a:xfrm>
            <a:off x="8414535" y="3236360"/>
            <a:ext cx="218839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C00000"/>
                </a:solidFill>
              </a:rPr>
              <a:t>d) W and NW</a:t>
            </a:r>
          </a:p>
          <a:p>
            <a:endParaRPr lang="en-GB" sz="2400" dirty="0">
              <a:solidFill>
                <a:srgbClr val="C00000"/>
              </a:solidFill>
            </a:endParaRPr>
          </a:p>
          <a:p>
            <a:r>
              <a:rPr lang="en-GB" sz="2400" dirty="0">
                <a:solidFill>
                  <a:srgbClr val="C00000"/>
                </a:solidFill>
              </a:rPr>
              <a:t>e) E and SW</a:t>
            </a:r>
          </a:p>
          <a:p>
            <a:endParaRPr lang="en-GB" sz="2400" dirty="0">
              <a:solidFill>
                <a:srgbClr val="C00000"/>
              </a:solidFill>
            </a:endParaRPr>
          </a:p>
          <a:p>
            <a:pPr marL="342900" indent="-342900">
              <a:buAutoNum type="alphaLcParenR" startAt="6"/>
            </a:pPr>
            <a:r>
              <a:rPr lang="en-GB" sz="2400" dirty="0">
                <a:solidFill>
                  <a:srgbClr val="C00000"/>
                </a:solidFill>
              </a:rPr>
              <a:t>NE and S</a:t>
            </a:r>
          </a:p>
          <a:p>
            <a:endParaRPr lang="en-GB" dirty="0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30CBB334-A23E-4FF9-8652-0120BD41E959}"/>
              </a:ext>
            </a:extLst>
          </p:cNvPr>
          <p:cNvGraphicFramePr>
            <a:graphicFrameLocks noGrp="1"/>
          </p:cNvGraphicFramePr>
          <p:nvPr/>
        </p:nvGraphicFramePr>
        <p:xfrm>
          <a:off x="565079" y="1839074"/>
          <a:ext cx="10952251" cy="4417888"/>
        </p:xfrm>
        <a:graphic>
          <a:graphicData uri="http://schemas.openxmlformats.org/drawingml/2006/table">
            <a:tbl>
              <a:tblPr/>
              <a:tblGrid>
                <a:gridCol w="10952251">
                  <a:extLst>
                    <a:ext uri="{9D8B030D-6E8A-4147-A177-3AD203B41FA5}">
                      <a16:colId xmlns:a16="http://schemas.microsoft.com/office/drawing/2014/main" val="4008267534"/>
                    </a:ext>
                  </a:extLst>
                </a:gridCol>
              </a:tblGrid>
              <a:tr h="4417888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mpd="sng">
                      <a:solidFill>
                        <a:srgbClr val="0070C0"/>
                      </a:solidFill>
                      <a:prstDash val="solid"/>
                    </a:lnL>
                    <a:lnR w="19050" cmpd="sng">
                      <a:solidFill>
                        <a:srgbClr val="0070C0"/>
                      </a:solidFill>
                      <a:prstDash val="solid"/>
                    </a:lnR>
                    <a:lnT w="19050" cmpd="sng">
                      <a:solidFill>
                        <a:srgbClr val="0070C0"/>
                      </a:solidFill>
                      <a:prstDash val="solid"/>
                    </a:lnT>
                    <a:lnB w="19050" cmpd="sng">
                      <a:solidFill>
                        <a:srgbClr val="0070C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790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8207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>
            <a:extLst>
              <a:ext uri="{FF2B5EF4-FFF2-40B4-BE49-F238E27FC236}">
                <a16:creationId xmlns:a16="http://schemas.microsoft.com/office/drawing/2014/main" id="{5D9182A7-B892-4120-AC11-ED489A70516C}"/>
              </a:ext>
            </a:extLst>
          </p:cNvPr>
          <p:cNvSpPr txBox="1"/>
          <p:nvPr/>
        </p:nvSpPr>
        <p:spPr>
          <a:xfrm>
            <a:off x="190876" y="226530"/>
            <a:ext cx="40523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Exam questions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76F96C87-1E5B-435B-8EF2-C9D8FFCF31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8388667"/>
              </p:ext>
            </p:extLst>
          </p:nvPr>
        </p:nvGraphicFramePr>
        <p:xfrm>
          <a:off x="174661" y="955497"/>
          <a:ext cx="11948845" cy="5476125"/>
        </p:xfrm>
        <a:graphic>
          <a:graphicData uri="http://schemas.openxmlformats.org/drawingml/2006/table">
            <a:tbl>
              <a:tblPr/>
              <a:tblGrid>
                <a:gridCol w="11948845">
                  <a:extLst>
                    <a:ext uri="{9D8B030D-6E8A-4147-A177-3AD203B41FA5}">
                      <a16:colId xmlns:a16="http://schemas.microsoft.com/office/drawing/2014/main" val="3258908606"/>
                    </a:ext>
                  </a:extLst>
                </a:gridCol>
              </a:tblGrid>
              <a:tr h="547612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mpd="sng">
                      <a:solidFill>
                        <a:srgbClr val="0070C0"/>
                      </a:solidFill>
                      <a:prstDash val="solid"/>
                    </a:lnL>
                    <a:lnR w="19050" cmpd="sng">
                      <a:solidFill>
                        <a:srgbClr val="0070C0"/>
                      </a:solidFill>
                      <a:prstDash val="solid"/>
                    </a:lnR>
                    <a:lnT w="19050" cmpd="sng">
                      <a:solidFill>
                        <a:srgbClr val="0070C0"/>
                      </a:solidFill>
                      <a:prstDash val="solid"/>
                    </a:lnT>
                    <a:lnB w="19050" cmpd="sng">
                      <a:solidFill>
                        <a:srgbClr val="0070C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9372019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BC5FF320-1189-48F0-B049-3AC9233436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876" y="924619"/>
            <a:ext cx="6228974" cy="186809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128B568-6D6F-4662-B627-1F8444292E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3869" y="2792716"/>
            <a:ext cx="5114925" cy="217384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35B590D-5081-4F9E-8547-7BBD5D52E0C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8613" y="5002220"/>
            <a:ext cx="6700838" cy="1425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73795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>
            <a:extLst>
              <a:ext uri="{FF2B5EF4-FFF2-40B4-BE49-F238E27FC236}">
                <a16:creationId xmlns:a16="http://schemas.microsoft.com/office/drawing/2014/main" id="{5D9182A7-B892-4120-AC11-ED489A70516C}"/>
              </a:ext>
            </a:extLst>
          </p:cNvPr>
          <p:cNvSpPr txBox="1"/>
          <p:nvPr/>
        </p:nvSpPr>
        <p:spPr>
          <a:xfrm>
            <a:off x="190876" y="226530"/>
            <a:ext cx="40523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Exam questions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76F96C87-1E5B-435B-8EF2-C9D8FFCF31FA}"/>
              </a:ext>
            </a:extLst>
          </p:cNvPr>
          <p:cNvGraphicFramePr>
            <a:graphicFrameLocks noGrp="1"/>
          </p:cNvGraphicFramePr>
          <p:nvPr/>
        </p:nvGraphicFramePr>
        <p:xfrm>
          <a:off x="174661" y="955497"/>
          <a:ext cx="11948845" cy="5476125"/>
        </p:xfrm>
        <a:graphic>
          <a:graphicData uri="http://schemas.openxmlformats.org/drawingml/2006/table">
            <a:tbl>
              <a:tblPr/>
              <a:tblGrid>
                <a:gridCol w="11948845">
                  <a:extLst>
                    <a:ext uri="{9D8B030D-6E8A-4147-A177-3AD203B41FA5}">
                      <a16:colId xmlns:a16="http://schemas.microsoft.com/office/drawing/2014/main" val="3258908606"/>
                    </a:ext>
                  </a:extLst>
                </a:gridCol>
              </a:tblGrid>
              <a:tr h="547612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mpd="sng">
                      <a:solidFill>
                        <a:srgbClr val="0070C0"/>
                      </a:solidFill>
                      <a:prstDash val="solid"/>
                    </a:lnL>
                    <a:lnR w="19050" cmpd="sng">
                      <a:solidFill>
                        <a:srgbClr val="0070C0"/>
                      </a:solidFill>
                      <a:prstDash val="solid"/>
                    </a:lnR>
                    <a:lnT w="19050" cmpd="sng">
                      <a:solidFill>
                        <a:srgbClr val="0070C0"/>
                      </a:solidFill>
                      <a:prstDash val="solid"/>
                    </a:lnT>
                    <a:lnB w="19050" cmpd="sng">
                      <a:solidFill>
                        <a:srgbClr val="0070C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9372019"/>
                  </a:ext>
                </a:extLst>
              </a:tr>
            </a:tbl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292B58E4-2203-42B8-AF98-644D6800F5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5075" y="1376363"/>
            <a:ext cx="7219950" cy="429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1689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>
            <a:extLst>
              <a:ext uri="{FF2B5EF4-FFF2-40B4-BE49-F238E27FC236}">
                <a16:creationId xmlns:a16="http://schemas.microsoft.com/office/drawing/2014/main" id="{5D9182A7-B892-4120-AC11-ED489A70516C}"/>
              </a:ext>
            </a:extLst>
          </p:cNvPr>
          <p:cNvSpPr txBox="1"/>
          <p:nvPr/>
        </p:nvSpPr>
        <p:spPr>
          <a:xfrm>
            <a:off x="190876" y="226530"/>
            <a:ext cx="40523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Exam questions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76F96C87-1E5B-435B-8EF2-C9D8FFCF31FA}"/>
              </a:ext>
            </a:extLst>
          </p:cNvPr>
          <p:cNvGraphicFramePr>
            <a:graphicFrameLocks noGrp="1"/>
          </p:cNvGraphicFramePr>
          <p:nvPr/>
        </p:nvGraphicFramePr>
        <p:xfrm>
          <a:off x="174661" y="955497"/>
          <a:ext cx="11948845" cy="5476125"/>
        </p:xfrm>
        <a:graphic>
          <a:graphicData uri="http://schemas.openxmlformats.org/drawingml/2006/table">
            <a:tbl>
              <a:tblPr/>
              <a:tblGrid>
                <a:gridCol w="11948845">
                  <a:extLst>
                    <a:ext uri="{9D8B030D-6E8A-4147-A177-3AD203B41FA5}">
                      <a16:colId xmlns:a16="http://schemas.microsoft.com/office/drawing/2014/main" val="3258908606"/>
                    </a:ext>
                  </a:extLst>
                </a:gridCol>
              </a:tblGrid>
              <a:tr h="547612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mpd="sng">
                      <a:solidFill>
                        <a:srgbClr val="0070C0"/>
                      </a:solidFill>
                      <a:prstDash val="solid"/>
                    </a:lnL>
                    <a:lnR w="19050" cmpd="sng">
                      <a:solidFill>
                        <a:srgbClr val="0070C0"/>
                      </a:solidFill>
                      <a:prstDash val="solid"/>
                    </a:lnR>
                    <a:lnT w="19050" cmpd="sng">
                      <a:solidFill>
                        <a:srgbClr val="0070C0"/>
                      </a:solidFill>
                      <a:prstDash val="solid"/>
                    </a:lnT>
                    <a:lnB w="19050" cmpd="sng">
                      <a:solidFill>
                        <a:srgbClr val="0070C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9372019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1540233F-E5D5-4112-87B1-6B648209B2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50" y="1042988"/>
            <a:ext cx="5372100" cy="345829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2A5FE2B-978B-4E6C-AD06-A84928507FE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49551" b="31081"/>
          <a:stretch/>
        </p:blipFill>
        <p:spPr>
          <a:xfrm>
            <a:off x="264426" y="4650681"/>
            <a:ext cx="4771649" cy="48577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E204CCF-0D77-4CE5-B40F-ED3F6670DCF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76850" y="1219200"/>
            <a:ext cx="6629400" cy="237943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DC25CF9-BDC1-4578-B3FE-2FD86217805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93447" y="3804379"/>
            <a:ext cx="4600575" cy="55245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D761FEB1-82E2-4C28-905E-E13ED27824A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47386" y="4562576"/>
            <a:ext cx="4410075" cy="552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61563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>
            <a:extLst>
              <a:ext uri="{FF2B5EF4-FFF2-40B4-BE49-F238E27FC236}">
                <a16:creationId xmlns:a16="http://schemas.microsoft.com/office/drawing/2014/main" id="{5D9182A7-B892-4120-AC11-ED489A70516C}"/>
              </a:ext>
            </a:extLst>
          </p:cNvPr>
          <p:cNvSpPr txBox="1"/>
          <p:nvPr/>
        </p:nvSpPr>
        <p:spPr>
          <a:xfrm>
            <a:off x="190876" y="226530"/>
            <a:ext cx="40523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Exam questions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76F96C87-1E5B-435B-8EF2-C9D8FFCF31FA}"/>
              </a:ext>
            </a:extLst>
          </p:cNvPr>
          <p:cNvGraphicFramePr>
            <a:graphicFrameLocks noGrp="1"/>
          </p:cNvGraphicFramePr>
          <p:nvPr/>
        </p:nvGraphicFramePr>
        <p:xfrm>
          <a:off x="174661" y="955497"/>
          <a:ext cx="11948845" cy="5476125"/>
        </p:xfrm>
        <a:graphic>
          <a:graphicData uri="http://schemas.openxmlformats.org/drawingml/2006/table">
            <a:tbl>
              <a:tblPr/>
              <a:tblGrid>
                <a:gridCol w="11948845">
                  <a:extLst>
                    <a:ext uri="{9D8B030D-6E8A-4147-A177-3AD203B41FA5}">
                      <a16:colId xmlns:a16="http://schemas.microsoft.com/office/drawing/2014/main" val="3258908606"/>
                    </a:ext>
                  </a:extLst>
                </a:gridCol>
              </a:tblGrid>
              <a:tr h="547612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mpd="sng">
                      <a:solidFill>
                        <a:srgbClr val="0070C0"/>
                      </a:solidFill>
                      <a:prstDash val="solid"/>
                    </a:lnL>
                    <a:lnR w="19050" cmpd="sng">
                      <a:solidFill>
                        <a:srgbClr val="0070C0"/>
                      </a:solidFill>
                      <a:prstDash val="solid"/>
                    </a:lnR>
                    <a:lnT w="19050" cmpd="sng">
                      <a:solidFill>
                        <a:srgbClr val="0070C0"/>
                      </a:solidFill>
                      <a:prstDash val="solid"/>
                    </a:lnT>
                    <a:lnB w="19050" cmpd="sng">
                      <a:solidFill>
                        <a:srgbClr val="0070C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9372019"/>
                  </a:ext>
                </a:extLst>
              </a:tr>
            </a:tbl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B6A8C7A6-C96F-4494-84AC-237DA268D4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475" y="1052512"/>
            <a:ext cx="5648325" cy="190886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79B2061-03F4-48C0-B850-3781E37A07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038" y="3167128"/>
            <a:ext cx="5443538" cy="1898197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2D523ADA-D776-4419-AF74-AAA23A0A21FE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065" t="31955" r="36814" b="16827"/>
          <a:stretch/>
        </p:blipFill>
        <p:spPr>
          <a:xfrm>
            <a:off x="6149083" y="1446478"/>
            <a:ext cx="5874454" cy="527263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E78F0CBA-B31C-40BB-9BCC-EA72D76388C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84826" y="2434117"/>
            <a:ext cx="5697599" cy="527264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777E4E77-892E-4A93-84C1-21899150BF8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84826" y="3300274"/>
            <a:ext cx="5452198" cy="795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76247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>
            <a:extLst>
              <a:ext uri="{FF2B5EF4-FFF2-40B4-BE49-F238E27FC236}">
                <a16:creationId xmlns:a16="http://schemas.microsoft.com/office/drawing/2014/main" id="{5D9182A7-B892-4120-AC11-ED489A70516C}"/>
              </a:ext>
            </a:extLst>
          </p:cNvPr>
          <p:cNvSpPr txBox="1"/>
          <p:nvPr/>
        </p:nvSpPr>
        <p:spPr>
          <a:xfrm>
            <a:off x="190876" y="226530"/>
            <a:ext cx="40523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Exam questions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76F96C87-1E5B-435B-8EF2-C9D8FFCF31FA}"/>
              </a:ext>
            </a:extLst>
          </p:cNvPr>
          <p:cNvGraphicFramePr>
            <a:graphicFrameLocks noGrp="1"/>
          </p:cNvGraphicFramePr>
          <p:nvPr/>
        </p:nvGraphicFramePr>
        <p:xfrm>
          <a:off x="174661" y="955497"/>
          <a:ext cx="11948845" cy="5476125"/>
        </p:xfrm>
        <a:graphic>
          <a:graphicData uri="http://schemas.openxmlformats.org/drawingml/2006/table">
            <a:tbl>
              <a:tblPr/>
              <a:tblGrid>
                <a:gridCol w="11948845">
                  <a:extLst>
                    <a:ext uri="{9D8B030D-6E8A-4147-A177-3AD203B41FA5}">
                      <a16:colId xmlns:a16="http://schemas.microsoft.com/office/drawing/2014/main" val="3258908606"/>
                    </a:ext>
                  </a:extLst>
                </a:gridCol>
              </a:tblGrid>
              <a:tr h="547612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mpd="sng">
                      <a:solidFill>
                        <a:srgbClr val="0070C0"/>
                      </a:solidFill>
                      <a:prstDash val="solid"/>
                    </a:lnL>
                    <a:lnR w="19050" cmpd="sng">
                      <a:solidFill>
                        <a:srgbClr val="0070C0"/>
                      </a:solidFill>
                      <a:prstDash val="solid"/>
                    </a:lnR>
                    <a:lnT w="19050" cmpd="sng">
                      <a:solidFill>
                        <a:srgbClr val="0070C0"/>
                      </a:solidFill>
                      <a:prstDash val="solid"/>
                    </a:lnT>
                    <a:lnB w="19050" cmpd="sng">
                      <a:solidFill>
                        <a:srgbClr val="0070C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9372019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00C495A0-4500-47A1-9492-9648895A9F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3637" y="1347258"/>
            <a:ext cx="6853237" cy="416348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EBAB9C3-4094-4413-9A52-574C845DDF4E}"/>
              </a:ext>
            </a:extLst>
          </p:cNvPr>
          <p:cNvSpPr txBox="1"/>
          <p:nvPr/>
        </p:nvSpPr>
        <p:spPr>
          <a:xfrm flipH="1">
            <a:off x="2712719" y="5800725"/>
            <a:ext cx="56502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Draw point D to complete the Parallelogram. </a:t>
            </a:r>
          </a:p>
        </p:txBody>
      </p:sp>
    </p:spTree>
    <p:extLst>
      <p:ext uri="{BB962C8B-B14F-4D97-AF65-F5344CB8AC3E}">
        <p14:creationId xmlns:p14="http://schemas.microsoft.com/office/powerpoint/2010/main" val="34389447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>
            <a:extLst>
              <a:ext uri="{FF2B5EF4-FFF2-40B4-BE49-F238E27FC236}">
                <a16:creationId xmlns:a16="http://schemas.microsoft.com/office/drawing/2014/main" id="{5D9182A7-B892-4120-AC11-ED489A70516C}"/>
              </a:ext>
            </a:extLst>
          </p:cNvPr>
          <p:cNvSpPr txBox="1"/>
          <p:nvPr/>
        </p:nvSpPr>
        <p:spPr>
          <a:xfrm>
            <a:off x="190876" y="226530"/>
            <a:ext cx="40523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Exam questions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76F96C87-1E5B-435B-8EF2-C9D8FFCF31FA}"/>
              </a:ext>
            </a:extLst>
          </p:cNvPr>
          <p:cNvGraphicFramePr>
            <a:graphicFrameLocks noGrp="1"/>
          </p:cNvGraphicFramePr>
          <p:nvPr/>
        </p:nvGraphicFramePr>
        <p:xfrm>
          <a:off x="174661" y="955497"/>
          <a:ext cx="11948845" cy="5476125"/>
        </p:xfrm>
        <a:graphic>
          <a:graphicData uri="http://schemas.openxmlformats.org/drawingml/2006/table">
            <a:tbl>
              <a:tblPr/>
              <a:tblGrid>
                <a:gridCol w="11948845">
                  <a:extLst>
                    <a:ext uri="{9D8B030D-6E8A-4147-A177-3AD203B41FA5}">
                      <a16:colId xmlns:a16="http://schemas.microsoft.com/office/drawing/2014/main" val="3258908606"/>
                    </a:ext>
                  </a:extLst>
                </a:gridCol>
              </a:tblGrid>
              <a:tr h="547612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mpd="sng">
                      <a:solidFill>
                        <a:srgbClr val="0070C0"/>
                      </a:solidFill>
                      <a:prstDash val="solid"/>
                    </a:lnL>
                    <a:lnR w="19050" cmpd="sng">
                      <a:solidFill>
                        <a:srgbClr val="0070C0"/>
                      </a:solidFill>
                      <a:prstDash val="solid"/>
                    </a:lnR>
                    <a:lnT w="19050" cmpd="sng">
                      <a:solidFill>
                        <a:srgbClr val="0070C0"/>
                      </a:solidFill>
                      <a:prstDash val="solid"/>
                    </a:lnT>
                    <a:lnB w="19050" cmpd="sng">
                      <a:solidFill>
                        <a:srgbClr val="0070C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9372019"/>
                  </a:ext>
                </a:extLst>
              </a:tr>
            </a:tbl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3755A92C-5BC1-420B-9391-FDA20BF656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050" y="1185862"/>
            <a:ext cx="5069441" cy="173831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1868E12-4A75-4CEA-A515-54D3B42C78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250" y="3129922"/>
            <a:ext cx="5248275" cy="46672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1C4D1A06-ABF8-4AB7-9ECE-D8B0A8FFAFF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43674" y="1459612"/>
            <a:ext cx="4662781" cy="201235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3DC5A07-E431-4CDF-AE72-886E55BA8A8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75106" y="3887941"/>
            <a:ext cx="6210300" cy="1220599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48D7B0D3-FD39-4F09-8E7C-7229C34A1F20}"/>
              </a:ext>
            </a:extLst>
          </p:cNvPr>
          <p:cNvSpPr/>
          <p:nvPr/>
        </p:nvSpPr>
        <p:spPr>
          <a:xfrm>
            <a:off x="190876" y="1095375"/>
            <a:ext cx="5600700" cy="2600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767A322-56B3-42CC-BC48-0495206A2C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076" y="1196825"/>
            <a:ext cx="5069441" cy="1738313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45531125-396D-492D-8C0F-53CC70FE31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7076" y="3151849"/>
            <a:ext cx="5524500" cy="466725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99479B97-FE2B-4D4A-BA9C-D080F6AAB71F}"/>
              </a:ext>
            </a:extLst>
          </p:cNvPr>
          <p:cNvSpPr/>
          <p:nvPr/>
        </p:nvSpPr>
        <p:spPr>
          <a:xfrm>
            <a:off x="5875106" y="1185862"/>
            <a:ext cx="6210300" cy="406241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20313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>
            <a:extLst>
              <a:ext uri="{FF2B5EF4-FFF2-40B4-BE49-F238E27FC236}">
                <a16:creationId xmlns:a16="http://schemas.microsoft.com/office/drawing/2014/main" id="{5D9182A7-B892-4120-AC11-ED489A70516C}"/>
              </a:ext>
            </a:extLst>
          </p:cNvPr>
          <p:cNvSpPr txBox="1"/>
          <p:nvPr/>
        </p:nvSpPr>
        <p:spPr>
          <a:xfrm>
            <a:off x="190876" y="226530"/>
            <a:ext cx="40523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Exam questions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76F96C87-1E5B-435B-8EF2-C9D8FFCF31FA}"/>
              </a:ext>
            </a:extLst>
          </p:cNvPr>
          <p:cNvGraphicFramePr>
            <a:graphicFrameLocks noGrp="1"/>
          </p:cNvGraphicFramePr>
          <p:nvPr/>
        </p:nvGraphicFramePr>
        <p:xfrm>
          <a:off x="174661" y="955497"/>
          <a:ext cx="11948845" cy="5476125"/>
        </p:xfrm>
        <a:graphic>
          <a:graphicData uri="http://schemas.openxmlformats.org/drawingml/2006/table">
            <a:tbl>
              <a:tblPr/>
              <a:tblGrid>
                <a:gridCol w="11948845">
                  <a:extLst>
                    <a:ext uri="{9D8B030D-6E8A-4147-A177-3AD203B41FA5}">
                      <a16:colId xmlns:a16="http://schemas.microsoft.com/office/drawing/2014/main" val="3258908606"/>
                    </a:ext>
                  </a:extLst>
                </a:gridCol>
              </a:tblGrid>
              <a:tr h="547612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mpd="sng">
                      <a:solidFill>
                        <a:srgbClr val="0070C0"/>
                      </a:solidFill>
                      <a:prstDash val="solid"/>
                    </a:lnL>
                    <a:lnR w="19050" cmpd="sng">
                      <a:solidFill>
                        <a:srgbClr val="0070C0"/>
                      </a:solidFill>
                      <a:prstDash val="solid"/>
                    </a:lnR>
                    <a:lnT w="19050" cmpd="sng">
                      <a:solidFill>
                        <a:srgbClr val="0070C0"/>
                      </a:solidFill>
                      <a:prstDash val="solid"/>
                    </a:lnT>
                    <a:lnB w="19050" cmpd="sng">
                      <a:solidFill>
                        <a:srgbClr val="0070C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9372019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BC4BB969-99FC-46FA-B85D-D03877AF4E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275" y="1047750"/>
            <a:ext cx="8191500" cy="13716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0F1886D-F12C-4C44-BDB2-0CB92E1898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5275" y="2177422"/>
            <a:ext cx="5276850" cy="89535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E3D6297A-F597-4F2C-A8A5-97441FB935F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49083" y="1990725"/>
            <a:ext cx="5633661" cy="41481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1365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83671" y="1411832"/>
            <a:ext cx="10467117" cy="1167279"/>
          </a:xfrm>
          <a:prstGeom prst="rect">
            <a:avLst/>
          </a:prstGeom>
          <a:ln/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400" b="1" u="sng" dirty="0">
              <a:latin typeface="+mj-lt"/>
            </a:endParaRPr>
          </a:p>
          <a:p>
            <a:pPr algn="ctr"/>
            <a:r>
              <a:rPr lang="en-GB" sz="3200" dirty="0">
                <a:solidFill>
                  <a:srgbClr val="0070C0"/>
                </a:solidFill>
                <a:latin typeface="+mj-lt"/>
                <a:cs typeface="Arial" panose="020B0604020202020204" pitchFamily="34" charset="0"/>
              </a:rPr>
              <a:t>What is the difference between a 2d shape and a 3d shape?</a:t>
            </a:r>
          </a:p>
          <a:p>
            <a:pPr algn="ctr"/>
            <a:endParaRPr lang="en-GB" sz="2000" dirty="0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45176"/>
          </a:xfrm>
        </p:spPr>
        <p:txBody>
          <a:bodyPr>
            <a:normAutofit/>
          </a:bodyPr>
          <a:lstStyle/>
          <a:p>
            <a:pPr algn="ctr"/>
            <a:r>
              <a:rPr lang="en-GB" u="sng" dirty="0">
                <a:solidFill>
                  <a:schemeClr val="accent1">
                    <a:lumMod val="75000"/>
                  </a:schemeClr>
                </a:solidFill>
              </a:rPr>
              <a:t>2-D and 3-D shapes </a:t>
            </a:r>
          </a:p>
        </p:txBody>
      </p:sp>
    </p:spTree>
    <p:extLst>
      <p:ext uri="{BB962C8B-B14F-4D97-AF65-F5344CB8AC3E}">
        <p14:creationId xmlns:p14="http://schemas.microsoft.com/office/powerpoint/2010/main" val="3910804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D5EAA340-05F4-484A-A53C-A485C216C600}"/>
              </a:ext>
            </a:extLst>
          </p:cNvPr>
          <p:cNvGraphicFramePr>
            <a:graphicFrameLocks noGrp="1"/>
          </p:cNvGraphicFramePr>
          <p:nvPr/>
        </p:nvGraphicFramePr>
        <p:xfrm>
          <a:off x="236306" y="893852"/>
          <a:ext cx="11805006" cy="5753528"/>
        </p:xfrm>
        <a:graphic>
          <a:graphicData uri="http://schemas.openxmlformats.org/drawingml/2006/table">
            <a:tbl>
              <a:tblPr/>
              <a:tblGrid>
                <a:gridCol w="11805006">
                  <a:extLst>
                    <a:ext uri="{9D8B030D-6E8A-4147-A177-3AD203B41FA5}">
                      <a16:colId xmlns:a16="http://schemas.microsoft.com/office/drawing/2014/main" val="469769610"/>
                    </a:ext>
                  </a:extLst>
                </a:gridCol>
              </a:tblGrid>
              <a:tr h="5753528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mpd="sng">
                      <a:solidFill>
                        <a:srgbClr val="00B050"/>
                      </a:solidFill>
                      <a:prstDash val="solid"/>
                    </a:lnL>
                    <a:lnR w="19050" cmpd="sng">
                      <a:solidFill>
                        <a:srgbClr val="00B050"/>
                      </a:solidFill>
                      <a:prstDash val="solid"/>
                    </a:lnR>
                    <a:lnT w="19050" cmpd="sng">
                      <a:solidFill>
                        <a:srgbClr val="00B050"/>
                      </a:solidFill>
                      <a:prstDash val="solid"/>
                    </a:lnT>
                    <a:lnB w="19050" cmpd="sng">
                      <a:solidFill>
                        <a:srgbClr val="00B05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7830839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6926FD66-3E89-4783-AD16-487AB4D900FD}"/>
              </a:ext>
            </a:extLst>
          </p:cNvPr>
          <p:cNvSpPr txBox="1"/>
          <p:nvPr/>
        </p:nvSpPr>
        <p:spPr>
          <a:xfrm>
            <a:off x="647700" y="1304925"/>
            <a:ext cx="107442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Draw the following shapes, and tell me how many of the following each one has: </a:t>
            </a:r>
          </a:p>
          <a:p>
            <a:r>
              <a:rPr lang="en-GB" dirty="0"/>
              <a:t>Equal sides, equal angles, right angles, pairs of parallel lines, lines of symmetry.</a:t>
            </a:r>
          </a:p>
          <a:p>
            <a:endParaRPr lang="en-GB" dirty="0"/>
          </a:p>
          <a:p>
            <a:pPr marL="342900" indent="-342900">
              <a:buAutoNum type="alphaLcParenR"/>
            </a:pPr>
            <a:r>
              <a:rPr lang="en-GB" dirty="0"/>
              <a:t>Equilateral Triangle</a:t>
            </a:r>
          </a:p>
          <a:p>
            <a:pPr marL="342900" indent="-342900">
              <a:buAutoNum type="alphaLcParenR"/>
            </a:pPr>
            <a:r>
              <a:rPr lang="en-GB" dirty="0"/>
              <a:t>Isosceles Triangle</a:t>
            </a:r>
          </a:p>
          <a:p>
            <a:pPr marL="342900" indent="-342900">
              <a:buAutoNum type="alphaLcParenR"/>
            </a:pPr>
            <a:r>
              <a:rPr lang="en-GB" dirty="0"/>
              <a:t>Pentagon</a:t>
            </a:r>
          </a:p>
          <a:p>
            <a:pPr marL="342900" indent="-342900">
              <a:buAutoNum type="alphaLcParenR"/>
            </a:pPr>
            <a:r>
              <a:rPr lang="en-GB" dirty="0"/>
              <a:t>Hexagon</a:t>
            </a:r>
          </a:p>
          <a:p>
            <a:pPr marL="342900" indent="-342900">
              <a:buAutoNum type="alphaLcParenR"/>
            </a:pPr>
            <a:r>
              <a:rPr lang="en-GB" dirty="0"/>
              <a:t>Parallelogram</a:t>
            </a:r>
          </a:p>
          <a:p>
            <a:pPr marL="342900" indent="-342900">
              <a:buAutoNum type="alphaLcParenR"/>
            </a:pPr>
            <a:r>
              <a:rPr lang="en-GB" dirty="0"/>
              <a:t>Rhombus</a:t>
            </a:r>
          </a:p>
          <a:p>
            <a:pPr marL="342900" indent="-342900">
              <a:buAutoNum type="alphaLcParenR"/>
            </a:pPr>
            <a:r>
              <a:rPr lang="en-GB" dirty="0"/>
              <a:t>Trapezium</a:t>
            </a:r>
          </a:p>
          <a:p>
            <a:pPr marL="342900" indent="-342900">
              <a:buAutoNum type="alphaLcParenR"/>
            </a:pPr>
            <a:r>
              <a:rPr lang="en-GB" dirty="0"/>
              <a:t>Octagon</a:t>
            </a:r>
          </a:p>
          <a:p>
            <a:pPr marL="342900" indent="-342900">
              <a:buAutoNum type="alphaLcParenR"/>
            </a:pPr>
            <a:endParaRPr lang="en-GB" dirty="0"/>
          </a:p>
          <a:p>
            <a:pPr marL="342900" indent="-342900">
              <a:buAutoNum type="alphaLcParenR"/>
            </a:pPr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117B24E-8B06-4F3A-AD54-50AAE6787603}"/>
              </a:ext>
            </a:extLst>
          </p:cNvPr>
          <p:cNvSpPr txBox="1"/>
          <p:nvPr/>
        </p:nvSpPr>
        <p:spPr>
          <a:xfrm>
            <a:off x="2951246" y="140487"/>
            <a:ext cx="70754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Properties of regular 2-D Shapes</a:t>
            </a:r>
          </a:p>
        </p:txBody>
      </p:sp>
    </p:spTree>
    <p:extLst>
      <p:ext uri="{BB962C8B-B14F-4D97-AF65-F5344CB8AC3E}">
        <p14:creationId xmlns:p14="http://schemas.microsoft.com/office/powerpoint/2010/main" val="10547358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5"/>
          <p:cNvGrpSpPr>
            <a:grpSpLocks/>
          </p:cNvGrpSpPr>
          <p:nvPr/>
        </p:nvGrpSpPr>
        <p:grpSpPr bwMode="auto">
          <a:xfrm>
            <a:off x="1847529" y="2159359"/>
            <a:ext cx="7216443" cy="4481155"/>
            <a:chOff x="179512" y="1800172"/>
            <a:chExt cx="7215553" cy="4481764"/>
          </a:xfrm>
          <a:solidFill>
            <a:srgbClr val="ECDAF1"/>
          </a:solidFill>
        </p:grpSpPr>
        <p:pic>
          <p:nvPicPr>
            <p:cNvPr id="3" name="Picture 3" descr="25.1 3D shape names.gif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1314" b="15694"/>
            <a:stretch>
              <a:fillRect/>
            </a:stretch>
          </p:blipFill>
          <p:spPr bwMode="auto">
            <a:xfrm>
              <a:off x="179512" y="4270407"/>
              <a:ext cx="7174615" cy="129614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</p:pic>
        <p:grpSp>
          <p:nvGrpSpPr>
            <p:cNvPr id="4" name="Group 15"/>
            <p:cNvGrpSpPr>
              <a:grpSpLocks/>
            </p:cNvGrpSpPr>
            <p:nvPr/>
          </p:nvGrpSpPr>
          <p:grpSpPr bwMode="auto">
            <a:xfrm>
              <a:off x="236655" y="3154503"/>
              <a:ext cx="6638106" cy="431860"/>
              <a:chOff x="969716" y="3442535"/>
              <a:chExt cx="7057079" cy="431860"/>
            </a:xfrm>
            <a:grpFill/>
          </p:grpSpPr>
          <p:sp>
            <p:nvSpPr>
              <p:cNvPr id="11" name="Rectangle 10"/>
              <p:cNvSpPr/>
              <p:nvPr/>
            </p:nvSpPr>
            <p:spPr>
              <a:xfrm>
                <a:off x="969716" y="3442536"/>
                <a:ext cx="1079993" cy="431859"/>
              </a:xfrm>
              <a:prstGeom prst="rect">
                <a:avLst/>
              </a:prstGeom>
              <a:grpFill/>
              <a:ln w="57150">
                <a:solidFill>
                  <a:srgbClr val="9842B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GB" sz="1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Sphere</a:t>
                </a: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2463145" y="3442535"/>
                <a:ext cx="1081680" cy="431859"/>
              </a:xfrm>
              <a:prstGeom prst="rect">
                <a:avLst/>
              </a:prstGeom>
              <a:grpFill/>
              <a:ln w="57150">
                <a:solidFill>
                  <a:srgbClr val="9842B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GB" sz="1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Cube</a:t>
                </a: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3958260" y="3442535"/>
                <a:ext cx="1079993" cy="431859"/>
              </a:xfrm>
              <a:prstGeom prst="rect">
                <a:avLst/>
              </a:prstGeom>
              <a:grpFill/>
              <a:ln w="57150">
                <a:solidFill>
                  <a:srgbClr val="9842B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GB" sz="1600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Cuboid</a:t>
                </a:r>
                <a:endParaRPr lang="en-GB" sz="16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5451687" y="3442535"/>
                <a:ext cx="1081681" cy="431859"/>
              </a:xfrm>
              <a:prstGeom prst="rect">
                <a:avLst/>
              </a:prstGeom>
              <a:grpFill/>
              <a:ln w="57150">
                <a:solidFill>
                  <a:srgbClr val="9842B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GB" sz="1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Cone</a:t>
                </a:r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6946802" y="3442535"/>
                <a:ext cx="1079993" cy="431859"/>
              </a:xfrm>
              <a:prstGeom prst="rect">
                <a:avLst/>
              </a:prstGeom>
              <a:grpFill/>
              <a:ln w="57150">
                <a:solidFill>
                  <a:srgbClr val="9842B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GB" sz="1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Cylinder</a:t>
                </a:r>
              </a:p>
            </p:txBody>
          </p:sp>
        </p:grpSp>
        <p:pic>
          <p:nvPicPr>
            <p:cNvPr id="5" name="Picture 9" descr="25.1 3D shape names.gif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8102" b="49814"/>
            <a:stretch>
              <a:fillRect/>
            </a:stretch>
          </p:blipFill>
          <p:spPr bwMode="auto">
            <a:xfrm>
              <a:off x="220450" y="1800172"/>
              <a:ext cx="7174615" cy="124491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</p:pic>
        <p:grpSp>
          <p:nvGrpSpPr>
            <p:cNvPr id="6" name="Group 16"/>
            <p:cNvGrpSpPr>
              <a:grpSpLocks/>
            </p:cNvGrpSpPr>
            <p:nvPr/>
          </p:nvGrpSpPr>
          <p:grpSpPr bwMode="auto">
            <a:xfrm>
              <a:off x="238427" y="5661248"/>
              <a:ext cx="6637829" cy="620688"/>
              <a:chOff x="971600" y="6237312"/>
              <a:chExt cx="7056784" cy="620688"/>
            </a:xfrm>
            <a:grpFill/>
          </p:grpSpPr>
          <p:sp>
            <p:nvSpPr>
              <p:cNvPr id="7" name="Rectangle 6"/>
              <p:cNvSpPr/>
              <p:nvPr/>
            </p:nvSpPr>
            <p:spPr>
              <a:xfrm>
                <a:off x="971403" y="6237203"/>
                <a:ext cx="1655427" cy="620797"/>
              </a:xfrm>
              <a:prstGeom prst="rect">
                <a:avLst/>
              </a:prstGeom>
              <a:grpFill/>
              <a:ln w="57150">
                <a:solidFill>
                  <a:srgbClr val="9842B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GB" sz="1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Square based pyramid</a:t>
                </a:r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2771955" y="6237203"/>
                <a:ext cx="1655426" cy="620797"/>
              </a:xfrm>
              <a:prstGeom prst="rect">
                <a:avLst/>
              </a:prstGeom>
              <a:grpFill/>
              <a:ln w="57150">
                <a:solidFill>
                  <a:srgbClr val="9842B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GB" sz="1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Triangular based pyramid</a:t>
                </a:r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4572505" y="6237203"/>
                <a:ext cx="1655427" cy="620797"/>
              </a:xfrm>
              <a:prstGeom prst="rect">
                <a:avLst/>
              </a:prstGeom>
              <a:grpFill/>
              <a:ln w="57150">
                <a:solidFill>
                  <a:srgbClr val="9842B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GB" sz="1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Triangular prism</a:t>
                </a:r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6373056" y="6237203"/>
                <a:ext cx="1655426" cy="620797"/>
              </a:xfrm>
              <a:prstGeom prst="rect">
                <a:avLst/>
              </a:prstGeom>
              <a:grpFill/>
              <a:ln w="57150">
                <a:solidFill>
                  <a:srgbClr val="9842B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GB" sz="1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Hexagonal prism</a:t>
                </a:r>
              </a:p>
            </p:txBody>
          </p:sp>
        </p:grpSp>
      </p:grpSp>
      <p:sp>
        <p:nvSpPr>
          <p:cNvPr id="25" name="TextBox 34"/>
          <p:cNvSpPr txBox="1">
            <a:spLocks noChangeArrowheads="1"/>
          </p:cNvSpPr>
          <p:nvPr/>
        </p:nvSpPr>
        <p:spPr bwMode="auto">
          <a:xfrm>
            <a:off x="1773501" y="130768"/>
            <a:ext cx="8598316" cy="769441"/>
          </a:xfrm>
          <a:prstGeom prst="rect">
            <a:avLst/>
          </a:prstGeom>
          <a:solidFill>
            <a:srgbClr val="ECDAF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4400" dirty="0">
                <a:solidFill>
                  <a:srgbClr val="0070C0"/>
                </a:solidFill>
                <a:latin typeface="+mj-lt"/>
              </a:rPr>
              <a:t>How many 3D shapes can you name?</a:t>
            </a:r>
          </a:p>
        </p:txBody>
      </p:sp>
      <p:sp>
        <p:nvSpPr>
          <p:cNvPr id="26" name="Rectangle 25"/>
          <p:cNvSpPr/>
          <p:nvPr/>
        </p:nvSpPr>
        <p:spPr>
          <a:xfrm>
            <a:off x="1901972" y="3511918"/>
            <a:ext cx="1016000" cy="433388"/>
          </a:xfrm>
          <a:prstGeom prst="rect">
            <a:avLst/>
          </a:prstGeom>
          <a:solidFill>
            <a:srgbClr val="ECDAF1"/>
          </a:solidFill>
          <a:ln w="57150">
            <a:solidFill>
              <a:srgbClr val="9842B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308497" y="3511918"/>
            <a:ext cx="1016000" cy="433388"/>
          </a:xfrm>
          <a:prstGeom prst="rect">
            <a:avLst/>
          </a:prstGeom>
          <a:solidFill>
            <a:srgbClr val="ECDAF1"/>
          </a:solidFill>
          <a:ln w="57150">
            <a:solidFill>
              <a:srgbClr val="9842B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713435" y="3511918"/>
            <a:ext cx="1016000" cy="433388"/>
          </a:xfrm>
          <a:prstGeom prst="rect">
            <a:avLst/>
          </a:prstGeom>
          <a:solidFill>
            <a:srgbClr val="ECDAF1"/>
          </a:solidFill>
          <a:ln w="57150">
            <a:solidFill>
              <a:srgbClr val="9842B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9" name="Rectangle 28"/>
          <p:cNvSpPr/>
          <p:nvPr/>
        </p:nvSpPr>
        <p:spPr>
          <a:xfrm>
            <a:off x="6118372" y="3511918"/>
            <a:ext cx="1016000" cy="433388"/>
          </a:xfrm>
          <a:prstGeom prst="rect">
            <a:avLst/>
          </a:prstGeom>
          <a:solidFill>
            <a:srgbClr val="ECDAF1"/>
          </a:solidFill>
          <a:ln w="57150">
            <a:solidFill>
              <a:srgbClr val="9842B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30" name="Rectangle 29"/>
          <p:cNvSpPr/>
          <p:nvPr/>
        </p:nvSpPr>
        <p:spPr>
          <a:xfrm>
            <a:off x="7524898" y="3511918"/>
            <a:ext cx="1014413" cy="433388"/>
          </a:xfrm>
          <a:prstGeom prst="rect">
            <a:avLst/>
          </a:prstGeom>
          <a:solidFill>
            <a:srgbClr val="ECDAF1"/>
          </a:solidFill>
          <a:ln w="57150">
            <a:solidFill>
              <a:srgbClr val="9842B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906266" y="6019801"/>
            <a:ext cx="1558925" cy="620713"/>
          </a:xfrm>
          <a:prstGeom prst="rect">
            <a:avLst/>
          </a:prstGeom>
          <a:solidFill>
            <a:srgbClr val="ECDAF1"/>
          </a:solidFill>
          <a:ln w="57150">
            <a:solidFill>
              <a:srgbClr val="9842B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32" name="Rectangle 31"/>
          <p:cNvSpPr/>
          <p:nvPr/>
        </p:nvSpPr>
        <p:spPr>
          <a:xfrm>
            <a:off x="3600129" y="6019801"/>
            <a:ext cx="1557337" cy="620713"/>
          </a:xfrm>
          <a:prstGeom prst="rect">
            <a:avLst/>
          </a:prstGeom>
          <a:solidFill>
            <a:srgbClr val="ECDAF1"/>
          </a:solidFill>
          <a:ln w="57150">
            <a:solidFill>
              <a:srgbClr val="9842B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33" name="Rectangle 32"/>
          <p:cNvSpPr/>
          <p:nvPr/>
        </p:nvSpPr>
        <p:spPr>
          <a:xfrm>
            <a:off x="5293990" y="6019801"/>
            <a:ext cx="1557338" cy="620713"/>
          </a:xfrm>
          <a:prstGeom prst="rect">
            <a:avLst/>
          </a:prstGeom>
          <a:solidFill>
            <a:srgbClr val="ECDAF1"/>
          </a:solidFill>
          <a:ln w="57150">
            <a:solidFill>
              <a:srgbClr val="9842B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34" name="Rectangle 33"/>
          <p:cNvSpPr/>
          <p:nvPr/>
        </p:nvSpPr>
        <p:spPr>
          <a:xfrm>
            <a:off x="6986265" y="6019801"/>
            <a:ext cx="1557338" cy="620713"/>
          </a:xfrm>
          <a:prstGeom prst="rect">
            <a:avLst/>
          </a:prstGeom>
          <a:solidFill>
            <a:srgbClr val="ECDAF1"/>
          </a:solidFill>
          <a:ln w="57150">
            <a:solidFill>
              <a:srgbClr val="9842B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35" name="Rectangle 34"/>
          <p:cNvSpPr/>
          <p:nvPr/>
        </p:nvSpPr>
        <p:spPr>
          <a:xfrm>
            <a:off x="1047657" y="1011005"/>
            <a:ext cx="10141429" cy="5716227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A52B412-5607-4EE4-BF08-90A687D32A64}"/>
              </a:ext>
            </a:extLst>
          </p:cNvPr>
          <p:cNvSpPr txBox="1"/>
          <p:nvPr/>
        </p:nvSpPr>
        <p:spPr>
          <a:xfrm>
            <a:off x="1495425" y="1318071"/>
            <a:ext cx="87153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Name these shapes, and tell me how many faces, vertices and edges each one has.</a:t>
            </a:r>
          </a:p>
        </p:txBody>
      </p:sp>
    </p:spTree>
    <p:extLst>
      <p:ext uri="{BB962C8B-B14F-4D97-AF65-F5344CB8AC3E}">
        <p14:creationId xmlns:p14="http://schemas.microsoft.com/office/powerpoint/2010/main" val="2317216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</p:childTnLst>
        </p:cTn>
      </p:par>
    </p:tnLst>
    <p:bldLst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7DF6B9-7891-4B1F-8A65-A039E706A3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01" y="40622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GB" sz="4500" b="1" u="sng" dirty="0">
                <a:solidFill>
                  <a:schemeClr val="accent1">
                    <a:lumMod val="75000"/>
                  </a:schemeClr>
                </a:solidFill>
              </a:rPr>
              <a:t>Symmetry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D3587AE-CBF5-437A-9249-4251B1D79C2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" t="1183" r="830" b="1779"/>
          <a:stretch/>
        </p:blipFill>
        <p:spPr>
          <a:xfrm>
            <a:off x="4003040" y="1731785"/>
            <a:ext cx="3455035" cy="343635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CE98D14-A735-4268-AE42-F625A63634E4}"/>
              </a:ext>
            </a:extLst>
          </p:cNvPr>
          <p:cNvSpPr txBox="1"/>
          <p:nvPr/>
        </p:nvSpPr>
        <p:spPr>
          <a:xfrm>
            <a:off x="2524760" y="5537378"/>
            <a:ext cx="86918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How many lines of symmetry does this shape have?</a:t>
            </a:r>
          </a:p>
        </p:txBody>
      </p:sp>
    </p:spTree>
    <p:extLst>
      <p:ext uri="{BB962C8B-B14F-4D97-AF65-F5344CB8AC3E}">
        <p14:creationId xmlns:p14="http://schemas.microsoft.com/office/powerpoint/2010/main" val="22271435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770AB2D-2A67-41AB-B05B-751DAAF13DB8}"/>
              </a:ext>
            </a:extLst>
          </p:cNvPr>
          <p:cNvSpPr txBox="1"/>
          <p:nvPr/>
        </p:nvSpPr>
        <p:spPr>
          <a:xfrm>
            <a:off x="1582221" y="297950"/>
            <a:ext cx="84967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Symmetry…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411030C-3746-4E32-A2B3-1EDF4B3844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8384" y="1438310"/>
            <a:ext cx="8007032" cy="4333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80352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497FAC3-87B9-4994-A553-278F605563FB}"/>
              </a:ext>
            </a:extLst>
          </p:cNvPr>
          <p:cNvSpPr txBox="1"/>
          <p:nvPr/>
        </p:nvSpPr>
        <p:spPr>
          <a:xfrm>
            <a:off x="2856216" y="667819"/>
            <a:ext cx="555831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Can you match these shapes to their nets?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0E00805-E7B8-465E-91A2-8E0621A0E1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9890" y="1745037"/>
            <a:ext cx="6173470" cy="5166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58193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497FAC3-87B9-4994-A553-278F605563FB}"/>
              </a:ext>
            </a:extLst>
          </p:cNvPr>
          <p:cNvSpPr txBox="1"/>
          <p:nvPr/>
        </p:nvSpPr>
        <p:spPr>
          <a:xfrm>
            <a:off x="2856216" y="667819"/>
            <a:ext cx="555831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Can you draw the nets of the following 3D Shapes?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A6F60B3-33FA-4EEE-8CE6-48CF6B0C06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9712" y="1971675"/>
            <a:ext cx="8505825" cy="472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14212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88DFDDA-8C8B-44C5-A67A-85AC964DCA60}"/>
              </a:ext>
            </a:extLst>
          </p:cNvPr>
          <p:cNvSpPr txBox="1"/>
          <p:nvPr/>
        </p:nvSpPr>
        <p:spPr>
          <a:xfrm>
            <a:off x="3195262" y="544530"/>
            <a:ext cx="5250095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5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Identifying Angles </a:t>
            </a:r>
          </a:p>
        </p:txBody>
      </p:sp>
      <p:graphicFrame>
        <p:nvGraphicFramePr>
          <p:cNvPr id="32" name="Table 31">
            <a:extLst>
              <a:ext uri="{FF2B5EF4-FFF2-40B4-BE49-F238E27FC236}">
                <a16:creationId xmlns:a16="http://schemas.microsoft.com/office/drawing/2014/main" id="{20144814-CE98-48BE-88BB-D7DB21B38E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0300424"/>
              </p:ext>
            </p:extLst>
          </p:nvPr>
        </p:nvGraphicFramePr>
        <p:xfrm>
          <a:off x="234590" y="1342890"/>
          <a:ext cx="11722813" cy="5424755"/>
        </p:xfrm>
        <a:graphic>
          <a:graphicData uri="http://schemas.openxmlformats.org/drawingml/2006/table">
            <a:tbl>
              <a:tblPr/>
              <a:tblGrid>
                <a:gridCol w="11722813">
                  <a:extLst>
                    <a:ext uri="{9D8B030D-6E8A-4147-A177-3AD203B41FA5}">
                      <a16:colId xmlns:a16="http://schemas.microsoft.com/office/drawing/2014/main" val="3733287855"/>
                    </a:ext>
                  </a:extLst>
                </a:gridCol>
              </a:tblGrid>
              <a:tr h="542475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mpd="sng">
                      <a:solidFill>
                        <a:srgbClr val="7030A0"/>
                      </a:solidFill>
                      <a:prstDash val="solid"/>
                    </a:lnL>
                    <a:lnR w="38100" cmpd="sng">
                      <a:solidFill>
                        <a:srgbClr val="7030A0"/>
                      </a:solidFill>
                      <a:prstDash val="solid"/>
                    </a:lnR>
                    <a:lnT w="38100" cmpd="sng">
                      <a:solidFill>
                        <a:srgbClr val="7030A0"/>
                      </a:solidFill>
                      <a:prstDash val="solid"/>
                    </a:lnT>
                    <a:lnB w="38100" cmpd="sng">
                      <a:solidFill>
                        <a:srgbClr val="7030A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31664411"/>
                  </a:ext>
                </a:extLst>
              </a:tr>
            </a:tbl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7988BBDE-4605-4E8C-9C03-AB213DC09D9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4195"/>
          <a:stretch/>
        </p:blipFill>
        <p:spPr>
          <a:xfrm>
            <a:off x="1671635" y="2043112"/>
            <a:ext cx="8848725" cy="4024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91421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resentationanddiscussion xmlns="a675e989-819c-4ef8-a9e7-308823201b2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0EDFF64637C074B9468D8400699BC31" ma:contentTypeVersion="13" ma:contentTypeDescription="Create a new document." ma:contentTypeScope="" ma:versionID="2f37b071e3941368b53ed96c7a3eca78">
  <xsd:schema xmlns:xsd="http://www.w3.org/2001/XMLSchema" xmlns:xs="http://www.w3.org/2001/XMLSchema" xmlns:p="http://schemas.microsoft.com/office/2006/metadata/properties" xmlns:ns2="a675e989-819c-4ef8-a9e7-308823201b25" xmlns:ns3="84be7d0a-34a6-4ef2-a332-62c3b98ca601" targetNamespace="http://schemas.microsoft.com/office/2006/metadata/properties" ma:root="true" ma:fieldsID="42cc854f72018f11b23df742d9bca964" ns2:_="" ns3:_="">
    <xsd:import namespace="a675e989-819c-4ef8-a9e7-308823201b25"/>
    <xsd:import namespace="84be7d0a-34a6-4ef2-a332-62c3b98ca60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2:Presentationanddiscussion" minOccurs="0"/>
                <xsd:element ref="ns2:MediaServiceAutoKeyPoints" minOccurs="0"/>
                <xsd:element ref="ns2:MediaServiceKeyPoint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75e989-819c-4ef8-a9e7-308823201b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Presentationanddiscussion" ma:index="17" nillable="true" ma:displayName="Presentation and discussion" ma:description="Prince Gyamfi Presentation&#10;Ahmad, Eyob, Kirthikan discussion" ma:format="Dropdown" ma:internalName="Presentationanddiscussion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be7d0a-34a6-4ef2-a332-62c3b98ca60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FE67797-1278-4933-A9F6-B21B22AA17F7}">
  <ds:schemaRefs>
    <ds:schemaRef ds:uri="http://purl.org/dc/dcmitype/"/>
    <ds:schemaRef ds:uri="http://schemas.microsoft.com/office/infopath/2007/PartnerControls"/>
    <ds:schemaRef ds:uri="84be7d0a-34a6-4ef2-a332-62c3b98ca601"/>
    <ds:schemaRef ds:uri="http://purl.org/dc/elements/1.1/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a675e989-819c-4ef8-a9e7-308823201b25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2155845F-FF8B-4D7C-B0E0-C6BB1772C01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38FC4AE-C0DA-4130-878E-6E01DF90DB5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675e989-819c-4ef8-a9e7-308823201b25"/>
    <ds:schemaRef ds:uri="84be7d0a-34a6-4ef2-a332-62c3b98ca60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4458</TotalTime>
  <Words>260</Words>
  <Application>Microsoft Office PowerPoint</Application>
  <PresentationFormat>Widescreen</PresentationFormat>
  <Paragraphs>68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Office Theme</vt:lpstr>
      <vt:lpstr>Geometric shapes</vt:lpstr>
      <vt:lpstr>2-D and 3-D shapes </vt:lpstr>
      <vt:lpstr>PowerPoint Presentation</vt:lpstr>
      <vt:lpstr>PowerPoint Presentation</vt:lpstr>
      <vt:lpstr>Symmetry</vt:lpstr>
      <vt:lpstr>PowerPoint Presentation</vt:lpstr>
      <vt:lpstr>PowerPoint Presentation</vt:lpstr>
      <vt:lpstr>PowerPoint Presentation</vt:lpstr>
      <vt:lpstr>PowerPoint Presentation</vt:lpstr>
      <vt:lpstr>Measuring Angles with a Protractor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Milton Keynes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Linear Equations and Inequalities</dc:title>
  <dc:creator>Jenisha Ananthan</dc:creator>
  <cp:lastModifiedBy>Malcolm Cooke</cp:lastModifiedBy>
  <cp:revision>176</cp:revision>
  <cp:lastPrinted>2020-12-16T14:41:21Z</cp:lastPrinted>
  <dcterms:created xsi:type="dcterms:W3CDTF">2020-06-22T08:08:11Z</dcterms:created>
  <dcterms:modified xsi:type="dcterms:W3CDTF">2021-05-26T12:04:02Z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0x01010020EDFF64637C074B9468D8400699BC31</vt:lpwstr>
  </property>
</Properties>
</file>