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22" r:id="rId2"/>
    <p:sldId id="324" r:id="rId3"/>
    <p:sldId id="256" r:id="rId4"/>
    <p:sldId id="257" r:id="rId5"/>
    <p:sldId id="351" r:id="rId6"/>
    <p:sldId id="352" r:id="rId7"/>
    <p:sldId id="353" r:id="rId8"/>
    <p:sldId id="354" r:id="rId9"/>
    <p:sldId id="337" r:id="rId10"/>
    <p:sldId id="300" r:id="rId11"/>
    <p:sldId id="302" r:id="rId12"/>
    <p:sldId id="301" r:id="rId13"/>
    <p:sldId id="303" r:id="rId14"/>
    <p:sldId id="339" r:id="rId15"/>
    <p:sldId id="340" r:id="rId16"/>
    <p:sldId id="341" r:id="rId17"/>
    <p:sldId id="342" r:id="rId18"/>
    <p:sldId id="343" r:id="rId19"/>
    <p:sldId id="344" r:id="rId20"/>
    <p:sldId id="304" r:id="rId21"/>
    <p:sldId id="305" r:id="rId22"/>
    <p:sldId id="306" r:id="rId23"/>
    <p:sldId id="307" r:id="rId24"/>
    <p:sldId id="311" r:id="rId25"/>
    <p:sldId id="355" r:id="rId26"/>
    <p:sldId id="350" r:id="rId27"/>
    <p:sldId id="325" r:id="rId28"/>
    <p:sldId id="330" r:id="rId29"/>
    <p:sldId id="313" r:id="rId30"/>
    <p:sldId id="314" r:id="rId31"/>
    <p:sldId id="335" r:id="rId32"/>
    <p:sldId id="336" r:id="rId33"/>
    <p:sldId id="345" r:id="rId34"/>
    <p:sldId id="347" r:id="rId35"/>
    <p:sldId id="348" r:id="rId36"/>
    <p:sldId id="349" r:id="rId37"/>
    <p:sldId id="319" r:id="rId38"/>
    <p:sldId id="320" r:id="rId39"/>
    <p:sldId id="346" r:id="rId40"/>
    <p:sldId id="338" r:id="rId41"/>
    <p:sldId id="318" r:id="rId42"/>
  </p:sldIdLst>
  <p:sldSz cx="9144000" cy="6858000" type="screen4x3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E38"/>
    <a:srgbClr val="00FF00"/>
    <a:srgbClr val="F5862B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8" autoAdjust="0"/>
    <p:restoredTop sz="94660"/>
  </p:normalViewPr>
  <p:slideViewPr>
    <p:cSldViewPr>
      <p:cViewPr varScale="1">
        <p:scale>
          <a:sx n="75" d="100"/>
          <a:sy n="75" d="100"/>
        </p:scale>
        <p:origin x="116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5428D-2F09-4533-BD73-DE07F2F86977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0D562-BCB6-438A-AB5B-E007083F3E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5197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38E40-AD46-491D-B192-BC6BB3E4311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72584-BB1C-4C8D-9AF9-D31218D2B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1838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72584-BB1C-4C8D-9AF9-D31218D2BD9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54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FFA6-CF87-474B-BD79-CB7961746CA1}" type="datetime1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3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0085-1368-45B7-B4AA-7FAEEB24641C}" type="datetime1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76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7F1E-002A-458D-A961-847D4B11F123}" type="datetime1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6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099E-699F-493D-BFF3-0237ED4C5C7C}" type="datetime1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90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200-19B6-4A1C-BB95-31DA05881547}" type="datetime1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69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B4DC6-763B-4447-93B5-4BE851F3DC63}" type="datetime1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56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10D76-141D-4420-9B3F-662ADCED946B}" type="datetime1">
              <a:rPr lang="en-GB" smtClean="0"/>
              <a:t>11/11/2021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95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C42A-FFE2-4932-A656-BA5D4056107F}" type="datetime1">
              <a:rPr lang="en-GB" smtClean="0"/>
              <a:t>11/11/2021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8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8C75-4D4A-4E07-B166-AB4B5CCE620F}" type="datetime1">
              <a:rPr lang="en-GB" smtClean="0"/>
              <a:t>11/11/2021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03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2D4-7DC2-44AF-B784-4A13127F1250}" type="datetime1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54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89CC-AAB6-48E6-8DB6-22D8189482C6}" type="datetime1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76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457F9-0D5D-41BB-888D-AD02823330F3}" type="datetime1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55F11-0F6B-4871-AF95-E9FBACA37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85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0.jpe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openxmlformats.org/officeDocument/2006/relationships/image" Target="../media/image59.jpeg"/><Relationship Id="rId2" Type="http://schemas.openxmlformats.org/officeDocument/2006/relationships/image" Target="../media/image47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hyperlink" Target="http://www.bbc.co.uk/skillswise/topic/decimals" TargetMode="External"/><Relationship Id="rId5" Type="http://schemas.openxmlformats.org/officeDocument/2006/relationships/image" Target="../media/image6.png"/><Relationship Id="rId15" Type="http://schemas.openxmlformats.org/officeDocument/2006/relationships/image" Target="../media/image35.pn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jpe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openxmlformats.org/officeDocument/2006/relationships/image" Target="../media/image10.png"/><Relationship Id="rId2" Type="http://schemas.openxmlformats.org/officeDocument/2006/relationships/image" Target="../media/image47.pn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6.png"/><Relationship Id="rId5" Type="http://schemas.openxmlformats.org/officeDocument/2006/relationships/image" Target="../media/image6.png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62.jpe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6.png"/><Relationship Id="rId10" Type="http://schemas.openxmlformats.org/officeDocument/2006/relationships/image" Target="../media/image68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1.png"/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12" Type="http://schemas.openxmlformats.org/officeDocument/2006/relationships/image" Target="../media/image7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10.png"/><Relationship Id="rId5" Type="http://schemas.openxmlformats.org/officeDocument/2006/relationships/image" Target="../media/image69.jpe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11.png"/><Relationship Id="rId14" Type="http://schemas.openxmlformats.org/officeDocument/2006/relationships/image" Target="../media/image7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5.png"/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12" Type="http://schemas.openxmlformats.org/officeDocument/2006/relationships/image" Target="../media/image74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10.png"/><Relationship Id="rId5" Type="http://schemas.openxmlformats.org/officeDocument/2006/relationships/image" Target="../media/image73.png"/><Relationship Id="rId15" Type="http://schemas.openxmlformats.org/officeDocument/2006/relationships/image" Target="../media/image77.jpe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11.png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0.png"/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12" Type="http://schemas.openxmlformats.org/officeDocument/2006/relationships/image" Target="../media/image79.gif"/><Relationship Id="rId2" Type="http://schemas.openxmlformats.org/officeDocument/2006/relationships/image" Target="../media/image47.png"/><Relationship Id="rId16" Type="http://schemas.openxmlformats.org/officeDocument/2006/relationships/image" Target="../media/image83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10.png"/><Relationship Id="rId5" Type="http://schemas.openxmlformats.org/officeDocument/2006/relationships/image" Target="../media/image78.png"/><Relationship Id="rId15" Type="http://schemas.openxmlformats.org/officeDocument/2006/relationships/image" Target="../media/image8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11.png"/><Relationship Id="rId1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6.gif"/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12" Type="http://schemas.openxmlformats.org/officeDocument/2006/relationships/image" Target="../media/image85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0.png"/><Relationship Id="rId5" Type="http://schemas.openxmlformats.org/officeDocument/2006/relationships/image" Target="../media/image84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11.png"/><Relationship Id="rId1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0.gif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12" Type="http://schemas.openxmlformats.org/officeDocument/2006/relationships/image" Target="../media/image89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2.wdp"/><Relationship Id="rId5" Type="http://schemas.openxmlformats.org/officeDocument/2006/relationships/image" Target="../media/image5.png"/><Relationship Id="rId10" Type="http://schemas.openxmlformats.org/officeDocument/2006/relationships/image" Target="../media/image88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2.jpeg"/><Relationship Id="rId5" Type="http://schemas.openxmlformats.org/officeDocument/2006/relationships/image" Target="../media/image5.png"/><Relationship Id="rId10" Type="http://schemas.openxmlformats.org/officeDocument/2006/relationships/image" Target="../media/image91.gif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12" Type="http://schemas.openxmlformats.org/officeDocument/2006/relationships/image" Target="../media/image9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4.png"/><Relationship Id="rId5" Type="http://schemas.openxmlformats.org/officeDocument/2006/relationships/image" Target="../media/image5.png"/><Relationship Id="rId10" Type="http://schemas.openxmlformats.org/officeDocument/2006/relationships/image" Target="../media/image93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hyperlink" Target="http://www.mhhe.com/math/ltbmath/bennett_nelson8e/VMK.html?initManip=decimalSquares" TargetMode="External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openxmlformats.org/officeDocument/2006/relationships/hyperlink" Target="http://www.amblesideprimary.com/ambleweb/mentalmaths/fracto.html" TargetMode="External"/><Relationship Id="rId2" Type="http://schemas.openxmlformats.org/officeDocument/2006/relationships/image" Target="../media/image47.png"/><Relationship Id="rId16" Type="http://schemas.openxmlformats.org/officeDocument/2006/relationships/hyperlink" Target="http://www.cimt.plymouth.ac.uk/projects/mepres/book8/bk8i4/bk8_4i2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hyperlink" Target="http://rupertcollins.com/educationwebsites/numeracy/numeracy/numeracy4/dec_num_line.swf" TargetMode="External"/><Relationship Id="rId5" Type="http://schemas.openxmlformats.org/officeDocument/2006/relationships/image" Target="../media/image6.png"/><Relationship Id="rId15" Type="http://schemas.openxmlformats.org/officeDocument/2006/relationships/hyperlink" Target="http://nlvm.usu.edu/en/nav/frames_asid_264_g_2_t_1.html" TargetMode="External"/><Relationship Id="rId10" Type="http://schemas.openxmlformats.org/officeDocument/2006/relationships/hyperlink" Target="http://www.interactivestuff.org/sums4fun/decchall.html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hyperlink" Target="http://www.mhhe.com/math/ltbmath/bennett_nelson8e/VMK.html?initManip=fractionBars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13.wdp"/><Relationship Id="rId5" Type="http://schemas.openxmlformats.org/officeDocument/2006/relationships/image" Target="../media/image6.png"/><Relationship Id="rId10" Type="http://schemas.openxmlformats.org/officeDocument/2006/relationships/image" Target="../media/image98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01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openxmlformats.org/officeDocument/2006/relationships/image" Target="../media/image10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14.wdp"/><Relationship Id="rId5" Type="http://schemas.openxmlformats.org/officeDocument/2006/relationships/image" Target="../media/image6.png"/><Relationship Id="rId10" Type="http://schemas.openxmlformats.org/officeDocument/2006/relationships/image" Target="../media/image9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12" Type="http://schemas.openxmlformats.org/officeDocument/2006/relationships/image" Target="../media/image10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16.wdp"/><Relationship Id="rId4" Type="http://schemas.openxmlformats.org/officeDocument/2006/relationships/image" Target="../media/image32.png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4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7.wdp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openxmlformats.org/officeDocument/2006/relationships/image" Target="../media/image10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06.png"/><Relationship Id="rId5" Type="http://schemas.openxmlformats.org/officeDocument/2006/relationships/image" Target="../media/image6.png"/><Relationship Id="rId10" Type="http://schemas.openxmlformats.org/officeDocument/2006/relationships/image" Target="../media/image10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94.png"/><Relationship Id="rId5" Type="http://schemas.openxmlformats.org/officeDocument/2006/relationships/image" Target="../media/image6.png"/><Relationship Id="rId10" Type="http://schemas.openxmlformats.org/officeDocument/2006/relationships/image" Target="../media/image10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4.png"/><Relationship Id="rId3" Type="http://schemas.openxmlformats.org/officeDocument/2006/relationships/image" Target="../media/image47.png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1.jpeg"/><Relationship Id="rId5" Type="http://schemas.openxmlformats.org/officeDocument/2006/relationships/image" Target="../media/image5.png"/><Relationship Id="rId15" Type="http://schemas.microsoft.com/office/2007/relationships/hdphoto" Target="../media/hdphoto7.wdp"/><Relationship Id="rId10" Type="http://schemas.openxmlformats.org/officeDocument/2006/relationships/image" Target="../media/image39.png"/><Relationship Id="rId4" Type="http://schemas.microsoft.com/office/2007/relationships/hdphoto" Target="../media/hdphoto4.wdp"/><Relationship Id="rId9" Type="http://schemas.openxmlformats.org/officeDocument/2006/relationships/image" Target="../media/image110.jpeg"/><Relationship Id="rId14" Type="http://schemas.openxmlformats.org/officeDocument/2006/relationships/image" Target="../media/image11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7.wdp"/><Relationship Id="rId5" Type="http://schemas.openxmlformats.org/officeDocument/2006/relationships/image" Target="../media/image5.png"/><Relationship Id="rId10" Type="http://schemas.openxmlformats.org/officeDocument/2006/relationships/image" Target="../media/image112.jpe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29.png"/><Relationship Id="rId2" Type="http://schemas.openxmlformats.org/officeDocument/2006/relationships/image" Target="../media/image5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24" Type="http://schemas.openxmlformats.org/officeDocument/2006/relationships/audio" Target="../media/audio1.wav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slide" Target="slide4.xml"/><Relationship Id="rId28" Type="http://schemas.openxmlformats.org/officeDocument/2006/relationships/image" Target="../media/image7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12" Type="http://schemas.openxmlformats.org/officeDocument/2006/relationships/image" Target="../media/image1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1" Type="http://schemas.openxmlformats.org/officeDocument/2006/relationships/image" Target="../media/image10.png"/><Relationship Id="rId5" Type="http://schemas.openxmlformats.org/officeDocument/2006/relationships/image" Target="../media/image113.jpe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18.png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12" Type="http://schemas.openxmlformats.org/officeDocument/2006/relationships/image" Target="../media/image11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116.png"/><Relationship Id="rId5" Type="http://schemas.openxmlformats.org/officeDocument/2006/relationships/image" Target="../media/image6.png"/><Relationship Id="rId10" Type="http://schemas.openxmlformats.org/officeDocument/2006/relationships/image" Target="../media/image11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12" Type="http://schemas.openxmlformats.org/officeDocument/2006/relationships/image" Target="../media/image1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11" Type="http://schemas.openxmlformats.org/officeDocument/2006/relationships/image" Target="../media/image10.png"/><Relationship Id="rId5" Type="http://schemas.openxmlformats.org/officeDocument/2006/relationships/image" Target="../media/image119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4.wdp"/><Relationship Id="rId7" Type="http://schemas.openxmlformats.org/officeDocument/2006/relationships/image" Target="../media/image5.png"/><Relationship Id="rId12" Type="http://schemas.openxmlformats.org/officeDocument/2006/relationships/image" Target="../media/image1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11" Type="http://schemas.openxmlformats.org/officeDocument/2006/relationships/image" Target="../media/image10.png"/><Relationship Id="rId5" Type="http://schemas.openxmlformats.org/officeDocument/2006/relationships/image" Target="../media/image119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png"/><Relationship Id="rId7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openxmlformats.org/officeDocument/2006/relationships/image" Target="../media/image10.png"/><Relationship Id="rId5" Type="http://schemas.openxmlformats.org/officeDocument/2006/relationships/image" Target="../media/image122.png"/><Relationship Id="rId10" Type="http://schemas.openxmlformats.org/officeDocument/2006/relationships/image" Target="../media/image43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23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microsoft.com/office/2007/relationships/hdphoto" Target="../media/hdphoto2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25.png"/><Relationship Id="rId5" Type="http://schemas.openxmlformats.org/officeDocument/2006/relationships/image" Target="../media/image6.png"/><Relationship Id="rId10" Type="http://schemas.openxmlformats.org/officeDocument/2006/relationships/image" Target="../media/image12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4.wdp"/><Relationship Id="rId7" Type="http://schemas.microsoft.com/office/2007/relationships/hdphoto" Target="../media/hdphoto23.wdp"/><Relationship Id="rId12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41.png"/><Relationship Id="rId5" Type="http://schemas.openxmlformats.org/officeDocument/2006/relationships/image" Target="../media/image126.pn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24.wdp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12" Type="http://schemas.openxmlformats.org/officeDocument/2006/relationships/image" Target="../media/image1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9.png"/><Relationship Id="rId5" Type="http://schemas.openxmlformats.org/officeDocument/2006/relationships/image" Target="../media/image5.png"/><Relationship Id="rId10" Type="http://schemas.openxmlformats.org/officeDocument/2006/relationships/image" Target="../media/image128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2.xml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image" Target="../media/image6.png"/><Relationship Id="rId21" Type="http://schemas.openxmlformats.org/officeDocument/2006/relationships/slide" Target="slide37.xml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openxmlformats.org/officeDocument/2006/relationships/slide" Target="slide22.xml"/><Relationship Id="rId25" Type="http://schemas.openxmlformats.org/officeDocument/2006/relationships/slide" Target="slide36.xml"/><Relationship Id="rId2" Type="http://schemas.openxmlformats.org/officeDocument/2006/relationships/image" Target="../media/image5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slide" Target="slide11.xml"/><Relationship Id="rId24" Type="http://schemas.openxmlformats.org/officeDocument/2006/relationships/image" Target="../media/image42.png"/><Relationship Id="rId5" Type="http://schemas.openxmlformats.org/officeDocument/2006/relationships/image" Target="../media/image32.png"/><Relationship Id="rId15" Type="http://schemas.openxmlformats.org/officeDocument/2006/relationships/slide" Target="slide5.xml"/><Relationship Id="rId23" Type="http://schemas.openxmlformats.org/officeDocument/2006/relationships/slide" Target="slide41.xml"/><Relationship Id="rId28" Type="http://schemas.openxmlformats.org/officeDocument/2006/relationships/image" Target="../media/image44.png"/><Relationship Id="rId10" Type="http://schemas.openxmlformats.org/officeDocument/2006/relationships/image" Target="../media/image35.png"/><Relationship Id="rId19" Type="http://schemas.openxmlformats.org/officeDocument/2006/relationships/slide" Target="slide9.xml"/><Relationship Id="rId4" Type="http://schemas.openxmlformats.org/officeDocument/2006/relationships/image" Target="../media/image11.png"/><Relationship Id="rId9" Type="http://schemas.openxmlformats.org/officeDocument/2006/relationships/slide" Target="slide10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gif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openxmlformats.org/officeDocument/2006/relationships/image" Target="../media/image53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56.jpe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42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openxmlformats.org/officeDocument/2006/relationships/image" Target="../media/image1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26.wdp"/><Relationship Id="rId5" Type="http://schemas.openxmlformats.org/officeDocument/2006/relationships/image" Target="../media/image6.png"/><Relationship Id="rId10" Type="http://schemas.openxmlformats.org/officeDocument/2006/relationships/image" Target="../media/image132.png"/><Relationship Id="rId4" Type="http://schemas.openxmlformats.org/officeDocument/2006/relationships/image" Target="../media/image5.png"/><Relationship Id="rId9" Type="http://schemas.microsoft.com/office/2007/relationships/hdphoto" Target="../media/hdphoto25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package" Target="../embeddings/Microsoft_Excel_Worksheet1.xlsx"/><Relationship Id="rId3" Type="http://schemas.openxmlformats.org/officeDocument/2006/relationships/image" Target="../media/image47.png"/><Relationship Id="rId7" Type="http://schemas.openxmlformats.org/officeDocument/2006/relationships/image" Target="../media/image11.png"/><Relationship Id="rId12" Type="http://schemas.openxmlformats.org/officeDocument/2006/relationships/image" Target="../media/image4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package" Target="../embeddings/Microsoft_Excel_Worksheet.xlsx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4.wdp"/><Relationship Id="rId9" Type="http://schemas.openxmlformats.org/officeDocument/2006/relationships/image" Target="../media/image38.png"/><Relationship Id="rId14" Type="http://schemas.openxmlformats.org/officeDocument/2006/relationships/image" Target="../media/image4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gif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openxmlformats.org/officeDocument/2006/relationships/image" Target="../media/image53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56.jpe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83" y="620688"/>
            <a:ext cx="9265029" cy="4584757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lumMod val="85000"/>
                <a:alpha val="40000"/>
              </a:schemeClr>
            </a:glow>
            <a:outerShdw dist="35921" dir="2700000" algn="ctr" rotWithShape="0">
              <a:schemeClr val="bg2"/>
            </a:outerShdw>
            <a:reflection stA="20000" endPos="88000" dir="5400000" sy="-100000" algn="bl" rotWithShape="0"/>
            <a:softEdge rad="317500"/>
          </a:effectLst>
          <a:scene3d>
            <a:camera prst="orthographicFront"/>
            <a:lightRig rig="threePt" dir="t"/>
          </a:scene3d>
          <a:sp3d prstMaterial="softEdge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03" y="4581128"/>
            <a:ext cx="6876256" cy="161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5F11-0F6B-4871-AF95-E9FBACA3782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7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2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Introductory Video and Discussion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1805" y="1179428"/>
            <a:ext cx="8852683" cy="5129891"/>
            <a:chOff x="3275856" y="1289754"/>
            <a:chExt cx="550545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45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62662" y="3719675"/>
              <a:ext cx="4386904" cy="36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626561" y="1706480"/>
              <a:ext cx="5144934" cy="4386905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/>
          <p:cNvSpPr/>
          <p:nvPr/>
        </p:nvSpPr>
        <p:spPr>
          <a:xfrm>
            <a:off x="7003898" y="1765873"/>
            <a:ext cx="8787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KHTU.</a:t>
            </a:r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8" name="Picture 27" descr="http://www.facilitiesnet.com/graphics/products/-bom08/494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colorTemperature colorTemp="4375"/>
                    </a14:imgEffect>
                    <a14:imgEffect>
                      <a14:saturation sat="0"/>
                    </a14:imgEffect>
                    <a14:imgEffect>
                      <a14:brightnessContrast bright="47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61042" y="353948"/>
            <a:ext cx="4392487" cy="737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8" y="1696702"/>
            <a:ext cx="8051236" cy="288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://t0.gstatic.com/images?q=tbn:ANd9GcRulifBJQFeHf9uTB9zOgT7aVi0mWpqcuJvW4geQ0ysGX1leqaS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01" y="4598188"/>
            <a:ext cx="2924175" cy="163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http://t0.gstatic.com/images?q=tbn:ANd9GcRls8nqN4T9mJrWtk3f8Z5wY4u2k5YpcusPz67NYs2OMCTM_Yrd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FilmGrain/>
                    </a14:imgEffect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65" y="1844825"/>
            <a:ext cx="7662276" cy="25483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959137" y="1943021"/>
            <a:ext cx="7573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Impact" pitchFamily="34" charset="0"/>
              </a:rPr>
              <a:t>What is halfway between a tenth (0.1) and a hundredth (0.01) ?</a:t>
            </a:r>
          </a:p>
          <a:p>
            <a:r>
              <a:rPr lang="en-GB" dirty="0">
                <a:latin typeface="Impact" pitchFamily="34" charset="0"/>
              </a:rPr>
              <a:t>	 What affect does the decimal point have in a number ?</a:t>
            </a:r>
          </a:p>
          <a:p>
            <a:endParaRPr lang="en-GB" dirty="0">
              <a:latin typeface="Impact" pitchFamily="34" charset="0"/>
            </a:endParaRPr>
          </a:p>
          <a:p>
            <a:r>
              <a:rPr lang="en-GB" dirty="0">
                <a:latin typeface="Impact" pitchFamily="34" charset="0"/>
              </a:rPr>
              <a:t>What benefits are there to using a ‘Decimal’ system of counting ?</a:t>
            </a:r>
          </a:p>
          <a:p>
            <a:r>
              <a:rPr lang="en-GB" dirty="0">
                <a:latin typeface="Impact" pitchFamily="34" charset="0"/>
              </a:rPr>
              <a:t>	How are ‘decimal numbers’ different to ‘whole numbers’ ?</a:t>
            </a:r>
          </a:p>
          <a:p>
            <a:endParaRPr lang="en-GB" dirty="0">
              <a:latin typeface="Impact" pitchFamily="34" charset="0"/>
            </a:endParaRPr>
          </a:p>
          <a:p>
            <a:r>
              <a:rPr lang="en-GB" dirty="0">
                <a:latin typeface="Impact" pitchFamily="34" charset="0"/>
              </a:rPr>
              <a:t>When do we use decimal numbers ?</a:t>
            </a:r>
          </a:p>
          <a:p>
            <a:r>
              <a:rPr lang="en-GB" dirty="0">
                <a:latin typeface="Impact" pitchFamily="34" charset="0"/>
              </a:rPr>
              <a:t>	Does a decimal point affect calculations </a:t>
            </a:r>
            <a:r>
              <a:rPr lang="en-GB" dirty="0" err="1">
                <a:latin typeface="Impact" pitchFamily="34" charset="0"/>
              </a:rPr>
              <a:t>eg</a:t>
            </a:r>
            <a:r>
              <a:rPr lang="en-GB" dirty="0">
                <a:latin typeface="Impact" pitchFamily="34" charset="0"/>
              </a:rPr>
              <a:t>. </a:t>
            </a:r>
            <a:r>
              <a:rPr lang="en-GB">
                <a:latin typeface="Impact" pitchFamily="34" charset="0"/>
              </a:rPr>
              <a:t>3.2 x 4 ?</a:t>
            </a:r>
            <a:endParaRPr lang="en-GB" dirty="0">
              <a:latin typeface="Impac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48638" y="4639429"/>
            <a:ext cx="387106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Watch the introductory video and then discuss the above </a:t>
            </a:r>
          </a:p>
        </p:txBody>
      </p:sp>
      <p:sp>
        <p:nvSpPr>
          <p:cNvPr id="36" name="Snip Diagonal Corner Rectangle 35"/>
          <p:cNvSpPr/>
          <p:nvPr/>
        </p:nvSpPr>
        <p:spPr>
          <a:xfrm>
            <a:off x="3419872" y="4916428"/>
            <a:ext cx="5328592" cy="1176868"/>
          </a:xfrm>
          <a:prstGeom prst="snip2DiagRect">
            <a:avLst>
              <a:gd name="adj1" fmla="val 50000"/>
              <a:gd name="adj2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54166" y="4945434"/>
            <a:ext cx="2164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Impact" pitchFamily="34" charset="0"/>
              </a:rPr>
              <a:t>Your thoughts..</a:t>
            </a: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69" y="656987"/>
            <a:ext cx="503651" cy="42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61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2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Vocabulary and Jobs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1805" y="1080018"/>
            <a:ext cx="8836907" cy="5229301"/>
            <a:chOff x="3275856" y="1196666"/>
            <a:chExt cx="5495639" cy="489671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62662" y="3719675"/>
              <a:ext cx="4386904" cy="36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626561" y="1196666"/>
              <a:ext cx="5144934" cy="4896719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/>
          <p:cNvSpPr/>
          <p:nvPr/>
        </p:nvSpPr>
        <p:spPr>
          <a:xfrm>
            <a:off x="959137" y="1460147"/>
            <a:ext cx="757330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Impact" pitchFamily="34" charset="0"/>
              </a:rPr>
              <a:t>Decimal point</a:t>
            </a:r>
          </a:p>
          <a:p>
            <a:r>
              <a:rPr lang="en-GB" dirty="0">
                <a:latin typeface="Impact" pitchFamily="34" charset="0"/>
              </a:rPr>
              <a:t>Whole numbers</a:t>
            </a:r>
          </a:p>
          <a:p>
            <a:r>
              <a:rPr lang="en-GB" dirty="0">
                <a:latin typeface="Impact" pitchFamily="34" charset="0"/>
              </a:rPr>
              <a:t>Part</a:t>
            </a:r>
          </a:p>
          <a:p>
            <a:r>
              <a:rPr lang="en-GB" dirty="0">
                <a:latin typeface="Impact" pitchFamily="34" charset="0"/>
              </a:rPr>
              <a:t>Decimal places</a:t>
            </a:r>
          </a:p>
          <a:p>
            <a:r>
              <a:rPr lang="en-GB" dirty="0">
                <a:latin typeface="Impact" pitchFamily="34" charset="0"/>
              </a:rPr>
              <a:t>Tenths</a:t>
            </a:r>
          </a:p>
          <a:p>
            <a:r>
              <a:rPr lang="en-GB" dirty="0">
                <a:latin typeface="Impact" pitchFamily="34" charset="0"/>
              </a:rPr>
              <a:t>Hundredths</a:t>
            </a:r>
          </a:p>
          <a:p>
            <a:r>
              <a:rPr lang="en-GB" dirty="0">
                <a:latin typeface="Impact" pitchFamily="34" charset="0"/>
              </a:rPr>
              <a:t>Thousandths</a:t>
            </a:r>
          </a:p>
          <a:p>
            <a:r>
              <a:rPr lang="en-GB" dirty="0">
                <a:latin typeface="Impact" pitchFamily="34" charset="0"/>
              </a:rPr>
              <a:t>Decimal System</a:t>
            </a:r>
          </a:p>
          <a:p>
            <a:r>
              <a:rPr lang="en-GB" dirty="0">
                <a:latin typeface="Impact" pitchFamily="34" charset="0"/>
              </a:rPr>
              <a:t>Deca- </a:t>
            </a:r>
          </a:p>
          <a:p>
            <a:r>
              <a:rPr lang="en-GB" dirty="0" err="1">
                <a:latin typeface="Impact" pitchFamily="34" charset="0"/>
              </a:rPr>
              <a:t>Deci</a:t>
            </a:r>
            <a:r>
              <a:rPr lang="en-GB" dirty="0">
                <a:latin typeface="Impact" pitchFamily="34" charset="0"/>
              </a:rPr>
              <a:t>-</a:t>
            </a:r>
          </a:p>
          <a:p>
            <a:r>
              <a:rPr lang="en-GB" dirty="0" err="1">
                <a:latin typeface="Impact" pitchFamily="34" charset="0"/>
              </a:rPr>
              <a:t>Centi</a:t>
            </a:r>
            <a:r>
              <a:rPr lang="en-GB" dirty="0">
                <a:latin typeface="Impact" pitchFamily="34" charset="0"/>
              </a:rPr>
              <a:t>-</a:t>
            </a:r>
          </a:p>
          <a:p>
            <a:r>
              <a:rPr lang="en-GB" dirty="0" err="1">
                <a:latin typeface="Impact" pitchFamily="34" charset="0"/>
              </a:rPr>
              <a:t>Milli</a:t>
            </a:r>
            <a:r>
              <a:rPr lang="en-GB" dirty="0">
                <a:latin typeface="Impact" pitchFamily="34" charset="0"/>
              </a:rPr>
              <a:t>-</a:t>
            </a:r>
          </a:p>
          <a:p>
            <a:endParaRPr lang="en-GB" sz="1200" dirty="0">
              <a:latin typeface="Impact" pitchFamily="34" charset="0"/>
            </a:endParaRPr>
          </a:p>
          <a:p>
            <a:r>
              <a:rPr lang="en-GB" sz="1200" dirty="0">
                <a:latin typeface="Impact" pitchFamily="34" charset="0"/>
              </a:rPr>
              <a:t>These are the words you will be using in this topic</a:t>
            </a:r>
          </a:p>
          <a:p>
            <a:endParaRPr lang="en-GB" dirty="0">
              <a:latin typeface="Impact" pitchFamily="34" charset="0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8404" y="954020"/>
            <a:ext cx="578663" cy="57856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959137" y="1139517"/>
            <a:ext cx="0" cy="44688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24419" y="1412776"/>
            <a:ext cx="50405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6414" y="830887"/>
            <a:ext cx="219966" cy="15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2002" y="1089994"/>
            <a:ext cx="219966" cy="15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14034" y="1465698"/>
            <a:ext cx="219966" cy="15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3326" y="1705181"/>
            <a:ext cx="219966" cy="15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68690" y="1968395"/>
            <a:ext cx="219966" cy="15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0387" y="2254973"/>
            <a:ext cx="219966" cy="15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27956" y="2522933"/>
            <a:ext cx="219966" cy="15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2578" y="2790166"/>
            <a:ext cx="219966" cy="15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1818" y="3080552"/>
            <a:ext cx="219966" cy="15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68691" y="3353699"/>
            <a:ext cx="219966" cy="15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 descr="http://t0.gstatic.com/images?q=tbn:ANd9GcSV_QSd104kzYgOGG_GTGRlMdWISs8qccdrkRmnfR0rUmN1KdhQqA"/>
          <p:cNvPicPr/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299" y="5655482"/>
            <a:ext cx="7853591" cy="43915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alpha val="40000"/>
              </a:schemeClr>
            </a:glow>
          </a:effectLst>
        </p:spPr>
      </p:pic>
      <p:sp>
        <p:nvSpPr>
          <p:cNvPr id="50" name="Snip Diagonal Corner Rectangle 49"/>
          <p:cNvSpPr/>
          <p:nvPr/>
        </p:nvSpPr>
        <p:spPr>
          <a:xfrm>
            <a:off x="4578527" y="1533824"/>
            <a:ext cx="4313953" cy="3911400"/>
          </a:xfrm>
          <a:prstGeom prst="snip2DiagRect">
            <a:avLst>
              <a:gd name="adj1" fmla="val 13169"/>
              <a:gd name="adj2" fmla="val 122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9" y="1161398"/>
            <a:ext cx="4451120" cy="19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01116" y="3404817"/>
            <a:ext cx="4045445" cy="17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049683" y="1692522"/>
            <a:ext cx="38427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Accountants</a:t>
            </a:r>
          </a:p>
          <a:p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Builder</a:t>
            </a:r>
          </a:p>
          <a:p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Shops</a:t>
            </a:r>
          </a:p>
          <a:p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Chef</a:t>
            </a:r>
          </a:p>
          <a:p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Scientist</a:t>
            </a:r>
          </a:p>
          <a:p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 Mechanic</a:t>
            </a:r>
          </a:p>
          <a:p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Doctor</a:t>
            </a:r>
          </a:p>
          <a:p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Racing Driver</a:t>
            </a:r>
          </a:p>
          <a:p>
            <a:endParaRPr lang="en-GB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…. Can you think of more?</a:t>
            </a:r>
          </a:p>
          <a:p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…………………………………</a:t>
            </a:r>
          </a:p>
          <a:p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…………………………………</a:t>
            </a:r>
          </a:p>
          <a:p>
            <a:endParaRPr lang="en-GB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GB" dirty="0">
              <a:latin typeface="Impact" pitchFamily="34" charset="0"/>
            </a:endParaRPr>
          </a:p>
          <a:p>
            <a:endParaRPr lang="en-GB" dirty="0">
              <a:latin typeface="Impact" pitchFamily="34" charset="0"/>
            </a:endParaRPr>
          </a:p>
          <a:p>
            <a:endParaRPr lang="en-GB" dirty="0">
              <a:latin typeface="Impact" pitchFamily="34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03" y="511550"/>
            <a:ext cx="618810" cy="59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427824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recentsportsnews.com/wp-content/uploads/2012/12/formula1-ferrari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07" y="5289378"/>
            <a:ext cx="1528189" cy="114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20" y="5217104"/>
            <a:ext cx="1937222" cy="129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83" y="5102388"/>
            <a:ext cx="1787358" cy="118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20" y="5175915"/>
            <a:ext cx="1734870" cy="104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58440" y="3592348"/>
            <a:ext cx="219966" cy="155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62276" y="3878466"/>
            <a:ext cx="219966" cy="1552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0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Concept Activity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9683" y="1179428"/>
            <a:ext cx="8854806" cy="5345914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67544" y="1556792"/>
            <a:ext cx="7920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Impact" pitchFamily="34" charset="0"/>
              </a:rPr>
              <a:t>Write a number down that is half way between each of the values shown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24" y="530069"/>
            <a:ext cx="606976" cy="5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545587" y="1952564"/>
            <a:ext cx="79208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Impact" pitchFamily="34" charset="0"/>
              </a:rPr>
              <a:t>0</a:t>
            </a:r>
          </a:p>
          <a:p>
            <a:r>
              <a:rPr lang="en-GB" sz="3600" dirty="0">
                <a:latin typeface="Impact" pitchFamily="34" charset="0"/>
              </a:rPr>
              <a:t>1</a:t>
            </a:r>
          </a:p>
          <a:p>
            <a:r>
              <a:rPr lang="en-GB" sz="3600" dirty="0">
                <a:latin typeface="Impact" pitchFamily="34" charset="0"/>
              </a:rPr>
              <a:t>2.6</a:t>
            </a:r>
          </a:p>
          <a:p>
            <a:r>
              <a:rPr lang="en-GB" sz="3600" dirty="0">
                <a:latin typeface="Impact" pitchFamily="34" charset="0"/>
              </a:rPr>
              <a:t>14.03</a:t>
            </a:r>
          </a:p>
          <a:p>
            <a:r>
              <a:rPr lang="en-GB" sz="3600" dirty="0">
                <a:latin typeface="Impact" pitchFamily="34" charset="0"/>
              </a:rPr>
              <a:t>26.45</a:t>
            </a:r>
          </a:p>
          <a:p>
            <a:r>
              <a:rPr lang="en-GB" sz="3600" dirty="0">
                <a:latin typeface="Impact" pitchFamily="34" charset="0"/>
              </a:rPr>
              <a:t>98.037</a:t>
            </a:r>
          </a:p>
          <a:p>
            <a:r>
              <a:rPr lang="en-GB" sz="3600" dirty="0">
                <a:latin typeface="Impact" pitchFamily="34" charset="0"/>
              </a:rPr>
              <a:t>98.0381</a:t>
            </a:r>
          </a:p>
          <a:p>
            <a:r>
              <a:rPr lang="en-GB" sz="3600" dirty="0">
                <a:latin typeface="Impact" pitchFamily="34" charset="0"/>
              </a:rPr>
              <a:t>98.038102</a:t>
            </a:r>
          </a:p>
          <a:p>
            <a:endParaRPr lang="en-GB" dirty="0">
              <a:latin typeface="Impact" pitchFamily="34" charset="0"/>
            </a:endParaRPr>
          </a:p>
          <a:p>
            <a:endParaRPr lang="en-GB" dirty="0">
              <a:latin typeface="Impact" pitchFamily="34" charset="0"/>
            </a:endParaRPr>
          </a:p>
        </p:txBody>
      </p:sp>
      <p:pic>
        <p:nvPicPr>
          <p:cNvPr id="1026" name="Picture 2" descr="http://ak7.picdn.net/shutterstock/videos/2882032/preview/stock-footage-orange-abstract-science-fiction-looping-animated-background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0243"/>
            <a:ext cx="5754216" cy="46150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hevron 3"/>
          <p:cNvSpPr/>
          <p:nvPr/>
        </p:nvSpPr>
        <p:spPr>
          <a:xfrm flipH="1">
            <a:off x="3347864" y="2193868"/>
            <a:ext cx="1539740" cy="4043444"/>
          </a:xfrm>
          <a:prstGeom prst="chevr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48064" y="2591970"/>
            <a:ext cx="28671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Impact" pitchFamily="34" charset="0"/>
              </a:rPr>
              <a:t>Is there a formula for working out the answer ? </a:t>
            </a:r>
          </a:p>
        </p:txBody>
      </p:sp>
    </p:spTree>
    <p:extLst>
      <p:ext uri="{BB962C8B-B14F-4D97-AF65-F5344CB8AC3E}">
        <p14:creationId xmlns:p14="http://schemas.microsoft.com/office/powerpoint/2010/main" val="28678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201" y="1222585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6" name="Picture 8" descr="https://encrypted-tbn3.gstatic.com/images?q=tbn:ANd9GcQNeRH7W88Klqw3m8NEhsFEzR1nLhrhUL8BgtXx5NHt_CnfXHq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  <a14:imgEffect>
                      <a14:brightnessContrast brigh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07000" y="1589253"/>
            <a:ext cx="9512746" cy="488259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Main Teach 1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24" y="530069"/>
            <a:ext cx="606976" cy="5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152459" y="1614603"/>
            <a:ext cx="18992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Tenths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mathematicsi.com/wp-content/uploads/2011/12/converting-fractions-to-decimals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6" y="1614603"/>
            <a:ext cx="5519272" cy="20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8482" y="2167296"/>
            <a:ext cx="29043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Impact" pitchFamily="34" charset="0"/>
              </a:rPr>
              <a:t>Take a chocolate bar and break it into ten pieces…..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Take a journey and have ten stops…..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Take a pound and split it into ten pence pieces…</a:t>
            </a:r>
          </a:p>
          <a:p>
            <a:endParaRPr lang="en-GB" sz="1600" dirty="0">
              <a:latin typeface="Impact" pitchFamily="34" charset="0"/>
            </a:endParaRP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What do you get?...  TENTHS !!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Tenths are just the numbers 1-10 but show between one and ten steps between the numbers ZERO AND ONE</a:t>
            </a: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</p:txBody>
      </p:sp>
      <p:pic>
        <p:nvPicPr>
          <p:cNvPr id="4" name="Picture 2" descr="http://www.helpingwithmath.com/printables/images_fractions/Tenth0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34" y="3697347"/>
            <a:ext cx="2130032" cy="213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p Arrow 5"/>
          <p:cNvSpPr/>
          <p:nvPr/>
        </p:nvSpPr>
        <p:spPr>
          <a:xfrm>
            <a:off x="6794834" y="3212976"/>
            <a:ext cx="288032" cy="432048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http://www.mathsisfun.com/numbers/images/tenths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67898"/>
            <a:ext cx="2291051" cy="184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3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201" y="1222585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0" y="1573175"/>
            <a:ext cx="8751548" cy="499359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Main Teach 2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24" y="530069"/>
            <a:ext cx="606976" cy="5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152459" y="1614603"/>
            <a:ext cx="2334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Hundredths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188482" y="2167296"/>
            <a:ext cx="30873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Impact" pitchFamily="34" charset="0"/>
              </a:rPr>
              <a:t>Take a pound and split it into one hundred pence….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Take a house price and find one </a:t>
            </a:r>
            <a:r>
              <a:rPr lang="en-GB" sz="1600" dirty="0" err="1">
                <a:latin typeface="Impact" pitchFamily="34" charset="0"/>
              </a:rPr>
              <a:t>percent</a:t>
            </a:r>
            <a:r>
              <a:rPr lang="en-GB" sz="1600" dirty="0">
                <a:latin typeface="Impact" pitchFamily="34" charset="0"/>
              </a:rPr>
              <a:t>…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Select one person from a group of one hundred…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What do you get??... HUNDREDTHS !! 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Hundredths are just the numbers 1-100 but show how much you have between ZERO AND ONE</a:t>
            </a:r>
            <a:endParaRPr lang="en-GB" sz="1200" dirty="0">
              <a:latin typeface="Impact" pitchFamily="34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3398250" y="3031422"/>
            <a:ext cx="288032" cy="432048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http://www.eduplace.com/math/hmm/background/4/08/graphics/ts_4_8_wi-6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50" y="3442568"/>
            <a:ext cx="1647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50" y="5512356"/>
            <a:ext cx="2594375" cy="79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60" y="1631247"/>
            <a:ext cx="46101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https://encrypted-tbn1.gstatic.com/images?q=tbn:ANd9GcStAziT4MDKbF18WdnWbNV-HJ-h--WYjs5HyVMl22DAA9Sk-K5QR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63470"/>
            <a:ext cx="256222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4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201" y="1222585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  <a14:imgEffect>
                      <a14:brightnessContrast brigh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864" y="1494543"/>
            <a:ext cx="9079359" cy="550784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Main Teach 3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24" y="530069"/>
            <a:ext cx="606976" cy="5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152459" y="1614603"/>
            <a:ext cx="2565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Thousandths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188482" y="2167296"/>
            <a:ext cx="320976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Impact" pitchFamily="34" charset="0"/>
              </a:rPr>
              <a:t>Take a cruise ship and divide it into a thousand rooms…..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Take a race lap time of one second and cut it into </a:t>
            </a:r>
            <a:r>
              <a:rPr lang="en-GB" sz="1600" dirty="0" err="1">
                <a:latin typeface="Impact" pitchFamily="34" charset="0"/>
              </a:rPr>
              <a:t>milli</a:t>
            </a:r>
            <a:r>
              <a:rPr lang="en-GB" sz="1600" dirty="0">
                <a:latin typeface="Impact" pitchFamily="34" charset="0"/>
              </a:rPr>
              <a:t> seconds…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Take a jug of liquid and split it into a thousand drops…</a:t>
            </a:r>
          </a:p>
          <a:p>
            <a:endParaRPr lang="en-GB" sz="1600" dirty="0">
              <a:latin typeface="Impact" pitchFamily="34" charset="0"/>
            </a:endParaRP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What do you get?? … THOUSANDTHS!!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Thousandths are just the numbers one to a thousand but show how much you have between ZERO AND ONE.</a:t>
            </a:r>
          </a:p>
          <a:p>
            <a:endParaRPr lang="en-GB" sz="16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</p:txBody>
      </p:sp>
      <p:pic>
        <p:nvPicPr>
          <p:cNvPr id="4103" name="Picture 7" descr="http://content.gcflearnfree.org/topics/181/math_decimal_places_3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703" y="5229200"/>
            <a:ext cx="1937587" cy="123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614604"/>
            <a:ext cx="2520279" cy="253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00288"/>
            <a:ext cx="1828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ent Arrow 3"/>
          <p:cNvSpPr/>
          <p:nvPr/>
        </p:nvSpPr>
        <p:spPr>
          <a:xfrm>
            <a:off x="4355976" y="1494543"/>
            <a:ext cx="1080120" cy="9263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AutoShape 11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3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5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65" y="4149665"/>
            <a:ext cx="44862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 descr="http://image.tutorvista.com/Qimages/QD/46400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94" y="5182904"/>
            <a:ext cx="1465645" cy="123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201" y="1222585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4" y="1686939"/>
            <a:ext cx="87534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Main Teach 4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24" y="530069"/>
            <a:ext cx="606976" cy="5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152459" y="1614603"/>
            <a:ext cx="7587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Adding and Subtracting Decimals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11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3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5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http://www.enchantedlearning.com/math/decimals/addingdecimals/gifs/ex_lineup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77" y="2168521"/>
            <a:ext cx="3892451" cy="20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nchantedlearning.com/math/decimals/subtractingdecimals/gifs/ex_lineup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29496"/>
            <a:ext cx="3896469" cy="205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2158887"/>
            <a:ext cx="32385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86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201" y="1222585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Main Teach 5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24" y="530069"/>
            <a:ext cx="606976" cy="5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147534" y="1686042"/>
            <a:ext cx="7587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Multiplying Decimals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11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3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5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Diffused/>
                    </a14:imgEffect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4" y="1505894"/>
            <a:ext cx="8755497" cy="515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helpingwithmath.com/images/dec_ex5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4" y="1539848"/>
            <a:ext cx="3365231" cy="50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707607" y="1872073"/>
            <a:ext cx="8055640" cy="620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Multiplying Decimals</a:t>
            </a:r>
          </a:p>
        </p:txBody>
      </p:sp>
      <p:pic>
        <p:nvPicPr>
          <p:cNvPr id="2054" name="Picture 6" descr="http://mathwizz.com/decimals/help/help4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201" y="1222585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Main Teach 6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24" y="530069"/>
            <a:ext cx="606976" cy="5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11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3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5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1077775" y="1607737"/>
            <a:ext cx="3206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Dividing Decimals</a:t>
            </a:r>
          </a:p>
        </p:txBody>
      </p:sp>
      <p:pic>
        <p:nvPicPr>
          <p:cNvPr id="3074" name="Picture 2" descr="http://www.helpingwithmath.com/images/dec_ex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5" y="2348880"/>
            <a:ext cx="4416592" cy="403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ontent.myodesie.com/images/techtransfer.com/wiki/decimals2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6501"/>
            <a:ext cx="3024336" cy="418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076056" y="1607737"/>
            <a:ext cx="0" cy="496076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364088" y="1492795"/>
            <a:ext cx="3206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8958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201" y="1222585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Main Teach 7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24" y="530069"/>
            <a:ext cx="606976" cy="5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11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3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5" descr="data:image/jpeg;base64,/9j/4AAQSkZJRgABAQAAAQABAAD/2wCEAAkGBhQSDw8PERAQFQ8PDxQUEBIQDw8UFBAQFBYVFBgREhIXGyYfFxklGRgVHzIgJCopLDgtFR8xNTAqOCYrLCkBCQoKBQUFDQUFDSkYEhgpKSkpKSkpKSkpKSkpKSkpKSkpKSkpKSkpKSkpKSkpKSkpKSkpKSkpKSkpKSkpKSkpKf/AABEIAGsB1wMBIgACEQEDEQH/xAAbAAEAAgMBAQAAAAAAAAAAAAAABQYBBAcDAv/EAEkQAAIBAwMBBgIFCAUKBwEAAAECAwAEEQUSIRMGBxQiMUEjURYyYZXTFSRCUlNxgZEzVFWx0TRDRGJkgpKUodQlY2VyhNLwF//EABQBAQAAAAAAAAAAAAAAAAAAAAD/xAAUEQEAAAAAAAAAAAAAAAAAAAAA/9oADAMBAAIRAxEAPwDuNKUoFKUoFKUoFKUoFKUoFYFZqvdrdfntVjNvatOX3AkLOwRhtChhEjEAliSTgAI3OcAhYDWaj9A1Jri2imZdrODkYYZwzKGCsAyggBsHkZwfSpCgUpSgUpSgUpSgUpSgUpSgUpSgUpSgUpSgUpSgUpSgUpSgVjFZpQKUpQKUpQKUpQKUpQRvaO6litZpYAplQAjdtwEDLvOGZQSE3EAsBkDkVGdhdZuLiCRrro9VJApEJQqpMaOUyjuCFLY3Z5xnGMZje85W6A6l4IbR2iSRBp/iS8hmTazEsAqg7SQc5AIwfQ7HdsgEN1tdHXxR2vFZLaRuOlEMpGPX7T88j2oLfSlKBSlKBSlKBSlKBSlKBSlKBSlKBSlKBSlKBSlKBSlKAa5l3h9lrNJ4bro2rXM8kpeK4t72fxJ2Rgv+bq7rsAH6JX4h9CQa6aaoPefOqGydopWKtNtZb24tEj4j3FpYVLZ2bmxwNqSHnAFBOd38SrploqfVVGA+C0WMO+QI2JZQDkDd5sAE8k1Yqrvd+c6ZZkejRFvrO/1mZuHcZcc/W9/XnOasVApWK19R1BIImlkztXAwqszFmYKqqo5JLEAAfOg2aVEdne08N6jSQF9qnjfGyblJIEig+qkq2D9lS9ApSlApSlApSlApSlApSlApSlApSlApWBWaBSlKBSlKBSua9oNfmTWI4BfDp+ItwIIyw29UwrslAhI4XqnBcZ68Z42c9KoFKUoKn2s7eixmWEw7y0XUyZVQbAJWY8qc4EWP/dJGvG7NWpGyAcEZHofUfYa5f2ue/mNw8lu0ccVoPhQ63JF0w7SjrzLFFhlbGDuO0CInIG4106AeRc+u0Z/fig9KUpQVTt3opeF7kXU0TQJGdvj5rWAqkqu+5lICuybkDtkAlT7V8d3FyskNzIkm5WuuAb9r1o8RRDa9yWYE/pbQSAGAzngbvb1lGny72kVepb4aFYjIH68WzZ1SEU7tvmY4HqfStXu91Ezw3Exe4YPOjKbo2vU2NbwOuRb+QDDenr8+eKC10pSgwaVmvKeZUVndlVFBLMzBVUD3JPAFB8+Oj3iPqR9QkgJvXcSoyQFzngV7VySwktpNYEtuFIN+UZze6eS53PKxSBU6rKZGyDuJwiD6q7a62DQZrFZpQKUpQKUpQKUpQKwDWTXN+wt1Kb4Brm7mikgkKPJDqKxSKogVWVrjyHJ6kmVyczYGFUZDpFKUoITUO2tjBK0M17axypjfHJMisuQGGVJ44IP8a9z2jia08ZEWnhPCeHQyNId/S+Go+t5v7s1V+9K7FtDb3EZMU/iwVnAg6aMYmjZpxICrnp5VRwcgYIANTvYcp+T4TGzspMuXcqeq/Wk3yoVAXps25l2gDay4GKClaNdSvq0Exe/EM13OiieK5jjXaty7ReaUxk7gqYC+lsu3ktjqlcv0y6jOspjoKfyhdKIcak21lW4DTR7z4ZXYjcSi587DOd2en0GTVI7yLOSXwyRtd89QSJaxXDho8w7t5jkQA7QUG7IxK5AyBV3NUnvHh3C2yzxxgybphFqEyo3w8RtDaSISW82GbIGwgcsKCa7EvnTrQktzF6OGBUZOE2szFQo8oBJICgE5zU5UV2VXFjajorD8FfgqpUR8egQ8r88HkZwec1K0GKrHbnTbqWFjbTYRY8SW4tLaczgsu7ibg4TfhOMnAzVoqB7dxhtNukMiIHRVLSLKy+Z1XaUj8z5zt2D6xYL70EV3c2fTF59fYZY9nUs4LRsLGF5t41XaBjALAZxwMDJudUbuw6ZW8aFbYRNLFjwtjcWiH4StnpTcngg5HGCKvNArFZrBGePnQc97T94csVwFtXs3twATIZIn9sbMrMDlpCgOFO1QzebgV0OuPdsLK2t9QFukVvFbvHD1yLKzaWHpMpHhGMiuGKspzsbkHbubK12GgUpSgUpSgUpSgUpSgUpSgUpWGbAJJwB6k+woM0rwt72OQsI5EcpjcEdW25GRuweMjmvegV43cW+ORA7IXRlDoQGQkEb1J9x6/wAK9q8L6zSWKSGRd0csbJIuSNyOCrDI5GQTQcwstPC3Xw013cuoWwkee7doLhR0PiSsW2HGQMebIQAHJAXqwrkCdnrWDWDDBDbLGl3by9Twku+1dTbqLaGTeEILtFk4OPE859R1+gUpSg4/2o0KRJ53uI9Pe6nt1aB00GefxFyOr8JH6rKjjyedwM7gSMLXXk9Bxjj0+X2VzLvRlUXDrJPbBZLDbFDNe38bNJum3FYLc+bcCg83rtwMbTnpsY4A+QoPqlKUEB27nKadcsrxoQEGZACpBkQGPlHGWBKjKsMsOKiO6mUtaT7pEkYXbb3RAqvK0cTyOB0o8AuzEAjIGAT7CZ7bTlLCZg7Id0Q6iyJF08zRje0rI4jQZyz7ThcnHFaXd7Jm3mzIJZBcESzpdm6SdxHH5km2IMBdqEBRgofU5NBaqUpQa02oxIdrSxKw9Q0iAj+BNaWqapbGzmmkeKS1Cssp2GdDhthUogJfzcECql3o6Taxol6be3a7a4BBltIZhPsglykwkZfIIlZhhgcxrgE8Ga7u4kWwCxspC3FyHEcSRxpL1n3xwojMojDZAwx4x+4BT9A1gy3tsrm1G3UJVQw6VfRscdQiJ2ljWNGCgH1LjHvk56wK5db38TauYleJQmosvhH1SViZsl2uksRFtyWJb+k2g5O3dXUhQKiO1u3wF5veSOPw0m94kZ3RdpyVUcnj5EfvHqJeqv3gaMs1q0vhILmWCOQxpcTNHGoYDcx/RJ8q+pHGfMPcI7u3sXikvFeOdMrE/wAaERFi73DEgCaTOOEHIISNBzjJvNUXu2jiEl6YYrKJCsAEdpeLclQOtjeyAKBktgev1s8bavVApSlApSlBg1zDu5WPxihCp2W0u1Ib+8uDbAtGDHeRTDbHKcD6m3lXG3ABFy7ZXjxQRyRhiVuYmIF5DaghSW2ySyAgocBSo5Of31U+w87nUVDvOc2k5+LrMF6pPUt+ViT6pxnn+FB0qlKxQc67w9aaSWC1hW+SSG65eOwNzFOegz9IRGRRKAGDHPA2/MVaexl5JLYQySszSMZNxeJYm8ssigNCCemQABtySMYPIqD71J0WG0EhiQvdFUnka7UwHpSMWTwxEnIG04IGG5z7TPYOVW022K9LbhwphEwRgsjruAlJfJxkluSSSfWgpul3Era8qvdmRRc3BCeKvNiKBcxhOgYhEH/RADH/ACaU5YnjqOa5hpNlnWkljRWxeXRmMdhqcaooW4jVjcyydFzuOPKo80j7eCSen4oFc17cQXU92kTNp3Ri6rxW8l5qEUkyARAySGAYDjOFXP6Z4Pt0qq12pNmJbfxNkbmd1l6SpZ+IYRqY+oxGCFGTGMn58e9Bs9hkA02zA6eOguOkzsmOThWfzH/e5+dTtaOiXay20MiRPEjRjZE6BGjX0ClBwuPlW9QKhu2ERawuFEauSg8rbvQMpLLtdCWA8wAZTlRgj1qZqE7ZlfAzBljfcYlVJYDOsjtLGqR9EMu8lyoALAZIyQM0ED3VW7JDc74kjczKSis5EYKArCpaR/IikAEEDO7AwATeaqXd/ZdMXYaMRTtMpmgW1gt0j+GoVkjilkUhlHLbzyCOMYq20Cvl3wCT6AZOAT6fZX1Sg45r/aZZb1ry3eInZbJbLeaRfPJCWYkSwSmPZFv38E5ztB+VdjrlHb26Qai8YljTC2zTW8upyQrfMzAKfCLGerhVAPnUnCg8AZ6vQKUpQKVQe8y+dJLVUu3iDo5eKM3weRVeIls2sMjAEfD3eXHVJG44FWzszMz2Nm7vvd7WFmkIYb2MakvggHk88jNBJUpSgVjNaWuybbS5YSiIrbykTHOISEb4px+r6/wqod3dxMZpuvcSMZIi4imkuWYbZpIeEmiTYEEYQ4ALMSzAZWgvtKUoFRPam9hjs7jxLARPBKrLvRHkBRspFuIy5GcVLVBdsbNmtJZIxadeGKRo5LyMPHH5DlsnhPQHJyOOQaCq91kCJPdCNUCtBFJlLyynyZJJ3JIt41C5J98jAAGAK6PVB7t9TE9xdOWtN5gg8trZ3UKhMy4k3zxoWDHPAyPKT+kav1Bg15XV0scbyyMFjjRndm4CooLMxPyABNe1fEsYZWVgCrAhlYAhgeCCD6jFByA6nby64buN9KnaW7tUtmaSXxMaERxsUiSLa7cuQztkbcjgCuwiubX1yfyrNFEZ+gNQtGuo2utPSMzkW+yRY2UzlcCPhSAWQge9dJFBmlKUHMO8+JvE5W0mYG2BeaKS9VSiicOrLCpQttbpDI3fnRPouR02McDjHHpnOP4+9cy7yNMjmvGDw2zL4ONZrh7K7uZLRC83xSYyEiAB3AnOcHPlWump6Cg+qUpQVjtrfXQjMFrA56oQNOtxbRBN0qp0lM36bjKg4OC44J4p2CjdYbhXWZdtyVCTXEM7JtjjDKGj8qgNu4/efetntlpVpLbb78hYIGWTqdR0KkMpxuU58xCrgcnIxzivjsU9kYJPyccwiYiQkzkmXYnq03mPk2D+GKCw0pSg5z3n9oYX6dj14xJHdwtcRz2N7cQyJ03kWF1ijIcsTGdoYHjPtip7u5vOrp6t8HYJpkiFvbvbxCJJGVQkLgMo49+fnzWt3mXCR21u5bpym8VYZxeLaCCVo5R1GmZHG0oHTBUg7/b1Hv3cODYZBRj4ifdIlyLkSv1GJkM4ADknnIVR8gKCtR6hN+WFt2uY2Tx7ssEU2nhAq9RiZECCYOA8XGWJdXzwRjp4rkkLL+WwsclozNqLh4ILm9kmVFMz5ki/o0AcmRhkAM2eSAB1sUCoXtoiNpt8kjFUe1lQsE3kb1KjamRuOSMDI59xU1Vc7XaoY+nEoZuvFcBohp094JAEVQXEbDagZ1yCDuBI49aDQ7B20iTXYm64l6cGY54NPjZU3T7XDWnkcN5uD5gVPsRVyqjd21sImu4ljEaBYXCjS5rHLMZgWIld2k4VRnOBtwB61eaBSlKBSlfKuDkAgkHBwfQ4BwflwQf40FZ7wbyCK2hkugpt1u4jIXs1ulCgOTmM/VyMrvAJBccVXewqINRTbty9jOw26GdPyvVteVkYZkAyOB88n2q49qp7tYALGKGS4kcL+cEiJEKsS745PoBj5sKr3Yfs1cWlweqJWWaGR5GEkKW8cweIBIbSIBU3Aud3J8n20F6pSvgSggYYHcPLgjzDGcj58UFM7wNQDdGOKWTqxTHqpb6lb2bqDESOo8nOPMpAHzHsamOxMZXT7cNIJG+IWcTdbLGRyQ03+cYE4LDgkHHFVbtL2fkmvXkGiWs6x3SMZ5poFa5iFsqbCJFY7Q7fu+H6Z5Nh0jTi2lrC1tJbHz/m1rOY2j2zM4jjmyMBgByCBhjjAxgK1oxVdXGH3F7q4U3McOo77pgsxNvPI6C32RlSBtZuYVAC846XXOuzWkym7tZPAahBHFNcvIbnUGkj3MJUVxG07li24k+QcvuDYHn6JuHPI49fs/fQZNc/7yVV5rIdF5ek7FzEL6RoVeSBGPStHVw2zqMGbj4ZXBLCr+a51pehXpvNSNvdi13XkjESaOJOqhIKut0zqJAflnIxQW/sjb7LC0QwtCRAmYXZmaIkZ2Fm54z78/OpetLRreRLaCOdxJOkKLNIPSSUKAzjgcE5NbtAqsdu9ZWO2ktxA80s8R2RizuLiMruUEusY9QCSASMkDketWeqN2vtZjqlk8C2wcW8ixyXlpcTRpIZEICNGQI5Dj1J9BxQe/dvFsS6jG/asykb7CW0Ylo1JJWVmdz6DcT7ADgVcqh+zsN4om8dJA7mQdLwyOiLGEUEbXJOd273NTFAxWCccn0FZryuWwjnBOFJwucng8DHvQc/7WpLJct0Td9KR7Yl1TS1smXdGSZJ5Mynj9X3wAD79Frjlt2WRJOt9G5kjKWYixPbloJUkYvMdkhc8NHnyk/DOQOa7HQKUpQc87yrpI7qykkaaNenLH1ku7q2UCRo/KGgQlzlFJUkcZIDH0uPZxMWVmNsq4toRtmOZVwi+WU4Hn9jx65qj9n4L4S6gbMaWrNfXBlNxFfC4YdeUxmUjAK7fq44xir9owlFtbi4ObgQR9cjbzNsG8+Xj62fTig3KUpQR/aGbZZ3TlEcJbTNskBKPiNjscAElT6Hg8GqZ3a26JcTBVCs1tG7qdPv7Z0ZnclA13I7OoJPCELkk4yamu3TMFty/i/A72F54LqdbaVwmen8TpZzu2c/V9s1rdhGUyT+FF6NOEcYi8b1/wCmy+7w/X+Js27c58ufT9KguVKUoFRvaQZsrwbZGzazDbCAZG+G3EYIOXPt9uKkqpneAH6unhBbn4kvF5JcJb79q7dxiB83rjdx6++KCN7qb0SvclZriUJGkZL30l3CjJNcJhJGRcMVVHxj6roeK6LUB2fF/wBebxi2gh6SdIWhcjq7pN5YuA2cbPs/61P0CsM2ASTgAck+wrNRXapVOn3wkWRozZzh1ix1GQxPuWPII3EZAz74oKRqWlFtY6ixFmF9bsT+RYtoVRCWJ1F+QwAJyD7BQM10sVybSY4zegNZ6+kfibTwxuWvTFGyupYzdSRk27tvqD9mDgjrQoFKVg0HKO2XaOGeWSWBk6cdqGMjjVlju+ZD0ZEhCpIigA+ckESn2zXV1rm/ZybUfAMbVbCTMb8yXt7JMJcejpIhVX/1CQufkK6QKDNKUoK33iMBplwSZBhoSGidY2jImjIk6rKwiCkBjJg7QC2OK0+7G961pJMJp5RJMrb55kmIzDCdiyrGgO36p8vDK4ycZrX7SvOdVhSDwpcWe6Nby5uY0ZzI4bpxxgrI231yM4Ix71Yuzvidkq3ccCMsuIltmJj6XTjOQWAP19/qB6fLBIS1KUoKp29y8Maxdd5I7pdy2lpZ3UqZhl9VuDsiGGHnPODgfWr07vrd0siJQQ5ubhiHFurgNKzDqpD5EfBGVHp/0qo9tdFjmvZyNHvLiUT2hkuI3AjkgURs8ShnTB2Arxnk+o9rP2U09fybNDBBdWIM1wFRirTxEufOhbI59Ryw59T60EDDeBdZ6Xio+obx8smozMCjbm8GdOVOmrAEAuT6rvJydtdMFcs7PR/ncKwrruPHytOLkOICVLDqu3SCEEgEqGByR9Y+vUs0Gap3b+eNWt+pMqfBuSiPqstgJJFWMoMpgSebavLDaHJw3tcapHeVcRYtoX0x76Z+o0O1JCLcKYw0jyRqzqPMvCg5xQY7vCOvekS27jp23NvqtxqCjm44MkoBQ/6vp7/OrxVD7r7dozdpIirLiFjt06S0ARjNsjy6oZ9uG85RTzyW9r5QKUpQKr1kk0Fxft4aSRLi6WWNontsFRbwRYYSSKQd0be3yqw0oIs6vL/ULr/jsP5f5RXx+W5v7OvP+PTv+5qXpQQ51mUjH5Puxnjl9P8A5/5RUTY6XPBb6MOgzvZwbJ0jaDKHw/T8pd1U+bjg1bqUEWdWk/qV1/xWX49fD6zIP9AvD6+hsfb2/p6lsVmghD2gl/s2+/nYf9xUTHYzytrEptpYvFWsccCStb73dIplP1JGAGXUckVcaUELBrMgRVNhecKAeLT2GP21fY1yT+o3n8rT8apegoIZ+0Dj/QL3+CWx/ulrV/Krzz2qi0vIwk7O7zRIqBRDMvJDn1LKP41Y6xigqdhfSW1xqIe0vHWe96sbwxK6GM29umc7hjzIwx9lSQ7Uf7Ffj/43+DVNYrNBC/Sb/ZL7/lj/AI18SdqBjHg7/kH0tGP9xqdpigpcbSW8eiyPBct0bMxzrDC8rpI0MIAdU59Vbnn0qS+mif1PU/u65/wqw4piggo+16H/AEXUBz76fdfz4WvX6Up+wvvu+7/+lTGKYoKjC0si61KsdwqyxgW4kiljdmW22npowB+vxx71JHthEPWDUPuy+P8AdHU7SggPpnF+w1D7r1D8Ks/TOL9hqH3XqH4VTpPvUJpfbK2naRUmjG24MEbGaErcOEjkzCVY7hiRR88+1B4rrwuJ7RI4rxdsztIZbK7hQIIJl8zyIF+sycfOtPTdf8PLfJPDfEtfSNGUsryZDEUjClHRCMcHgGpRu2FoGH5zB0yhYzeItumpDpGFJ35yS4wcY+30z7/Se02NJ4u26asFZxPEVViCwBbOM7QT+4E+1Bp/TOL9hqH3XqH4VZPbKL9hqH3XqH4dbEHaeAxyTO4ijiuZLdmnZEBljcx8HOMEjj3+ylx2qtVQsLiFyITMqpPDl4wM7lLMFwfYkgfbQadx2xjKMBBqGSpA/wDC9Q9ccf5uvXT9TMUem20kVyZZ7dQXWF2SJ44lLeIk/QJPAz6mvS87Y2cQlL3cA6LBZVEqs0bFxFh0BJHnIHPpnmtTt1qMkdiz206xzlozB9VmuG3ArBEp+s0hwv8AvGg19K1/oG6jnivi/jbhk22N7KpiaQshR0QqVxj0PvW8O2UP7HUPuzUPwqnEBwM8nHJxjJ+eK+qCBHbOL9hqHp/Zeofy/oq09c7WI1rcJFDqHVe3lEeNN1AESFGC89MYOce9WqlBWLm+a3lsHkjumjFjKkghguJsTE2pUOsannCyYJ+351tDtjD+yv8A7s1D8Kp3FYxQQg7XQ8/CvuP/AEzUef3fCrP0uh/Z333ZqP4NTeKYoKdPPJLaaxKiXWHnzbq0NwkhRbe1U9OJgHA3rJwByc/Opb6XQ/s777s1H7f/ACv/ANmpumKCG+lkP6l7926l+DWD2th/Z3v8NM1H8GpnFMUFam1br3diIUuwqSzNMXtLyFNnQkUbmkRVPnK4HzppWuCETxzJd7xeXJGLK+kBjaaRkKukbArsK4wasuKEUEP9Kof1Lz7t1L8Gs/SuH9S8+7dR/BqXxTFBWNe7TI1pcpFHfGV7eVY9unaiD1CjBcN0hg5xzXpq9w0Y0uR1uCI58ziGKeZgDaXCfEWNSSN7L6j1xVjxQighvpRD+pefduo/g0+lUP6l5926l+DUzimKCCk7Z264yt56f2ZqZ4/hBUNPqPiBrMsS3PSOmoidS3u4i0oS73COOVFJPmT6oPqKu+KYoIKDtbbhFGbjhR62V98vtir7+l1v85/+SvfwqmqUEB9ObPODMQc4w0FyuP37kGK0e0Haq3kijWCfdMbu0ChA+8g3MIYDj3XcD9hNWzFMUGaUpQKUpQKUpQKUpQKUpQKUpQDWBWTWBQZpSlApSlApSlApSlApSlApSlBr6jYrNDLA+enNE8b7Tg7HUqcH2OCeaqP/APLIWcvLcTyFsCQMlsodQtuuMLGNp/N4TuHPB5zgi7UoKbL3bIyRJ4qbEUAiB6Vrl1Elu4L/AA8M2LaBcn2SteTunhaIwvdXOwxiPCi2XyDxXGOnjP51Lz+6r1Sgq152OYWpt4Lht76hHdtJMIyVZZ0nbYqIAfMvAI9/XHFeCd2UARo+tc7ZA5fDQ5aeSKSBrgHZwxjkcbR5eQQvFXClBUpe7mJmkc3FzvkeR8g23lkkmt5ywAi9ntouDngHOc1YI9GhEizmKNrhUCCd0Qy7QMY6mM/P+dbtKBSlKBSlKBSlKBSlKBSlKBSlKBSlYoFZpSgUpSgxWawKZoM0r5zTNB9UrArNApSlApSlB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60221" y="1756483"/>
            <a:ext cx="3518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Rounding Decimals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865" y="3975700"/>
            <a:ext cx="5887368" cy="234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76266" y="2333455"/>
            <a:ext cx="272733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Impact" pitchFamily="34" charset="0"/>
              </a:rPr>
              <a:t>Rounding decimals is just like rounding of whole numbers.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You need to find which place value you want to keep and then round off the rest.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With decimals, the place values will be on the right of the decimal point rather than on the left</a:t>
            </a:r>
          </a:p>
          <a:p>
            <a:endParaRPr lang="en-GB" sz="16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31840" y="3610728"/>
            <a:ext cx="18891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Impact" pitchFamily="34" charset="0"/>
              </a:rPr>
              <a:t>Rounding Example :</a:t>
            </a:r>
            <a:endParaRPr lang="en-GB" sz="1200" dirty="0">
              <a:latin typeface="Impac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1638" y="4086472"/>
            <a:ext cx="1647777" cy="33162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14" y="1632292"/>
            <a:ext cx="4532257" cy="122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43642" y="2766883"/>
            <a:ext cx="25731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3   3 0  8  7 2 5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732240" y="2492896"/>
            <a:ext cx="0" cy="1117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32240" y="3051812"/>
            <a:ext cx="72008" cy="891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urved Right Arrow 14"/>
          <p:cNvSpPr/>
          <p:nvPr/>
        </p:nvSpPr>
        <p:spPr>
          <a:xfrm rot="10800000">
            <a:off x="7740351" y="3212974"/>
            <a:ext cx="232961" cy="137534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aturation sat="220000"/>
                    </a14:imgEffect>
                    <a14:imgEffect>
                      <a14:brightnessContrast bright="30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4" y="692696"/>
            <a:ext cx="8913007" cy="5570629"/>
          </a:xfrm>
          <a:prstGeom prst="rect">
            <a:avLst/>
          </a:prstGeom>
          <a:noFill/>
          <a:ln>
            <a:noFill/>
          </a:ln>
          <a:effectLst>
            <a:glow rad="9398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00238"/>
            <a:ext cx="9157052" cy="87056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0"/>
            <a:ext cx="9186863" cy="104382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299" y="701097"/>
            <a:ext cx="2766391" cy="70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739517"/>
            <a:ext cx="2921266" cy="499443"/>
          </a:xfrm>
          <a:prstGeom prst="rect">
            <a:avLst/>
          </a:prstGeom>
          <a:noFill/>
          <a:ln>
            <a:noFill/>
          </a:ln>
          <a:effectLst/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130">
            <a:off x="5981496" y="1804287"/>
            <a:ext cx="3488325" cy="549385"/>
          </a:xfrm>
          <a:prstGeom prst="rect">
            <a:avLst/>
          </a:prstGeom>
          <a:noFill/>
          <a:ln>
            <a:noFill/>
          </a:ln>
          <a:effectLst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734" y="2314742"/>
            <a:ext cx="1502346" cy="14098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196742" y="4428159"/>
            <a:ext cx="64565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DECIMALS L1/L2</a:t>
            </a:r>
          </a:p>
        </p:txBody>
      </p:sp>
    </p:spTree>
    <p:extLst>
      <p:ext uri="{BB962C8B-B14F-4D97-AF65-F5344CB8AC3E}">
        <p14:creationId xmlns:p14="http://schemas.microsoft.com/office/powerpoint/2010/main" val="129532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16" y="3734519"/>
            <a:ext cx="29718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Try out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1"/>
            <a:ext cx="1050641" cy="1515074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07754" y="1516793"/>
            <a:ext cx="864096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Impact" pitchFamily="34" charset="0"/>
              </a:rPr>
              <a:t>Block 1  :   Watch tutor led demo (in class or on video)</a:t>
            </a:r>
          </a:p>
          <a:p>
            <a:pPr>
              <a:lnSpc>
                <a:spcPct val="200000"/>
              </a:lnSpc>
            </a:pPr>
            <a:r>
              <a:rPr lang="en-GB" sz="1600" dirty="0">
                <a:latin typeface="Impact" pitchFamily="34" charset="0"/>
              </a:rPr>
              <a:t>Try these, 	1)  Which is bigger   0.2 or 0.02 ?	2)  Which is smaller    1.04   or   1.4040  ?</a:t>
            </a:r>
          </a:p>
          <a:p>
            <a:pPr marL="228600" indent="-228600">
              <a:buAutoNum type="arabicParenR" startAt="3"/>
            </a:pPr>
            <a:r>
              <a:rPr lang="en-GB" sz="1600" dirty="0">
                <a:latin typeface="Impact" pitchFamily="34" charset="0"/>
              </a:rPr>
              <a:t>Count up two more tenths from 0.9,  what value do you get?</a:t>
            </a:r>
          </a:p>
          <a:p>
            <a:pPr marL="228600" indent="-228600">
              <a:buAutoNum type="arabicParenR" startAt="3"/>
            </a:pPr>
            <a:r>
              <a:rPr lang="en-GB" sz="1600" dirty="0">
                <a:latin typeface="Impact" pitchFamily="34" charset="0"/>
              </a:rPr>
              <a:t>  Put the place values in order largest first  	1/100         unit          1/10         thousandth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Block 2 :  Watch tutor led demo (in class or on video)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Try these, 	5) Add 3.26  to 1.9	6)  Subtract  8.403 from  11.05		7)  Round  £10.43 to 1dps</a:t>
            </a:r>
          </a:p>
          <a:p>
            <a:r>
              <a:rPr lang="en-GB" sz="1600" dirty="0">
                <a:latin typeface="Impact" pitchFamily="34" charset="0"/>
              </a:rPr>
              <a:t>8)  Add  £1.325M to  £0.76M	9)  Round  26.325 seconds to 2dps		                          10)  Subtract  another  2.30K from  -5.07K              11)  Multiply 4.2 by  3.5          12)  Divide 150  by  0.3</a:t>
            </a:r>
          </a:p>
          <a:p>
            <a:pPr>
              <a:lnSpc>
                <a:spcPct val="200000"/>
              </a:lnSpc>
            </a:pPr>
            <a:r>
              <a:rPr lang="en-GB" sz="1600" dirty="0">
                <a:latin typeface="Impact" pitchFamily="34" charset="0"/>
              </a:rPr>
              <a:t>Block 3 : Watch tutor led demo (in class or on video)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Try these, 	13) Add 0.0032500  to 0.02057	14)  Subtract   4.7B from  3.042B</a:t>
            </a:r>
          </a:p>
          <a:p>
            <a:r>
              <a:rPr lang="en-GB" sz="1600" dirty="0">
                <a:latin typeface="Impact" pitchFamily="34" charset="0"/>
              </a:rPr>
              <a:t>		</a:t>
            </a:r>
          </a:p>
          <a:p>
            <a:r>
              <a:rPr lang="en-GB" sz="1600" dirty="0">
                <a:latin typeface="Impact" pitchFamily="34" charset="0"/>
              </a:rPr>
              <a:t>	15)  Round 18.442506 M to the nearest thousand				16)  Multiply 0.40503 x -0.076</a:t>
            </a:r>
          </a:p>
          <a:p>
            <a:pPr lvl="2"/>
            <a:r>
              <a:rPr lang="en-GB" sz="1600">
                <a:latin typeface="Impact" pitchFamily="34" charset="0"/>
              </a:rPr>
              <a:t>17</a:t>
            </a:r>
            <a:r>
              <a:rPr lang="en-GB" sz="1600" dirty="0">
                <a:latin typeface="Impact" pitchFamily="34" charset="0"/>
              </a:rPr>
              <a:t>)  Divide up     1.304  </a:t>
            </a:r>
            <a:r>
              <a:rPr lang="en-GB" sz="1600">
                <a:latin typeface="Impact" pitchFamily="34" charset="0"/>
              </a:rPr>
              <a:t>/  0.352</a:t>
            </a:r>
            <a:endParaRPr lang="en-GB" sz="1200" dirty="0">
              <a:latin typeface="Impact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64" y="552033"/>
            <a:ext cx="606976" cy="5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251520" y="1515074"/>
            <a:ext cx="4680520" cy="401758"/>
          </a:xfrm>
          <a:prstGeom prst="snip2DiagRect">
            <a:avLst>
              <a:gd name="adj1" fmla="val 32210"/>
              <a:gd name="adj2" fmla="val 37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Snip Diagonal Corner Rectangle 19"/>
          <p:cNvSpPr/>
          <p:nvPr/>
        </p:nvSpPr>
        <p:spPr>
          <a:xfrm>
            <a:off x="289424" y="2924944"/>
            <a:ext cx="4570607" cy="401758"/>
          </a:xfrm>
          <a:prstGeom prst="snip2DiagRect">
            <a:avLst>
              <a:gd name="adj1" fmla="val 32210"/>
              <a:gd name="adj2" fmla="val 37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Snip Diagonal Corner Rectangle 20"/>
          <p:cNvSpPr/>
          <p:nvPr/>
        </p:nvSpPr>
        <p:spPr>
          <a:xfrm>
            <a:off x="274035" y="4283375"/>
            <a:ext cx="4585996" cy="401758"/>
          </a:xfrm>
          <a:prstGeom prst="snip2DiagRect">
            <a:avLst>
              <a:gd name="adj1" fmla="val 32210"/>
              <a:gd name="adj2" fmla="val 37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748" y="5546897"/>
            <a:ext cx="974272" cy="91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00863" y="1479108"/>
            <a:ext cx="974272" cy="91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5958416" y="3734519"/>
            <a:ext cx="2971800" cy="27908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871160" y="1451349"/>
            <a:ext cx="1059056" cy="11135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668344" y="1451349"/>
            <a:ext cx="1261872" cy="13295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3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Websites and links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gradFill>
              <a:gsLst>
                <a:gs pos="0">
                  <a:srgbClr val="FFFFFF">
                    <a:alpha val="78000"/>
                  </a:srgbClr>
                </a:gs>
                <a:gs pos="18000">
                  <a:srgbClr val="E6E6E6"/>
                </a:gs>
                <a:gs pos="30000">
                  <a:schemeClr val="bg1">
                    <a:lumMod val="95000"/>
                    <a:alpha val="73000"/>
                  </a:schemeClr>
                </a:gs>
                <a:gs pos="55000">
                  <a:schemeClr val="bg1">
                    <a:lumMod val="95000"/>
                    <a:alpha val="80000"/>
                  </a:schemeClr>
                </a:gs>
                <a:gs pos="77000">
                  <a:schemeClr val="bg1">
                    <a:lumMod val="95000"/>
                    <a:alpha val="76000"/>
                  </a:schemeClr>
                </a:gs>
                <a:gs pos="100000">
                  <a:srgbClr val="E6E6E6">
                    <a:alpha val="79000"/>
                  </a:srgb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436" y="541275"/>
            <a:ext cx="606976" cy="5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930" y="1531250"/>
            <a:ext cx="3437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sz="1400" dirty="0">
                <a:latin typeface="Impact" pitchFamily="34" charset="0"/>
              </a:rPr>
              <a:t>Decimal Challenge, find the missing decimal</a:t>
            </a:r>
          </a:p>
          <a:p>
            <a:pPr fontAlgn="b"/>
            <a:r>
              <a:rPr lang="en-GB" sz="1400" dirty="0">
                <a:solidFill>
                  <a:srgbClr val="000000"/>
                </a:solidFill>
                <a:latin typeface="Impact" pitchFamily="34" charset="0"/>
              </a:rPr>
              <a:t>value by guessing lower or higher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2141051" y="3912559"/>
            <a:ext cx="4907100" cy="14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139952" y="15312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10"/>
              </a:rPr>
              <a:t>http://www.interactivestuff.org/sums4fun/decchall.html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174800" y="217758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11"/>
              </a:rPr>
              <a:t>http://rupertcollins.com/educationwebsites/numeracy/numeracy/numeracy4/dec_num_line.swf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465459" y="2224682"/>
            <a:ext cx="3318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sz="1400" dirty="0">
                <a:latin typeface="Impact" pitchFamily="34" charset="0"/>
              </a:rPr>
              <a:t>Visualising decimal numbers on a number</a:t>
            </a:r>
          </a:p>
          <a:p>
            <a:pPr fontAlgn="b"/>
            <a:r>
              <a:rPr lang="en-GB" sz="1400" dirty="0">
                <a:solidFill>
                  <a:srgbClr val="000000"/>
                </a:solidFill>
                <a:latin typeface="Impact" pitchFamily="34" charset="0"/>
              </a:rPr>
              <a:t>line and showing values in between others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4228309" y="31009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12"/>
              </a:rPr>
              <a:t>http://www.amblesideprimary.com/ambleweb/mentalmaths/fracto.html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463619" y="3100911"/>
            <a:ext cx="3304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sz="1400" dirty="0">
                <a:latin typeface="Impact" pitchFamily="34" charset="0"/>
              </a:rPr>
              <a:t>Showing decimals as fractions and linking</a:t>
            </a:r>
          </a:p>
          <a:p>
            <a:pPr fontAlgn="b"/>
            <a:r>
              <a:rPr lang="en-GB" sz="1400" dirty="0">
                <a:solidFill>
                  <a:srgbClr val="000000"/>
                </a:solidFill>
                <a:latin typeface="Impact" pitchFamily="34" charset="0"/>
              </a:rPr>
              <a:t>the previous topic of fractions to decimals</a:t>
            </a:r>
          </a:p>
        </p:txBody>
      </p:sp>
      <p:sp>
        <p:nvSpPr>
          <p:cNvPr id="9" name="Rectangle 8"/>
          <p:cNvSpPr/>
          <p:nvPr/>
        </p:nvSpPr>
        <p:spPr>
          <a:xfrm>
            <a:off x="4159871" y="37132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13"/>
              </a:rPr>
              <a:t>http://www.mhhe.com/math/ltbmath/bennett_nelson8e/VMK.html?initManip=decimalSquares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478848" y="3789040"/>
            <a:ext cx="33425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sz="1400" dirty="0">
                <a:latin typeface="Impact" pitchFamily="34" charset="0"/>
              </a:rPr>
              <a:t>Visualising units, tenths, hundredths and</a:t>
            </a:r>
          </a:p>
          <a:p>
            <a:pPr fontAlgn="b"/>
            <a:r>
              <a:rPr lang="en-GB" sz="1400" dirty="0">
                <a:solidFill>
                  <a:srgbClr val="000000"/>
                </a:solidFill>
                <a:latin typeface="Impact" pitchFamily="34" charset="0"/>
              </a:rPr>
              <a:t>thousands plus explore 4 rules of decimals</a:t>
            </a:r>
          </a:p>
          <a:p>
            <a:pPr fontAlgn="b"/>
            <a:r>
              <a:rPr lang="en-GB" sz="1400" dirty="0">
                <a:solidFill>
                  <a:srgbClr val="000000"/>
                </a:solidFill>
                <a:latin typeface="Impact" pitchFamily="34" charset="0"/>
              </a:rPr>
              <a:t>using blocks and grids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59871" y="46365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14"/>
              </a:rPr>
              <a:t>http://www.mhhe.com/math/ltbmath/bennett_nelson8e/VMK.html?initManip=fractionBars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512056" y="4759431"/>
            <a:ext cx="29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sz="1400" dirty="0">
                <a:latin typeface="Impact" pitchFamily="34" charset="0"/>
              </a:rPr>
              <a:t>Visualising tenths and other fractions</a:t>
            </a:r>
            <a:endParaRPr lang="en-GB" sz="1400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39952" y="53116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15"/>
              </a:rPr>
              <a:t>http://nlvm.usu.edu/en/nav/frames_asid_264_g_2_t_1.html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463619" y="5288983"/>
            <a:ext cx="3637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sz="1400" dirty="0">
                <a:latin typeface="Impact" pitchFamily="34" charset="0"/>
              </a:rPr>
              <a:t>Seeing Decimals in place value and </a:t>
            </a:r>
            <a:r>
              <a:rPr lang="en-GB" sz="1400" dirty="0">
                <a:solidFill>
                  <a:srgbClr val="000000"/>
                </a:solidFill>
                <a:latin typeface="Impact" pitchFamily="34" charset="0"/>
              </a:rPr>
              <a:t>visualising</a:t>
            </a:r>
          </a:p>
          <a:p>
            <a:pPr fontAlgn="b"/>
            <a:r>
              <a:rPr lang="en-GB" sz="1400" dirty="0">
                <a:solidFill>
                  <a:srgbClr val="000000"/>
                </a:solidFill>
                <a:latin typeface="Impact" pitchFamily="34" charset="0"/>
              </a:rPr>
              <a:t>them in blocks, explore add and subtract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21332" y="58790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16"/>
              </a:rPr>
              <a:t>http://www.cimt.plymouth.ac.uk/projects/mepres/book8/bk8i4/bk8_4i2.htm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531811" y="5917725"/>
            <a:ext cx="3689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sz="1400" dirty="0">
                <a:latin typeface="Impact" pitchFamily="34" charset="0"/>
              </a:rPr>
              <a:t>Web page that explains how to +, -, x, /  decimals</a:t>
            </a:r>
          </a:p>
          <a:p>
            <a:pPr fontAlgn="b"/>
            <a:r>
              <a:rPr lang="en-GB" sz="1400" dirty="0">
                <a:solidFill>
                  <a:srgbClr val="000000"/>
                </a:solidFill>
                <a:latin typeface="Impact" pitchFamily="34" charset="0"/>
              </a:rPr>
              <a:t>then gives you practice 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20533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 Activity A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83229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4589242" y="1594703"/>
            <a:ext cx="420018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sz="1400" dirty="0">
                <a:latin typeface="Impact" pitchFamily="34" charset="0"/>
              </a:rPr>
              <a:t>Place the cards on the number line in the correct place</a:t>
            </a:r>
          </a:p>
          <a:p>
            <a:pPr fontAlgn="b"/>
            <a:r>
              <a:rPr lang="en-GB" sz="1400" dirty="0">
                <a:latin typeface="Impact" pitchFamily="34" charset="0"/>
              </a:rPr>
              <a:t>(at the correct height in the building !)</a:t>
            </a:r>
          </a:p>
          <a:p>
            <a:pPr fontAlgn="b"/>
            <a:endParaRPr lang="en-GB" sz="1400" dirty="0">
              <a:latin typeface="Impact" pitchFamily="34" charset="0"/>
            </a:endParaRPr>
          </a:p>
          <a:p>
            <a:pPr fontAlgn="b"/>
            <a:r>
              <a:rPr lang="en-GB" sz="1400" i="1" dirty="0">
                <a:solidFill>
                  <a:srgbClr val="000000"/>
                </a:solidFill>
                <a:latin typeface="Impact" pitchFamily="34" charset="0"/>
              </a:rPr>
              <a:t>Extension 1)  Find a value that appears in between two</a:t>
            </a:r>
          </a:p>
          <a:p>
            <a:pPr fontAlgn="b"/>
            <a:r>
              <a:rPr lang="en-GB" sz="1400" i="1" dirty="0">
                <a:solidFill>
                  <a:srgbClr val="000000"/>
                </a:solidFill>
                <a:latin typeface="Impact" pitchFamily="34" charset="0"/>
              </a:rPr>
              <a:t>of the cards      2)  Add two cards together 3)  Subtract</a:t>
            </a:r>
          </a:p>
          <a:p>
            <a:pPr fontAlgn="b"/>
            <a:r>
              <a:rPr lang="en-GB" sz="1400" i="1" dirty="0">
                <a:solidFill>
                  <a:srgbClr val="000000"/>
                </a:solidFill>
                <a:latin typeface="Impact" pitchFamily="34" charset="0"/>
              </a:rPr>
              <a:t>a card from 1.0    4)  Multiply a card by another one    5)  </a:t>
            </a:r>
          </a:p>
          <a:p>
            <a:pPr fontAlgn="b"/>
            <a:r>
              <a:rPr lang="en-GB" sz="1400" i="1" dirty="0">
                <a:solidFill>
                  <a:srgbClr val="000000"/>
                </a:solidFill>
                <a:latin typeface="Impact" pitchFamily="34" charset="0"/>
              </a:rPr>
              <a:t>Divide a card by another    6) Try rounding the cards to </a:t>
            </a:r>
          </a:p>
          <a:p>
            <a:pPr fontAlgn="b"/>
            <a:r>
              <a:rPr lang="en-GB" sz="1400" i="1" dirty="0">
                <a:solidFill>
                  <a:srgbClr val="000000"/>
                </a:solidFill>
                <a:latin typeface="Impact" pitchFamily="34" charset="0"/>
              </a:rPr>
              <a:t>Either one, two or three decimal places (1,2 or 3dps)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9" y="1484784"/>
            <a:ext cx="4289783" cy="506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164879" y="2348880"/>
            <a:ext cx="96696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199909" y="6453336"/>
            <a:ext cx="96696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131840" y="18872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31840" y="585759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0</a:t>
            </a:r>
          </a:p>
        </p:txBody>
      </p:sp>
      <p:sp>
        <p:nvSpPr>
          <p:cNvPr id="8" name="Round Diagonal Corner Rectangle 7"/>
          <p:cNvSpPr/>
          <p:nvPr/>
        </p:nvSpPr>
        <p:spPr>
          <a:xfrm rot="20825788">
            <a:off x="1775147" y="3054864"/>
            <a:ext cx="2304256" cy="1008112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 Diagonal Corner Rectangle 22"/>
          <p:cNvSpPr/>
          <p:nvPr/>
        </p:nvSpPr>
        <p:spPr>
          <a:xfrm rot="20825788">
            <a:off x="2723487" y="3941901"/>
            <a:ext cx="2304256" cy="1008112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 Diagonal Corner Rectangle 23"/>
          <p:cNvSpPr/>
          <p:nvPr/>
        </p:nvSpPr>
        <p:spPr>
          <a:xfrm rot="20825788">
            <a:off x="4151411" y="4897689"/>
            <a:ext cx="2304256" cy="1008112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 Diagonal Corner Rectangle 24"/>
          <p:cNvSpPr/>
          <p:nvPr/>
        </p:nvSpPr>
        <p:spPr>
          <a:xfrm rot="20825788">
            <a:off x="4879874" y="3653407"/>
            <a:ext cx="2304256" cy="1008112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 Diagonal Corner Rectangle 25"/>
          <p:cNvSpPr/>
          <p:nvPr/>
        </p:nvSpPr>
        <p:spPr>
          <a:xfrm rot="20825788">
            <a:off x="6167635" y="4616521"/>
            <a:ext cx="2304256" cy="1008112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 rot="20850393">
            <a:off x="2391711" y="3129208"/>
            <a:ext cx="1071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0.4</a:t>
            </a:r>
          </a:p>
        </p:txBody>
      </p:sp>
      <p:sp>
        <p:nvSpPr>
          <p:cNvPr id="28" name="Rectangle 27"/>
          <p:cNvSpPr/>
          <p:nvPr/>
        </p:nvSpPr>
        <p:spPr>
          <a:xfrm rot="20850393">
            <a:off x="3019825" y="3984291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0.016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 rot="20850393">
            <a:off x="5119834" y="3691232"/>
            <a:ext cx="17400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Sixth floor</a:t>
            </a:r>
          </a:p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out of ten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 rot="20850393">
            <a:off x="4416539" y="4924691"/>
            <a:ext cx="185063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678</a:t>
            </a:r>
            <a:r>
              <a:rPr lang="en-US" sz="2800" b="1" baseline="30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</a:t>
            </a:r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floor</a:t>
            </a:r>
          </a:p>
          <a:p>
            <a:pPr algn="ctr"/>
            <a:r>
              <a:rPr lang="en-US" sz="28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1000 floors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529199" y="5240411"/>
            <a:ext cx="1626977" cy="3226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20850393">
            <a:off x="6323704" y="4858965"/>
            <a:ext cx="19255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0.18424397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33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 Activity B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9683" y="1268760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83229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3579" y="1550385"/>
            <a:ext cx="23795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>
              <a:latin typeface="Impac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934">
            <a:off x="5777633" y="1436794"/>
            <a:ext cx="3273107" cy="2082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934">
            <a:off x="-506040" y="1499673"/>
            <a:ext cx="3273107" cy="2082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53" y="2541116"/>
            <a:ext cx="5584333" cy="39095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35360" y="4202581"/>
            <a:ext cx="3536921" cy="198975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46693" y="4125857"/>
            <a:ext cx="3536921" cy="198975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19225" y="1753103"/>
            <a:ext cx="4745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Decimals Puzzle</a:t>
            </a:r>
          </a:p>
        </p:txBody>
      </p:sp>
    </p:spTree>
    <p:extLst>
      <p:ext uri="{BB962C8B-B14F-4D97-AF65-F5344CB8AC3E}">
        <p14:creationId xmlns:p14="http://schemas.microsoft.com/office/powerpoint/2010/main" val="20533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 Activity C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83229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1859" y="1832991"/>
            <a:ext cx="52423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Impact" pitchFamily="34" charset="0"/>
              </a:rPr>
              <a:t>On a spreadsheet take the following values and round them using the ‘MROUND’ function.</a:t>
            </a:r>
          </a:p>
          <a:p>
            <a:endParaRPr lang="en-GB" sz="1600" dirty="0">
              <a:latin typeface="Impact" pitchFamily="34" charset="0"/>
            </a:endParaRP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0.62  to 1dp</a:t>
            </a:r>
          </a:p>
          <a:p>
            <a:r>
              <a:rPr lang="en-GB" sz="1600" dirty="0">
                <a:latin typeface="Impact" pitchFamily="34" charset="0"/>
              </a:rPr>
              <a:t>1.010  to 1dp</a:t>
            </a:r>
          </a:p>
          <a:p>
            <a:r>
              <a:rPr lang="en-GB" sz="1600" dirty="0">
                <a:latin typeface="Impact" pitchFamily="34" charset="0"/>
              </a:rPr>
              <a:t>5.55 to 1dp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0.6235 to 2dps</a:t>
            </a:r>
          </a:p>
          <a:p>
            <a:r>
              <a:rPr lang="en-GB" sz="1600" dirty="0">
                <a:latin typeface="Impact" pitchFamily="34" charset="0"/>
              </a:rPr>
              <a:t>0.0459 to 2dps</a:t>
            </a:r>
          </a:p>
          <a:p>
            <a:r>
              <a:rPr lang="en-GB" sz="1600" dirty="0">
                <a:latin typeface="Impact" pitchFamily="34" charset="0"/>
              </a:rPr>
              <a:t>0.38054 to 2dps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3.048296….   to 3dps</a:t>
            </a:r>
          </a:p>
          <a:p>
            <a:r>
              <a:rPr lang="en-GB" sz="1600" dirty="0">
                <a:latin typeface="Impact" pitchFamily="34" charset="0"/>
              </a:rPr>
              <a:t>0.040506…   to 3dps</a:t>
            </a:r>
          </a:p>
          <a:p>
            <a:r>
              <a:rPr lang="en-GB" sz="1600" dirty="0">
                <a:latin typeface="Impact" pitchFamily="34" charset="0"/>
              </a:rPr>
              <a:t>120.025555… to 3dps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0.7829384729482746  to 5 </a:t>
            </a:r>
            <a:r>
              <a:rPr lang="en-GB" sz="1600" dirty="0" err="1">
                <a:latin typeface="Impact" pitchFamily="34" charset="0"/>
              </a:rPr>
              <a:t>dps</a:t>
            </a:r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138.20103800238740242400….    to 7dps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290" y="1408607"/>
            <a:ext cx="2705277" cy="19483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709">
            <a:off x="3300015" y="3467559"/>
            <a:ext cx="48482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2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 Activity D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83229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1859" y="3284984"/>
            <a:ext cx="5242398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GB" sz="1600" dirty="0">
                <a:solidFill>
                  <a:srgbClr val="FF0000"/>
                </a:solidFill>
                <a:latin typeface="Impact" pitchFamily="34" charset="0"/>
              </a:rPr>
              <a:t>Discuss the situation cards</a:t>
            </a:r>
          </a:p>
          <a:p>
            <a:pPr marL="342900" indent="-342900">
              <a:buAutoNum type="arabicParenR"/>
            </a:pPr>
            <a:endParaRPr lang="en-GB" sz="1600" dirty="0">
              <a:latin typeface="Impact" pitchFamily="34" charset="0"/>
            </a:endParaRPr>
          </a:p>
          <a:p>
            <a:pPr marL="342900" indent="-342900">
              <a:buAutoNum type="arabicParenR"/>
            </a:pPr>
            <a:r>
              <a:rPr lang="en-GB" sz="1600" dirty="0">
                <a:solidFill>
                  <a:srgbClr val="00B050"/>
                </a:solidFill>
                <a:latin typeface="Impact" pitchFamily="34" charset="0"/>
              </a:rPr>
              <a:t>Find answers</a:t>
            </a:r>
          </a:p>
          <a:p>
            <a:pPr marL="342900" indent="-342900">
              <a:buAutoNum type="arabicParenR"/>
            </a:pPr>
            <a:endParaRPr lang="en-GB" sz="1600" dirty="0">
              <a:latin typeface="Impact" pitchFamily="34" charset="0"/>
            </a:endParaRPr>
          </a:p>
          <a:p>
            <a:pPr marL="342900" indent="-342900">
              <a:buAutoNum type="arabicParenR"/>
            </a:pPr>
            <a:r>
              <a:rPr lang="en-GB" sz="1600" dirty="0">
                <a:solidFill>
                  <a:srgbClr val="7030A0"/>
                </a:solidFill>
                <a:latin typeface="Impact" pitchFamily="34" charset="0"/>
              </a:rPr>
              <a:t>Write examples that prove the statements false or true</a:t>
            </a:r>
          </a:p>
          <a:p>
            <a:pPr marL="342900" indent="-342900">
              <a:buAutoNum type="arabicParenR"/>
            </a:pPr>
            <a:endParaRPr lang="en-GB" sz="1600" dirty="0">
              <a:latin typeface="Impact" pitchFamily="34" charset="0"/>
            </a:endParaRPr>
          </a:p>
          <a:p>
            <a:pPr marL="342900" indent="-342900">
              <a:buAutoNum type="arabicParenR"/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Make a poster of your answers for the whole group feedback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 rot="21198848">
            <a:off x="373105" y="1740545"/>
            <a:ext cx="5054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Discussion time 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727" y="1480869"/>
            <a:ext cx="2782988" cy="394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327472">
            <a:off x="4896612" y="5277992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0.048</a:t>
            </a:r>
          </a:p>
        </p:txBody>
      </p:sp>
      <p:sp>
        <p:nvSpPr>
          <p:cNvPr id="22" name="Rectangle 21"/>
          <p:cNvSpPr/>
          <p:nvPr/>
        </p:nvSpPr>
        <p:spPr>
          <a:xfrm rot="20847743">
            <a:off x="430133" y="5641284"/>
            <a:ext cx="171995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3.80020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 rot="1160010">
            <a:off x="2464330" y="5520533"/>
            <a:ext cx="233803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14.326 1dps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rot="20847743">
            <a:off x="6637870" y="5606630"/>
            <a:ext cx="171995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???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 rot="20847743">
            <a:off x="1863746" y="5768526"/>
            <a:ext cx="171995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???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06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 Activity D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83229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5" y="1450930"/>
            <a:ext cx="4417393" cy="314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98" y="3284984"/>
            <a:ext cx="4256573" cy="319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46" y="1550033"/>
            <a:ext cx="4016675" cy="15758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2163" y="4725144"/>
            <a:ext cx="4016675" cy="15758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33" y="1737788"/>
            <a:ext cx="35433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47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 Activity D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83229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65" y="1433047"/>
            <a:ext cx="7172571" cy="518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7" y="1381056"/>
            <a:ext cx="1589427" cy="54156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6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 Activity E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blipFill>
              <a:blip r:embed="rId9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83229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7118" y="1549557"/>
            <a:ext cx="353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Impact" pitchFamily="34" charset="0"/>
              </a:rPr>
              <a:t>Try a variety of written practice</a:t>
            </a:r>
          </a:p>
        </p:txBody>
      </p:sp>
      <p:pic>
        <p:nvPicPr>
          <p:cNvPr id="4" name="Picture 2" descr="http://www.appcolt.com/imgbest/1/1/three_worksheets0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7916"/>
            <a:ext cx="5381428" cy="32789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6504" y="2564904"/>
            <a:ext cx="35327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Impact" pitchFamily="34" charset="0"/>
              </a:rPr>
              <a:t>Worksheets</a:t>
            </a:r>
          </a:p>
          <a:p>
            <a:endParaRPr lang="en-GB" sz="2800" dirty="0">
              <a:latin typeface="Impact" pitchFamily="34" charset="0"/>
            </a:endParaRPr>
          </a:p>
          <a:p>
            <a:r>
              <a:rPr lang="en-GB" sz="2800" dirty="0">
                <a:latin typeface="Impact" pitchFamily="34" charset="0"/>
              </a:rPr>
              <a:t>Workbooks</a:t>
            </a:r>
          </a:p>
          <a:p>
            <a:endParaRPr lang="en-GB" sz="2800" dirty="0">
              <a:latin typeface="Impact" pitchFamily="34" charset="0"/>
            </a:endParaRPr>
          </a:p>
          <a:p>
            <a:r>
              <a:rPr lang="en-GB" sz="2800" dirty="0">
                <a:latin typeface="Impact" pitchFamily="34" charset="0"/>
              </a:rPr>
              <a:t>Practice Exam Papers</a:t>
            </a:r>
          </a:p>
          <a:p>
            <a:endParaRPr lang="en-GB" sz="2800" dirty="0">
              <a:latin typeface="Impact" pitchFamily="34" charset="0"/>
            </a:endParaRPr>
          </a:p>
          <a:p>
            <a:r>
              <a:rPr lang="en-GB" sz="2800" dirty="0">
                <a:latin typeface="Impact" pitchFamily="34" charset="0"/>
              </a:rPr>
              <a:t>Maths Problems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5908" y="1435302"/>
            <a:ext cx="1267297" cy="899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http://ak7.picdn.net/shutterstock/videos/2882032/preview/stock-footage-orange-abstract-science-fiction-looping-animated-background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69754" y="1549554"/>
            <a:ext cx="5112568" cy="79653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0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Practice – just the numbers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71" y="583229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51521" y="1700808"/>
            <a:ext cx="2952328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Write the following decimals</a:t>
            </a:r>
          </a:p>
          <a:p>
            <a:endParaRPr lang="en-GB" sz="1200" dirty="0">
              <a:solidFill>
                <a:schemeClr val="accent4">
                  <a:lumMod val="75000"/>
                </a:schemeClr>
              </a:solidFill>
              <a:latin typeface="Impact" pitchFamily="34" charset="0"/>
            </a:endParaRPr>
          </a:p>
          <a:p>
            <a:pPr marL="228600" indent="-228600">
              <a:buAutoNum type="arabicParenR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  Two tenths</a:t>
            </a:r>
          </a:p>
          <a:p>
            <a:pPr marL="342900" indent="-342900">
              <a:buAutoNum type="arabicParenR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One unit, three hundredths</a:t>
            </a:r>
          </a:p>
          <a:p>
            <a:pPr marL="342900" indent="-342900">
              <a:buAutoNum type="arabicParenR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Zero point nine seven</a:t>
            </a:r>
          </a:p>
          <a:p>
            <a:pPr marL="342900" indent="-342900">
              <a:buAutoNum type="arabicParenR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Eighteen and nineteen hundredths</a:t>
            </a:r>
          </a:p>
          <a:p>
            <a:pPr marL="342900" indent="-342900">
              <a:buAutoNum type="arabicParenR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Three + 2/10 + 4/1000</a:t>
            </a:r>
            <a:endParaRPr lang="en-GB" sz="1100" dirty="0">
              <a:latin typeface="Impact" pitchFamily="34" charset="0"/>
            </a:endParaRPr>
          </a:p>
          <a:p>
            <a:pPr marL="342900" indent="-342900">
              <a:buAutoNum type="arabicParenR"/>
            </a:pPr>
            <a:r>
              <a:rPr lang="en-GB" sz="11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Eighty thousandths</a:t>
            </a:r>
            <a:endParaRPr lang="en-GB" sz="1200" dirty="0">
              <a:solidFill>
                <a:schemeClr val="accent4">
                  <a:lumMod val="75000"/>
                </a:schemeClr>
              </a:solidFill>
              <a:latin typeface="Impact" pitchFamily="34" charset="0"/>
            </a:endParaRPr>
          </a:p>
          <a:p>
            <a:pPr marL="342900" indent="-342900">
              <a:buAutoNum type="arabicParenR"/>
            </a:pPr>
            <a:endParaRPr lang="en-GB" sz="1200" dirty="0">
              <a:solidFill>
                <a:schemeClr val="accent4">
                  <a:lumMod val="75000"/>
                </a:schemeClr>
              </a:solidFill>
              <a:latin typeface="Impact" pitchFamily="34" charset="0"/>
            </a:endParaRPr>
          </a:p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Order the following decimals</a:t>
            </a:r>
          </a:p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High to low</a:t>
            </a:r>
          </a:p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7)     0.2    0.02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1.303    3.01   1.013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7.04    47.0   4.07  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0.0034   0.0304   0.3040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6.3K   6.03K   6.303K    3.66K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0.848   0.4808  .07848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10.06M   0.016B   1601M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1.022 B  8.43B  0.542B</a:t>
            </a:r>
          </a:p>
          <a:p>
            <a:pPr marL="228600" indent="-228600">
              <a:buAutoNum type="arabicParenR" startAt="8"/>
            </a:pPr>
            <a:endParaRPr lang="en-GB" sz="1200" dirty="0">
              <a:solidFill>
                <a:schemeClr val="accent4">
                  <a:lumMod val="75000"/>
                </a:schemeClr>
              </a:solidFill>
              <a:latin typeface="Impact" pitchFamily="34" charset="0"/>
            </a:endParaRPr>
          </a:p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Add the following decimals</a:t>
            </a:r>
          </a:p>
          <a:p>
            <a:pPr marL="228600" indent="-228600">
              <a:buAutoNum type="arabicParenR" startAt="15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2.3  +  5.4</a:t>
            </a:r>
          </a:p>
          <a:p>
            <a:pPr marL="228600" indent="-228600">
              <a:buAutoNum type="arabicParenR" startAt="15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0.7  +   0.2</a:t>
            </a:r>
          </a:p>
          <a:p>
            <a:pPr marL="228600" indent="-228600">
              <a:buAutoNum type="arabicParenR" startAt="15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1.58  +  0.4</a:t>
            </a:r>
          </a:p>
          <a:p>
            <a:pPr marL="228600" indent="-228600">
              <a:buAutoNum type="arabicParenR" startAt="15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6.44  +  2.99</a:t>
            </a:r>
          </a:p>
          <a:p>
            <a:pPr marL="228600" indent="-228600">
              <a:buAutoNum type="arabicParenR" startAt="15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0.00331  +   0.03586</a:t>
            </a:r>
          </a:p>
          <a:p>
            <a:pPr marL="228600" indent="-228600">
              <a:buAutoNum type="arabicParenR" startAt="8"/>
            </a:pPr>
            <a:endParaRPr lang="en-GB" sz="1200" dirty="0">
              <a:solidFill>
                <a:schemeClr val="accent4">
                  <a:lumMod val="75000"/>
                </a:schemeClr>
              </a:solidFill>
              <a:latin typeface="Impact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2915816" y="1585486"/>
            <a:ext cx="29523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R" startAt="20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-2.4  +  -4.8</a:t>
            </a:r>
          </a:p>
          <a:p>
            <a:pPr marL="228600" indent="-228600">
              <a:buAutoNum type="arabicParenR" startAt="20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7.8M  +  3.5M</a:t>
            </a:r>
          </a:p>
          <a:p>
            <a:pPr marL="228600" indent="-228600">
              <a:buAutoNum type="arabicParenR" startAt="20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0.34 B  +  1.983B</a:t>
            </a:r>
          </a:p>
          <a:p>
            <a:pPr marL="228600" indent="-228600">
              <a:buAutoNum type="arabicParenR" startAt="20"/>
            </a:pPr>
            <a:endParaRPr lang="en-GB" sz="1200" dirty="0">
              <a:solidFill>
                <a:schemeClr val="accent4">
                  <a:lumMod val="75000"/>
                </a:schemeClr>
              </a:solidFill>
              <a:latin typeface="Impact" pitchFamily="34" charset="0"/>
            </a:endParaRPr>
          </a:p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Subtract the following decimals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7.8 – 3.2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14.08  -  1.6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6.003  -  4.885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0.0402  -   0.0395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-0.3  -  (-0.5)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-4.99  -  (-5.7)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16.2K  -  14.31K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5.050 M    -    0.505 M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78.34 B   -   59.28 B</a:t>
            </a:r>
          </a:p>
          <a:p>
            <a:pPr marL="228600" indent="-228600">
              <a:buAutoNum type="arabicParenR" startAt="23"/>
            </a:pPr>
            <a:endParaRPr lang="en-GB" sz="1200" dirty="0">
              <a:solidFill>
                <a:schemeClr val="accent4">
                  <a:lumMod val="75000"/>
                </a:schemeClr>
              </a:solidFill>
              <a:latin typeface="Impact" pitchFamily="34" charset="0"/>
            </a:endParaRPr>
          </a:p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Multiply the following decimals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3  x  0.7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2  x  1.5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4.2  x  3.7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13.4  x  0.2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5.5  x  20.1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4.9  x  7.03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1.11  x   3.2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-4.6  x  - 3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2.7K  x  0.2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71.04 M  x  3.4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0112" y="1600264"/>
            <a:ext cx="29523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Divide these decimals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10 / 0.2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0.6 / 3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1.2  /  4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1.6  /  0.4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200 /  1.5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-2.5  / 5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0.2 / 0.4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4  /  -0.2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8.004  /  0.240</a:t>
            </a:r>
          </a:p>
          <a:p>
            <a:pPr marL="228600" indent="-228600">
              <a:buAutoNum type="arabicParenR" startAt="51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-3.2K  / 16</a:t>
            </a:r>
          </a:p>
          <a:p>
            <a:pPr marL="228600" indent="-228600">
              <a:buAutoNum type="arabicParenR" startAt="51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1.5M  /  -5</a:t>
            </a:r>
          </a:p>
          <a:p>
            <a:pPr marL="228600" indent="-228600">
              <a:buAutoNum type="arabicParenR" startAt="51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0.00046 B   /   0.0002</a:t>
            </a:r>
          </a:p>
          <a:p>
            <a:pPr marL="228600" indent="-228600">
              <a:buAutoNum type="arabicParenR" startAt="51"/>
            </a:pPr>
            <a:endParaRPr lang="en-GB" sz="1200" dirty="0">
              <a:solidFill>
                <a:schemeClr val="accent4">
                  <a:lumMod val="75000"/>
                </a:schemeClr>
              </a:solidFill>
              <a:latin typeface="Impact" pitchFamily="34" charset="0"/>
            </a:endParaRPr>
          </a:p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Round the following decimals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1.2 to the nearest unit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 5.42 to one decimal place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 14.05 to one decimal place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 2.0459   to two decimal places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 14.5555  to two decimal places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 -0.0327  to three decimal places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 8.40562  to 3dps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 0.419256 M   to 3dps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  <a:latin typeface="Impact" pitchFamily="34" charset="0"/>
              </a:rPr>
              <a:t>   8.09459 B   to 4dps</a:t>
            </a:r>
          </a:p>
        </p:txBody>
      </p:sp>
      <p:pic>
        <p:nvPicPr>
          <p:cNvPr id="23" name="Picture 2" descr="http://ak7.picdn.net/shutterstock/videos/2882032/preview/stock-footage-orange-abstract-science-fiction-looping-animated-background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6124578"/>
            <a:ext cx="4350060" cy="4007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ak7.picdn.net/shutterstock/videos/2882032/preview/stock-footage-orange-abstract-science-fiction-looping-animated-background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93699" y="4665041"/>
            <a:ext cx="3267080" cy="30099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ak7.picdn.net/shutterstock/videos/2882032/preview/stock-footage-orange-abstract-science-fiction-looping-animated-background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00347" y="2721041"/>
            <a:ext cx="3067650" cy="79653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6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191" y="1507922"/>
            <a:ext cx="9143489" cy="452140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00238"/>
            <a:ext cx="9157052" cy="87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0"/>
            <a:ext cx="9186863" cy="104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982" y="2104390"/>
            <a:ext cx="439933" cy="155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89" y="2596081"/>
            <a:ext cx="483064" cy="50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334" y="2104390"/>
            <a:ext cx="439933" cy="155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61" y="2104390"/>
            <a:ext cx="439933" cy="155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31" y="2104390"/>
            <a:ext cx="439933" cy="155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514" y="2113063"/>
            <a:ext cx="439933" cy="155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73" y="2104390"/>
            <a:ext cx="439933" cy="155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899" y="2104390"/>
            <a:ext cx="439933" cy="155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70" y="2104390"/>
            <a:ext cx="439933" cy="155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091" y="2104390"/>
            <a:ext cx="439933" cy="155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56" y="4217799"/>
            <a:ext cx="439933" cy="155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982" y="4226426"/>
            <a:ext cx="439933" cy="155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334" y="4226426"/>
            <a:ext cx="439933" cy="155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61" y="4226426"/>
            <a:ext cx="439933" cy="155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57" y="4226426"/>
            <a:ext cx="439933" cy="155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57" y="4226426"/>
            <a:ext cx="439933" cy="155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16" y="4226426"/>
            <a:ext cx="439933" cy="155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243" y="4226426"/>
            <a:ext cx="439933" cy="155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86" y="4226426"/>
            <a:ext cx="439933" cy="155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89" y="2596081"/>
            <a:ext cx="508942" cy="50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642" y="2596081"/>
            <a:ext cx="465811" cy="48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90" y="2621960"/>
            <a:ext cx="457185" cy="45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11" y="2596082"/>
            <a:ext cx="500316" cy="48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28" y="2587455"/>
            <a:ext cx="500316" cy="508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97" y="2578829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07" y="2587455"/>
            <a:ext cx="491690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45" y="2596081"/>
            <a:ext cx="500316" cy="51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32" y="4761248"/>
            <a:ext cx="508943" cy="48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36" y="4735369"/>
            <a:ext cx="508943" cy="51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68" y="4735369"/>
            <a:ext cx="474438" cy="46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642" y="4735369"/>
            <a:ext cx="500316" cy="50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32" y="4735369"/>
            <a:ext cx="517568" cy="51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59" y="4718117"/>
            <a:ext cx="517568" cy="51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471" y="4718117"/>
            <a:ext cx="534820" cy="51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449" y="4735369"/>
            <a:ext cx="500317" cy="50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19" y="4709490"/>
            <a:ext cx="534821" cy="5261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044332" y="2104390"/>
            <a:ext cx="810857" cy="1552708"/>
            <a:chOff x="1044332" y="2104390"/>
            <a:chExt cx="810857" cy="15527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hlinkClick r:id="rId23" action="ppaction://hlinksldjump">
                <a:snd r:embed="rId24" name="laser.wav"/>
              </a:hlinkClick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836" y="2621960"/>
              <a:ext cx="474438" cy="483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465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r>
                <a:rPr lang="en-GB" sz="1100" dirty="0">
                  <a:solidFill>
                    <a:srgbClr val="FFFFFF"/>
                  </a:solidFill>
                  <a:effectLst/>
                  <a:latin typeface="Line Printer (PC)"/>
                  <a:ea typeface="Calibri"/>
                  <a:cs typeface="Times New Roman"/>
                </a:rPr>
                <a:t>place</a:t>
              </a: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r>
                <a:rPr lang="en-GB" sz="1100" dirty="0">
                  <a:solidFill>
                    <a:srgbClr val="FFFFFF"/>
                  </a:solidFill>
                  <a:effectLst/>
                  <a:latin typeface="Line Printer (PC)"/>
                  <a:ea typeface="Calibri"/>
                  <a:cs typeface="Times New Roman"/>
                </a:rPr>
                <a:t>value</a:t>
              </a: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1674039" y="3113650"/>
            <a:ext cx="888493" cy="4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negative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numbers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2433140" y="3113650"/>
            <a:ext cx="888493" cy="4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add and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subtract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3252623" y="3139530"/>
            <a:ext cx="879867" cy="46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multiply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divide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4011724" y="3113650"/>
            <a:ext cx="862613" cy="4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round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numbers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4796228" y="3130903"/>
            <a:ext cx="690091" cy="4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ratio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scale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6737583" y="3130903"/>
            <a:ext cx="793605" cy="4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decimal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numbers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7505310" y="3139530"/>
            <a:ext cx="802231" cy="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percent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8169523" y="3130903"/>
            <a:ext cx="879866" cy="64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percent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decimal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fraction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906314" y="5261565"/>
            <a:ext cx="819483" cy="46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metric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measure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1674039" y="5252938"/>
            <a:ext cx="888493" cy="4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imperial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measure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2433140" y="5261565"/>
            <a:ext cx="966127" cy="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perimeter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3399267" y="5261565"/>
            <a:ext cx="690092" cy="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area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4046229" y="5261565"/>
            <a:ext cx="715969" cy="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volume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2" name="Text Box 2"/>
          <p:cNvSpPr txBox="1">
            <a:spLocks noChangeArrowheads="1"/>
          </p:cNvSpPr>
          <p:nvPr/>
        </p:nvSpPr>
        <p:spPr bwMode="auto">
          <a:xfrm>
            <a:off x="4710074" y="5269782"/>
            <a:ext cx="940404" cy="4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formulae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dirty="0" err="1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bodmas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6694453" y="5278818"/>
            <a:ext cx="810857" cy="46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charts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data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7444927" y="5252938"/>
            <a:ext cx="940249" cy="28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averages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8281662" y="5313322"/>
            <a:ext cx="819484" cy="4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prob-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ability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63" name="Picture 30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" y="945923"/>
            <a:ext cx="9161243" cy="561999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2"/>
          <p:cNvSpPr txBox="1">
            <a:spLocks noChangeArrowheads="1"/>
          </p:cNvSpPr>
          <p:nvPr/>
        </p:nvSpPr>
        <p:spPr bwMode="auto">
          <a:xfrm rot="16200000">
            <a:off x="-793896" y="3714497"/>
            <a:ext cx="275209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M</a:t>
            </a:r>
            <a:r>
              <a:rPr lang="en-GB" sz="2000" b="1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ATHS  L1  to L2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61" name="Picture 3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5" y="2104390"/>
            <a:ext cx="15716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5" y="5195123"/>
            <a:ext cx="157162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5989489" y="3157855"/>
            <a:ext cx="88582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10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fraction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71" name="Elbow Connector 70"/>
          <p:cNvCxnSpPr/>
          <p:nvPr/>
        </p:nvCxnSpPr>
        <p:spPr>
          <a:xfrm>
            <a:off x="1449874" y="1931670"/>
            <a:ext cx="3984625" cy="120650"/>
          </a:xfrm>
          <a:prstGeom prst="bentConnector3">
            <a:avLst>
              <a:gd name="adj1" fmla="val 4047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/>
          <p:nvPr/>
        </p:nvCxnSpPr>
        <p:spPr>
          <a:xfrm>
            <a:off x="6263174" y="3656965"/>
            <a:ext cx="2767965" cy="128905"/>
          </a:xfrm>
          <a:prstGeom prst="bentConnector3">
            <a:avLst>
              <a:gd name="adj1" fmla="val 6932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/>
          <p:nvPr/>
        </p:nvCxnSpPr>
        <p:spPr>
          <a:xfrm>
            <a:off x="1078399" y="5839460"/>
            <a:ext cx="4459605" cy="12065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/>
          <p:nvPr/>
        </p:nvCxnSpPr>
        <p:spPr>
          <a:xfrm>
            <a:off x="7021999" y="5839460"/>
            <a:ext cx="2000885" cy="7747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2"/>
          <p:cNvSpPr txBox="1">
            <a:spLocks noChangeArrowheads="1"/>
          </p:cNvSpPr>
          <p:nvPr/>
        </p:nvSpPr>
        <p:spPr bwMode="auto">
          <a:xfrm>
            <a:off x="3269615" y="1833245"/>
            <a:ext cx="239776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100" b="1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Whole Number and Functions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6" name="Text Box 2"/>
          <p:cNvSpPr txBox="1">
            <a:spLocks noChangeArrowheads="1"/>
          </p:cNvSpPr>
          <p:nvPr/>
        </p:nvSpPr>
        <p:spPr bwMode="auto">
          <a:xfrm>
            <a:off x="1113324" y="5856605"/>
            <a:ext cx="20351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GB" sz="1100" b="1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Measure and Shape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6366679" y="3646170"/>
            <a:ext cx="158686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100" b="1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Parts of a whole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6802289" y="5842635"/>
            <a:ext cx="158686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100" b="1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Handling Data</a:t>
            </a:r>
            <a:endParaRPr lang="en-GB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371108" y="755915"/>
            <a:ext cx="6306723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effectLst/>
                <a:latin typeface="Line Printer (PC)"/>
                <a:ea typeface="Calibri"/>
                <a:cs typeface="Times New Roman"/>
              </a:rPr>
              <a:t>Course Content:  Choose your  topic …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" y="1507923"/>
            <a:ext cx="324111" cy="492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28" y="50862"/>
            <a:ext cx="2766391" cy="70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5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8" name="Picture 4" descr="http://cdn.physorg.com/newman/gfx/news/hires/2012/1-nereidummon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  <a14:imgEffect>
                      <a14:brightnessContrast brigh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6" y="1468493"/>
            <a:ext cx="8779108" cy="43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Practice – word problems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1"/>
            <a:ext cx="1050641" cy="1550747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61986" y="1550748"/>
            <a:ext cx="855848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Impact" pitchFamily="34" charset="0"/>
              </a:rPr>
              <a:t>Q1)  Two suitcases were weighed before a flight, 37.2kg and 15.07kg.  What is the total of the two suitcases?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Q2)  The rainfall in the UK was 3 times greater than in France.  Three point five two inches fell in the UK.  How much fell in France?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Q3)  A carpet roll has a circumference of  7.2 metres and is folded round 20 times.  Find the total length of the roll.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Q4)  A runner ran a race in 42.782 seconds, then 42.6153 seconds on the following attempt.  How much faster was she?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Q5)  A wage is paid at ‘time and a half’ (x1.5).  The normal hourly wage should be £7.50.  What is the new hourly wage at time and a half</a:t>
            </a:r>
          </a:p>
          <a:p>
            <a:endParaRPr lang="en-GB" sz="1600" dirty="0">
              <a:latin typeface="Impact" pitchFamily="34" charset="0"/>
            </a:endParaRPr>
          </a:p>
          <a:p>
            <a:r>
              <a:rPr lang="en-GB" sz="1600" dirty="0">
                <a:latin typeface="Impact" pitchFamily="34" charset="0"/>
              </a:rPr>
              <a:t>Q6)  The gravity on Mars is 3.711 metres per second.  On Earth it is 9.8 metres per second.  By how many times less is the gravity on Mars?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5701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5" y="5828842"/>
            <a:ext cx="8836909" cy="69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6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Practice – Making it Functional 1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161111" y="1133237"/>
            <a:ext cx="8854806" cy="5345916"/>
            <a:chOff x="3274536" y="1289754"/>
            <a:chExt cx="5506770" cy="4803631"/>
          </a:xfrm>
        </p:grpSpPr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BB</a:t>
              </a: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93" y="552356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5448" y="1894225"/>
            <a:ext cx="6533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Impact" pitchFamily="34" charset="0"/>
              </a:rPr>
              <a:t>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78510" y="1829892"/>
            <a:ext cx="257175" cy="108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30" y="1414895"/>
            <a:ext cx="8244407" cy="475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1448688"/>
            <a:ext cx="1742671" cy="255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4004046"/>
            <a:ext cx="1742671" cy="247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19" y="5877272"/>
            <a:ext cx="7050275" cy="58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7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9683" y="1294480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5" y="1572649"/>
            <a:ext cx="8836909" cy="50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Practice – Making it Functional 2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93" y="552356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269803" y="1212596"/>
            <a:ext cx="6585267" cy="41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Use the information on the previous page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0" y="1988840"/>
            <a:ext cx="8060594" cy="442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6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9683" y="1294480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5" y="1572649"/>
            <a:ext cx="8836909" cy="50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Lesson: Practice – Making it Functional 3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93" y="552356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269803" y="1212596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Use the information on the previous pages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6" y="1752109"/>
            <a:ext cx="8493878" cy="464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12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Snip Single Corner Rectangle 13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TOPIC ANSWERS 1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90503"/>
            <a:ext cx="531638" cy="44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9512" y="1556791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i="1" dirty="0">
              <a:latin typeface="Britannic Bol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179512" y="1591978"/>
            <a:ext cx="8640961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>
              <a:latin typeface="Impact" pitchFamily="34" charset="0"/>
            </a:endParaRPr>
          </a:p>
          <a:p>
            <a:r>
              <a:rPr lang="en-GB" sz="1200" dirty="0">
                <a:latin typeface="Impact" pitchFamily="34" charset="0"/>
              </a:rPr>
              <a:t>Block 1  </a:t>
            </a:r>
          </a:p>
          <a:p>
            <a:endParaRPr lang="en-GB" sz="1200" dirty="0">
              <a:latin typeface="Impact" pitchFamily="34" charset="0"/>
            </a:endParaRPr>
          </a:p>
          <a:p>
            <a:pPr marL="228600" indent="-228600">
              <a:buAutoNum type="arabicParenR"/>
            </a:pPr>
            <a:r>
              <a:rPr lang="en-GB" sz="1200" dirty="0">
                <a:latin typeface="Impact" pitchFamily="34" charset="0"/>
              </a:rPr>
              <a:t>0.2</a:t>
            </a:r>
          </a:p>
          <a:p>
            <a:pPr marL="228600" indent="-228600">
              <a:buAutoNum type="arabicParenR"/>
            </a:pPr>
            <a:r>
              <a:rPr lang="en-GB" sz="1200" dirty="0">
                <a:latin typeface="Impact" pitchFamily="34" charset="0"/>
              </a:rPr>
              <a:t>1.04</a:t>
            </a:r>
          </a:p>
          <a:p>
            <a:pPr marL="228600" indent="-228600">
              <a:buAutoNum type="arabicParenR" startAt="3"/>
            </a:pPr>
            <a:r>
              <a:rPr lang="en-GB" sz="1200" dirty="0">
                <a:latin typeface="Impact" pitchFamily="34" charset="0"/>
              </a:rPr>
              <a:t>1.1</a:t>
            </a:r>
          </a:p>
          <a:p>
            <a:pPr marL="228600" indent="-228600">
              <a:buAutoNum type="arabicParenR" startAt="3"/>
            </a:pPr>
            <a:r>
              <a:rPr lang="en-GB" sz="1200" dirty="0">
                <a:latin typeface="Impact" pitchFamily="34" charset="0"/>
              </a:rPr>
              <a:t>Unit,  1/10,  1/100    thousandth</a:t>
            </a:r>
          </a:p>
          <a:p>
            <a:endParaRPr lang="en-GB" sz="1200" dirty="0">
              <a:latin typeface="Impact" pitchFamily="34" charset="0"/>
            </a:endParaRPr>
          </a:p>
          <a:p>
            <a:r>
              <a:rPr lang="en-GB" sz="1200" dirty="0">
                <a:latin typeface="Impact" pitchFamily="34" charset="0"/>
              </a:rPr>
              <a:t>Block 2 </a:t>
            </a:r>
          </a:p>
          <a:p>
            <a:pPr marL="228600" indent="-228600">
              <a:buAutoNum type="arabicParenR" startAt="5"/>
            </a:pPr>
            <a:r>
              <a:rPr lang="en-GB" sz="1200" dirty="0">
                <a:latin typeface="Impact" pitchFamily="34" charset="0"/>
              </a:rPr>
              <a:t>5.16</a:t>
            </a:r>
          </a:p>
          <a:p>
            <a:pPr marL="228600" indent="-228600">
              <a:buAutoNum type="arabicParenR" startAt="5"/>
            </a:pPr>
            <a:r>
              <a:rPr lang="en-GB" sz="1200" dirty="0">
                <a:latin typeface="Impact" pitchFamily="34" charset="0"/>
              </a:rPr>
              <a:t>2.647</a:t>
            </a:r>
          </a:p>
          <a:p>
            <a:pPr marL="228600" indent="-228600">
              <a:buAutoNum type="arabicParenR" startAt="5"/>
            </a:pPr>
            <a:r>
              <a:rPr lang="en-GB" sz="1200" dirty="0">
                <a:latin typeface="Impact" pitchFamily="34" charset="0"/>
              </a:rPr>
              <a:t>£10.40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latin typeface="Impact" pitchFamily="34" charset="0"/>
              </a:rPr>
              <a:t>£2.085M 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latin typeface="Impact" pitchFamily="34" charset="0"/>
              </a:rPr>
              <a:t>26.33 seconds 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latin typeface="Impact" pitchFamily="34" charset="0"/>
              </a:rPr>
              <a:t>£7.37K  </a:t>
            </a:r>
          </a:p>
          <a:p>
            <a:pPr marL="228600" indent="-228600">
              <a:buAutoNum type="arabicParenR" startAt="11"/>
            </a:pPr>
            <a:r>
              <a:rPr lang="en-GB" sz="1200" dirty="0">
                <a:latin typeface="Impact" pitchFamily="34" charset="0"/>
              </a:rPr>
              <a:t>14.7</a:t>
            </a:r>
          </a:p>
          <a:p>
            <a:r>
              <a:rPr lang="en-GB" sz="1200" dirty="0">
                <a:latin typeface="Impact" pitchFamily="34" charset="0"/>
              </a:rPr>
              <a:t>12)  500</a:t>
            </a:r>
          </a:p>
          <a:p>
            <a:endParaRPr lang="en-GB" sz="1200" dirty="0">
              <a:latin typeface="Impact" pitchFamily="34" charset="0"/>
            </a:endParaRPr>
          </a:p>
          <a:p>
            <a:r>
              <a:rPr lang="en-GB" sz="1200" dirty="0">
                <a:latin typeface="Impact" pitchFamily="34" charset="0"/>
              </a:rPr>
              <a:t>Block 3</a:t>
            </a:r>
          </a:p>
          <a:p>
            <a:r>
              <a:rPr lang="en-GB" sz="1200" dirty="0">
                <a:latin typeface="Impact" pitchFamily="34" charset="0"/>
              </a:rPr>
              <a:t>13) 0.02382</a:t>
            </a:r>
          </a:p>
          <a:p>
            <a:r>
              <a:rPr lang="en-GB" sz="1200" dirty="0">
                <a:latin typeface="Impact" pitchFamily="34" charset="0"/>
              </a:rPr>
              <a:t>14) -1.658</a:t>
            </a:r>
          </a:p>
          <a:p>
            <a:r>
              <a:rPr lang="en-GB" sz="1200" dirty="0">
                <a:latin typeface="Impact" pitchFamily="34" charset="0"/>
              </a:rPr>
              <a:t>15) 18.443</a:t>
            </a:r>
          </a:p>
          <a:p>
            <a:r>
              <a:rPr lang="en-GB" sz="1200" dirty="0">
                <a:latin typeface="Impact" pitchFamily="34" charset="0"/>
              </a:rPr>
              <a:t>16) 0.0081006</a:t>
            </a:r>
          </a:p>
          <a:p>
            <a:r>
              <a:rPr lang="en-GB" sz="1200" dirty="0">
                <a:latin typeface="Impact" pitchFamily="34" charset="0"/>
              </a:rPr>
              <a:t>17)  3.7 to 1dp</a:t>
            </a: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  <a:p>
            <a:endParaRPr lang="en-GB" sz="1200" dirty="0">
              <a:latin typeface="Impact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11760" y="1567619"/>
            <a:ext cx="2952328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Impact" pitchFamily="34" charset="0"/>
              </a:rPr>
              <a:t>Write the following decimals</a:t>
            </a:r>
          </a:p>
          <a:p>
            <a:endParaRPr lang="en-GB" sz="1200" dirty="0">
              <a:latin typeface="Impact" pitchFamily="34" charset="0"/>
            </a:endParaRPr>
          </a:p>
          <a:p>
            <a:pPr marL="228600" indent="-228600">
              <a:buAutoNum type="arabicParenR"/>
            </a:pPr>
            <a:r>
              <a:rPr lang="en-GB" sz="1200" dirty="0">
                <a:latin typeface="Impact" pitchFamily="34" charset="0"/>
              </a:rPr>
              <a:t>    0.2</a:t>
            </a:r>
          </a:p>
          <a:p>
            <a:pPr marL="342900" indent="-342900">
              <a:buAutoNum type="arabicParenR"/>
            </a:pPr>
            <a:r>
              <a:rPr lang="en-GB" sz="1200" dirty="0">
                <a:latin typeface="Impact" pitchFamily="34" charset="0"/>
              </a:rPr>
              <a:t>1.03</a:t>
            </a:r>
          </a:p>
          <a:p>
            <a:pPr marL="342900" indent="-342900">
              <a:buAutoNum type="arabicParenR"/>
            </a:pPr>
            <a:r>
              <a:rPr lang="en-GB" sz="1200" dirty="0">
                <a:latin typeface="Impact" pitchFamily="34" charset="0"/>
              </a:rPr>
              <a:t>0.97</a:t>
            </a:r>
          </a:p>
          <a:p>
            <a:pPr marL="342900" indent="-342900">
              <a:buAutoNum type="arabicParenR"/>
            </a:pPr>
            <a:r>
              <a:rPr lang="en-GB" sz="1200" dirty="0">
                <a:latin typeface="Impact" pitchFamily="34" charset="0"/>
              </a:rPr>
              <a:t>18.19</a:t>
            </a:r>
          </a:p>
          <a:p>
            <a:pPr marL="342900" indent="-342900">
              <a:buAutoNum type="arabicParenR"/>
            </a:pPr>
            <a:r>
              <a:rPr lang="en-GB" sz="1200" dirty="0">
                <a:latin typeface="Impact" pitchFamily="34" charset="0"/>
              </a:rPr>
              <a:t>3.204</a:t>
            </a:r>
            <a:endParaRPr lang="en-GB" sz="1100" dirty="0">
              <a:latin typeface="Impact" pitchFamily="34" charset="0"/>
            </a:endParaRPr>
          </a:p>
          <a:p>
            <a:pPr marL="342900" indent="-342900">
              <a:buAutoNum type="arabicParenR"/>
            </a:pPr>
            <a:r>
              <a:rPr lang="en-GB" sz="1200" dirty="0">
                <a:latin typeface="Impact" pitchFamily="34" charset="0"/>
              </a:rPr>
              <a:t>0.08</a:t>
            </a:r>
          </a:p>
          <a:p>
            <a:pPr marL="342900" indent="-342900">
              <a:buAutoNum type="arabicParenR"/>
            </a:pPr>
            <a:endParaRPr lang="en-GB" sz="1200" dirty="0">
              <a:latin typeface="Impact" pitchFamily="34" charset="0"/>
            </a:endParaRPr>
          </a:p>
          <a:p>
            <a:r>
              <a:rPr lang="en-GB" sz="1200" dirty="0">
                <a:latin typeface="Impact" pitchFamily="34" charset="0"/>
              </a:rPr>
              <a:t>Order the following decimals</a:t>
            </a:r>
          </a:p>
          <a:p>
            <a:r>
              <a:rPr lang="en-GB" sz="1200" dirty="0">
                <a:latin typeface="Impact" pitchFamily="34" charset="0"/>
              </a:rPr>
              <a:t>High to low</a:t>
            </a:r>
          </a:p>
          <a:p>
            <a:r>
              <a:rPr lang="en-GB" sz="1200" dirty="0">
                <a:latin typeface="Impact" pitchFamily="34" charset="0"/>
              </a:rPr>
              <a:t>7)     0.2    0.02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latin typeface="Impact" pitchFamily="34" charset="0"/>
              </a:rPr>
              <a:t>3.01    1.303  1.013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latin typeface="Impact" pitchFamily="34" charset="0"/>
              </a:rPr>
              <a:t>47.0    7.04   4.07  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latin typeface="Impact" pitchFamily="34" charset="0"/>
              </a:rPr>
              <a:t>0.3040    0.0304    0.0034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latin typeface="Impact" pitchFamily="34" charset="0"/>
              </a:rPr>
              <a:t>6.303K  6.3K    6.03K   3.66K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latin typeface="Impact" pitchFamily="34" charset="0"/>
              </a:rPr>
              <a:t>0.848   0.4808  0.07848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latin typeface="Impact" pitchFamily="34" charset="0"/>
              </a:rPr>
              <a:t>1601M   0.016B   10.06M</a:t>
            </a:r>
          </a:p>
          <a:p>
            <a:pPr marL="228600" indent="-228600">
              <a:buAutoNum type="arabicParenR" startAt="8"/>
            </a:pPr>
            <a:r>
              <a:rPr lang="en-GB" sz="1200" dirty="0">
                <a:latin typeface="Impact" pitchFamily="34" charset="0"/>
              </a:rPr>
              <a:t> 8.43B  1.022B  0.542B</a:t>
            </a:r>
          </a:p>
          <a:p>
            <a:pPr marL="228600" indent="-228600">
              <a:buAutoNum type="arabicParenR" startAt="8"/>
            </a:pPr>
            <a:endParaRPr lang="en-GB" sz="1200" dirty="0">
              <a:latin typeface="Impact" pitchFamily="34" charset="0"/>
            </a:endParaRPr>
          </a:p>
          <a:p>
            <a:r>
              <a:rPr lang="en-GB" sz="1200" dirty="0">
                <a:latin typeface="Impact" pitchFamily="34" charset="0"/>
              </a:rPr>
              <a:t>Add the following decimals</a:t>
            </a:r>
          </a:p>
          <a:p>
            <a:pPr marL="228600" indent="-228600">
              <a:buAutoNum type="arabicParenR" startAt="15"/>
            </a:pPr>
            <a:r>
              <a:rPr lang="en-GB" sz="1200" dirty="0">
                <a:latin typeface="Impact" pitchFamily="34" charset="0"/>
              </a:rPr>
              <a:t>  7.7</a:t>
            </a:r>
          </a:p>
          <a:p>
            <a:pPr marL="228600" indent="-228600">
              <a:buAutoNum type="arabicParenR" startAt="15"/>
            </a:pPr>
            <a:r>
              <a:rPr lang="en-GB" sz="1200" dirty="0">
                <a:latin typeface="Impact" pitchFamily="34" charset="0"/>
              </a:rPr>
              <a:t>  0.9</a:t>
            </a:r>
          </a:p>
          <a:p>
            <a:pPr marL="228600" indent="-228600">
              <a:buAutoNum type="arabicParenR" startAt="15"/>
            </a:pPr>
            <a:r>
              <a:rPr lang="en-GB" sz="1200" dirty="0">
                <a:latin typeface="Impact" pitchFamily="34" charset="0"/>
              </a:rPr>
              <a:t>  1.98</a:t>
            </a:r>
          </a:p>
          <a:p>
            <a:pPr marL="228600" indent="-228600">
              <a:buAutoNum type="arabicParenR" startAt="15"/>
            </a:pPr>
            <a:r>
              <a:rPr lang="en-GB" sz="1200" dirty="0">
                <a:latin typeface="Impact" pitchFamily="34" charset="0"/>
              </a:rPr>
              <a:t>  9.43</a:t>
            </a:r>
          </a:p>
          <a:p>
            <a:pPr marL="228600" indent="-228600">
              <a:buAutoNum type="arabicParenR" startAt="15"/>
            </a:pPr>
            <a:r>
              <a:rPr lang="en-GB" sz="1200" dirty="0">
                <a:latin typeface="Impact" pitchFamily="34" charset="0"/>
              </a:rPr>
              <a:t>  0.03917</a:t>
            </a:r>
          </a:p>
          <a:p>
            <a:pPr marL="228600" indent="-228600">
              <a:buAutoNum type="arabicParenR" startAt="8"/>
            </a:pPr>
            <a:endParaRPr lang="en-GB" sz="1200" dirty="0">
              <a:solidFill>
                <a:schemeClr val="accent4">
                  <a:lumMod val="75000"/>
                </a:schemeClr>
              </a:solidFill>
              <a:latin typeface="Impact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44008" y="1550791"/>
            <a:ext cx="29523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R" startAt="20"/>
            </a:pPr>
            <a:r>
              <a:rPr lang="en-GB" sz="1200" dirty="0">
                <a:latin typeface="Impact" pitchFamily="34" charset="0"/>
              </a:rPr>
              <a:t>  -7.2</a:t>
            </a:r>
          </a:p>
          <a:p>
            <a:pPr marL="228600" indent="-228600">
              <a:buAutoNum type="arabicParenR" startAt="20"/>
            </a:pPr>
            <a:r>
              <a:rPr lang="en-GB" sz="1200" dirty="0">
                <a:latin typeface="Impact" pitchFamily="34" charset="0"/>
              </a:rPr>
              <a:t> 11.3 M</a:t>
            </a:r>
          </a:p>
          <a:p>
            <a:pPr marL="228600" indent="-228600">
              <a:buAutoNum type="arabicParenR" startAt="20"/>
            </a:pPr>
            <a:r>
              <a:rPr lang="en-GB" sz="1200" dirty="0">
                <a:latin typeface="Impact" pitchFamily="34" charset="0"/>
              </a:rPr>
              <a:t>  2.323 B</a:t>
            </a:r>
          </a:p>
          <a:p>
            <a:pPr marL="228600" indent="-228600">
              <a:buAutoNum type="arabicParenR" startAt="20"/>
            </a:pPr>
            <a:endParaRPr lang="en-GB" sz="1200" dirty="0">
              <a:latin typeface="Impact" pitchFamily="34" charset="0"/>
            </a:endParaRPr>
          </a:p>
          <a:p>
            <a:r>
              <a:rPr lang="en-GB" sz="1200" dirty="0">
                <a:latin typeface="Impact" pitchFamily="34" charset="0"/>
              </a:rPr>
              <a:t>Subtract the following decimals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latin typeface="Impact" pitchFamily="34" charset="0"/>
              </a:rPr>
              <a:t>  4.6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latin typeface="Impact" pitchFamily="34" charset="0"/>
              </a:rPr>
              <a:t>  12.48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latin typeface="Impact" pitchFamily="34" charset="0"/>
              </a:rPr>
              <a:t>  1.118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latin typeface="Impact" pitchFamily="34" charset="0"/>
              </a:rPr>
              <a:t>  0.0007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latin typeface="Impact" pitchFamily="34" charset="0"/>
              </a:rPr>
              <a:t> 0.2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latin typeface="Impact" pitchFamily="34" charset="0"/>
              </a:rPr>
              <a:t>  0.71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latin typeface="Impact" pitchFamily="34" charset="0"/>
              </a:rPr>
              <a:t>  1.89 K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latin typeface="Impact" pitchFamily="34" charset="0"/>
              </a:rPr>
              <a:t>  4.545 M</a:t>
            </a:r>
          </a:p>
          <a:p>
            <a:pPr marL="228600" indent="-228600">
              <a:buAutoNum type="arabicParenR" startAt="23"/>
            </a:pPr>
            <a:r>
              <a:rPr lang="en-GB" sz="1200" dirty="0">
                <a:latin typeface="Impact" pitchFamily="34" charset="0"/>
              </a:rPr>
              <a:t>  19.06 B</a:t>
            </a:r>
          </a:p>
          <a:p>
            <a:pPr marL="228600" indent="-228600">
              <a:buAutoNum type="arabicParenR" startAt="23"/>
            </a:pPr>
            <a:endParaRPr lang="en-GB" sz="1200" dirty="0">
              <a:latin typeface="Impact" pitchFamily="34" charset="0"/>
            </a:endParaRPr>
          </a:p>
          <a:p>
            <a:r>
              <a:rPr lang="en-GB" sz="1200" dirty="0">
                <a:latin typeface="Impact" pitchFamily="34" charset="0"/>
              </a:rPr>
              <a:t>Multiply the following decimals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latin typeface="Impact" pitchFamily="34" charset="0"/>
              </a:rPr>
              <a:t>  2.1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latin typeface="Impact" pitchFamily="34" charset="0"/>
              </a:rPr>
              <a:t>   3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latin typeface="Impact" pitchFamily="34" charset="0"/>
              </a:rPr>
              <a:t>  15.54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latin typeface="Impact" pitchFamily="34" charset="0"/>
              </a:rPr>
              <a:t>  2.68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latin typeface="Impact" pitchFamily="34" charset="0"/>
              </a:rPr>
              <a:t>  110.55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latin typeface="Impact" pitchFamily="34" charset="0"/>
              </a:rPr>
              <a:t>  34.447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latin typeface="Impact" pitchFamily="34" charset="0"/>
              </a:rPr>
              <a:t>  3.552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latin typeface="Impact" pitchFamily="34" charset="0"/>
              </a:rPr>
              <a:t>  13.8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latin typeface="Impact" pitchFamily="34" charset="0"/>
              </a:rPr>
              <a:t>  0.54 K</a:t>
            </a:r>
          </a:p>
          <a:p>
            <a:pPr marL="228600" indent="-228600">
              <a:buAutoNum type="arabicParenR" startAt="32"/>
            </a:pPr>
            <a:r>
              <a:rPr lang="en-GB" sz="1200" dirty="0">
                <a:latin typeface="Impact" pitchFamily="34" charset="0"/>
              </a:rPr>
              <a:t>  241.536 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04248" y="1582494"/>
            <a:ext cx="29523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Impact" pitchFamily="34" charset="0"/>
              </a:rPr>
              <a:t>Divide these decimals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latin typeface="Impact" pitchFamily="34" charset="0"/>
              </a:rPr>
              <a:t>  50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latin typeface="Impact" pitchFamily="34" charset="0"/>
              </a:rPr>
              <a:t>  0.2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latin typeface="Impact" pitchFamily="34" charset="0"/>
              </a:rPr>
              <a:t>  0.3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latin typeface="Impact" pitchFamily="34" charset="0"/>
              </a:rPr>
              <a:t>  4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latin typeface="Impact" pitchFamily="34" charset="0"/>
              </a:rPr>
              <a:t>  1.33.3…..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latin typeface="Impact" pitchFamily="34" charset="0"/>
              </a:rPr>
              <a:t>  -0.5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latin typeface="Impact" pitchFamily="34" charset="0"/>
              </a:rPr>
              <a:t>  0.5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latin typeface="Impact" pitchFamily="34" charset="0"/>
              </a:rPr>
              <a:t>  -20</a:t>
            </a:r>
          </a:p>
          <a:p>
            <a:pPr marL="228600" indent="-228600">
              <a:buAutoNum type="arabicParenR" startAt="42"/>
            </a:pPr>
            <a:r>
              <a:rPr lang="en-GB" sz="1200" dirty="0">
                <a:latin typeface="Impact" pitchFamily="34" charset="0"/>
              </a:rPr>
              <a:t>  33.35</a:t>
            </a:r>
          </a:p>
          <a:p>
            <a:pPr marL="228600" indent="-228600">
              <a:buAutoNum type="arabicParenR" startAt="51"/>
            </a:pPr>
            <a:r>
              <a:rPr lang="en-GB" sz="1200" dirty="0">
                <a:latin typeface="Impact" pitchFamily="34" charset="0"/>
              </a:rPr>
              <a:t> -200</a:t>
            </a:r>
          </a:p>
          <a:p>
            <a:pPr marL="228600" indent="-228600">
              <a:buAutoNum type="arabicParenR" startAt="51"/>
            </a:pPr>
            <a:r>
              <a:rPr lang="en-GB" sz="1200" dirty="0">
                <a:latin typeface="Impact" pitchFamily="34" charset="0"/>
              </a:rPr>
              <a:t>  -0.3</a:t>
            </a:r>
          </a:p>
          <a:p>
            <a:pPr marL="228600" indent="-228600">
              <a:buAutoNum type="arabicParenR" startAt="51"/>
            </a:pPr>
            <a:r>
              <a:rPr lang="en-GB" sz="1200" dirty="0">
                <a:latin typeface="Impact" pitchFamily="34" charset="0"/>
              </a:rPr>
              <a:t>  2.3 B</a:t>
            </a:r>
          </a:p>
          <a:p>
            <a:pPr marL="228600" indent="-228600">
              <a:buAutoNum type="arabicParenR" startAt="51"/>
            </a:pPr>
            <a:endParaRPr lang="en-GB" sz="1200" dirty="0">
              <a:latin typeface="Impact" pitchFamily="34" charset="0"/>
            </a:endParaRPr>
          </a:p>
          <a:p>
            <a:r>
              <a:rPr lang="en-GB" sz="1200" dirty="0">
                <a:latin typeface="Impact" pitchFamily="34" charset="0"/>
              </a:rPr>
              <a:t>Round the following decimals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latin typeface="Impact" pitchFamily="34" charset="0"/>
              </a:rPr>
              <a:t>  1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latin typeface="Impact" pitchFamily="34" charset="0"/>
              </a:rPr>
              <a:t>   5.4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latin typeface="Impact" pitchFamily="34" charset="0"/>
              </a:rPr>
              <a:t>   14.1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latin typeface="Impact" pitchFamily="34" charset="0"/>
              </a:rPr>
              <a:t>   2.05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latin typeface="Impact" pitchFamily="34" charset="0"/>
              </a:rPr>
              <a:t>   14.56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latin typeface="Impact" pitchFamily="34" charset="0"/>
              </a:rPr>
              <a:t>   -0.033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latin typeface="Impact" pitchFamily="34" charset="0"/>
              </a:rPr>
              <a:t>   8.406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latin typeface="Impact" pitchFamily="34" charset="0"/>
              </a:rPr>
              <a:t>   0.419 M</a:t>
            </a:r>
          </a:p>
          <a:p>
            <a:pPr marL="228600" indent="-228600">
              <a:buAutoNum type="arabicParenR" startAt="54"/>
            </a:pPr>
            <a:r>
              <a:rPr lang="en-GB" sz="1200" dirty="0">
                <a:latin typeface="Impact" pitchFamily="34" charset="0"/>
              </a:rPr>
              <a:t>   8.0946 B</a:t>
            </a:r>
          </a:p>
        </p:txBody>
      </p:sp>
    </p:spTree>
    <p:extLst>
      <p:ext uri="{BB962C8B-B14F-4D97-AF65-F5344CB8AC3E}">
        <p14:creationId xmlns:p14="http://schemas.microsoft.com/office/powerpoint/2010/main" val="9906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Snip Single Corner Rectangle 13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  <a14:imgEffect>
                      <a14:brightnessContrast brigh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2" y="1449443"/>
            <a:ext cx="8839033" cy="502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TOPIC ANSWERS 2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90503"/>
            <a:ext cx="531638" cy="44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9512" y="1556791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i="1" dirty="0">
              <a:latin typeface="Britannic Bol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0694" y="1758622"/>
            <a:ext cx="87170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Impact" pitchFamily="34" charset="0"/>
              </a:rPr>
              <a:t>Word Problems - ANSWERS</a:t>
            </a:r>
          </a:p>
          <a:p>
            <a:endParaRPr lang="en-GB" sz="2400" dirty="0">
              <a:latin typeface="Impact" pitchFamily="34" charset="0"/>
            </a:endParaRPr>
          </a:p>
          <a:p>
            <a:r>
              <a:rPr lang="en-GB" sz="2400" dirty="0">
                <a:latin typeface="Impact" pitchFamily="34" charset="0"/>
              </a:rPr>
              <a:t>Q1)   52.27 kg </a:t>
            </a:r>
          </a:p>
          <a:p>
            <a:r>
              <a:rPr lang="en-GB" sz="2400" dirty="0">
                <a:latin typeface="Impact" pitchFamily="34" charset="0"/>
              </a:rPr>
              <a:t>Q2)  1.17.. inches</a:t>
            </a:r>
          </a:p>
          <a:p>
            <a:r>
              <a:rPr lang="en-GB" sz="2400" dirty="0">
                <a:latin typeface="Impact" pitchFamily="34" charset="0"/>
              </a:rPr>
              <a:t>Q3)  144 metres</a:t>
            </a:r>
          </a:p>
          <a:p>
            <a:endParaRPr lang="en-GB" sz="2400" dirty="0">
              <a:latin typeface="Impact" pitchFamily="34" charset="0"/>
            </a:endParaRPr>
          </a:p>
          <a:p>
            <a:r>
              <a:rPr lang="en-GB" sz="2400" dirty="0">
                <a:latin typeface="Impact" pitchFamily="34" charset="0"/>
              </a:rPr>
              <a:t>Q4)   0.1667 seconds faster</a:t>
            </a:r>
          </a:p>
          <a:p>
            <a:r>
              <a:rPr lang="en-GB" sz="2400" dirty="0">
                <a:latin typeface="Impact" pitchFamily="34" charset="0"/>
              </a:rPr>
              <a:t>Q5)   £11.25</a:t>
            </a:r>
          </a:p>
          <a:p>
            <a:r>
              <a:rPr lang="en-GB" sz="2400" dirty="0">
                <a:latin typeface="Impact" pitchFamily="34" charset="0"/>
              </a:rPr>
              <a:t>Q6)    2.64… times less   (take Earths and divide by Mars , 9.8 / 3.711)</a:t>
            </a:r>
          </a:p>
        </p:txBody>
      </p:sp>
    </p:spTree>
    <p:extLst>
      <p:ext uri="{BB962C8B-B14F-4D97-AF65-F5344CB8AC3E}">
        <p14:creationId xmlns:p14="http://schemas.microsoft.com/office/powerpoint/2010/main" val="2395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Snip Single Corner Rectangle 13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TOPIC ANSWERS 3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90503"/>
            <a:ext cx="531638" cy="44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9512" y="1556791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i="1" dirty="0">
              <a:latin typeface="Britannic Bol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/>
          <p:cNvSpPr>
            <a:spLocks noGrp="1"/>
          </p:cNvSpPr>
          <p:nvPr/>
        </p:nvSpPr>
        <p:spPr>
          <a:xfrm>
            <a:off x="238319" y="1753103"/>
            <a:ext cx="4909745" cy="2395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1. a) £14.10 + £23 .60 = </a:t>
            </a:r>
            <a:r>
              <a:rPr lang="en-GB" sz="2000" b="1" u="sng" dirty="0"/>
              <a:t>£37.60</a:t>
            </a:r>
          </a:p>
          <a:p>
            <a:endParaRPr lang="en-GB" sz="2000" b="1" u="sng" dirty="0"/>
          </a:p>
          <a:p>
            <a:r>
              <a:rPr lang="en-GB" sz="2000" dirty="0"/>
              <a:t>    b) £50 - £37.60 = </a:t>
            </a:r>
            <a:r>
              <a:rPr lang="en-GB" sz="2000" b="1" u="sng" dirty="0"/>
              <a:t>£12.40</a:t>
            </a:r>
          </a:p>
          <a:p>
            <a:endParaRPr lang="en-GB" sz="2000" b="1" u="sng" dirty="0"/>
          </a:p>
          <a:p>
            <a:r>
              <a:rPr lang="en-GB" sz="2000" dirty="0"/>
              <a:t>    c) Eyelash tint = 30 minutes, so can fit in 2 per hour at  £11.50. £11.50 x     2 =  </a:t>
            </a:r>
            <a:r>
              <a:rPr lang="en-GB" sz="2000" b="1" dirty="0"/>
              <a:t>£23</a:t>
            </a:r>
            <a:r>
              <a:rPr lang="en-GB" sz="2000" dirty="0"/>
              <a:t>. </a:t>
            </a:r>
          </a:p>
          <a:p>
            <a:r>
              <a:rPr lang="en-GB" sz="2000" dirty="0"/>
              <a:t>Eyebrow tint = 15 minutes, so can fit in 4 per hour at £8.35. </a:t>
            </a:r>
          </a:p>
          <a:p>
            <a:r>
              <a:rPr lang="en-GB" sz="2000" dirty="0"/>
              <a:t>£8.35 x 4 = </a:t>
            </a:r>
            <a:r>
              <a:rPr lang="en-GB" sz="2000" b="1" dirty="0"/>
              <a:t>£33.40.   £23 + £33.40 = </a:t>
            </a:r>
            <a:r>
              <a:rPr lang="en-GB" sz="2000" b="1" u="sng" dirty="0"/>
              <a:t>£56.40    </a:t>
            </a:r>
          </a:p>
          <a:p>
            <a:endParaRPr lang="en-GB" sz="2000" b="1" u="sng" dirty="0"/>
          </a:p>
          <a:p>
            <a:r>
              <a:rPr lang="en-GB" sz="2000" dirty="0"/>
              <a:t>  d)  £11.50 x 3 = £34.50.   £8.35 x 3 = £25.05. Total = £34.50 + £25.05 = </a:t>
            </a:r>
            <a:r>
              <a:rPr lang="en-GB" sz="2000" b="1" u="sng" dirty="0"/>
              <a:t>£59.55</a:t>
            </a:r>
          </a:p>
          <a:p>
            <a:r>
              <a:rPr lang="en-GB" sz="2000" dirty="0"/>
              <a:t>   e) Each person will pay £11.50 + £8.35 = </a:t>
            </a:r>
            <a:r>
              <a:rPr lang="en-GB" sz="2000" b="1" u="sng" dirty="0"/>
              <a:t>£19.85</a:t>
            </a:r>
            <a:r>
              <a:rPr lang="en-GB" sz="2000" dirty="0"/>
              <a:t>. It can also be worked out by dividing the total of £59.55 by 3. </a:t>
            </a:r>
          </a:p>
          <a:p>
            <a:endParaRPr lang="en-GB" sz="2000" b="1" u="sng" dirty="0"/>
          </a:p>
          <a:p>
            <a:endParaRPr lang="en-GB" sz="2000" b="1" u="sng" dirty="0"/>
          </a:p>
        </p:txBody>
      </p:sp>
      <p:sp>
        <p:nvSpPr>
          <p:cNvPr id="20" name="Content Placeholder 2"/>
          <p:cNvSpPr>
            <a:spLocks noGrp="1"/>
          </p:cNvSpPr>
          <p:nvPr/>
        </p:nvSpPr>
        <p:spPr>
          <a:xfrm>
            <a:off x="3685309" y="3861048"/>
            <a:ext cx="5194920" cy="24790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2. a) Body exfoliation costs £45 for 35 minutes. To work out the same proportional cost for an hour, multiply £45 by 60 and then divide by 35. Total = </a:t>
            </a:r>
            <a:r>
              <a:rPr lang="en-GB" sz="2000" b="1" u="sng" dirty="0"/>
              <a:t>£77.14.</a:t>
            </a:r>
          </a:p>
          <a:p>
            <a:r>
              <a:rPr lang="en-GB" sz="2400" dirty="0"/>
              <a:t>    b) </a:t>
            </a:r>
            <a:r>
              <a:rPr lang="en-GB" sz="2000" dirty="0"/>
              <a:t>£11.50/30 = £0.383</a:t>
            </a:r>
          </a:p>
          <a:p>
            <a:r>
              <a:rPr lang="en-GB" sz="2000" dirty="0"/>
              <a:t>           £8.35/15 = £0.557</a:t>
            </a:r>
          </a:p>
          <a:p>
            <a:r>
              <a:rPr lang="en-GB" sz="2000" dirty="0"/>
              <a:t>           £34.25/75 = £0.457</a:t>
            </a:r>
          </a:p>
          <a:p>
            <a:r>
              <a:rPr lang="en-GB" sz="2000" dirty="0"/>
              <a:t>           £14.10/25 = £0.564</a:t>
            </a:r>
          </a:p>
          <a:p>
            <a:r>
              <a:rPr lang="en-GB" sz="2000" dirty="0"/>
              <a:t>           £23.60/40 = £0.59</a:t>
            </a:r>
          </a:p>
          <a:p>
            <a:r>
              <a:rPr lang="en-GB" sz="2000" dirty="0"/>
              <a:t>           £12.15/10 = £1.215</a:t>
            </a:r>
          </a:p>
          <a:p>
            <a:r>
              <a:rPr lang="en-GB" sz="2000" dirty="0"/>
              <a:t>           £24.75/15 = £1.65</a:t>
            </a:r>
          </a:p>
          <a:p>
            <a:r>
              <a:rPr lang="en-GB" sz="2000" dirty="0"/>
              <a:t>           £45.00/35 = £1.286</a:t>
            </a:r>
          </a:p>
          <a:p>
            <a:r>
              <a:rPr lang="en-GB" sz="2000" dirty="0"/>
              <a:t>           £52.80/70 = £0.754</a:t>
            </a:r>
          </a:p>
          <a:p>
            <a:r>
              <a:rPr lang="en-GB" sz="2000" dirty="0"/>
              <a:t>           £77.95/100 = £0.78 </a:t>
            </a:r>
          </a:p>
          <a:p>
            <a:endParaRPr lang="en-GB" sz="2000" dirty="0"/>
          </a:p>
          <a:p>
            <a:r>
              <a:rPr lang="en-GB" sz="2000" dirty="0"/>
              <a:t>C) List the treatments in order of cost using the above calculations.</a:t>
            </a:r>
          </a:p>
          <a:p>
            <a:endParaRPr lang="en-GB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1"/>
            <a:ext cx="3096344" cy="216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9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2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End of Session Quiz  LEVEL 1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98472"/>
            <a:ext cx="541590" cy="53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5575" y="-386882"/>
            <a:ext cx="5096956" cy="882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6" y="1479301"/>
            <a:ext cx="7698821" cy="5985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8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92498" y="-340537"/>
            <a:ext cx="5152640" cy="87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52328" y="-2675248"/>
            <a:ext cx="1156225" cy="84599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End of Session Quiz LEVEL 2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98472"/>
            <a:ext cx="541590" cy="53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8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Snip Single Corner Rectangle 13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TOPIC ANSWERS 3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90503"/>
            <a:ext cx="531638" cy="44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9512" y="1556791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dirty="0">
              <a:latin typeface="Britannic Bold" pitchFamily="34" charset="0"/>
            </a:endParaRPr>
          </a:p>
          <a:p>
            <a:endParaRPr lang="en-GB" sz="1200" i="1" dirty="0">
              <a:latin typeface="Britannic Bol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9" y="1456341"/>
            <a:ext cx="4336990" cy="492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527224"/>
            <a:ext cx="3867584" cy="478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10743"/>
            <a:ext cx="936104" cy="53795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43" y="4025912"/>
            <a:ext cx="913304" cy="25856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353097"/>
            <a:ext cx="913304" cy="25856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0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191" y="1033462"/>
            <a:ext cx="9143489" cy="49958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00238"/>
            <a:ext cx="9157052" cy="87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0"/>
            <a:ext cx="9186863" cy="104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2180385" y="945794"/>
            <a:ext cx="6585267" cy="42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Topic Introduction  : </a:t>
            </a:r>
            <a:r>
              <a:rPr lang="en-GB" sz="2000" b="1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Decimal numbers 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255340" y="1272694"/>
            <a:ext cx="2300435" cy="4532570"/>
            <a:chOff x="1047256" y="2104390"/>
            <a:chExt cx="807933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7256" y="3113650"/>
              <a:ext cx="690091" cy="27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r>
                <a:rPr lang="en-GB" sz="2000" dirty="0">
                  <a:solidFill>
                    <a:schemeClr val="bg1"/>
                  </a:solidFill>
                  <a:effectLst/>
                  <a:latin typeface="Calibri"/>
                  <a:ea typeface="Calibri"/>
                  <a:cs typeface="Times New Roman"/>
                </a:rPr>
                <a:t>Decimal </a:t>
              </a:r>
            </a:p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r>
                <a:rPr lang="en-GB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rPr>
                <a:t>Numbers</a:t>
              </a:r>
              <a:endParaRPr lang="en-GB" sz="20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89754"/>
            <a:ext cx="6081514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5459" y="3700814"/>
            <a:ext cx="4386904" cy="39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nip Single Corner Rectangle 2"/>
          <p:cNvSpPr/>
          <p:nvPr/>
        </p:nvSpPr>
        <p:spPr>
          <a:xfrm>
            <a:off x="3098031" y="1706480"/>
            <a:ext cx="5683275" cy="4530832"/>
          </a:xfrm>
          <a:prstGeom prst="snip1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Diffused trans="74000" intensity="2"/>
                      </a14:imgEffect>
                      <a14:imgEffect>
                        <a14:colorTemperature colorTemp="8250"/>
                      </a14:imgEffect>
                      <a14:imgEffect>
                        <a14:saturation sat="227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flood" dir="t"/>
          </a:scene3d>
          <a:sp3d extrusionH="76200" prstMaterial="powder"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600" b="1" dirty="0">
                <a:solidFill>
                  <a:schemeClr val="tx1"/>
                </a:solidFill>
                <a:latin typeface="Candara" pitchFamily="34" charset="0"/>
              </a:rPr>
              <a:t>Just as fractions in the previous topic show a value which is part of a whole amount, ‘Decimals’ also show an amount that is part of one whole.  They differ though as decimal values are fractions but only fractions  that are multiples of ten.  So I could cut up a cake into ten pieces and have a ‘Tenth’ of it, this would be a fraction but would also be a decimal.</a:t>
            </a:r>
          </a:p>
          <a:p>
            <a:pPr algn="just"/>
            <a:endParaRPr lang="en-GB" sz="1600" b="1" dirty="0">
              <a:solidFill>
                <a:schemeClr val="tx1"/>
              </a:solidFill>
              <a:latin typeface="Candara" pitchFamily="34" charset="0"/>
            </a:endParaRPr>
          </a:p>
          <a:p>
            <a:pPr algn="just"/>
            <a:r>
              <a:rPr lang="en-GB" sz="1600" b="1" dirty="0">
                <a:solidFill>
                  <a:schemeClr val="tx1"/>
                </a:solidFill>
                <a:latin typeface="Candara" pitchFamily="34" charset="0"/>
              </a:rPr>
              <a:t>You will need to know your place values  well to be good at this topic so go back and review if you need.  The decimal point becomes a very important part of maths from here on so make sure you fully understand and practice this topic </a:t>
            </a:r>
            <a:r>
              <a:rPr lang="en-GB" sz="1600" b="1">
                <a:solidFill>
                  <a:schemeClr val="tx1"/>
                </a:solidFill>
                <a:latin typeface="Candara" pitchFamily="34" charset="0"/>
              </a:rPr>
              <a:t>before moving on.</a:t>
            </a:r>
          </a:p>
          <a:p>
            <a:pPr algn="just"/>
            <a:endParaRPr lang="en-GB" sz="1600" b="1" dirty="0">
              <a:solidFill>
                <a:schemeClr val="tx1"/>
              </a:solidFill>
              <a:latin typeface="Candara" pitchFamily="34" charset="0"/>
            </a:endParaRPr>
          </a:p>
          <a:p>
            <a:pPr algn="just"/>
            <a:r>
              <a:rPr lang="en-GB" sz="1600" b="1" dirty="0">
                <a:solidFill>
                  <a:schemeClr val="tx1"/>
                </a:solidFill>
                <a:latin typeface="Candara" pitchFamily="34" charset="0"/>
              </a:rPr>
              <a:t>Choose an icon to select where to start</a:t>
            </a:r>
          </a:p>
          <a:p>
            <a:pPr algn="just"/>
            <a:endParaRPr lang="en-GB" sz="16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endParaRPr lang="en-GB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33" y="1488370"/>
            <a:ext cx="28664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1128" y="605193"/>
            <a:ext cx="884135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b="1" dirty="0"/>
              <a:t> Home                     Warm up         Progress Check 1     Video/Discuss        Vocab / jobs           Lesson                   Activities          Quizzes      Topic Answers   Progress Check 2   Cont. Learning </a:t>
            </a:r>
          </a:p>
        </p:txBody>
      </p:sp>
      <p:pic>
        <p:nvPicPr>
          <p:cNvPr id="39" name="Picture 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780" y="104273"/>
            <a:ext cx="503651" cy="42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65" y="47571"/>
            <a:ext cx="618810" cy="59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96" y="37527"/>
            <a:ext cx="606976" cy="5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34" y="36452"/>
            <a:ext cx="641901" cy="61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5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221" y="33998"/>
            <a:ext cx="5143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88" y="49893"/>
            <a:ext cx="503304" cy="53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7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949" y="22516"/>
            <a:ext cx="541590" cy="53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9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292" y="81622"/>
            <a:ext cx="489777" cy="48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39" y="81584"/>
            <a:ext cx="531638" cy="44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571"/>
            <a:ext cx="503304" cy="53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" y="115843"/>
            <a:ext cx="719214" cy="49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Straight Connector 49"/>
          <p:cNvCxnSpPr/>
          <p:nvPr/>
        </p:nvCxnSpPr>
        <p:spPr>
          <a:xfrm>
            <a:off x="770342" y="605193"/>
            <a:ext cx="0" cy="2308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619672" y="605193"/>
            <a:ext cx="0" cy="2308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483768" y="595607"/>
            <a:ext cx="0" cy="2308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347864" y="595607"/>
            <a:ext cx="0" cy="2308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139952" y="581686"/>
            <a:ext cx="0" cy="2308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932040" y="586021"/>
            <a:ext cx="0" cy="2308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652120" y="581686"/>
            <a:ext cx="0" cy="2308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324539" y="605193"/>
            <a:ext cx="0" cy="2308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092280" y="610238"/>
            <a:ext cx="0" cy="2308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956376" y="605193"/>
            <a:ext cx="0" cy="2308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0" name="Picture 5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0" y="2724790"/>
            <a:ext cx="1592041" cy="1494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6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Progress Checker 2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1805" y="1179428"/>
            <a:ext cx="8852683" cy="5129891"/>
            <a:chOff x="3275856" y="1289754"/>
            <a:chExt cx="550545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45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62662" y="3719675"/>
              <a:ext cx="4386904" cy="36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636372" y="1706480"/>
              <a:ext cx="5144934" cy="4386905"/>
            </a:xfrm>
            <a:prstGeom prst="snip1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W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4417" y="2316952"/>
            <a:ext cx="8049473" cy="26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4418" y="3652575"/>
            <a:ext cx="8049473" cy="26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4472464" y="3036731"/>
            <a:ext cx="824122" cy="216024"/>
          </a:xfrm>
          <a:prstGeom prst="snip2DiagRect">
            <a:avLst>
              <a:gd name="adj1" fmla="val 50000"/>
              <a:gd name="adj2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" name="Snip Diagonal Corner Rectangle 28"/>
          <p:cNvSpPr/>
          <p:nvPr/>
        </p:nvSpPr>
        <p:spPr>
          <a:xfrm>
            <a:off x="4898645" y="3189131"/>
            <a:ext cx="824122" cy="216024"/>
          </a:xfrm>
          <a:prstGeom prst="snip2DiagRect">
            <a:avLst>
              <a:gd name="adj1" fmla="val 50000"/>
              <a:gd name="adj2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" name="Snip Diagonal Corner Rectangle 29"/>
          <p:cNvSpPr/>
          <p:nvPr/>
        </p:nvSpPr>
        <p:spPr>
          <a:xfrm>
            <a:off x="5347324" y="3341531"/>
            <a:ext cx="824122" cy="216024"/>
          </a:xfrm>
          <a:prstGeom prst="snip2DiagRect">
            <a:avLst>
              <a:gd name="adj1" fmla="val 50000"/>
              <a:gd name="adj2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592" y="4982551"/>
            <a:ext cx="8049473" cy="26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647" y="4760315"/>
            <a:ext cx="1175841" cy="152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35" y="602364"/>
            <a:ext cx="503304" cy="53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Snip Diagonal Corner Rectangle 32"/>
          <p:cNvSpPr/>
          <p:nvPr/>
        </p:nvSpPr>
        <p:spPr>
          <a:xfrm>
            <a:off x="2213800" y="3977433"/>
            <a:ext cx="1278080" cy="216024"/>
          </a:xfrm>
          <a:prstGeom prst="snip2DiagRect">
            <a:avLst>
              <a:gd name="adj1" fmla="val 50000"/>
              <a:gd name="adj2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762" y="1643652"/>
            <a:ext cx="3297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Impact" pitchFamily="34" charset="0"/>
              </a:rPr>
              <a:t>What do you now know about ‘Decimals’ ?</a:t>
            </a:r>
            <a:endParaRPr lang="en-GB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732871" y="2561479"/>
            <a:ext cx="44053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Impact" pitchFamily="34" charset="0"/>
              </a:rPr>
              <a:t> How would you now rate your skills in using decimals ?</a:t>
            </a:r>
          </a:p>
          <a:p>
            <a:endParaRPr lang="en-GB" sz="1400" dirty="0">
              <a:latin typeface="Impact" pitchFamily="34" charset="0"/>
            </a:endParaRPr>
          </a:p>
          <a:p>
            <a:pPr marL="342900" indent="-342900">
              <a:buAutoNum type="arabicParenR"/>
            </a:pPr>
            <a:r>
              <a:rPr lang="en-GB" sz="1400" dirty="0">
                <a:latin typeface="Impact" pitchFamily="34" charset="0"/>
              </a:rPr>
              <a:t>Excellent ability</a:t>
            </a:r>
          </a:p>
          <a:p>
            <a:pPr marL="342900" indent="-342900">
              <a:buAutoNum type="arabicParenR"/>
            </a:pPr>
            <a:r>
              <a:rPr lang="en-GB" sz="1400" dirty="0">
                <a:latin typeface="Impact" pitchFamily="34" charset="0"/>
              </a:rPr>
              <a:t>Good ability, but still working to improve</a:t>
            </a:r>
          </a:p>
          <a:p>
            <a:pPr marL="342900" indent="-342900">
              <a:buAutoNum type="arabicParenR"/>
            </a:pPr>
            <a:r>
              <a:rPr lang="en-GB" sz="1400" dirty="0">
                <a:latin typeface="Impact" pitchFamily="34" charset="0"/>
              </a:rPr>
              <a:t>Ok, make a start but I know I have lots to still learn</a:t>
            </a:r>
            <a:endParaRPr lang="en-GB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832575" y="3904959"/>
            <a:ext cx="61879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Impact" pitchFamily="34" charset="0"/>
              </a:rPr>
              <a:t>My aims for today                                            were…</a:t>
            </a:r>
          </a:p>
          <a:p>
            <a:endParaRPr lang="en-GB" sz="1400" dirty="0">
              <a:latin typeface="Impact" pitchFamily="34" charset="0"/>
            </a:endParaRPr>
          </a:p>
          <a:p>
            <a:r>
              <a:rPr lang="en-GB" sz="1400" dirty="0">
                <a:latin typeface="Impact" pitchFamily="34" charset="0"/>
              </a:rPr>
              <a:t>A    Know the place values tenth, hundredth, thousandth etc…</a:t>
            </a:r>
          </a:p>
          <a:p>
            <a:r>
              <a:rPr lang="en-GB" sz="1400" dirty="0">
                <a:latin typeface="Impact" pitchFamily="34" charset="0"/>
              </a:rPr>
              <a:t>	B    Recognise the affect moving a decimal in a number has to a value</a:t>
            </a:r>
          </a:p>
          <a:p>
            <a:r>
              <a:rPr lang="en-GB" sz="1400" dirty="0">
                <a:latin typeface="Impact" pitchFamily="34" charset="0"/>
              </a:rPr>
              <a:t>		C    Use decimals in calculations</a:t>
            </a:r>
            <a:endParaRPr lang="en-GB" sz="1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mathsisfun.com/images/decimals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116728"/>
            <a:ext cx="1981201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-5.mathwizz.com/decimals/help/help3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31" y="5238222"/>
            <a:ext cx="1129173" cy="88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solving-math-problems.com/image-files/decimal_graph1-blue-yellow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246" y="5249278"/>
            <a:ext cx="1339747" cy="10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cimathmn.org/stemtc/sites/default/files/images/frameworks/math/4.1.2B/image0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05" y="5249278"/>
            <a:ext cx="1886596" cy="10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2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53161"/>
            <a:ext cx="9157052" cy="2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Continuing to Study and Learn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9683" y="1179428"/>
            <a:ext cx="8854806" cy="5345916"/>
            <a:chOff x="3274536" y="1289754"/>
            <a:chExt cx="550677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2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274536" y="1532379"/>
              <a:ext cx="5496960" cy="4561006"/>
            </a:xfrm>
            <a:prstGeom prst="snip1Rect">
              <a:avLst>
                <a:gd name="adj" fmla="val 55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38000"/>
                    </a14:imgEffect>
                    <a14:imgEffect>
                      <a14:saturation sat="131000"/>
                    </a14:imgEffect>
                    <a14:imgEffect>
                      <a14:brightnessContrast bright="64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3" y="1753103"/>
            <a:ext cx="8544552" cy="4628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54" y="2420888"/>
            <a:ext cx="6434741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54" y="2996952"/>
            <a:ext cx="6434741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47" y="3530917"/>
            <a:ext cx="6434741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53" y="4067215"/>
            <a:ext cx="6434741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47" y="4581128"/>
            <a:ext cx="6434741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24419" y="1556792"/>
            <a:ext cx="773601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Impact" pitchFamily="34" charset="0"/>
              </a:rPr>
              <a:t>What else can you do to help yourself to learn and practice?  Here are ten suggestions, record which you do each week and also record your progress.</a:t>
            </a:r>
          </a:p>
          <a:p>
            <a:endParaRPr lang="en-GB" dirty="0">
              <a:latin typeface="Impact" pitchFamily="34" charset="0"/>
            </a:endParaRPr>
          </a:p>
          <a:p>
            <a:r>
              <a:rPr lang="en-GB" dirty="0">
                <a:latin typeface="Impact" pitchFamily="34" charset="0"/>
              </a:rPr>
              <a:t>Internet websites</a:t>
            </a:r>
          </a:p>
          <a:p>
            <a:r>
              <a:rPr lang="en-GB" dirty="0">
                <a:latin typeface="Impact" pitchFamily="34" charset="0"/>
              </a:rPr>
              <a:t>   Repeat the lesson, make notes, organise a folder, revise</a:t>
            </a:r>
          </a:p>
          <a:p>
            <a:r>
              <a:rPr lang="en-GB" dirty="0">
                <a:latin typeface="Impact" pitchFamily="34" charset="0"/>
              </a:rPr>
              <a:t>Own maths workbook</a:t>
            </a:r>
          </a:p>
          <a:p>
            <a:r>
              <a:rPr lang="en-GB" dirty="0">
                <a:latin typeface="Impact" pitchFamily="34" charset="0"/>
              </a:rPr>
              <a:t>   Study together with a friend or family member</a:t>
            </a:r>
          </a:p>
          <a:p>
            <a:r>
              <a:rPr lang="en-GB" dirty="0">
                <a:latin typeface="Impact" pitchFamily="34" charset="0"/>
              </a:rPr>
              <a:t>Finish activities in this book</a:t>
            </a:r>
          </a:p>
          <a:p>
            <a:r>
              <a:rPr lang="en-GB" dirty="0">
                <a:latin typeface="Impact" pitchFamily="34" charset="0"/>
              </a:rPr>
              <a:t>   Complete class handouts or tasks</a:t>
            </a:r>
          </a:p>
          <a:p>
            <a:r>
              <a:rPr lang="en-GB" dirty="0">
                <a:latin typeface="Impact" pitchFamily="34" charset="0"/>
              </a:rPr>
              <a:t>Practice exams / past papers</a:t>
            </a:r>
          </a:p>
          <a:p>
            <a:r>
              <a:rPr lang="en-GB" dirty="0">
                <a:latin typeface="Impact" pitchFamily="34" charset="0"/>
              </a:rPr>
              <a:t>   Use maths skills learnt at home or at work in real situations</a:t>
            </a:r>
          </a:p>
          <a:p>
            <a:r>
              <a:rPr lang="en-GB" dirty="0">
                <a:latin typeface="Impact" pitchFamily="34" charset="0"/>
              </a:rPr>
              <a:t>Play games</a:t>
            </a:r>
          </a:p>
          <a:p>
            <a:r>
              <a:rPr lang="en-GB" dirty="0">
                <a:latin typeface="Impact" pitchFamily="34" charset="0"/>
              </a:rPr>
              <a:t>  Experiment yourself, try new things ask yourself questions</a:t>
            </a:r>
          </a:p>
          <a:p>
            <a:endParaRPr lang="en-GB" dirty="0">
              <a:latin typeface="Impact" pitchFamily="34" charset="0"/>
            </a:endParaRPr>
          </a:p>
          <a:p>
            <a:r>
              <a:rPr lang="en-GB" dirty="0">
                <a:latin typeface="Impact" pitchFamily="34" charset="0"/>
              </a:rPr>
              <a:t>Try making a graph of number of practice methods you use against your progress score in each topic.  Are you showing more practice gives better results?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229" y="2389621"/>
            <a:ext cx="1645486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lumMod val="60000"/>
                <a:lumOff val="40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90622"/>
            <a:ext cx="489777" cy="48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6552220" y="2420888"/>
            <a:ext cx="612068" cy="288032"/>
          </a:xfrm>
          <a:prstGeom prst="snip2DiagRect">
            <a:avLst>
              <a:gd name="adj1" fmla="val 0"/>
              <a:gd name="adj2" fmla="val 5000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nip Diagonal Corner Rectangle 27"/>
          <p:cNvSpPr/>
          <p:nvPr/>
        </p:nvSpPr>
        <p:spPr>
          <a:xfrm>
            <a:off x="6561105" y="2721124"/>
            <a:ext cx="612068" cy="288032"/>
          </a:xfrm>
          <a:prstGeom prst="snip2DiagRect">
            <a:avLst>
              <a:gd name="adj1" fmla="val 0"/>
              <a:gd name="adj2" fmla="val 5000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nip Diagonal Corner Rectangle 28"/>
          <p:cNvSpPr/>
          <p:nvPr/>
        </p:nvSpPr>
        <p:spPr>
          <a:xfrm>
            <a:off x="6552220" y="2996952"/>
            <a:ext cx="612068" cy="288032"/>
          </a:xfrm>
          <a:prstGeom prst="snip2DiagRect">
            <a:avLst>
              <a:gd name="adj1" fmla="val 0"/>
              <a:gd name="adj2" fmla="val 5000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nip Diagonal Corner Rectangle 29"/>
          <p:cNvSpPr/>
          <p:nvPr/>
        </p:nvSpPr>
        <p:spPr>
          <a:xfrm>
            <a:off x="6552220" y="3284984"/>
            <a:ext cx="612068" cy="245933"/>
          </a:xfrm>
          <a:prstGeom prst="snip2DiagRect">
            <a:avLst>
              <a:gd name="adj1" fmla="val 0"/>
              <a:gd name="adj2" fmla="val 5000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nip Diagonal Corner Rectangle 30"/>
          <p:cNvSpPr/>
          <p:nvPr/>
        </p:nvSpPr>
        <p:spPr>
          <a:xfrm>
            <a:off x="6561105" y="3530917"/>
            <a:ext cx="612068" cy="288032"/>
          </a:xfrm>
          <a:prstGeom prst="snip2DiagRect">
            <a:avLst>
              <a:gd name="adj1" fmla="val 0"/>
              <a:gd name="adj2" fmla="val 5000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Snip Diagonal Corner Rectangle 31"/>
          <p:cNvSpPr/>
          <p:nvPr/>
        </p:nvSpPr>
        <p:spPr>
          <a:xfrm>
            <a:off x="6583866" y="3818949"/>
            <a:ext cx="612068" cy="288032"/>
          </a:xfrm>
          <a:prstGeom prst="snip2DiagRect">
            <a:avLst>
              <a:gd name="adj1" fmla="val 0"/>
              <a:gd name="adj2" fmla="val 5000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Snip Diagonal Corner Rectangle 32"/>
          <p:cNvSpPr/>
          <p:nvPr/>
        </p:nvSpPr>
        <p:spPr>
          <a:xfrm>
            <a:off x="6561105" y="4106981"/>
            <a:ext cx="612068" cy="248266"/>
          </a:xfrm>
          <a:prstGeom prst="snip2DiagRect">
            <a:avLst>
              <a:gd name="adj1" fmla="val 0"/>
              <a:gd name="adj2" fmla="val 5000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Snip Diagonal Corner Rectangle 33"/>
          <p:cNvSpPr/>
          <p:nvPr/>
        </p:nvSpPr>
        <p:spPr>
          <a:xfrm>
            <a:off x="6561105" y="4355247"/>
            <a:ext cx="612068" cy="288032"/>
          </a:xfrm>
          <a:prstGeom prst="snip2DiagRect">
            <a:avLst>
              <a:gd name="adj1" fmla="val 0"/>
              <a:gd name="adj2" fmla="val 5000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Snip Diagonal Corner Rectangle 34"/>
          <p:cNvSpPr/>
          <p:nvPr/>
        </p:nvSpPr>
        <p:spPr>
          <a:xfrm>
            <a:off x="6583866" y="4597539"/>
            <a:ext cx="612068" cy="288032"/>
          </a:xfrm>
          <a:prstGeom prst="snip2DiagRect">
            <a:avLst>
              <a:gd name="adj1" fmla="val 0"/>
              <a:gd name="adj2" fmla="val 5000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nip Diagonal Corner Rectangle 35"/>
          <p:cNvSpPr/>
          <p:nvPr/>
        </p:nvSpPr>
        <p:spPr>
          <a:xfrm>
            <a:off x="6584714" y="4869160"/>
            <a:ext cx="612068" cy="288032"/>
          </a:xfrm>
          <a:prstGeom prst="snip2DiagRect">
            <a:avLst>
              <a:gd name="adj1" fmla="val 0"/>
              <a:gd name="adj2" fmla="val 5000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4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Warm up Exercise 1 </a:t>
            </a:r>
            <a:endParaRPr lang="en-GB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</a:pPr>
              <a:endParaRPr lang="en-GB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515" y="1021115"/>
            <a:ext cx="8852683" cy="5129891"/>
            <a:chOff x="3275856" y="1289754"/>
            <a:chExt cx="550545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45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62662" y="3719675"/>
              <a:ext cx="4386904" cy="36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636372" y="1706480"/>
              <a:ext cx="5144934" cy="4386905"/>
            </a:xfrm>
            <a:prstGeom prst="snip1Rect">
              <a:avLst>
                <a:gd name="adj" fmla="val 304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19037"/>
            <a:ext cx="641901" cy="61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865152"/>
              </p:ext>
            </p:extLst>
          </p:nvPr>
        </p:nvGraphicFramePr>
        <p:xfrm>
          <a:off x="559743" y="1504281"/>
          <a:ext cx="1948930" cy="4684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Worksheet" r:id="rId11" imgW="2095567" imgH="4076789" progId="Excel.Sheet.12">
                  <p:embed/>
                </p:oleObj>
              </mc:Choice>
              <mc:Fallback>
                <p:oleObj name="Worksheet" r:id="rId11" imgW="2095567" imgH="40767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9743" y="1504281"/>
                        <a:ext cx="1948930" cy="4684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696620"/>
              </p:ext>
            </p:extLst>
          </p:nvPr>
        </p:nvGraphicFramePr>
        <p:xfrm>
          <a:off x="2699792" y="1504280"/>
          <a:ext cx="6195143" cy="464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Worksheet" r:id="rId13" imgW="6105441" imgH="4076789" progId="Excel.Sheet.12">
                  <p:embed/>
                </p:oleObj>
              </mc:Choice>
              <mc:Fallback>
                <p:oleObj name="Worksheet" r:id="rId13" imgW="6105441" imgH="40767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99792" y="1504280"/>
                        <a:ext cx="6195143" cy="464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12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Warm up Exercise 2 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1805" y="1179428"/>
            <a:ext cx="8852683" cy="5129891"/>
            <a:chOff x="3275856" y="1289754"/>
            <a:chExt cx="550545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45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62662" y="3719675"/>
              <a:ext cx="4386904" cy="36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636372" y="1706480"/>
              <a:ext cx="5144934" cy="4386905"/>
            </a:xfrm>
            <a:prstGeom prst="snip1Rect">
              <a:avLst>
                <a:gd name="adj" fmla="val 304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19037"/>
            <a:ext cx="641901" cy="61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09" y="1055911"/>
            <a:ext cx="8272979" cy="561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Warm up Exercise 3 </a:t>
            </a:r>
            <a:endParaRPr lang="en-GB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</a:pPr>
              <a:endParaRPr lang="en-GB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515" y="1021115"/>
            <a:ext cx="8852683" cy="5129891"/>
            <a:chOff x="3275856" y="1289754"/>
            <a:chExt cx="550545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45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62662" y="3719675"/>
              <a:ext cx="4386904" cy="36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636372" y="1706480"/>
              <a:ext cx="5144934" cy="4386905"/>
            </a:xfrm>
            <a:prstGeom prst="snip1Rect">
              <a:avLst>
                <a:gd name="adj" fmla="val 304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19037"/>
            <a:ext cx="641901" cy="61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6" y="1129778"/>
            <a:ext cx="8371142" cy="534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96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Warm up Exercise 4 </a:t>
            </a:r>
            <a:endParaRPr lang="en-GB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</a:pPr>
              <a:endParaRPr lang="en-GB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515" y="1021115"/>
            <a:ext cx="8852683" cy="5129891"/>
            <a:chOff x="3275856" y="1289754"/>
            <a:chExt cx="550545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45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62662" y="3719675"/>
              <a:ext cx="4386904" cy="36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636372" y="1706480"/>
              <a:ext cx="5144934" cy="4386905"/>
            </a:xfrm>
            <a:prstGeom prst="snip1Rect">
              <a:avLst>
                <a:gd name="adj" fmla="val 304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19037"/>
            <a:ext cx="641901" cy="61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5" y="1102779"/>
            <a:ext cx="8328263" cy="555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533"/>
            <a:ext cx="9144000" cy="59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35520"/>
            <a:ext cx="9157052" cy="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0361"/>
            <a:ext cx="9186863" cy="10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2"/>
          <p:cNvSpPr txBox="1">
            <a:spLocks noChangeArrowheads="1"/>
          </p:cNvSpPr>
          <p:nvPr/>
        </p:nvSpPr>
        <p:spPr bwMode="auto">
          <a:xfrm>
            <a:off x="1285893" y="656504"/>
            <a:ext cx="658526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FFFFFF"/>
                </a:solidFill>
                <a:latin typeface="Line Printer (PC)"/>
                <a:ea typeface="Calibri"/>
                <a:cs typeface="Times New Roman"/>
              </a:rPr>
              <a:t> Progress Checker 1</a:t>
            </a:r>
            <a:endParaRPr lang="en-GB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4975" y="0"/>
            <a:ext cx="1050641" cy="1753103"/>
            <a:chOff x="1044332" y="2104390"/>
            <a:chExt cx="810857" cy="1552708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256" y="2104390"/>
              <a:ext cx="439933" cy="15527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 Box 2"/>
            <p:cNvSpPr txBox="1">
              <a:spLocks noChangeArrowheads="1"/>
            </p:cNvSpPr>
            <p:nvPr/>
          </p:nvSpPr>
          <p:spPr bwMode="auto">
            <a:xfrm>
              <a:off x="1044332" y="3113650"/>
              <a:ext cx="690091" cy="2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endParaRPr lang="en-GB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1805" y="1179428"/>
            <a:ext cx="8852683" cy="5129891"/>
            <a:chOff x="3275856" y="1289754"/>
            <a:chExt cx="5505450" cy="480363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289754"/>
              <a:ext cx="5505450" cy="45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62662" y="3719675"/>
              <a:ext cx="4386904" cy="36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nip Single Corner Rectangle 12"/>
            <p:cNvSpPr/>
            <p:nvPr/>
          </p:nvSpPr>
          <p:spPr>
            <a:xfrm>
              <a:off x="3636372" y="1706480"/>
              <a:ext cx="5144934" cy="4386905"/>
            </a:xfrm>
            <a:prstGeom prst="snip1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W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4417" y="2316952"/>
            <a:ext cx="8049473" cy="26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4418" y="3652575"/>
            <a:ext cx="8049473" cy="26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4472464" y="3036731"/>
            <a:ext cx="824122" cy="216024"/>
          </a:xfrm>
          <a:prstGeom prst="snip2DiagRect">
            <a:avLst>
              <a:gd name="adj1" fmla="val 50000"/>
              <a:gd name="adj2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" name="Snip Diagonal Corner Rectangle 28"/>
          <p:cNvSpPr/>
          <p:nvPr/>
        </p:nvSpPr>
        <p:spPr>
          <a:xfrm>
            <a:off x="4898645" y="3189131"/>
            <a:ext cx="824122" cy="216024"/>
          </a:xfrm>
          <a:prstGeom prst="snip2DiagRect">
            <a:avLst>
              <a:gd name="adj1" fmla="val 50000"/>
              <a:gd name="adj2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" name="Snip Diagonal Corner Rectangle 29"/>
          <p:cNvSpPr/>
          <p:nvPr/>
        </p:nvSpPr>
        <p:spPr>
          <a:xfrm>
            <a:off x="5347324" y="3341531"/>
            <a:ext cx="824122" cy="216024"/>
          </a:xfrm>
          <a:prstGeom prst="snip2DiagRect">
            <a:avLst>
              <a:gd name="adj1" fmla="val 50000"/>
              <a:gd name="adj2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592" y="4982551"/>
            <a:ext cx="8049473" cy="26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647" y="4760315"/>
            <a:ext cx="1175841" cy="152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35" y="602364"/>
            <a:ext cx="503304" cy="53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Snip Diagonal Corner Rectangle 32"/>
          <p:cNvSpPr/>
          <p:nvPr/>
        </p:nvSpPr>
        <p:spPr>
          <a:xfrm>
            <a:off x="2213800" y="3977433"/>
            <a:ext cx="1278080" cy="216024"/>
          </a:xfrm>
          <a:prstGeom prst="snip2DiagRect">
            <a:avLst>
              <a:gd name="adj1" fmla="val 50000"/>
              <a:gd name="adj2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762" y="1643652"/>
            <a:ext cx="3467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Impact" pitchFamily="34" charset="0"/>
              </a:rPr>
              <a:t>What do you already know about ‘Decimals’ ?</a:t>
            </a:r>
            <a:endParaRPr lang="en-GB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732871" y="2561479"/>
            <a:ext cx="44053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Impact" pitchFamily="34" charset="0"/>
              </a:rPr>
              <a:t> How would you rate your skills in using decimals ?</a:t>
            </a:r>
          </a:p>
          <a:p>
            <a:endParaRPr lang="en-GB" sz="1400" dirty="0">
              <a:latin typeface="Impact" pitchFamily="34" charset="0"/>
            </a:endParaRPr>
          </a:p>
          <a:p>
            <a:pPr marL="342900" indent="-342900">
              <a:buAutoNum type="arabicParenR"/>
            </a:pPr>
            <a:r>
              <a:rPr lang="en-GB" sz="1400" dirty="0">
                <a:latin typeface="Impact" pitchFamily="34" charset="0"/>
              </a:rPr>
              <a:t>Excellent ability</a:t>
            </a:r>
          </a:p>
          <a:p>
            <a:pPr marL="342900" indent="-342900">
              <a:buAutoNum type="arabicParenR"/>
            </a:pPr>
            <a:r>
              <a:rPr lang="en-GB" sz="1400" dirty="0">
                <a:latin typeface="Impact" pitchFamily="34" charset="0"/>
              </a:rPr>
              <a:t>Good ability, but working to improve</a:t>
            </a:r>
          </a:p>
          <a:p>
            <a:pPr marL="342900" indent="-342900">
              <a:buAutoNum type="arabicParenR"/>
            </a:pPr>
            <a:r>
              <a:rPr lang="en-GB" sz="1400" dirty="0">
                <a:latin typeface="Impact" pitchFamily="34" charset="0"/>
              </a:rPr>
              <a:t>Ok, making a start but I know I have lots to still learn</a:t>
            </a:r>
            <a:endParaRPr lang="en-GB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832575" y="3904959"/>
            <a:ext cx="65309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Impact" pitchFamily="34" charset="0"/>
              </a:rPr>
              <a:t>My aims for today                                            are…</a:t>
            </a:r>
          </a:p>
          <a:p>
            <a:endParaRPr lang="en-GB" sz="1400" dirty="0">
              <a:latin typeface="Impact" pitchFamily="34" charset="0"/>
            </a:endParaRPr>
          </a:p>
          <a:p>
            <a:r>
              <a:rPr lang="en-GB" sz="1400" dirty="0">
                <a:latin typeface="Impact" pitchFamily="34" charset="0"/>
              </a:rPr>
              <a:t>A    Know the place values tenth, hundredth, thousandth etc…</a:t>
            </a:r>
          </a:p>
          <a:p>
            <a:r>
              <a:rPr lang="en-GB" sz="1400" dirty="0">
                <a:latin typeface="Impact" pitchFamily="34" charset="0"/>
              </a:rPr>
              <a:t>	B    Recognise the affect moving a decimal in a number has to a value</a:t>
            </a:r>
          </a:p>
          <a:p>
            <a:r>
              <a:rPr lang="en-GB" sz="1400" dirty="0">
                <a:latin typeface="Impact" pitchFamily="34" charset="0"/>
              </a:rPr>
              <a:t>		C    Use decimals in calculations (add/sub/</a:t>
            </a:r>
            <a:r>
              <a:rPr lang="en-GB" sz="1400" dirty="0" err="1">
                <a:latin typeface="Impact" pitchFamily="34" charset="0"/>
              </a:rPr>
              <a:t>mult</a:t>
            </a:r>
            <a:r>
              <a:rPr lang="en-GB" sz="1400" dirty="0">
                <a:latin typeface="Impact" pitchFamily="34" charset="0"/>
              </a:rPr>
              <a:t>/divide/round)</a:t>
            </a:r>
            <a:endParaRPr lang="en-GB" sz="1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6" y="603582"/>
            <a:ext cx="560699" cy="52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mathsisfun.com/images/decimals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116728"/>
            <a:ext cx="1981201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-5.mathwizz.com/decimals/help/help3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31" y="5238222"/>
            <a:ext cx="1129173" cy="88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solving-math-problems.com/image-files/decimal_graph1-blue-yellow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246" y="5249278"/>
            <a:ext cx="1339747" cy="10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cimathmn.org/stemtc/sites/default/files/images/frameworks/math/4.1.2B/image0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05" y="5249278"/>
            <a:ext cx="1886596" cy="10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3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2995</TotalTime>
  <Words>2841</Words>
  <Application>Microsoft Office PowerPoint</Application>
  <PresentationFormat>On-screen Show (4:3)</PresentationFormat>
  <Paragraphs>573</Paragraphs>
  <Slides>41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Arial Unicode MS</vt:lpstr>
      <vt:lpstr>Britannic Bold</vt:lpstr>
      <vt:lpstr>Calibri</vt:lpstr>
      <vt:lpstr>Candara</vt:lpstr>
      <vt:lpstr>Impact</vt:lpstr>
      <vt:lpstr>Line Printer (PC)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Guest</dc:creator>
  <cp:lastModifiedBy>Malcolm Cooke</cp:lastModifiedBy>
  <cp:revision>325</cp:revision>
  <cp:lastPrinted>2013-11-22T11:14:42Z</cp:lastPrinted>
  <dcterms:created xsi:type="dcterms:W3CDTF">2013-05-06T08:56:40Z</dcterms:created>
  <dcterms:modified xsi:type="dcterms:W3CDTF">2021-11-11T14:31:23Z</dcterms:modified>
</cp:coreProperties>
</file>