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0"/>
  </p:notesMasterIdLst>
  <p:sldIdLst>
    <p:sldId id="256" r:id="rId5"/>
    <p:sldId id="259" r:id="rId6"/>
    <p:sldId id="257" r:id="rId7"/>
    <p:sldId id="293" r:id="rId8"/>
    <p:sldId id="294" r:id="rId9"/>
    <p:sldId id="295" r:id="rId10"/>
    <p:sldId id="296" r:id="rId11"/>
    <p:sldId id="298" r:id="rId12"/>
    <p:sldId id="297" r:id="rId13"/>
    <p:sldId id="300" r:id="rId14"/>
    <p:sldId id="301" r:id="rId15"/>
    <p:sldId id="302" r:id="rId16"/>
    <p:sldId id="283" r:id="rId17"/>
    <p:sldId id="271" r:id="rId18"/>
    <p:sldId id="282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D49"/>
    <a:srgbClr val="8BF52B"/>
    <a:srgbClr val="FC3EEA"/>
    <a:srgbClr val="00D6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1C0AAF-3E70-D3B8-3428-8302B24DF52D}" v="9" dt="2021-08-31T15:06:22.91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7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ith McCarthy" userId="S::keith.mccarthy@mkcollege.ac.uk::e75f3ac9-09e7-4752-aa98-845e47949851" providerId="AD" clId="Web-{B41C0AAF-3E70-D3B8-3428-8302B24DF52D}"/>
    <pc:docChg chg="modSld">
      <pc:chgData name="Keith McCarthy" userId="S::keith.mccarthy@mkcollege.ac.uk::e75f3ac9-09e7-4752-aa98-845e47949851" providerId="AD" clId="Web-{B41C0AAF-3E70-D3B8-3428-8302B24DF52D}" dt="2021-08-31T15:06:21.434" v="2" actId="20577"/>
      <pc:docMkLst>
        <pc:docMk/>
      </pc:docMkLst>
      <pc:sldChg chg="modSp">
        <pc:chgData name="Keith McCarthy" userId="S::keith.mccarthy@mkcollege.ac.uk::e75f3ac9-09e7-4752-aa98-845e47949851" providerId="AD" clId="Web-{B41C0AAF-3E70-D3B8-3428-8302B24DF52D}" dt="2021-08-31T15:06:21.434" v="2" actId="20577"/>
        <pc:sldMkLst>
          <pc:docMk/>
          <pc:sldMk cId="3918152799" sldId="298"/>
        </pc:sldMkLst>
        <pc:spChg chg="mod">
          <ac:chgData name="Keith McCarthy" userId="S::keith.mccarthy@mkcollege.ac.uk::e75f3ac9-09e7-4752-aa98-845e47949851" providerId="AD" clId="Web-{B41C0AAF-3E70-D3B8-3428-8302B24DF52D}" dt="2021-08-31T15:06:21.434" v="2" actId="20577"/>
          <ac:spMkLst>
            <pc:docMk/>
            <pc:sldMk cId="3918152799" sldId="298"/>
            <ac:spMk id="3" creationId="{BCC3D467-6A74-4DB1-9C98-E0A989CF9E8F}"/>
          </ac:spMkLst>
        </pc:spChg>
        <pc:spChg chg="mod">
          <ac:chgData name="Keith McCarthy" userId="S::keith.mccarthy@mkcollege.ac.uk::e75f3ac9-09e7-4752-aa98-845e47949851" providerId="AD" clId="Web-{B41C0AAF-3E70-D3B8-3428-8302B24DF52D}" dt="2021-08-31T15:05:49.995" v="0" actId="14100"/>
          <ac:spMkLst>
            <pc:docMk/>
            <pc:sldMk cId="3918152799" sldId="298"/>
            <ac:spMk id="6" creationId="{66CADC2A-949B-4B6A-A44A-9CB2F000F85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260178-508A-41CF-BB20-119BE796754B}" type="datetimeFigureOut">
              <a:rPr lang="en-GB" smtClean="0"/>
              <a:t>31/08/2021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305ED4-D533-4EC0-82DB-01D438B34B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16726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31/08/2021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0962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31/08/2021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817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31/08/2021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0097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31/08/2021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7591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31/08/2021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5996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31/08/2021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5987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31/08/2021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6285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31/08/2021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4396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31/08/2021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7701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31/08/2021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6083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31/08/2021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1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0D4393-8278-460D-86F8-8C671815E165}" type="datetimeFigureOut">
              <a:rPr lang="en-GB" smtClean="0"/>
              <a:t>31/08/2021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0215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/>
          <p:cNvSpPr/>
          <p:nvPr/>
        </p:nvSpPr>
        <p:spPr>
          <a:xfrm>
            <a:off x="678872" y="1291216"/>
            <a:ext cx="10834255" cy="2606529"/>
          </a:xfrm>
          <a:prstGeom prst="roundRect">
            <a:avLst/>
          </a:prstGeom>
          <a:noFill/>
          <a:ln w="127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/>
          <p:cNvSpPr/>
          <p:nvPr/>
        </p:nvSpPr>
        <p:spPr>
          <a:xfrm>
            <a:off x="678873" y="4655127"/>
            <a:ext cx="4350327" cy="1985818"/>
          </a:xfrm>
          <a:prstGeom prst="roundRect">
            <a:avLst/>
          </a:prstGeom>
          <a:noFill/>
          <a:ln w="127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356CACB-F4EA-41E6-A7B5-466BF89BD7AC}"/>
              </a:ext>
            </a:extLst>
          </p:cNvPr>
          <p:cNvSpPr txBox="1">
            <a:spLocks/>
          </p:cNvSpPr>
          <p:nvPr/>
        </p:nvSpPr>
        <p:spPr>
          <a:xfrm>
            <a:off x="1533237" y="134072"/>
            <a:ext cx="9144000" cy="99276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PERCENTAGE</a:t>
            </a:r>
            <a:endParaRPr lang="en-GB" b="1" u="sng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1E7FC3F-315C-493C-ABEE-1926A369CFEB}"/>
              </a:ext>
            </a:extLst>
          </p:cNvPr>
          <p:cNvSpPr txBox="1"/>
          <p:nvPr/>
        </p:nvSpPr>
        <p:spPr>
          <a:xfrm>
            <a:off x="1052322" y="1420267"/>
            <a:ext cx="9856443" cy="32348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Learning Objectives</a:t>
            </a:r>
          </a:p>
          <a:p>
            <a:pPr>
              <a:lnSpc>
                <a:spcPct val="150000"/>
              </a:lnSpc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To be able to :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To be able to work out percentages of amounts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To express one amount as a percentage of another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To calculate Percentage change (increases and decreases)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To calculate original value after percentage change</a:t>
            </a:r>
          </a:p>
          <a:p>
            <a:pPr>
              <a:lnSpc>
                <a:spcPct val="150000"/>
              </a:lnSpc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156DD45-7B7D-4244-B424-D40A3A2072D9}"/>
              </a:ext>
            </a:extLst>
          </p:cNvPr>
          <p:cNvSpPr txBox="1"/>
          <p:nvPr/>
        </p:nvSpPr>
        <p:spPr>
          <a:xfrm>
            <a:off x="1052322" y="4747846"/>
            <a:ext cx="39768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1. Convert 3 ¼ hours to minutes</a:t>
            </a:r>
          </a:p>
          <a:p>
            <a:endParaRPr lang="en-GB" dirty="0"/>
          </a:p>
          <a:p>
            <a:r>
              <a:rPr lang="en-GB" dirty="0"/>
              <a:t>2. Convert 32,000,000 cm into Km</a:t>
            </a:r>
          </a:p>
          <a:p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1DE630-CB41-455A-BAAC-0BD177272F00}"/>
              </a:ext>
            </a:extLst>
          </p:cNvPr>
          <p:cNvSpPr txBox="1"/>
          <p:nvPr/>
        </p:nvSpPr>
        <p:spPr>
          <a:xfrm>
            <a:off x="5466060" y="4747845"/>
            <a:ext cx="527813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3. Convert 3,450 mg into Kg</a:t>
            </a:r>
          </a:p>
          <a:p>
            <a:endParaRPr lang="en-GB" dirty="0"/>
          </a:p>
          <a:p>
            <a:r>
              <a:rPr lang="en-GB" dirty="0"/>
              <a:t>4. A car travels a distance of 10 Km.</a:t>
            </a:r>
          </a:p>
          <a:p>
            <a:r>
              <a:rPr lang="en-GB" dirty="0"/>
              <a:t>1 mile = 1.6093 Km </a:t>
            </a:r>
          </a:p>
          <a:p>
            <a:r>
              <a:rPr lang="en-GB" dirty="0"/>
              <a:t>work out how many miles it travelled.</a:t>
            </a:r>
          </a:p>
          <a:p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0A6FE3-DEE9-49BF-8294-115F239FA9CE}"/>
              </a:ext>
            </a:extLst>
          </p:cNvPr>
          <p:cNvSpPr txBox="1"/>
          <p:nvPr/>
        </p:nvSpPr>
        <p:spPr>
          <a:xfrm>
            <a:off x="678872" y="4317023"/>
            <a:ext cx="1035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Recap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120C70D2-709C-43AC-93F5-1207E2749D89}"/>
              </a:ext>
            </a:extLst>
          </p:cNvPr>
          <p:cNvSpPr/>
          <p:nvPr/>
        </p:nvSpPr>
        <p:spPr>
          <a:xfrm>
            <a:off x="5262596" y="4655127"/>
            <a:ext cx="6352043" cy="1985818"/>
          </a:xfrm>
          <a:prstGeom prst="roundRect">
            <a:avLst/>
          </a:prstGeom>
          <a:noFill/>
          <a:ln w="127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86335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692" y="369277"/>
            <a:ext cx="10515600" cy="835602"/>
          </a:xfrm>
        </p:spPr>
        <p:txBody>
          <a:bodyPr>
            <a:noAutofit/>
          </a:bodyPr>
          <a:lstStyle/>
          <a:p>
            <a:pPr algn="ctr"/>
            <a:r>
              <a:rPr lang="en-GB" u="sng" dirty="0">
                <a:solidFill>
                  <a:srgbClr val="002060"/>
                </a:solidFill>
              </a:rPr>
              <a:t>Calculating original value after % change</a:t>
            </a:r>
          </a:p>
        </p:txBody>
      </p:sp>
      <p:sp>
        <p:nvSpPr>
          <p:cNvPr id="14" name="Rounded Rectangle 7">
            <a:extLst>
              <a:ext uri="{FF2B5EF4-FFF2-40B4-BE49-F238E27FC236}">
                <a16:creationId xmlns:a16="http://schemas.microsoft.com/office/drawing/2014/main" id="{35B6E60D-B2A1-4614-9E6D-60A2F1B0F7B3}"/>
              </a:ext>
            </a:extLst>
          </p:cNvPr>
          <p:cNvSpPr/>
          <p:nvPr/>
        </p:nvSpPr>
        <p:spPr>
          <a:xfrm>
            <a:off x="858982" y="1480872"/>
            <a:ext cx="10023764" cy="164417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ounded Rectangle 7">
            <a:extLst>
              <a:ext uri="{FF2B5EF4-FFF2-40B4-BE49-F238E27FC236}">
                <a16:creationId xmlns:a16="http://schemas.microsoft.com/office/drawing/2014/main" id="{37AF2A0F-DAC6-4C52-8DA9-844CEC0CC534}"/>
              </a:ext>
            </a:extLst>
          </p:cNvPr>
          <p:cNvSpPr/>
          <p:nvPr/>
        </p:nvSpPr>
        <p:spPr>
          <a:xfrm>
            <a:off x="858982" y="3341088"/>
            <a:ext cx="10023764" cy="284869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82D9787-4835-44E1-915D-D525D5CDFEFE}"/>
              </a:ext>
            </a:extLst>
          </p:cNvPr>
          <p:cNvSpPr txBox="1"/>
          <p:nvPr/>
        </p:nvSpPr>
        <p:spPr>
          <a:xfrm>
            <a:off x="1173773" y="1656627"/>
            <a:ext cx="31960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After a 10% increase the new value is £540. Find the old value.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2BE7278-E379-4C16-914A-56EF6FA70738}"/>
              </a:ext>
            </a:extLst>
          </p:cNvPr>
          <p:cNvSpPr txBox="1"/>
          <p:nvPr/>
        </p:nvSpPr>
        <p:spPr>
          <a:xfrm>
            <a:off x="1173773" y="3732161"/>
            <a:ext cx="31124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 coat is reduced in a sale by 15% to £68. Work out the original price.</a:t>
            </a:r>
          </a:p>
        </p:txBody>
      </p:sp>
    </p:spTree>
    <p:extLst>
      <p:ext uri="{BB962C8B-B14F-4D97-AF65-F5344CB8AC3E}">
        <p14:creationId xmlns:p14="http://schemas.microsoft.com/office/powerpoint/2010/main" val="41660958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146" y="245053"/>
            <a:ext cx="10515600" cy="835602"/>
          </a:xfrm>
        </p:spPr>
        <p:txBody>
          <a:bodyPr>
            <a:noAutofit/>
          </a:bodyPr>
          <a:lstStyle/>
          <a:p>
            <a:r>
              <a:rPr lang="en-GB" dirty="0">
                <a:solidFill>
                  <a:srgbClr val="002060"/>
                </a:solidFill>
              </a:rPr>
              <a:t>Your turn…</a:t>
            </a:r>
          </a:p>
        </p:txBody>
      </p:sp>
      <p:sp>
        <p:nvSpPr>
          <p:cNvPr id="14" name="Rounded Rectangle 7">
            <a:extLst>
              <a:ext uri="{FF2B5EF4-FFF2-40B4-BE49-F238E27FC236}">
                <a16:creationId xmlns:a16="http://schemas.microsoft.com/office/drawing/2014/main" id="{35B6E60D-B2A1-4614-9E6D-60A2F1B0F7B3}"/>
              </a:ext>
            </a:extLst>
          </p:cNvPr>
          <p:cNvSpPr/>
          <p:nvPr/>
        </p:nvSpPr>
        <p:spPr>
          <a:xfrm>
            <a:off x="858982" y="1080655"/>
            <a:ext cx="4790076" cy="5109130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ounded Rectangle 7">
            <a:extLst>
              <a:ext uri="{FF2B5EF4-FFF2-40B4-BE49-F238E27FC236}">
                <a16:creationId xmlns:a16="http://schemas.microsoft.com/office/drawing/2014/main" id="{37AF2A0F-DAC6-4C52-8DA9-844CEC0CC534}"/>
              </a:ext>
            </a:extLst>
          </p:cNvPr>
          <p:cNvSpPr/>
          <p:nvPr/>
        </p:nvSpPr>
        <p:spPr>
          <a:xfrm>
            <a:off x="5917223" y="1080655"/>
            <a:ext cx="5233688" cy="517067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8A4C738-9546-4A6B-AF3F-CE82FCB3097F}"/>
              </a:ext>
            </a:extLst>
          </p:cNvPr>
          <p:cNvSpPr txBox="1"/>
          <p:nvPr/>
        </p:nvSpPr>
        <p:spPr>
          <a:xfrm>
            <a:off x="6599758" y="1406769"/>
            <a:ext cx="31124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4) A sofa has a sales price of £3500 including a 22.5% discount.  What was the original price of the sofa?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044A966-20C6-4CE7-8331-93456C01C0A1}"/>
              </a:ext>
            </a:extLst>
          </p:cNvPr>
          <p:cNvSpPr txBox="1"/>
          <p:nvPr/>
        </p:nvSpPr>
        <p:spPr>
          <a:xfrm>
            <a:off x="1292469" y="1406769"/>
            <a:ext cx="3745523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GB" dirty="0"/>
              <a:t>A shirt is discounted by 6% to £47.</a:t>
            </a:r>
          </a:p>
          <a:p>
            <a:r>
              <a:rPr lang="en-GB" dirty="0"/>
              <a:t>What was the price before the sale?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2) After an increase of 18% the population was 120,000 in 2020.</a:t>
            </a:r>
          </a:p>
          <a:p>
            <a:r>
              <a:rPr lang="en-GB" dirty="0"/>
              <a:t>What was the population in 2019 ?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3) Agnieszka gets a raise of 10% to £7.48 /hr what was her pay rate before the increase 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8A15864-94FE-4C60-AC8F-AE97FBDB0C60}"/>
              </a:ext>
            </a:extLst>
          </p:cNvPr>
          <p:cNvSpPr txBox="1"/>
          <p:nvPr/>
        </p:nvSpPr>
        <p:spPr>
          <a:xfrm>
            <a:off x="6599758" y="2852630"/>
            <a:ext cx="31124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5) A house depreciates by 0.3% to £249,250.  What was the value of the house before depreciation 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4CA41D2-CA8E-424E-B4EB-17CF55F8B918}"/>
              </a:ext>
            </a:extLst>
          </p:cNvPr>
          <p:cNvSpPr txBox="1"/>
          <p:nvPr/>
        </p:nvSpPr>
        <p:spPr>
          <a:xfrm>
            <a:off x="6599757" y="4185642"/>
            <a:ext cx="311247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6) Rail fares go up by 10.5% and Adenike’s new season ticket to London costs £1342. Calculate how much more she has to pay now than she did before the increase.</a:t>
            </a:r>
          </a:p>
        </p:txBody>
      </p:sp>
    </p:spTree>
    <p:extLst>
      <p:ext uri="{BB962C8B-B14F-4D97-AF65-F5344CB8AC3E}">
        <p14:creationId xmlns:p14="http://schemas.microsoft.com/office/powerpoint/2010/main" val="10079580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02978" y="348654"/>
            <a:ext cx="10515600" cy="835602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002060"/>
                </a:solidFill>
              </a:rPr>
              <a:t>Exam questions</a:t>
            </a:r>
          </a:p>
        </p:txBody>
      </p:sp>
      <p:sp>
        <p:nvSpPr>
          <p:cNvPr id="5" name="Rounded Rectangle 7">
            <a:extLst>
              <a:ext uri="{FF2B5EF4-FFF2-40B4-BE49-F238E27FC236}">
                <a16:creationId xmlns:a16="http://schemas.microsoft.com/office/drawing/2014/main" id="{B740EEA1-E118-4BDB-B560-6927407C233C}"/>
              </a:ext>
            </a:extLst>
          </p:cNvPr>
          <p:cNvSpPr/>
          <p:nvPr/>
        </p:nvSpPr>
        <p:spPr>
          <a:xfrm>
            <a:off x="858982" y="1080655"/>
            <a:ext cx="10296698" cy="5109130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FE23B3C-8658-4D17-AAAD-FCEB9E1725A9}"/>
              </a:ext>
            </a:extLst>
          </p:cNvPr>
          <p:cNvSpPr txBox="1"/>
          <p:nvPr/>
        </p:nvSpPr>
        <p:spPr>
          <a:xfrm>
            <a:off x="1371600" y="1415562"/>
            <a:ext cx="5969977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Piotr and Marta take part in a training camp to improve their performance at the javelin.</a:t>
            </a:r>
          </a:p>
          <a:p>
            <a:endParaRPr lang="en-GB" dirty="0"/>
          </a:p>
          <a:p>
            <a:r>
              <a:rPr lang="en-GB" dirty="0"/>
              <a:t>The table below shows their best throw before and after the training camp.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Which athlete had the biggest percentage improvement?</a:t>
            </a:r>
          </a:p>
          <a:p>
            <a:r>
              <a:rPr lang="en-GB" dirty="0"/>
              <a:t>Show your workings.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8C07982C-DAD3-4F48-AA6B-83F85A560D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9547078"/>
              </p:ext>
            </p:extLst>
          </p:nvPr>
        </p:nvGraphicFramePr>
        <p:xfrm>
          <a:off x="1496778" y="3212047"/>
          <a:ext cx="8127999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26765876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56971576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9877281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Before training camp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After training camp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88331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Rebecca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50.02 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51.27 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56654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Jennifer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45.88 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46.92 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7195781"/>
                  </a:ext>
                </a:extLst>
              </a:tr>
            </a:tbl>
          </a:graphicData>
        </a:graphic>
      </p:graphicFrame>
      <p:pic>
        <p:nvPicPr>
          <p:cNvPr id="9" name="Picture 2" descr="Image result for calculator symbols">
            <a:extLst>
              <a:ext uri="{FF2B5EF4-FFF2-40B4-BE49-F238E27FC236}">
                <a16:creationId xmlns:a16="http://schemas.microsoft.com/office/drawing/2014/main" id="{C0AB4E49-15F7-40EB-8446-9BAB3BF0471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302978" y="1229415"/>
            <a:ext cx="563224" cy="546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15218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02978" y="348654"/>
            <a:ext cx="10515600" cy="835602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002060"/>
                </a:solidFill>
              </a:rPr>
              <a:t>Exam questions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6320" y="1539240"/>
            <a:ext cx="633984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+mj-lt"/>
              </a:rPr>
              <a:t>Tim starts a catering business.</a:t>
            </a:r>
          </a:p>
          <a:p>
            <a:r>
              <a:rPr lang="en-GB" sz="2400" dirty="0">
                <a:latin typeface="+mj-lt"/>
              </a:rPr>
              <a:t>He finds this advert </a:t>
            </a:r>
          </a:p>
          <a:p>
            <a:endParaRPr lang="en-GB" sz="2400" dirty="0">
              <a:latin typeface="+mj-lt"/>
            </a:endParaRPr>
          </a:p>
          <a:p>
            <a:endParaRPr lang="en-GB" sz="2400" dirty="0">
              <a:latin typeface="+mj-lt"/>
            </a:endParaRPr>
          </a:p>
          <a:p>
            <a:endParaRPr lang="en-GB" sz="2400" dirty="0">
              <a:latin typeface="+mj-lt"/>
            </a:endParaRPr>
          </a:p>
          <a:p>
            <a:endParaRPr lang="en-GB" sz="2400" dirty="0">
              <a:latin typeface="+mj-lt"/>
            </a:endParaRPr>
          </a:p>
          <a:p>
            <a:endParaRPr lang="en-GB" sz="2400" dirty="0">
              <a:latin typeface="+mj-lt"/>
            </a:endParaRPr>
          </a:p>
          <a:p>
            <a:endParaRPr lang="en-GB" sz="2400" dirty="0">
              <a:latin typeface="+mj-lt"/>
            </a:endParaRPr>
          </a:p>
          <a:p>
            <a:r>
              <a:rPr lang="en-GB" sz="2400" dirty="0">
                <a:latin typeface="+mj-lt"/>
              </a:rPr>
              <a:t>What percent have the cards been reduced by?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14160" y="1847017"/>
            <a:ext cx="3688080" cy="206210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+mj-lt"/>
              </a:rPr>
              <a:t>250 Business cards</a:t>
            </a:r>
          </a:p>
          <a:p>
            <a:endParaRPr lang="en-GB" sz="2800" b="1" dirty="0">
              <a:latin typeface="+mj-lt"/>
            </a:endParaRPr>
          </a:p>
          <a:p>
            <a:r>
              <a:rPr lang="en-GB" sz="2400" dirty="0">
                <a:latin typeface="+mj-lt"/>
              </a:rPr>
              <a:t>Was £14.70</a:t>
            </a:r>
          </a:p>
          <a:p>
            <a:endParaRPr lang="en-GB" sz="2400" dirty="0">
              <a:latin typeface="+mj-lt"/>
            </a:endParaRPr>
          </a:p>
          <a:p>
            <a:r>
              <a:rPr lang="en-GB" sz="2400" dirty="0">
                <a:latin typeface="+mj-lt"/>
              </a:rPr>
              <a:t>Now £7.50</a:t>
            </a:r>
          </a:p>
        </p:txBody>
      </p:sp>
      <p:sp>
        <p:nvSpPr>
          <p:cNvPr id="5" name="Rounded Rectangle 7">
            <a:extLst>
              <a:ext uri="{FF2B5EF4-FFF2-40B4-BE49-F238E27FC236}">
                <a16:creationId xmlns:a16="http://schemas.microsoft.com/office/drawing/2014/main" id="{B740EEA1-E118-4BDB-B560-6927407C233C}"/>
              </a:ext>
            </a:extLst>
          </p:cNvPr>
          <p:cNvSpPr/>
          <p:nvPr/>
        </p:nvSpPr>
        <p:spPr>
          <a:xfrm>
            <a:off x="858982" y="1080655"/>
            <a:ext cx="10296698" cy="5109130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Picture 2" descr="Image result for calculator symbols">
            <a:extLst>
              <a:ext uri="{FF2B5EF4-FFF2-40B4-BE49-F238E27FC236}">
                <a16:creationId xmlns:a16="http://schemas.microsoft.com/office/drawing/2014/main" id="{D69F2F70-F6B9-4152-984A-48DE62A6EB3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295758" y="1369626"/>
            <a:ext cx="563224" cy="546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23192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02978" y="348654"/>
            <a:ext cx="10515600" cy="835602"/>
          </a:xfrm>
        </p:spPr>
        <p:txBody>
          <a:bodyPr>
            <a:normAutofit/>
          </a:bodyPr>
          <a:lstStyle/>
          <a:p>
            <a:r>
              <a:rPr lang="en-GB">
                <a:solidFill>
                  <a:srgbClr val="002060"/>
                </a:solidFill>
              </a:rPr>
              <a:t>Exam questions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10640" y="1184256"/>
            <a:ext cx="2621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+mj-lt"/>
              </a:rPr>
              <a:t>Brenda is organising a party for 60 guests.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17378" y="4764912"/>
            <a:ext cx="868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+mj-lt"/>
              </a:rPr>
              <a:t>She wants to provide each guest with a drink and a meal and spend as little as possible.</a:t>
            </a:r>
          </a:p>
          <a:p>
            <a:r>
              <a:rPr lang="en-GB" dirty="0">
                <a:latin typeface="+mj-lt"/>
              </a:rPr>
              <a:t>She books the room for a Monday. How much discount will Brenda get?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930977" y="1043006"/>
            <a:ext cx="1839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Booking a venue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AFC9007F-5186-4B15-89F4-3F819A355FB1}"/>
              </a:ext>
            </a:extLst>
          </p:cNvPr>
          <p:cNvSpPr/>
          <p:nvPr/>
        </p:nvSpPr>
        <p:spPr>
          <a:xfrm>
            <a:off x="858982" y="1080655"/>
            <a:ext cx="10296698" cy="5290752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" name="Picture 2" descr="Image result for calculator symbols">
            <a:extLst>
              <a:ext uri="{FF2B5EF4-FFF2-40B4-BE49-F238E27FC236}">
                <a16:creationId xmlns:a16="http://schemas.microsoft.com/office/drawing/2014/main" id="{BBA8486F-680C-4091-BA3F-2CA979F2C45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295758" y="1369626"/>
            <a:ext cx="563224" cy="546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748B0712-CD93-41C6-B75F-CFDE876576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4346239"/>
              </p:ext>
            </p:extLst>
          </p:nvPr>
        </p:nvGraphicFramePr>
        <p:xfrm>
          <a:off x="1393810" y="1934188"/>
          <a:ext cx="8686800" cy="26026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71700">
                  <a:extLst>
                    <a:ext uri="{9D8B030D-6E8A-4147-A177-3AD203B41FA5}">
                      <a16:colId xmlns:a16="http://schemas.microsoft.com/office/drawing/2014/main" val="3686946702"/>
                    </a:ext>
                  </a:extLst>
                </a:gridCol>
                <a:gridCol w="2171700">
                  <a:extLst>
                    <a:ext uri="{9D8B030D-6E8A-4147-A177-3AD203B41FA5}">
                      <a16:colId xmlns:a16="http://schemas.microsoft.com/office/drawing/2014/main" val="3496889818"/>
                    </a:ext>
                  </a:extLst>
                </a:gridCol>
                <a:gridCol w="2813127">
                  <a:extLst>
                    <a:ext uri="{9D8B030D-6E8A-4147-A177-3AD203B41FA5}">
                      <a16:colId xmlns:a16="http://schemas.microsoft.com/office/drawing/2014/main" val="609465117"/>
                    </a:ext>
                  </a:extLst>
                </a:gridCol>
                <a:gridCol w="1530273">
                  <a:extLst>
                    <a:ext uri="{9D8B030D-6E8A-4147-A177-3AD203B41FA5}">
                      <a16:colId xmlns:a16="http://schemas.microsoft.com/office/drawing/2014/main" val="1844334756"/>
                    </a:ext>
                  </a:extLst>
                </a:gridCol>
              </a:tblGrid>
              <a:tr h="371806">
                <a:tc>
                  <a:txBody>
                    <a:bodyPr/>
                    <a:lstStyle/>
                    <a:p>
                      <a:r>
                        <a:rPr lang="en-GB" dirty="0"/>
                        <a:t>Room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Number of guests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Refreshments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Cost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6753623"/>
                  </a:ext>
                </a:extLst>
              </a:tr>
              <a:tr h="371806">
                <a:tc>
                  <a:txBody>
                    <a:bodyPr/>
                    <a:lstStyle/>
                    <a:p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Up to 40 guests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One drink each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£474.95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6820164"/>
                  </a:ext>
                </a:extLst>
              </a:tr>
              <a:tr h="371806">
                <a:tc>
                  <a:txBody>
                    <a:bodyPr/>
                    <a:lstStyle/>
                    <a:p>
                      <a:r>
                        <a:rPr lang="en-GB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Up to 70 guests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None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£249.95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3284106"/>
                  </a:ext>
                </a:extLst>
              </a:tr>
              <a:tr h="371806">
                <a:tc>
                  <a:txBody>
                    <a:bodyPr/>
                    <a:lstStyle/>
                    <a:p>
                      <a:r>
                        <a:rPr lang="en-GB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Up to 80 guests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One drink and meal each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£794.95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5760893"/>
                  </a:ext>
                </a:extLst>
              </a:tr>
              <a:tr h="371806">
                <a:tc>
                  <a:txBody>
                    <a:bodyPr/>
                    <a:lstStyle/>
                    <a:p>
                      <a:r>
                        <a:rPr lang="en-GB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Up to 80 guests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One drink each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£674.95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6089519"/>
                  </a:ext>
                </a:extLst>
              </a:tr>
              <a:tr h="371806">
                <a:tc>
                  <a:txBody>
                    <a:bodyPr/>
                    <a:lstStyle/>
                    <a:p>
                      <a:r>
                        <a:rPr lang="en-GB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Up to 120 guests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One drink and meal each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£1149.95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8543256"/>
                  </a:ext>
                </a:extLst>
              </a:tr>
              <a:tr h="371806">
                <a:tc gridSpan="4">
                  <a:txBody>
                    <a:bodyPr/>
                    <a:lstStyle/>
                    <a:p>
                      <a:pPr algn="ctr"/>
                      <a:r>
                        <a:rPr lang="en-GB" dirty="0"/>
                        <a:t>20% discount for bookings made for Mondays to Thursdays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47701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12468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02978" y="348654"/>
            <a:ext cx="10515600" cy="835602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002060"/>
                </a:solidFill>
              </a:rPr>
              <a:t>Exam questions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42431" y="1082474"/>
            <a:ext cx="3107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Booking a hotel room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26878" y="1505470"/>
            <a:ext cx="9067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+mj-lt"/>
              </a:rPr>
              <a:t>James finds a hotel to book for 6 nights </a:t>
            </a:r>
          </a:p>
          <a:p>
            <a:r>
              <a:rPr lang="en-GB" dirty="0">
                <a:latin typeface="+mj-lt"/>
              </a:rPr>
              <a:t>in Cape Town. The hotel has an offer for</a:t>
            </a:r>
          </a:p>
          <a:p>
            <a:r>
              <a:rPr lang="en-GB" dirty="0">
                <a:latin typeface="+mj-lt"/>
              </a:rPr>
              <a:t> the time they are staying.</a:t>
            </a:r>
          </a:p>
          <a:p>
            <a:endParaRPr lang="en-GB" sz="2400" dirty="0">
              <a:latin typeface="+mj-lt"/>
            </a:endParaRPr>
          </a:p>
          <a:p>
            <a:endParaRPr lang="en-GB" sz="2400" dirty="0">
              <a:latin typeface="+mj-lt"/>
            </a:endParaRPr>
          </a:p>
          <a:p>
            <a:endParaRPr lang="en-GB" sz="2400" dirty="0">
              <a:latin typeface="+mj-lt"/>
            </a:endParaRPr>
          </a:p>
          <a:p>
            <a:endParaRPr lang="en-GB" sz="2400" dirty="0">
              <a:latin typeface="+mj-lt"/>
            </a:endParaRPr>
          </a:p>
          <a:p>
            <a:endParaRPr lang="en-GB" sz="2400" dirty="0">
              <a:latin typeface="+mj-lt"/>
            </a:endParaRPr>
          </a:p>
          <a:p>
            <a:endParaRPr lang="en-GB" sz="2400" dirty="0">
              <a:latin typeface="+mj-lt"/>
            </a:endParaRPr>
          </a:p>
          <a:p>
            <a:r>
              <a:rPr lang="en-GB" dirty="0">
                <a:latin typeface="+mj-lt"/>
              </a:rPr>
              <a:t>James books one double room for 6 nights. At the time of booking he pays a deposit of 15%. He will pay the rest when he arrives.</a:t>
            </a:r>
          </a:p>
          <a:p>
            <a:r>
              <a:rPr lang="en-GB" dirty="0">
                <a:latin typeface="+mj-lt"/>
              </a:rPr>
              <a:t>How much will he pay when he arrives at the hotel?</a:t>
            </a:r>
          </a:p>
        </p:txBody>
      </p:sp>
      <p:sp>
        <p:nvSpPr>
          <p:cNvPr id="11" name="Horizontal Scroll 10"/>
          <p:cNvSpPr/>
          <p:nvPr/>
        </p:nvSpPr>
        <p:spPr>
          <a:xfrm>
            <a:off x="5438303" y="1291584"/>
            <a:ext cx="4656375" cy="2986625"/>
          </a:xfrm>
          <a:prstGeom prst="horizontalScroll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Special offer</a:t>
            </a:r>
          </a:p>
          <a:p>
            <a:pPr algn="ctr"/>
            <a:r>
              <a:rPr lang="en-GB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 nights for the price of 3</a:t>
            </a:r>
          </a:p>
          <a:p>
            <a:pPr algn="ctr"/>
            <a:r>
              <a:rPr lang="en-GB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Double room</a:t>
            </a:r>
          </a:p>
          <a:p>
            <a:pPr algn="ctr"/>
            <a:r>
              <a:rPr lang="en-GB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2170 South African Rand per night</a:t>
            </a:r>
            <a:endParaRPr lang="en-GB" sz="2800" dirty="0"/>
          </a:p>
        </p:txBody>
      </p:sp>
      <p:sp>
        <p:nvSpPr>
          <p:cNvPr id="6" name="Rounded Rectangle 7">
            <a:extLst>
              <a:ext uri="{FF2B5EF4-FFF2-40B4-BE49-F238E27FC236}">
                <a16:creationId xmlns:a16="http://schemas.microsoft.com/office/drawing/2014/main" id="{D868BB6A-0092-4B2B-ACCD-BA1006E58652}"/>
              </a:ext>
            </a:extLst>
          </p:cNvPr>
          <p:cNvSpPr/>
          <p:nvPr/>
        </p:nvSpPr>
        <p:spPr>
          <a:xfrm>
            <a:off x="858982" y="1080655"/>
            <a:ext cx="10296698" cy="5073960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5623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568033" y="2726860"/>
            <a:ext cx="4978401" cy="175432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ounded Rectangle 9"/>
          <p:cNvSpPr/>
          <p:nvPr/>
        </p:nvSpPr>
        <p:spPr>
          <a:xfrm>
            <a:off x="6746112" y="5259320"/>
            <a:ext cx="4978401" cy="112792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ounded Rectangle 10"/>
          <p:cNvSpPr/>
          <p:nvPr/>
        </p:nvSpPr>
        <p:spPr>
          <a:xfrm>
            <a:off x="6746113" y="1834131"/>
            <a:ext cx="4978401" cy="275935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1505529" y="134072"/>
            <a:ext cx="9144000" cy="9927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STARTER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D99A0B1-409C-4E6F-9F44-B0344F41C536}"/>
              </a:ext>
            </a:extLst>
          </p:cNvPr>
          <p:cNvSpPr txBox="1"/>
          <p:nvPr/>
        </p:nvSpPr>
        <p:spPr>
          <a:xfrm>
            <a:off x="685101" y="2864207"/>
            <a:ext cx="429943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Both"/>
            </a:pPr>
            <a:r>
              <a:rPr lang="en-GB" dirty="0"/>
              <a:t>What does the word ‘Percent’ mean ?</a:t>
            </a:r>
          </a:p>
          <a:p>
            <a:endParaRPr lang="en-GB" dirty="0"/>
          </a:p>
          <a:p>
            <a:r>
              <a:rPr lang="en-GB" dirty="0"/>
              <a:t>(2)  What is 35% of £ 500</a:t>
            </a:r>
          </a:p>
          <a:p>
            <a:endParaRPr lang="en-GB" dirty="0"/>
          </a:p>
          <a:p>
            <a:r>
              <a:rPr lang="en-GB" dirty="0"/>
              <a:t>(3)  What is 0.5% of £50 in pence ?</a:t>
            </a:r>
          </a:p>
          <a:p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9A65A15-3B0D-4989-8765-B306AD982CC0}"/>
              </a:ext>
            </a:extLst>
          </p:cNvPr>
          <p:cNvSpPr txBox="1"/>
          <p:nvPr/>
        </p:nvSpPr>
        <p:spPr>
          <a:xfrm>
            <a:off x="493896" y="2283159"/>
            <a:ext cx="50107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Percentages of amounts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4CC6D2B-0737-40CC-860C-98B80D2B1F7D}"/>
              </a:ext>
            </a:extLst>
          </p:cNvPr>
          <p:cNvSpPr txBox="1"/>
          <p:nvPr/>
        </p:nvSpPr>
        <p:spPr>
          <a:xfrm>
            <a:off x="6677891" y="4711561"/>
            <a:ext cx="53815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3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Reverse percentage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8B4C5BA-A9E0-475D-A0C1-5E1A00DF055D}"/>
              </a:ext>
            </a:extLst>
          </p:cNvPr>
          <p:cNvSpPr txBox="1"/>
          <p:nvPr/>
        </p:nvSpPr>
        <p:spPr>
          <a:xfrm>
            <a:off x="6808716" y="1014274"/>
            <a:ext cx="41352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One amount as a % of another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459055B-2CB2-411E-AB9C-56A5A1E8DBA3}"/>
              </a:ext>
            </a:extLst>
          </p:cNvPr>
          <p:cNvSpPr txBox="1"/>
          <p:nvPr/>
        </p:nvSpPr>
        <p:spPr>
          <a:xfrm>
            <a:off x="483096" y="4507083"/>
            <a:ext cx="53815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3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Percentage increase/decrease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CC05648-5521-42C0-BBA9-C2BF9FB99EBE}"/>
              </a:ext>
            </a:extLst>
          </p:cNvPr>
          <p:cNvSpPr txBox="1"/>
          <p:nvPr/>
        </p:nvSpPr>
        <p:spPr>
          <a:xfrm>
            <a:off x="6808716" y="1834131"/>
            <a:ext cx="510609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Both"/>
            </a:pPr>
            <a:r>
              <a:rPr lang="en-GB" dirty="0"/>
              <a:t>20 people enter a salon and 5 of them get their hair dyed. Write this as a %</a:t>
            </a:r>
          </a:p>
          <a:p>
            <a:endParaRPr lang="en-GB" dirty="0"/>
          </a:p>
          <a:p>
            <a:r>
              <a:rPr lang="en-GB" dirty="0"/>
              <a:t>(2) I spent £12.50 out of a budget of £100.</a:t>
            </a:r>
          </a:p>
          <a:p>
            <a:r>
              <a:rPr lang="en-GB" dirty="0"/>
              <a:t>      Write this as a %</a:t>
            </a:r>
          </a:p>
          <a:p>
            <a:endParaRPr lang="en-GB" dirty="0"/>
          </a:p>
          <a:p>
            <a:r>
              <a:rPr lang="en-GB" dirty="0"/>
              <a:t>(3) One person in a group of three people get an            infection. </a:t>
            </a:r>
          </a:p>
          <a:p>
            <a:r>
              <a:rPr lang="en-GB" dirty="0"/>
              <a:t> Is this the same as 30% ? Show why </a:t>
            </a:r>
          </a:p>
          <a:p>
            <a:endParaRPr lang="en-GB" dirty="0"/>
          </a:p>
        </p:txBody>
      </p:sp>
      <p:sp>
        <p:nvSpPr>
          <p:cNvPr id="15" name="Rounded Rectangle 9">
            <a:extLst>
              <a:ext uri="{FF2B5EF4-FFF2-40B4-BE49-F238E27FC236}">
                <a16:creationId xmlns:a16="http://schemas.microsoft.com/office/drawing/2014/main" id="{183CEDD0-12B3-4751-B061-2BE08CE9A905}"/>
              </a:ext>
            </a:extLst>
          </p:cNvPr>
          <p:cNvSpPr/>
          <p:nvPr/>
        </p:nvSpPr>
        <p:spPr>
          <a:xfrm>
            <a:off x="535710" y="4898578"/>
            <a:ext cx="4978401" cy="170650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ounded Rectangle 7">
            <a:extLst>
              <a:ext uri="{FF2B5EF4-FFF2-40B4-BE49-F238E27FC236}">
                <a16:creationId xmlns:a16="http://schemas.microsoft.com/office/drawing/2014/main" id="{9E825CAA-C13E-4440-99E7-7AB13D6131E8}"/>
              </a:ext>
            </a:extLst>
          </p:cNvPr>
          <p:cNvSpPr/>
          <p:nvPr/>
        </p:nvSpPr>
        <p:spPr>
          <a:xfrm>
            <a:off x="568033" y="1132401"/>
            <a:ext cx="4978401" cy="117706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7FAAA29-279F-4DD6-83A6-4E39D3C05243}"/>
              </a:ext>
            </a:extLst>
          </p:cNvPr>
          <p:cNvSpPr txBox="1"/>
          <p:nvPr/>
        </p:nvSpPr>
        <p:spPr>
          <a:xfrm>
            <a:off x="637178" y="1187800"/>
            <a:ext cx="44489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Place value, discount, interest rate, mortgage, savings, profit margin, tax, VAT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2DE753F-0E33-4F60-A71C-26DC08151030}"/>
              </a:ext>
            </a:extLst>
          </p:cNvPr>
          <p:cNvSpPr txBox="1"/>
          <p:nvPr/>
        </p:nvSpPr>
        <p:spPr>
          <a:xfrm>
            <a:off x="716309" y="4886007"/>
            <a:ext cx="43697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Both"/>
            </a:pPr>
            <a:r>
              <a:rPr lang="en-GB" dirty="0"/>
              <a:t>A restaurant bill before tip is £94.50</a:t>
            </a:r>
          </a:p>
          <a:p>
            <a:r>
              <a:rPr lang="en-GB" dirty="0"/>
              <a:t>The tip is 12% What will the total bill be?</a:t>
            </a:r>
          </a:p>
          <a:p>
            <a:endParaRPr lang="en-GB" dirty="0"/>
          </a:p>
          <a:p>
            <a:r>
              <a:rPr lang="en-GB" dirty="0"/>
              <a:t>(2) Apply a discount of 25 % on a £3500 car and find the new selling price.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4CB56FC-390A-496A-BC83-14070BCF25FC}"/>
              </a:ext>
            </a:extLst>
          </p:cNvPr>
          <p:cNvSpPr txBox="1"/>
          <p:nvPr/>
        </p:nvSpPr>
        <p:spPr>
          <a:xfrm>
            <a:off x="6928486" y="5361618"/>
            <a:ext cx="46136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Both"/>
            </a:pPr>
            <a:r>
              <a:rPr lang="en-GB" dirty="0"/>
              <a:t>The Hedgehog population was 15, 000, 000 in 2021 which is a 15% increase on last year.</a:t>
            </a:r>
          </a:p>
          <a:p>
            <a:r>
              <a:rPr lang="en-GB" dirty="0"/>
              <a:t>      Work out last years population.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D247F35-EBF7-40F2-BB04-D7596C0C7293}"/>
              </a:ext>
            </a:extLst>
          </p:cNvPr>
          <p:cNvSpPr txBox="1"/>
          <p:nvPr/>
        </p:nvSpPr>
        <p:spPr>
          <a:xfrm>
            <a:off x="535710" y="606752"/>
            <a:ext cx="24902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Keywords</a:t>
            </a:r>
          </a:p>
        </p:txBody>
      </p:sp>
    </p:spTree>
    <p:extLst>
      <p:ext uri="{BB962C8B-B14F-4D97-AF65-F5344CB8AC3E}">
        <p14:creationId xmlns:p14="http://schemas.microsoft.com/office/powerpoint/2010/main" val="2461622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146" y="245053"/>
            <a:ext cx="10515600" cy="835602"/>
          </a:xfrm>
        </p:spPr>
        <p:txBody>
          <a:bodyPr>
            <a:noAutofit/>
          </a:bodyPr>
          <a:lstStyle/>
          <a:p>
            <a:pPr algn="ctr"/>
            <a:r>
              <a:rPr lang="en-GB" u="sng" dirty="0">
                <a:solidFill>
                  <a:srgbClr val="002060"/>
                </a:solidFill>
              </a:rPr>
              <a:t>Finding the Percent of an amount</a:t>
            </a:r>
          </a:p>
        </p:txBody>
      </p:sp>
      <p:sp>
        <p:nvSpPr>
          <p:cNvPr id="14" name="Rounded Rectangle 7">
            <a:extLst>
              <a:ext uri="{FF2B5EF4-FFF2-40B4-BE49-F238E27FC236}">
                <a16:creationId xmlns:a16="http://schemas.microsoft.com/office/drawing/2014/main" id="{35B6E60D-B2A1-4614-9E6D-60A2F1B0F7B3}"/>
              </a:ext>
            </a:extLst>
          </p:cNvPr>
          <p:cNvSpPr/>
          <p:nvPr/>
        </p:nvSpPr>
        <p:spPr>
          <a:xfrm>
            <a:off x="858982" y="1353217"/>
            <a:ext cx="10023764" cy="219887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ounded Rectangle 7">
            <a:extLst>
              <a:ext uri="{FF2B5EF4-FFF2-40B4-BE49-F238E27FC236}">
                <a16:creationId xmlns:a16="http://schemas.microsoft.com/office/drawing/2014/main" id="{37AF2A0F-DAC6-4C52-8DA9-844CEC0CC534}"/>
              </a:ext>
            </a:extLst>
          </p:cNvPr>
          <p:cNvSpPr/>
          <p:nvPr/>
        </p:nvSpPr>
        <p:spPr>
          <a:xfrm>
            <a:off x="858982" y="3990909"/>
            <a:ext cx="10023764" cy="219887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8D73636-05B1-4424-9DCE-B5052C9F2DC4}"/>
              </a:ext>
            </a:extLst>
          </p:cNvPr>
          <p:cNvSpPr txBox="1"/>
          <p:nvPr/>
        </p:nvSpPr>
        <p:spPr>
          <a:xfrm>
            <a:off x="1459521" y="1802024"/>
            <a:ext cx="37806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Work out 15% of £4.60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5E02D03-A891-49FA-B5C8-F37A390B3481}"/>
              </a:ext>
            </a:extLst>
          </p:cNvPr>
          <p:cNvSpPr txBox="1"/>
          <p:nvPr/>
        </p:nvSpPr>
        <p:spPr>
          <a:xfrm>
            <a:off x="1397974" y="4448509"/>
            <a:ext cx="37806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Work out 12.5% of £150</a:t>
            </a:r>
          </a:p>
        </p:txBody>
      </p:sp>
    </p:spTree>
    <p:extLst>
      <p:ext uri="{BB962C8B-B14F-4D97-AF65-F5344CB8AC3E}">
        <p14:creationId xmlns:p14="http://schemas.microsoft.com/office/powerpoint/2010/main" val="4249014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146" y="245053"/>
            <a:ext cx="10515600" cy="835602"/>
          </a:xfrm>
        </p:spPr>
        <p:txBody>
          <a:bodyPr>
            <a:noAutofit/>
          </a:bodyPr>
          <a:lstStyle/>
          <a:p>
            <a:r>
              <a:rPr lang="en-GB" dirty="0">
                <a:solidFill>
                  <a:srgbClr val="002060"/>
                </a:solidFill>
              </a:rPr>
              <a:t>Your turn…</a:t>
            </a:r>
          </a:p>
        </p:txBody>
      </p:sp>
      <p:sp>
        <p:nvSpPr>
          <p:cNvPr id="14" name="Rounded Rectangle 7">
            <a:extLst>
              <a:ext uri="{FF2B5EF4-FFF2-40B4-BE49-F238E27FC236}">
                <a16:creationId xmlns:a16="http://schemas.microsoft.com/office/drawing/2014/main" id="{35B6E60D-B2A1-4614-9E6D-60A2F1B0F7B3}"/>
              </a:ext>
            </a:extLst>
          </p:cNvPr>
          <p:cNvSpPr/>
          <p:nvPr/>
        </p:nvSpPr>
        <p:spPr>
          <a:xfrm>
            <a:off x="753474" y="1283677"/>
            <a:ext cx="4425195" cy="480939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ounded Rectangle 7">
            <a:extLst>
              <a:ext uri="{FF2B5EF4-FFF2-40B4-BE49-F238E27FC236}">
                <a16:creationId xmlns:a16="http://schemas.microsoft.com/office/drawing/2014/main" id="{37AF2A0F-DAC6-4C52-8DA9-844CEC0CC534}"/>
              </a:ext>
            </a:extLst>
          </p:cNvPr>
          <p:cNvSpPr/>
          <p:nvPr/>
        </p:nvSpPr>
        <p:spPr>
          <a:xfrm>
            <a:off x="6096000" y="1283677"/>
            <a:ext cx="5061438" cy="490610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48A64B0-44D8-456E-BEAA-05CCCD83D51C}"/>
              </a:ext>
            </a:extLst>
          </p:cNvPr>
          <p:cNvSpPr txBox="1"/>
          <p:nvPr/>
        </p:nvSpPr>
        <p:spPr>
          <a:xfrm>
            <a:off x="1433146" y="1556239"/>
            <a:ext cx="2664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1) 25% of £2.40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7C35DDF-CB5C-4A96-9BD5-20C9F166154B}"/>
              </a:ext>
            </a:extLst>
          </p:cNvPr>
          <p:cNvSpPr txBox="1"/>
          <p:nvPr/>
        </p:nvSpPr>
        <p:spPr>
          <a:xfrm>
            <a:off x="1433145" y="3059668"/>
            <a:ext cx="2664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2) 73% of £52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A608AD8-6A04-4276-962B-274C0760E1B5}"/>
              </a:ext>
            </a:extLst>
          </p:cNvPr>
          <p:cNvSpPr txBox="1"/>
          <p:nvPr/>
        </p:nvSpPr>
        <p:spPr>
          <a:xfrm>
            <a:off x="1392247" y="4378431"/>
            <a:ext cx="2664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3) 2.5% of 26 Kg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2592583-C82F-4075-B841-32552A20D843}"/>
              </a:ext>
            </a:extLst>
          </p:cNvPr>
          <p:cNvSpPr txBox="1"/>
          <p:nvPr/>
        </p:nvSpPr>
        <p:spPr>
          <a:xfrm>
            <a:off x="6752491" y="1402236"/>
            <a:ext cx="340262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4) </a:t>
            </a:r>
            <a:r>
              <a:rPr lang="en-GB" dirty="0" err="1"/>
              <a:t>Rahan</a:t>
            </a:r>
            <a:r>
              <a:rPr lang="en-GB" dirty="0"/>
              <a:t> sees a watch advertised as £50.25 + 22 % VAT.</a:t>
            </a:r>
          </a:p>
          <a:p>
            <a:r>
              <a:rPr lang="en-GB" dirty="0"/>
              <a:t>What is the VAT on the watch?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8767F28-2864-4236-8CF1-2D51C7FF5DBA}"/>
              </a:ext>
            </a:extLst>
          </p:cNvPr>
          <p:cNvSpPr txBox="1"/>
          <p:nvPr/>
        </p:nvSpPr>
        <p:spPr>
          <a:xfrm>
            <a:off x="6752491" y="2624105"/>
            <a:ext cx="426427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5) There are 70 million people in a country.</a:t>
            </a:r>
          </a:p>
          <a:p>
            <a:endParaRPr lang="en-GB" dirty="0"/>
          </a:p>
          <a:p>
            <a:r>
              <a:rPr lang="en-GB" dirty="0"/>
              <a:t>39 % of the population have had two Vaccine Jabs and 67% have had one jab.</a:t>
            </a:r>
          </a:p>
          <a:p>
            <a:endParaRPr lang="en-GB" dirty="0"/>
          </a:p>
          <a:p>
            <a:r>
              <a:rPr lang="en-GB" dirty="0"/>
              <a:t>How many people have had two jabs?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25D58F6-B704-4E0D-88BA-AD3949DA4680}"/>
              </a:ext>
            </a:extLst>
          </p:cNvPr>
          <p:cNvSpPr txBox="1"/>
          <p:nvPr/>
        </p:nvSpPr>
        <p:spPr>
          <a:xfrm>
            <a:off x="6752491" y="4783194"/>
            <a:ext cx="40092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6) A metal rod is 45mm in length at room temp.</a:t>
            </a:r>
          </a:p>
          <a:p>
            <a:r>
              <a:rPr lang="en-GB" dirty="0"/>
              <a:t>It expands by 0.5% when heated. </a:t>
            </a:r>
          </a:p>
          <a:p>
            <a:r>
              <a:rPr lang="en-GB" dirty="0"/>
              <a:t>How many mm does it expand by ? </a:t>
            </a:r>
          </a:p>
        </p:txBody>
      </p:sp>
    </p:spTree>
    <p:extLst>
      <p:ext uri="{BB962C8B-B14F-4D97-AF65-F5344CB8AC3E}">
        <p14:creationId xmlns:p14="http://schemas.microsoft.com/office/powerpoint/2010/main" val="669760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692" y="369277"/>
            <a:ext cx="10515600" cy="835602"/>
          </a:xfrm>
        </p:spPr>
        <p:txBody>
          <a:bodyPr>
            <a:noAutofit/>
          </a:bodyPr>
          <a:lstStyle/>
          <a:p>
            <a:pPr algn="ctr"/>
            <a:r>
              <a:rPr lang="en-GB" u="sng" dirty="0">
                <a:solidFill>
                  <a:srgbClr val="002060"/>
                </a:solidFill>
              </a:rPr>
              <a:t>Expressing one amount as a % of another</a:t>
            </a:r>
          </a:p>
        </p:txBody>
      </p:sp>
      <p:sp>
        <p:nvSpPr>
          <p:cNvPr id="14" name="Rounded Rectangle 7">
            <a:extLst>
              <a:ext uri="{FF2B5EF4-FFF2-40B4-BE49-F238E27FC236}">
                <a16:creationId xmlns:a16="http://schemas.microsoft.com/office/drawing/2014/main" id="{35B6E60D-B2A1-4614-9E6D-60A2F1B0F7B3}"/>
              </a:ext>
            </a:extLst>
          </p:cNvPr>
          <p:cNvSpPr/>
          <p:nvPr/>
        </p:nvSpPr>
        <p:spPr>
          <a:xfrm>
            <a:off x="858982" y="1480872"/>
            <a:ext cx="10023764" cy="219887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ounded Rectangle 7">
            <a:extLst>
              <a:ext uri="{FF2B5EF4-FFF2-40B4-BE49-F238E27FC236}">
                <a16:creationId xmlns:a16="http://schemas.microsoft.com/office/drawing/2014/main" id="{37AF2A0F-DAC6-4C52-8DA9-844CEC0CC534}"/>
              </a:ext>
            </a:extLst>
          </p:cNvPr>
          <p:cNvSpPr/>
          <p:nvPr/>
        </p:nvSpPr>
        <p:spPr>
          <a:xfrm>
            <a:off x="858982" y="3990909"/>
            <a:ext cx="10023764" cy="219887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398B6AF-6D84-4721-A3D8-99084F31CA9A}"/>
              </a:ext>
            </a:extLst>
          </p:cNvPr>
          <p:cNvSpPr txBox="1"/>
          <p:nvPr/>
        </p:nvSpPr>
        <p:spPr>
          <a:xfrm>
            <a:off x="1450731" y="1657600"/>
            <a:ext cx="39301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130 out of 200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1353E3-B3E4-4851-AF2E-CABD2CEE24B8}"/>
              </a:ext>
            </a:extLst>
          </p:cNvPr>
          <p:cNvSpPr txBox="1"/>
          <p:nvPr/>
        </p:nvSpPr>
        <p:spPr>
          <a:xfrm>
            <a:off x="1450731" y="4176346"/>
            <a:ext cx="2532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5 m out of 15 Km</a:t>
            </a:r>
          </a:p>
        </p:txBody>
      </p:sp>
    </p:spTree>
    <p:extLst>
      <p:ext uri="{BB962C8B-B14F-4D97-AF65-F5344CB8AC3E}">
        <p14:creationId xmlns:p14="http://schemas.microsoft.com/office/powerpoint/2010/main" val="242522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146" y="245053"/>
            <a:ext cx="10515600" cy="835602"/>
          </a:xfrm>
        </p:spPr>
        <p:txBody>
          <a:bodyPr>
            <a:noAutofit/>
          </a:bodyPr>
          <a:lstStyle/>
          <a:p>
            <a:r>
              <a:rPr lang="en-GB" dirty="0">
                <a:solidFill>
                  <a:srgbClr val="002060"/>
                </a:solidFill>
              </a:rPr>
              <a:t>Your turn…</a:t>
            </a:r>
          </a:p>
        </p:txBody>
      </p:sp>
      <p:sp>
        <p:nvSpPr>
          <p:cNvPr id="14" name="Rounded Rectangle 7">
            <a:extLst>
              <a:ext uri="{FF2B5EF4-FFF2-40B4-BE49-F238E27FC236}">
                <a16:creationId xmlns:a16="http://schemas.microsoft.com/office/drawing/2014/main" id="{35B6E60D-B2A1-4614-9E6D-60A2F1B0F7B3}"/>
              </a:ext>
            </a:extLst>
          </p:cNvPr>
          <p:cNvSpPr/>
          <p:nvPr/>
        </p:nvSpPr>
        <p:spPr>
          <a:xfrm>
            <a:off x="858982" y="1080654"/>
            <a:ext cx="4240556" cy="525859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ounded Rectangle 7">
            <a:extLst>
              <a:ext uri="{FF2B5EF4-FFF2-40B4-BE49-F238E27FC236}">
                <a16:creationId xmlns:a16="http://schemas.microsoft.com/office/drawing/2014/main" id="{37AF2A0F-DAC6-4C52-8DA9-844CEC0CC534}"/>
              </a:ext>
            </a:extLst>
          </p:cNvPr>
          <p:cNvSpPr/>
          <p:nvPr/>
        </p:nvSpPr>
        <p:spPr>
          <a:xfrm>
            <a:off x="5864469" y="1080654"/>
            <a:ext cx="4862146" cy="528417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5A3D32-E6BF-4A94-B3E4-0379872651C2}"/>
              </a:ext>
            </a:extLst>
          </p:cNvPr>
          <p:cNvSpPr txBox="1"/>
          <p:nvPr/>
        </p:nvSpPr>
        <p:spPr>
          <a:xfrm>
            <a:off x="1397977" y="1503485"/>
            <a:ext cx="2497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1)  20 p out of £ 4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C045A7E-B384-4596-86F9-BAEB2576B3DA}"/>
              </a:ext>
            </a:extLst>
          </p:cNvPr>
          <p:cNvSpPr txBox="1"/>
          <p:nvPr/>
        </p:nvSpPr>
        <p:spPr>
          <a:xfrm>
            <a:off x="1396644" y="3059723"/>
            <a:ext cx="2497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2)  75 g out of 5 Kg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804E78A-A123-4CF6-9F37-35216D70D375}"/>
              </a:ext>
            </a:extLst>
          </p:cNvPr>
          <p:cNvSpPr txBox="1"/>
          <p:nvPr/>
        </p:nvSpPr>
        <p:spPr>
          <a:xfrm>
            <a:off x="1396645" y="4514822"/>
            <a:ext cx="24970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3)  12 min out of 2 ½ Hours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AA1BAFF-D973-4548-AE09-4F68CCBE2122}"/>
                  </a:ext>
                </a:extLst>
              </p:cNvPr>
              <p:cNvSpPr txBox="1"/>
              <p:nvPr/>
            </p:nvSpPr>
            <p:spPr>
              <a:xfrm>
                <a:off x="6241473" y="1187151"/>
                <a:ext cx="4423596" cy="55921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4) Ola scores 16/25 in a test.  Emily gets 64%.  Who did better?</a:t>
                </a:r>
              </a:p>
              <a:p>
                <a:endParaRPr lang="en-GB" dirty="0"/>
              </a:p>
              <a:p>
                <a:r>
                  <a:rPr lang="en-GB" dirty="0"/>
                  <a:t>5) Here are the scores on two test papers…</a:t>
                </a:r>
              </a:p>
              <a:p>
                <a:endParaRPr lang="en-GB" dirty="0"/>
              </a:p>
              <a:p>
                <a:r>
                  <a:rPr lang="en-GB" dirty="0"/>
                  <a:t>Paper 1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35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60</m:t>
                        </m:r>
                      </m:den>
                    </m:f>
                  </m:oMath>
                </a14:m>
                <a:endParaRPr lang="en-GB" dirty="0"/>
              </a:p>
              <a:p>
                <a:endParaRPr lang="en-GB" dirty="0"/>
              </a:p>
              <a:p>
                <a:r>
                  <a:rPr lang="en-GB" dirty="0"/>
                  <a:t>Paper 2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78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90</m:t>
                        </m:r>
                      </m:den>
                    </m:f>
                  </m:oMath>
                </a14:m>
                <a:endParaRPr lang="en-GB" dirty="0"/>
              </a:p>
              <a:p>
                <a:endParaRPr lang="en-GB" dirty="0"/>
              </a:p>
              <a:p>
                <a:r>
                  <a:rPr lang="en-GB" dirty="0"/>
                  <a:t>Using your calculator, what are the % scores for each paper.</a:t>
                </a:r>
              </a:p>
              <a:p>
                <a:r>
                  <a:rPr lang="en-GB" dirty="0"/>
                  <a:t>Round your answers to 2 dp.</a:t>
                </a:r>
              </a:p>
              <a:p>
                <a:endParaRPr lang="en-GB" dirty="0"/>
              </a:p>
              <a:p>
                <a:r>
                  <a:rPr lang="en-GB" dirty="0"/>
                  <a:t>6) At an event there are 20 tables with 6 people at each table.  Everyone buys a raffle ticket.  </a:t>
                </a:r>
              </a:p>
              <a:p>
                <a:r>
                  <a:rPr lang="en-GB" dirty="0"/>
                  <a:t>7 people win a prize.  What % is this?</a:t>
                </a:r>
              </a:p>
              <a:p>
                <a:endParaRPr lang="en-GB" dirty="0"/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AA1BAFF-D973-4548-AE09-4F68CCBE21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1473" y="1187151"/>
                <a:ext cx="4423596" cy="5592108"/>
              </a:xfrm>
              <a:prstGeom prst="rect">
                <a:avLst/>
              </a:prstGeom>
              <a:blipFill>
                <a:blip r:embed="rId2"/>
                <a:stretch>
                  <a:fillRect l="-1240" t="-654" r="-234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20854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692" y="369277"/>
            <a:ext cx="10515600" cy="835602"/>
          </a:xfrm>
        </p:spPr>
        <p:txBody>
          <a:bodyPr>
            <a:noAutofit/>
          </a:bodyPr>
          <a:lstStyle/>
          <a:p>
            <a:pPr algn="ctr"/>
            <a:r>
              <a:rPr lang="en-GB" u="sng" dirty="0">
                <a:solidFill>
                  <a:srgbClr val="002060"/>
                </a:solidFill>
              </a:rPr>
              <a:t>Calculating % change (Increase)</a:t>
            </a:r>
          </a:p>
        </p:txBody>
      </p:sp>
      <p:sp>
        <p:nvSpPr>
          <p:cNvPr id="14" name="Rounded Rectangle 7">
            <a:extLst>
              <a:ext uri="{FF2B5EF4-FFF2-40B4-BE49-F238E27FC236}">
                <a16:creationId xmlns:a16="http://schemas.microsoft.com/office/drawing/2014/main" id="{35B6E60D-B2A1-4614-9E6D-60A2F1B0F7B3}"/>
              </a:ext>
            </a:extLst>
          </p:cNvPr>
          <p:cNvSpPr/>
          <p:nvPr/>
        </p:nvSpPr>
        <p:spPr>
          <a:xfrm>
            <a:off x="858982" y="1480871"/>
            <a:ext cx="10023764" cy="410224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A4274C4-9C89-4C44-9581-C9E8D0F7AA27}"/>
              </a:ext>
            </a:extLst>
          </p:cNvPr>
          <p:cNvSpPr txBox="1"/>
          <p:nvPr/>
        </p:nvSpPr>
        <p:spPr>
          <a:xfrm>
            <a:off x="1309251" y="3016737"/>
            <a:ext cx="37806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2) The weight of an object increases from 45g to 50 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5F95224-D18E-4E79-B499-605AC01D7FD2}"/>
              </a:ext>
            </a:extLst>
          </p:cNvPr>
          <p:cNvSpPr txBox="1"/>
          <p:nvPr/>
        </p:nvSpPr>
        <p:spPr>
          <a:xfrm>
            <a:off x="1309254" y="1656980"/>
            <a:ext cx="34026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1) From 900 to 1400 (1 dp)</a:t>
            </a:r>
          </a:p>
          <a:p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AC46113-1770-46D4-B0C2-7D920B45B65B}"/>
              </a:ext>
            </a:extLst>
          </p:cNvPr>
          <p:cNvSpPr txBox="1"/>
          <p:nvPr/>
        </p:nvSpPr>
        <p:spPr>
          <a:xfrm>
            <a:off x="1309252" y="4537319"/>
            <a:ext cx="37806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3) £500 to £1400 </a:t>
            </a:r>
          </a:p>
        </p:txBody>
      </p:sp>
    </p:spTree>
    <p:extLst>
      <p:ext uri="{BB962C8B-B14F-4D97-AF65-F5344CB8AC3E}">
        <p14:creationId xmlns:p14="http://schemas.microsoft.com/office/powerpoint/2010/main" val="15999519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692" y="369277"/>
            <a:ext cx="10515600" cy="835602"/>
          </a:xfrm>
        </p:spPr>
        <p:txBody>
          <a:bodyPr>
            <a:noAutofit/>
          </a:bodyPr>
          <a:lstStyle/>
          <a:p>
            <a:pPr algn="ctr"/>
            <a:r>
              <a:rPr lang="en-GB" u="sng" dirty="0">
                <a:solidFill>
                  <a:srgbClr val="002060"/>
                </a:solidFill>
              </a:rPr>
              <a:t>Calculating % change (Decrease)</a:t>
            </a:r>
          </a:p>
        </p:txBody>
      </p:sp>
      <p:sp>
        <p:nvSpPr>
          <p:cNvPr id="14" name="Rounded Rectangle 7">
            <a:extLst>
              <a:ext uri="{FF2B5EF4-FFF2-40B4-BE49-F238E27FC236}">
                <a16:creationId xmlns:a16="http://schemas.microsoft.com/office/drawing/2014/main" id="{35B6E60D-B2A1-4614-9E6D-60A2F1B0F7B3}"/>
              </a:ext>
            </a:extLst>
          </p:cNvPr>
          <p:cNvSpPr/>
          <p:nvPr/>
        </p:nvSpPr>
        <p:spPr>
          <a:xfrm>
            <a:off x="858982" y="1480872"/>
            <a:ext cx="10023764" cy="173711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ounded Rectangle 7">
            <a:extLst>
              <a:ext uri="{FF2B5EF4-FFF2-40B4-BE49-F238E27FC236}">
                <a16:creationId xmlns:a16="http://schemas.microsoft.com/office/drawing/2014/main" id="{37AF2A0F-DAC6-4C52-8DA9-844CEC0CC534}"/>
              </a:ext>
            </a:extLst>
          </p:cNvPr>
          <p:cNvSpPr/>
          <p:nvPr/>
        </p:nvSpPr>
        <p:spPr>
          <a:xfrm>
            <a:off x="858982" y="3476608"/>
            <a:ext cx="10023764" cy="289267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CC3D467-6A74-4DB1-9C98-E0A989CF9E8F}"/>
              </a:ext>
            </a:extLst>
          </p:cNvPr>
          <p:cNvSpPr txBox="1"/>
          <p:nvPr/>
        </p:nvSpPr>
        <p:spPr>
          <a:xfrm>
            <a:off x="1204545" y="1635369"/>
            <a:ext cx="7016262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dirty="0"/>
              <a:t>In a given area, Last year's population was 5,000 hedgehogs, this year it is 4,000 hedgehogs. Calculate the % change in population of Hedgehogs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6CADC2A-949B-4B6A-A44A-9CB2F000F857}"/>
              </a:ext>
            </a:extLst>
          </p:cNvPr>
          <p:cNvSpPr txBox="1"/>
          <p:nvPr/>
        </p:nvSpPr>
        <p:spPr>
          <a:xfrm>
            <a:off x="1266091" y="3675185"/>
            <a:ext cx="413450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 given amount of material weighs 350 g. </a:t>
            </a:r>
          </a:p>
          <a:p>
            <a:r>
              <a:rPr lang="en-GB" dirty="0"/>
              <a:t>The material is put through a drying process and has a mass of 327.25g afterwards. </a:t>
            </a:r>
          </a:p>
          <a:p>
            <a:endParaRPr lang="en-GB" dirty="0"/>
          </a:p>
          <a:p>
            <a:r>
              <a:rPr lang="en-GB" dirty="0"/>
              <a:t>What is the % change in weight of the material ?</a:t>
            </a:r>
          </a:p>
        </p:txBody>
      </p:sp>
    </p:spTree>
    <p:extLst>
      <p:ext uri="{BB962C8B-B14F-4D97-AF65-F5344CB8AC3E}">
        <p14:creationId xmlns:p14="http://schemas.microsoft.com/office/powerpoint/2010/main" val="39181527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146" y="245053"/>
            <a:ext cx="10515600" cy="835602"/>
          </a:xfrm>
        </p:spPr>
        <p:txBody>
          <a:bodyPr>
            <a:noAutofit/>
          </a:bodyPr>
          <a:lstStyle/>
          <a:p>
            <a:r>
              <a:rPr lang="en-GB" dirty="0">
                <a:solidFill>
                  <a:srgbClr val="002060"/>
                </a:solidFill>
              </a:rPr>
              <a:t>Your turn…</a:t>
            </a:r>
          </a:p>
        </p:txBody>
      </p:sp>
      <p:sp>
        <p:nvSpPr>
          <p:cNvPr id="14" name="Rounded Rectangle 7">
            <a:extLst>
              <a:ext uri="{FF2B5EF4-FFF2-40B4-BE49-F238E27FC236}">
                <a16:creationId xmlns:a16="http://schemas.microsoft.com/office/drawing/2014/main" id="{35B6E60D-B2A1-4614-9E6D-60A2F1B0F7B3}"/>
              </a:ext>
            </a:extLst>
          </p:cNvPr>
          <p:cNvSpPr/>
          <p:nvPr/>
        </p:nvSpPr>
        <p:spPr>
          <a:xfrm>
            <a:off x="858981" y="1080655"/>
            <a:ext cx="4486741" cy="517067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ounded Rectangle 7">
            <a:extLst>
              <a:ext uri="{FF2B5EF4-FFF2-40B4-BE49-F238E27FC236}">
                <a16:creationId xmlns:a16="http://schemas.microsoft.com/office/drawing/2014/main" id="{37AF2A0F-DAC6-4C52-8DA9-844CEC0CC534}"/>
              </a:ext>
            </a:extLst>
          </p:cNvPr>
          <p:cNvSpPr/>
          <p:nvPr/>
        </p:nvSpPr>
        <p:spPr>
          <a:xfrm>
            <a:off x="6096000" y="1080655"/>
            <a:ext cx="5449100" cy="507396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E846F29-E4FA-47A7-9924-5C7D1410664A}"/>
              </a:ext>
            </a:extLst>
          </p:cNvPr>
          <p:cNvSpPr txBox="1"/>
          <p:nvPr/>
        </p:nvSpPr>
        <p:spPr>
          <a:xfrm>
            <a:off x="1406769" y="1406769"/>
            <a:ext cx="29102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Calculate the % change…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59FEB2B-AB48-4915-8529-2866DEBA0660}"/>
              </a:ext>
            </a:extLst>
          </p:cNvPr>
          <p:cNvSpPr txBox="1"/>
          <p:nvPr/>
        </p:nvSpPr>
        <p:spPr>
          <a:xfrm>
            <a:off x="1143000" y="1889935"/>
            <a:ext cx="29102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1)   1000 to 750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81FE074-CD04-487E-9CCC-6ED1E3C28A32}"/>
              </a:ext>
            </a:extLst>
          </p:cNvPr>
          <p:cNvSpPr txBox="1"/>
          <p:nvPr/>
        </p:nvSpPr>
        <p:spPr>
          <a:xfrm>
            <a:off x="1143000" y="3348965"/>
            <a:ext cx="29102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2)   £2750 to £755 (1 dp)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E9ED600-1AFE-403B-A340-0C2209BDF334}"/>
              </a:ext>
            </a:extLst>
          </p:cNvPr>
          <p:cNvSpPr txBox="1"/>
          <p:nvPr/>
        </p:nvSpPr>
        <p:spPr>
          <a:xfrm>
            <a:off x="1143000" y="4897234"/>
            <a:ext cx="39565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3)   500 km/hr to 550 km/hr (1 dp)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7269E57-DEA6-4C53-BC87-09D508BED757}"/>
              </a:ext>
            </a:extLst>
          </p:cNvPr>
          <p:cNvSpPr txBox="1"/>
          <p:nvPr/>
        </p:nvSpPr>
        <p:spPr>
          <a:xfrm>
            <a:off x="6321669" y="1776101"/>
            <a:ext cx="40268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4) Alice buys a book for £19.80 and a year later she sells it for £12.87. Calculate the % change in the value of the book.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9162FE2-9062-44D0-A965-D66ECC33A98C}"/>
              </a:ext>
            </a:extLst>
          </p:cNvPr>
          <p:cNvSpPr txBox="1"/>
          <p:nvPr/>
        </p:nvSpPr>
        <p:spPr>
          <a:xfrm>
            <a:off x="6409592" y="3348965"/>
            <a:ext cx="43521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5) Ola buys a book for £120 and sells it for £216.  Calculate his % profit.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7488681-8E3D-416F-AF9C-ADAE7EB0604E}"/>
              </a:ext>
            </a:extLst>
          </p:cNvPr>
          <p:cNvSpPr txBox="1"/>
          <p:nvPr/>
        </p:nvSpPr>
        <p:spPr>
          <a:xfrm>
            <a:off x="6488723" y="4739054"/>
            <a:ext cx="42730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6) An empty bucket weighs 800g.</a:t>
            </a:r>
          </a:p>
          <a:p>
            <a:r>
              <a:rPr lang="en-GB" dirty="0"/>
              <a:t>The weight of the bucket increases to 2.1Kg when filled with water. Calculate the % increase in the weight of the bucket.</a:t>
            </a:r>
          </a:p>
        </p:txBody>
      </p:sp>
    </p:spTree>
    <p:extLst>
      <p:ext uri="{BB962C8B-B14F-4D97-AF65-F5344CB8AC3E}">
        <p14:creationId xmlns:p14="http://schemas.microsoft.com/office/powerpoint/2010/main" val="338980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anddiscussion xmlns="a675e989-819c-4ef8-a9e7-308823201b2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EDFF64637C074B9468D8400699BC31" ma:contentTypeVersion="13" ma:contentTypeDescription="Create a new document." ma:contentTypeScope="" ma:versionID="2f37b071e3941368b53ed96c7a3eca78">
  <xsd:schema xmlns:xsd="http://www.w3.org/2001/XMLSchema" xmlns:xs="http://www.w3.org/2001/XMLSchema" xmlns:p="http://schemas.microsoft.com/office/2006/metadata/properties" xmlns:ns2="a675e989-819c-4ef8-a9e7-308823201b25" xmlns:ns3="84be7d0a-34a6-4ef2-a332-62c3b98ca601" targetNamespace="http://schemas.microsoft.com/office/2006/metadata/properties" ma:root="true" ma:fieldsID="42cc854f72018f11b23df742d9bca964" ns2:_="" ns3:_="">
    <xsd:import namespace="a675e989-819c-4ef8-a9e7-308823201b25"/>
    <xsd:import namespace="84be7d0a-34a6-4ef2-a332-62c3b98c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Presentationanddiscussion" minOccurs="0"/>
                <xsd:element ref="ns2:MediaServiceAutoKeyPoints" minOccurs="0"/>
                <xsd:element ref="ns2:MediaServiceKeyPoint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e989-819c-4ef8-a9e7-308823201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Presentationanddiscussion" ma:index="17" nillable="true" ma:displayName="Presentation and discussion" ma:description="Prince Gyamfi Presentation&#10;Ahmad, Eyob, Kirthikan discussion" ma:format="Dropdown" ma:internalName="Presentationanddiscussion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e7d0a-34a6-4ef2-a332-62c3b98ca60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8957657-4A7C-4672-800D-8D07C0DD86C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34D33DB-DE16-4B94-AD64-74170BBD2BB7}">
  <ds:schemaRefs>
    <ds:schemaRef ds:uri="http://purl.org/dc/terms/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84be7d0a-34a6-4ef2-a332-62c3b98ca601"/>
    <ds:schemaRef ds:uri="http://schemas.microsoft.com/office/2006/metadata/properties"/>
    <ds:schemaRef ds:uri="http://schemas.microsoft.com/office/2006/documentManagement/types"/>
    <ds:schemaRef ds:uri="a675e989-819c-4ef8-a9e7-308823201b25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B786123B-9882-422A-A952-FC8EC542944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75e989-819c-4ef8-a9e7-308823201b25"/>
    <ds:schemaRef ds:uri="84be7d0a-34a6-4ef2-a332-62c3b98ca6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5254</TotalTime>
  <Words>1277</Words>
  <Application>Microsoft Office PowerPoint</Application>
  <PresentationFormat>Widescreen</PresentationFormat>
  <Paragraphs>201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PowerPoint Presentation</vt:lpstr>
      <vt:lpstr>Finding the Percent of an amount</vt:lpstr>
      <vt:lpstr>Your turn…</vt:lpstr>
      <vt:lpstr>Expressing one amount as a % of another</vt:lpstr>
      <vt:lpstr>Your turn…</vt:lpstr>
      <vt:lpstr>Calculating % change (Increase)</vt:lpstr>
      <vt:lpstr>Calculating % change (Decrease)</vt:lpstr>
      <vt:lpstr>Your turn…</vt:lpstr>
      <vt:lpstr>Calculating original value after % change</vt:lpstr>
      <vt:lpstr>Your turn…</vt:lpstr>
      <vt:lpstr>Exam questions</vt:lpstr>
      <vt:lpstr>Exam questions</vt:lpstr>
      <vt:lpstr>Exam questions</vt:lpstr>
      <vt:lpstr>Exam questions</vt:lpstr>
    </vt:vector>
  </TitlesOfParts>
  <Company>Milton Keynes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Rearranging formulae Forming equations</dc:title>
  <dc:creator>Jenisha Ananthan</dc:creator>
  <cp:lastModifiedBy>Keith McCarthy</cp:lastModifiedBy>
  <cp:revision>143</cp:revision>
  <cp:lastPrinted>2021-08-27T09:05:11Z</cp:lastPrinted>
  <dcterms:created xsi:type="dcterms:W3CDTF">2019-10-29T16:54:09Z</dcterms:created>
  <dcterms:modified xsi:type="dcterms:W3CDTF">2021-08-31T15:06:23Z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0x01010020EDFF64637C074B9468D8400699BC31</vt:lpwstr>
  </property>
</Properties>
</file>