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7" r:id="rId2"/>
    <p:sldId id="296" r:id="rId3"/>
    <p:sldId id="298" r:id="rId4"/>
    <p:sldId id="299" r:id="rId5"/>
    <p:sldId id="294" r:id="rId6"/>
    <p:sldId id="261" r:id="rId7"/>
    <p:sldId id="295" r:id="rId8"/>
    <p:sldId id="300" r:id="rId9"/>
    <p:sldId id="265" r:id="rId10"/>
    <p:sldId id="268" r:id="rId11"/>
    <p:sldId id="293" r:id="rId12"/>
    <p:sldId id="29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87D34-3E90-FDB5-BDF5-9964A12105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3A9F2A-90A2-A493-5624-A1849FB05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A54FC21-F1B2-FD93-2D6D-8C4F421DD526}"/>
              </a:ext>
            </a:extLst>
          </p:cNvPr>
          <p:cNvSpPr>
            <a:spLocks noGrp="1"/>
          </p:cNvSpPr>
          <p:nvPr>
            <p:ph type="dt" sz="half" idx="10"/>
          </p:nvPr>
        </p:nvSpPr>
        <p:spPr/>
        <p:txBody>
          <a:bodyPr/>
          <a:lstStyle/>
          <a:p>
            <a:fld id="{E80DEB95-D52C-41EC-BDA6-9C95F0F65CE4}" type="datetimeFigureOut">
              <a:rPr lang="en-GB" smtClean="0"/>
              <a:t>18/07/2023</a:t>
            </a:fld>
            <a:endParaRPr lang="en-GB"/>
          </a:p>
        </p:txBody>
      </p:sp>
      <p:sp>
        <p:nvSpPr>
          <p:cNvPr id="5" name="Footer Placeholder 4">
            <a:extLst>
              <a:ext uri="{FF2B5EF4-FFF2-40B4-BE49-F238E27FC236}">
                <a16:creationId xmlns:a16="http://schemas.microsoft.com/office/drawing/2014/main" id="{D9AEC6D1-1012-D5BC-E562-3ADBDDE904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DF0EF5-73F6-FCDD-B365-198111C6FE2C}"/>
              </a:ext>
            </a:extLst>
          </p:cNvPr>
          <p:cNvSpPr>
            <a:spLocks noGrp="1"/>
          </p:cNvSpPr>
          <p:nvPr>
            <p:ph type="sldNum" sz="quarter" idx="12"/>
          </p:nvPr>
        </p:nvSpPr>
        <p:spPr/>
        <p:txBody>
          <a:bodyPr/>
          <a:lstStyle/>
          <a:p>
            <a:fld id="{2C803A72-C534-4CD6-8606-145676A7C6A3}" type="slidenum">
              <a:rPr lang="en-GB" smtClean="0"/>
              <a:t>‹#›</a:t>
            </a:fld>
            <a:endParaRPr lang="en-GB"/>
          </a:p>
        </p:txBody>
      </p:sp>
    </p:spTree>
    <p:extLst>
      <p:ext uri="{BB962C8B-B14F-4D97-AF65-F5344CB8AC3E}">
        <p14:creationId xmlns:p14="http://schemas.microsoft.com/office/powerpoint/2010/main" val="78669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45821-F4D4-7FD5-2AF4-575238DC5B4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8B68631-98B9-D169-B7E2-B6AC5E7FC1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51F3AA-65DF-71E7-DEF8-0C3912C682AA}"/>
              </a:ext>
            </a:extLst>
          </p:cNvPr>
          <p:cNvSpPr>
            <a:spLocks noGrp="1"/>
          </p:cNvSpPr>
          <p:nvPr>
            <p:ph type="dt" sz="half" idx="10"/>
          </p:nvPr>
        </p:nvSpPr>
        <p:spPr/>
        <p:txBody>
          <a:bodyPr/>
          <a:lstStyle/>
          <a:p>
            <a:fld id="{E80DEB95-D52C-41EC-BDA6-9C95F0F65CE4}" type="datetimeFigureOut">
              <a:rPr lang="en-GB" smtClean="0"/>
              <a:t>18/07/2023</a:t>
            </a:fld>
            <a:endParaRPr lang="en-GB"/>
          </a:p>
        </p:txBody>
      </p:sp>
      <p:sp>
        <p:nvSpPr>
          <p:cNvPr id="5" name="Footer Placeholder 4">
            <a:extLst>
              <a:ext uri="{FF2B5EF4-FFF2-40B4-BE49-F238E27FC236}">
                <a16:creationId xmlns:a16="http://schemas.microsoft.com/office/drawing/2014/main" id="{9EE15286-CA68-28C7-F1C2-16B51715F1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79F90E-581C-AEC1-FC9C-15AD4CD4A15A}"/>
              </a:ext>
            </a:extLst>
          </p:cNvPr>
          <p:cNvSpPr>
            <a:spLocks noGrp="1"/>
          </p:cNvSpPr>
          <p:nvPr>
            <p:ph type="sldNum" sz="quarter" idx="12"/>
          </p:nvPr>
        </p:nvSpPr>
        <p:spPr/>
        <p:txBody>
          <a:bodyPr/>
          <a:lstStyle/>
          <a:p>
            <a:fld id="{2C803A72-C534-4CD6-8606-145676A7C6A3}" type="slidenum">
              <a:rPr lang="en-GB" smtClean="0"/>
              <a:t>‹#›</a:t>
            </a:fld>
            <a:endParaRPr lang="en-GB"/>
          </a:p>
        </p:txBody>
      </p:sp>
    </p:spTree>
    <p:extLst>
      <p:ext uri="{BB962C8B-B14F-4D97-AF65-F5344CB8AC3E}">
        <p14:creationId xmlns:p14="http://schemas.microsoft.com/office/powerpoint/2010/main" val="1792478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115CDE-FF1B-D80F-FFEF-1B1F473085B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36CDD47-7AD7-28A4-B0EA-FB317BA59F3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796147-6739-7FB6-EC16-8DFB54FE09FA}"/>
              </a:ext>
            </a:extLst>
          </p:cNvPr>
          <p:cNvSpPr>
            <a:spLocks noGrp="1"/>
          </p:cNvSpPr>
          <p:nvPr>
            <p:ph type="dt" sz="half" idx="10"/>
          </p:nvPr>
        </p:nvSpPr>
        <p:spPr/>
        <p:txBody>
          <a:bodyPr/>
          <a:lstStyle/>
          <a:p>
            <a:fld id="{E80DEB95-D52C-41EC-BDA6-9C95F0F65CE4}" type="datetimeFigureOut">
              <a:rPr lang="en-GB" smtClean="0"/>
              <a:t>18/07/2023</a:t>
            </a:fld>
            <a:endParaRPr lang="en-GB"/>
          </a:p>
        </p:txBody>
      </p:sp>
      <p:sp>
        <p:nvSpPr>
          <p:cNvPr id="5" name="Footer Placeholder 4">
            <a:extLst>
              <a:ext uri="{FF2B5EF4-FFF2-40B4-BE49-F238E27FC236}">
                <a16:creationId xmlns:a16="http://schemas.microsoft.com/office/drawing/2014/main" id="{158C65AC-490B-CC06-779F-30391D9ADF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435ACB-9E30-BDF5-BC4B-F2D943DCC993}"/>
              </a:ext>
            </a:extLst>
          </p:cNvPr>
          <p:cNvSpPr>
            <a:spLocks noGrp="1"/>
          </p:cNvSpPr>
          <p:nvPr>
            <p:ph type="sldNum" sz="quarter" idx="12"/>
          </p:nvPr>
        </p:nvSpPr>
        <p:spPr/>
        <p:txBody>
          <a:bodyPr/>
          <a:lstStyle/>
          <a:p>
            <a:fld id="{2C803A72-C534-4CD6-8606-145676A7C6A3}" type="slidenum">
              <a:rPr lang="en-GB" smtClean="0"/>
              <a:t>‹#›</a:t>
            </a:fld>
            <a:endParaRPr lang="en-GB"/>
          </a:p>
        </p:txBody>
      </p:sp>
    </p:spTree>
    <p:extLst>
      <p:ext uri="{BB962C8B-B14F-4D97-AF65-F5344CB8AC3E}">
        <p14:creationId xmlns:p14="http://schemas.microsoft.com/office/powerpoint/2010/main" val="2906714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C7A6A-6E6C-AEAD-68AD-48D262BA94F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0AE11BF-45D6-A802-079C-8CEA05EF1F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ED7C55-E7A7-4F5E-4397-3A9447942539}"/>
              </a:ext>
            </a:extLst>
          </p:cNvPr>
          <p:cNvSpPr>
            <a:spLocks noGrp="1"/>
          </p:cNvSpPr>
          <p:nvPr>
            <p:ph type="dt" sz="half" idx="10"/>
          </p:nvPr>
        </p:nvSpPr>
        <p:spPr/>
        <p:txBody>
          <a:bodyPr/>
          <a:lstStyle/>
          <a:p>
            <a:fld id="{E80DEB95-D52C-41EC-BDA6-9C95F0F65CE4}" type="datetimeFigureOut">
              <a:rPr lang="en-GB" smtClean="0"/>
              <a:t>18/07/2023</a:t>
            </a:fld>
            <a:endParaRPr lang="en-GB"/>
          </a:p>
        </p:txBody>
      </p:sp>
      <p:sp>
        <p:nvSpPr>
          <p:cNvPr id="5" name="Footer Placeholder 4">
            <a:extLst>
              <a:ext uri="{FF2B5EF4-FFF2-40B4-BE49-F238E27FC236}">
                <a16:creationId xmlns:a16="http://schemas.microsoft.com/office/drawing/2014/main" id="{5343F9DA-39E3-3647-B5CD-13049AE0C0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595B74-76DC-BD3B-C4CB-DCAB8D774B21}"/>
              </a:ext>
            </a:extLst>
          </p:cNvPr>
          <p:cNvSpPr>
            <a:spLocks noGrp="1"/>
          </p:cNvSpPr>
          <p:nvPr>
            <p:ph type="sldNum" sz="quarter" idx="12"/>
          </p:nvPr>
        </p:nvSpPr>
        <p:spPr/>
        <p:txBody>
          <a:bodyPr/>
          <a:lstStyle/>
          <a:p>
            <a:fld id="{2C803A72-C534-4CD6-8606-145676A7C6A3}" type="slidenum">
              <a:rPr lang="en-GB" smtClean="0"/>
              <a:t>‹#›</a:t>
            </a:fld>
            <a:endParaRPr lang="en-GB"/>
          </a:p>
        </p:txBody>
      </p:sp>
    </p:spTree>
    <p:extLst>
      <p:ext uri="{BB962C8B-B14F-4D97-AF65-F5344CB8AC3E}">
        <p14:creationId xmlns:p14="http://schemas.microsoft.com/office/powerpoint/2010/main" val="3592338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25A87-E5D4-E48B-9204-511DF806AD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245DB76-0F14-AD6B-8042-437F79E13D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195841-994B-EFE5-6817-01CAF8BD2D9C}"/>
              </a:ext>
            </a:extLst>
          </p:cNvPr>
          <p:cNvSpPr>
            <a:spLocks noGrp="1"/>
          </p:cNvSpPr>
          <p:nvPr>
            <p:ph type="dt" sz="half" idx="10"/>
          </p:nvPr>
        </p:nvSpPr>
        <p:spPr/>
        <p:txBody>
          <a:bodyPr/>
          <a:lstStyle/>
          <a:p>
            <a:fld id="{E80DEB95-D52C-41EC-BDA6-9C95F0F65CE4}" type="datetimeFigureOut">
              <a:rPr lang="en-GB" smtClean="0"/>
              <a:t>18/07/2023</a:t>
            </a:fld>
            <a:endParaRPr lang="en-GB"/>
          </a:p>
        </p:txBody>
      </p:sp>
      <p:sp>
        <p:nvSpPr>
          <p:cNvPr id="5" name="Footer Placeholder 4">
            <a:extLst>
              <a:ext uri="{FF2B5EF4-FFF2-40B4-BE49-F238E27FC236}">
                <a16:creationId xmlns:a16="http://schemas.microsoft.com/office/drawing/2014/main" id="{53ED2216-CC42-0AFC-0030-50394E028D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42A06A-3D1A-30A1-5D18-AE45C04F20B3}"/>
              </a:ext>
            </a:extLst>
          </p:cNvPr>
          <p:cNvSpPr>
            <a:spLocks noGrp="1"/>
          </p:cNvSpPr>
          <p:nvPr>
            <p:ph type="sldNum" sz="quarter" idx="12"/>
          </p:nvPr>
        </p:nvSpPr>
        <p:spPr/>
        <p:txBody>
          <a:bodyPr/>
          <a:lstStyle/>
          <a:p>
            <a:fld id="{2C803A72-C534-4CD6-8606-145676A7C6A3}" type="slidenum">
              <a:rPr lang="en-GB" smtClean="0"/>
              <a:t>‹#›</a:t>
            </a:fld>
            <a:endParaRPr lang="en-GB"/>
          </a:p>
        </p:txBody>
      </p:sp>
    </p:spTree>
    <p:extLst>
      <p:ext uri="{BB962C8B-B14F-4D97-AF65-F5344CB8AC3E}">
        <p14:creationId xmlns:p14="http://schemas.microsoft.com/office/powerpoint/2010/main" val="3053444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EFA3B-4714-1B12-1FD5-CCDA9D1557A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A11BDFA-BE8D-C127-5B48-F055CB2FCA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0CB3C3D-3A78-BB4E-E6A7-E3F63F97B4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F90287F-BB6B-353A-B367-873CE9F41733}"/>
              </a:ext>
            </a:extLst>
          </p:cNvPr>
          <p:cNvSpPr>
            <a:spLocks noGrp="1"/>
          </p:cNvSpPr>
          <p:nvPr>
            <p:ph type="dt" sz="half" idx="10"/>
          </p:nvPr>
        </p:nvSpPr>
        <p:spPr/>
        <p:txBody>
          <a:bodyPr/>
          <a:lstStyle/>
          <a:p>
            <a:fld id="{E80DEB95-D52C-41EC-BDA6-9C95F0F65CE4}" type="datetimeFigureOut">
              <a:rPr lang="en-GB" smtClean="0"/>
              <a:t>18/07/2023</a:t>
            </a:fld>
            <a:endParaRPr lang="en-GB"/>
          </a:p>
        </p:txBody>
      </p:sp>
      <p:sp>
        <p:nvSpPr>
          <p:cNvPr id="6" name="Footer Placeholder 5">
            <a:extLst>
              <a:ext uri="{FF2B5EF4-FFF2-40B4-BE49-F238E27FC236}">
                <a16:creationId xmlns:a16="http://schemas.microsoft.com/office/drawing/2014/main" id="{F3306978-33DC-4FB4-CD13-6EE12D1E59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F7C931-17B7-4765-1C0D-145C0FB260EA}"/>
              </a:ext>
            </a:extLst>
          </p:cNvPr>
          <p:cNvSpPr>
            <a:spLocks noGrp="1"/>
          </p:cNvSpPr>
          <p:nvPr>
            <p:ph type="sldNum" sz="quarter" idx="12"/>
          </p:nvPr>
        </p:nvSpPr>
        <p:spPr/>
        <p:txBody>
          <a:bodyPr/>
          <a:lstStyle/>
          <a:p>
            <a:fld id="{2C803A72-C534-4CD6-8606-145676A7C6A3}" type="slidenum">
              <a:rPr lang="en-GB" smtClean="0"/>
              <a:t>‹#›</a:t>
            </a:fld>
            <a:endParaRPr lang="en-GB"/>
          </a:p>
        </p:txBody>
      </p:sp>
    </p:spTree>
    <p:extLst>
      <p:ext uri="{BB962C8B-B14F-4D97-AF65-F5344CB8AC3E}">
        <p14:creationId xmlns:p14="http://schemas.microsoft.com/office/powerpoint/2010/main" val="1598024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E0113-6C82-D086-11A9-D4C18A89A8F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FAEEEF-EBEE-F230-465B-4877FF7AD0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0B25601-EAC5-8CAA-BAE4-D602FAD4E1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37FEE0-2063-C25D-F2EC-33ECFDB875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75A4C1-4E74-5D24-13C3-CF09F85179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5246A03-65FB-ABB2-6862-04EED3B9F3C3}"/>
              </a:ext>
            </a:extLst>
          </p:cNvPr>
          <p:cNvSpPr>
            <a:spLocks noGrp="1"/>
          </p:cNvSpPr>
          <p:nvPr>
            <p:ph type="dt" sz="half" idx="10"/>
          </p:nvPr>
        </p:nvSpPr>
        <p:spPr/>
        <p:txBody>
          <a:bodyPr/>
          <a:lstStyle/>
          <a:p>
            <a:fld id="{E80DEB95-D52C-41EC-BDA6-9C95F0F65CE4}" type="datetimeFigureOut">
              <a:rPr lang="en-GB" smtClean="0"/>
              <a:t>18/07/2023</a:t>
            </a:fld>
            <a:endParaRPr lang="en-GB"/>
          </a:p>
        </p:txBody>
      </p:sp>
      <p:sp>
        <p:nvSpPr>
          <p:cNvPr id="8" name="Footer Placeholder 7">
            <a:extLst>
              <a:ext uri="{FF2B5EF4-FFF2-40B4-BE49-F238E27FC236}">
                <a16:creationId xmlns:a16="http://schemas.microsoft.com/office/drawing/2014/main" id="{2106A44C-12A8-CD47-9F60-2A4A9A9634D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EB96DDA-6389-7F28-9503-1114FF4B8C9A}"/>
              </a:ext>
            </a:extLst>
          </p:cNvPr>
          <p:cNvSpPr>
            <a:spLocks noGrp="1"/>
          </p:cNvSpPr>
          <p:nvPr>
            <p:ph type="sldNum" sz="quarter" idx="12"/>
          </p:nvPr>
        </p:nvSpPr>
        <p:spPr/>
        <p:txBody>
          <a:bodyPr/>
          <a:lstStyle/>
          <a:p>
            <a:fld id="{2C803A72-C534-4CD6-8606-145676A7C6A3}" type="slidenum">
              <a:rPr lang="en-GB" smtClean="0"/>
              <a:t>‹#›</a:t>
            </a:fld>
            <a:endParaRPr lang="en-GB"/>
          </a:p>
        </p:txBody>
      </p:sp>
    </p:spTree>
    <p:extLst>
      <p:ext uri="{BB962C8B-B14F-4D97-AF65-F5344CB8AC3E}">
        <p14:creationId xmlns:p14="http://schemas.microsoft.com/office/powerpoint/2010/main" val="3549497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58327-CCCD-0518-45F0-2E42493A4BC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1DE2B42-0B3A-61BD-BB2C-E56C4DAA533F}"/>
              </a:ext>
            </a:extLst>
          </p:cNvPr>
          <p:cNvSpPr>
            <a:spLocks noGrp="1"/>
          </p:cNvSpPr>
          <p:nvPr>
            <p:ph type="dt" sz="half" idx="10"/>
          </p:nvPr>
        </p:nvSpPr>
        <p:spPr/>
        <p:txBody>
          <a:bodyPr/>
          <a:lstStyle/>
          <a:p>
            <a:fld id="{E80DEB95-D52C-41EC-BDA6-9C95F0F65CE4}" type="datetimeFigureOut">
              <a:rPr lang="en-GB" smtClean="0"/>
              <a:t>18/07/2023</a:t>
            </a:fld>
            <a:endParaRPr lang="en-GB"/>
          </a:p>
        </p:txBody>
      </p:sp>
      <p:sp>
        <p:nvSpPr>
          <p:cNvPr id="4" name="Footer Placeholder 3">
            <a:extLst>
              <a:ext uri="{FF2B5EF4-FFF2-40B4-BE49-F238E27FC236}">
                <a16:creationId xmlns:a16="http://schemas.microsoft.com/office/drawing/2014/main" id="{E791C76A-B4B7-D8E9-B65F-4D4D2A91C27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D23C218-D826-FFF3-E292-644E2D621547}"/>
              </a:ext>
            </a:extLst>
          </p:cNvPr>
          <p:cNvSpPr>
            <a:spLocks noGrp="1"/>
          </p:cNvSpPr>
          <p:nvPr>
            <p:ph type="sldNum" sz="quarter" idx="12"/>
          </p:nvPr>
        </p:nvSpPr>
        <p:spPr/>
        <p:txBody>
          <a:bodyPr/>
          <a:lstStyle/>
          <a:p>
            <a:fld id="{2C803A72-C534-4CD6-8606-145676A7C6A3}" type="slidenum">
              <a:rPr lang="en-GB" smtClean="0"/>
              <a:t>‹#›</a:t>
            </a:fld>
            <a:endParaRPr lang="en-GB"/>
          </a:p>
        </p:txBody>
      </p:sp>
    </p:spTree>
    <p:extLst>
      <p:ext uri="{BB962C8B-B14F-4D97-AF65-F5344CB8AC3E}">
        <p14:creationId xmlns:p14="http://schemas.microsoft.com/office/powerpoint/2010/main" val="2261167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C64E81-5ABB-41EB-B689-DD2934456CDA}"/>
              </a:ext>
            </a:extLst>
          </p:cNvPr>
          <p:cNvSpPr>
            <a:spLocks noGrp="1"/>
          </p:cNvSpPr>
          <p:nvPr>
            <p:ph type="dt" sz="half" idx="10"/>
          </p:nvPr>
        </p:nvSpPr>
        <p:spPr/>
        <p:txBody>
          <a:bodyPr/>
          <a:lstStyle/>
          <a:p>
            <a:fld id="{E80DEB95-D52C-41EC-BDA6-9C95F0F65CE4}" type="datetimeFigureOut">
              <a:rPr lang="en-GB" smtClean="0"/>
              <a:t>18/07/2023</a:t>
            </a:fld>
            <a:endParaRPr lang="en-GB"/>
          </a:p>
        </p:txBody>
      </p:sp>
      <p:sp>
        <p:nvSpPr>
          <p:cNvPr id="3" name="Footer Placeholder 2">
            <a:extLst>
              <a:ext uri="{FF2B5EF4-FFF2-40B4-BE49-F238E27FC236}">
                <a16:creationId xmlns:a16="http://schemas.microsoft.com/office/drawing/2014/main" id="{524638F7-2271-582F-29D8-99E2E0EFEF8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1D14239-C0C3-4E01-A4F0-4EA9D103E400}"/>
              </a:ext>
            </a:extLst>
          </p:cNvPr>
          <p:cNvSpPr>
            <a:spLocks noGrp="1"/>
          </p:cNvSpPr>
          <p:nvPr>
            <p:ph type="sldNum" sz="quarter" idx="12"/>
          </p:nvPr>
        </p:nvSpPr>
        <p:spPr/>
        <p:txBody>
          <a:bodyPr/>
          <a:lstStyle/>
          <a:p>
            <a:fld id="{2C803A72-C534-4CD6-8606-145676A7C6A3}" type="slidenum">
              <a:rPr lang="en-GB" smtClean="0"/>
              <a:t>‹#›</a:t>
            </a:fld>
            <a:endParaRPr lang="en-GB"/>
          </a:p>
        </p:txBody>
      </p:sp>
    </p:spTree>
    <p:extLst>
      <p:ext uri="{BB962C8B-B14F-4D97-AF65-F5344CB8AC3E}">
        <p14:creationId xmlns:p14="http://schemas.microsoft.com/office/powerpoint/2010/main" val="2929329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53AAD-17D7-047F-435B-092B61E3AE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3660F41-40AB-1694-F3A8-85A7A55B39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AABF7F1-0A52-12EA-578C-ECFDB5C36C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E098A9-0EF0-AC38-2C5C-F2679E52C2D3}"/>
              </a:ext>
            </a:extLst>
          </p:cNvPr>
          <p:cNvSpPr>
            <a:spLocks noGrp="1"/>
          </p:cNvSpPr>
          <p:nvPr>
            <p:ph type="dt" sz="half" idx="10"/>
          </p:nvPr>
        </p:nvSpPr>
        <p:spPr/>
        <p:txBody>
          <a:bodyPr/>
          <a:lstStyle/>
          <a:p>
            <a:fld id="{E80DEB95-D52C-41EC-BDA6-9C95F0F65CE4}" type="datetimeFigureOut">
              <a:rPr lang="en-GB" smtClean="0"/>
              <a:t>18/07/2023</a:t>
            </a:fld>
            <a:endParaRPr lang="en-GB"/>
          </a:p>
        </p:txBody>
      </p:sp>
      <p:sp>
        <p:nvSpPr>
          <p:cNvPr id="6" name="Footer Placeholder 5">
            <a:extLst>
              <a:ext uri="{FF2B5EF4-FFF2-40B4-BE49-F238E27FC236}">
                <a16:creationId xmlns:a16="http://schemas.microsoft.com/office/drawing/2014/main" id="{8DEF91C3-33D2-E139-DE06-639F3CD1CC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B5E6A5E-56BF-ED64-C77F-2614786E081A}"/>
              </a:ext>
            </a:extLst>
          </p:cNvPr>
          <p:cNvSpPr>
            <a:spLocks noGrp="1"/>
          </p:cNvSpPr>
          <p:nvPr>
            <p:ph type="sldNum" sz="quarter" idx="12"/>
          </p:nvPr>
        </p:nvSpPr>
        <p:spPr/>
        <p:txBody>
          <a:bodyPr/>
          <a:lstStyle/>
          <a:p>
            <a:fld id="{2C803A72-C534-4CD6-8606-145676A7C6A3}" type="slidenum">
              <a:rPr lang="en-GB" smtClean="0"/>
              <a:t>‹#›</a:t>
            </a:fld>
            <a:endParaRPr lang="en-GB"/>
          </a:p>
        </p:txBody>
      </p:sp>
    </p:spTree>
    <p:extLst>
      <p:ext uri="{BB962C8B-B14F-4D97-AF65-F5344CB8AC3E}">
        <p14:creationId xmlns:p14="http://schemas.microsoft.com/office/powerpoint/2010/main" val="3098639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A3D62-3231-7DB6-EFB7-089FCFCFD1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EC1B79A-CF02-706D-FC49-F51C89ABA0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D3DD439-CCC0-1396-9198-A9A17FB2E3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E85F35-E116-AD11-5EDD-9E7DEAF162CD}"/>
              </a:ext>
            </a:extLst>
          </p:cNvPr>
          <p:cNvSpPr>
            <a:spLocks noGrp="1"/>
          </p:cNvSpPr>
          <p:nvPr>
            <p:ph type="dt" sz="half" idx="10"/>
          </p:nvPr>
        </p:nvSpPr>
        <p:spPr/>
        <p:txBody>
          <a:bodyPr/>
          <a:lstStyle/>
          <a:p>
            <a:fld id="{E80DEB95-D52C-41EC-BDA6-9C95F0F65CE4}" type="datetimeFigureOut">
              <a:rPr lang="en-GB" smtClean="0"/>
              <a:t>18/07/2023</a:t>
            </a:fld>
            <a:endParaRPr lang="en-GB"/>
          </a:p>
        </p:txBody>
      </p:sp>
      <p:sp>
        <p:nvSpPr>
          <p:cNvPr id="6" name="Footer Placeholder 5">
            <a:extLst>
              <a:ext uri="{FF2B5EF4-FFF2-40B4-BE49-F238E27FC236}">
                <a16:creationId xmlns:a16="http://schemas.microsoft.com/office/drawing/2014/main" id="{2C921FB5-1C58-EBA0-D16F-F882E40A1B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B510FF-A99C-EEF2-54DA-2021317E0894}"/>
              </a:ext>
            </a:extLst>
          </p:cNvPr>
          <p:cNvSpPr>
            <a:spLocks noGrp="1"/>
          </p:cNvSpPr>
          <p:nvPr>
            <p:ph type="sldNum" sz="quarter" idx="12"/>
          </p:nvPr>
        </p:nvSpPr>
        <p:spPr/>
        <p:txBody>
          <a:bodyPr/>
          <a:lstStyle/>
          <a:p>
            <a:fld id="{2C803A72-C534-4CD6-8606-145676A7C6A3}" type="slidenum">
              <a:rPr lang="en-GB" smtClean="0"/>
              <a:t>‹#›</a:t>
            </a:fld>
            <a:endParaRPr lang="en-GB"/>
          </a:p>
        </p:txBody>
      </p:sp>
    </p:spTree>
    <p:extLst>
      <p:ext uri="{BB962C8B-B14F-4D97-AF65-F5344CB8AC3E}">
        <p14:creationId xmlns:p14="http://schemas.microsoft.com/office/powerpoint/2010/main" val="1578487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A4FBBE-D5A6-0C16-06D8-8FAAD5E71D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CBDDCF9-241D-5ECE-AF2A-261572B2B4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7A5050-AA61-239C-E19E-757598837F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0DEB95-D52C-41EC-BDA6-9C95F0F65CE4}" type="datetimeFigureOut">
              <a:rPr lang="en-GB" smtClean="0"/>
              <a:t>18/07/2023</a:t>
            </a:fld>
            <a:endParaRPr lang="en-GB"/>
          </a:p>
        </p:txBody>
      </p:sp>
      <p:sp>
        <p:nvSpPr>
          <p:cNvPr id="5" name="Footer Placeholder 4">
            <a:extLst>
              <a:ext uri="{FF2B5EF4-FFF2-40B4-BE49-F238E27FC236}">
                <a16:creationId xmlns:a16="http://schemas.microsoft.com/office/drawing/2014/main" id="{6E5C2D09-30EC-5765-A406-B4C2A93D33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7C6EB94-1999-38ED-48D9-1164445547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803A72-C534-4CD6-8606-145676A7C6A3}" type="slidenum">
              <a:rPr lang="en-GB" smtClean="0"/>
              <a:t>‹#›</a:t>
            </a:fld>
            <a:endParaRPr lang="en-GB"/>
          </a:p>
        </p:txBody>
      </p:sp>
    </p:spTree>
    <p:extLst>
      <p:ext uri="{BB962C8B-B14F-4D97-AF65-F5344CB8AC3E}">
        <p14:creationId xmlns:p14="http://schemas.microsoft.com/office/powerpoint/2010/main" val="1160334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24816" y="907117"/>
            <a:ext cx="4268167" cy="1384995"/>
          </a:xfrm>
          <a:prstGeom prst="rect">
            <a:avLst/>
          </a:prstGeom>
          <a:noFill/>
          <a:ln w="63500">
            <a:solidFill>
              <a:schemeClr val="tx1"/>
            </a:solidFill>
          </a:ln>
        </p:spPr>
        <p:txBody>
          <a:bodyPr wrap="square" rtlCol="0">
            <a:spAutoFit/>
          </a:bodyPr>
          <a:lstStyle/>
          <a:p>
            <a:r>
              <a:rPr lang="en-GB" sz="2800" b="1" u="sng" dirty="0">
                <a:solidFill>
                  <a:srgbClr val="000000"/>
                </a:solidFill>
              </a:rPr>
              <a:t>Q1 </a:t>
            </a:r>
            <a:r>
              <a:rPr lang="en-GB" sz="2800" dirty="0">
                <a:solidFill>
                  <a:srgbClr val="000000"/>
                </a:solidFill>
              </a:rPr>
              <a:t>What is the range of</a:t>
            </a:r>
          </a:p>
          <a:p>
            <a:r>
              <a:rPr lang="en-GB" sz="2800" dirty="0">
                <a:solidFill>
                  <a:srgbClr val="000000"/>
                </a:solidFill>
              </a:rPr>
              <a:t>1504, 1202, 2310, 1401, 1074</a:t>
            </a:r>
          </a:p>
        </p:txBody>
      </p:sp>
      <p:sp>
        <p:nvSpPr>
          <p:cNvPr id="7" name="TextBox 6"/>
          <p:cNvSpPr txBox="1"/>
          <p:nvPr/>
        </p:nvSpPr>
        <p:spPr>
          <a:xfrm>
            <a:off x="992504" y="2565341"/>
            <a:ext cx="4245039" cy="2000548"/>
          </a:xfrm>
          <a:prstGeom prst="rect">
            <a:avLst/>
          </a:prstGeom>
          <a:noFill/>
          <a:ln w="63500">
            <a:solidFill>
              <a:schemeClr val="tx1"/>
            </a:solidFill>
          </a:ln>
        </p:spPr>
        <p:txBody>
          <a:bodyPr wrap="square" rtlCol="0" anchor="t">
            <a:spAutoFit/>
          </a:bodyPr>
          <a:lstStyle/>
          <a:p>
            <a:r>
              <a:rPr lang="en-GB" sz="2800" b="1" u="sng">
                <a:solidFill>
                  <a:srgbClr val="000000"/>
                </a:solidFill>
              </a:rPr>
              <a:t>Q2</a:t>
            </a:r>
            <a:r>
              <a:rPr lang="en-GB" sz="2800">
                <a:solidFill>
                  <a:srgbClr val="000000"/>
                </a:solidFill>
              </a:rPr>
              <a:t>  </a:t>
            </a:r>
          </a:p>
          <a:p>
            <a:r>
              <a:rPr lang="en-GB" sz="2400">
                <a:solidFill>
                  <a:srgbClr val="000000"/>
                </a:solidFill>
              </a:rPr>
              <a:t>Kayne is cooking 4 cakes. For one cake people, Kanye needs 1/2 pint of milk. How many pints for 20 people?</a:t>
            </a:r>
            <a:endParaRPr lang="en-GB" sz="2400" b="1" u="sng">
              <a:solidFill>
                <a:srgbClr val="000000"/>
              </a:solidFill>
            </a:endParaRPr>
          </a:p>
        </p:txBody>
      </p:sp>
      <p:sp>
        <p:nvSpPr>
          <p:cNvPr id="9" name="TextBox 8"/>
          <p:cNvSpPr txBox="1"/>
          <p:nvPr/>
        </p:nvSpPr>
        <p:spPr>
          <a:xfrm>
            <a:off x="7451329" y="705100"/>
            <a:ext cx="4176463" cy="2123658"/>
          </a:xfrm>
          <a:prstGeom prst="rect">
            <a:avLst/>
          </a:prstGeom>
          <a:noFill/>
          <a:ln w="63500">
            <a:solidFill>
              <a:schemeClr val="tx1"/>
            </a:solidFill>
          </a:ln>
        </p:spPr>
        <p:txBody>
          <a:bodyPr wrap="square" lIns="91440" tIns="45720" rIns="91440" bIns="45720" rtlCol="0" anchor="t">
            <a:spAutoFit/>
          </a:bodyPr>
          <a:lstStyle/>
          <a:p>
            <a:r>
              <a:rPr lang="en-GB" sz="2600" b="1" u="sng" dirty="0">
                <a:solidFill>
                  <a:srgbClr val="000000"/>
                </a:solidFill>
              </a:rPr>
              <a:t>Q4</a:t>
            </a:r>
            <a:r>
              <a:rPr lang="en-GB" sz="2600" dirty="0">
                <a:solidFill>
                  <a:srgbClr val="000000"/>
                </a:solidFill>
              </a:rPr>
              <a:t> I start watching two films at 11am. The first lasts for 1 and 3/4 hours. The second is 95 mins. What time do I finish watching?</a:t>
            </a:r>
            <a:endParaRPr lang="en-GB" sz="2600" u="sng" dirty="0">
              <a:solidFill>
                <a:srgbClr val="000000"/>
              </a:solidFill>
            </a:endParaRPr>
          </a:p>
          <a:p>
            <a:endParaRPr lang="en-GB" sz="200">
              <a:solidFill>
                <a:srgbClr val="000000"/>
              </a:solidFill>
            </a:endParaRPr>
          </a:p>
        </p:txBody>
      </p:sp>
      <p:sp>
        <p:nvSpPr>
          <p:cNvPr id="10" name="TextBox 9"/>
          <p:cNvSpPr txBox="1"/>
          <p:nvPr/>
        </p:nvSpPr>
        <p:spPr>
          <a:xfrm>
            <a:off x="969375" y="4884826"/>
            <a:ext cx="4268168" cy="1815882"/>
          </a:xfrm>
          <a:prstGeom prst="rect">
            <a:avLst/>
          </a:prstGeom>
          <a:noFill/>
          <a:ln w="63500">
            <a:solidFill>
              <a:schemeClr val="tx1"/>
            </a:solidFill>
          </a:ln>
        </p:spPr>
        <p:txBody>
          <a:bodyPr wrap="square" rtlCol="0">
            <a:spAutoFit/>
          </a:bodyPr>
          <a:lstStyle/>
          <a:p>
            <a:r>
              <a:rPr lang="en-GB" sz="2800" b="1" u="sng">
                <a:solidFill>
                  <a:srgbClr val="000000"/>
                </a:solidFill>
              </a:rPr>
              <a:t>Q3</a:t>
            </a:r>
            <a:r>
              <a:rPr lang="en-GB" sz="2600">
                <a:solidFill>
                  <a:srgbClr val="000000"/>
                </a:solidFill>
              </a:rPr>
              <a:t> </a:t>
            </a:r>
          </a:p>
          <a:p>
            <a:r>
              <a:rPr lang="en-GB" sz="2800">
                <a:solidFill>
                  <a:srgbClr val="000000"/>
                </a:solidFill>
              </a:rPr>
              <a:t>Draw a rectangle in your book that is 3m x 6m when 1 square = 2m.</a:t>
            </a:r>
          </a:p>
        </p:txBody>
      </p:sp>
      <p:sp>
        <p:nvSpPr>
          <p:cNvPr id="11" name="TextBox 10"/>
          <p:cNvSpPr txBox="1"/>
          <p:nvPr/>
        </p:nvSpPr>
        <p:spPr>
          <a:xfrm>
            <a:off x="7451329" y="3113980"/>
            <a:ext cx="4333218" cy="3477875"/>
          </a:xfrm>
          <a:prstGeom prst="rect">
            <a:avLst/>
          </a:prstGeom>
          <a:noFill/>
          <a:ln w="63500">
            <a:solidFill>
              <a:schemeClr val="tx1"/>
            </a:solidFill>
          </a:ln>
        </p:spPr>
        <p:txBody>
          <a:bodyPr wrap="square" rtlCol="0">
            <a:spAutoFit/>
          </a:bodyPr>
          <a:lstStyle/>
          <a:p>
            <a:r>
              <a:rPr lang="en-GB" sz="2000" b="1" u="sng">
                <a:solidFill>
                  <a:srgbClr val="000000"/>
                </a:solidFill>
              </a:rPr>
              <a:t>Q5</a:t>
            </a:r>
            <a:r>
              <a:rPr lang="en-GB" sz="2000">
                <a:solidFill>
                  <a:srgbClr val="000000"/>
                </a:solidFill>
              </a:rPr>
              <a:t> I’m buying skirting boards for the following room:</a:t>
            </a:r>
          </a:p>
          <a:p>
            <a:endParaRPr lang="en-GB" sz="2000">
              <a:solidFill>
                <a:srgbClr val="000000"/>
              </a:solidFill>
            </a:endParaRPr>
          </a:p>
          <a:p>
            <a:r>
              <a:rPr lang="en-GB" sz="2000">
                <a:solidFill>
                  <a:srgbClr val="000000"/>
                </a:solidFill>
              </a:rPr>
              <a:t>		3000m</a:t>
            </a:r>
          </a:p>
          <a:p>
            <a:endParaRPr lang="en-GB" sz="2000">
              <a:solidFill>
                <a:srgbClr val="000000"/>
              </a:solidFill>
            </a:endParaRPr>
          </a:p>
          <a:p>
            <a:endParaRPr lang="en-GB" sz="2000">
              <a:solidFill>
                <a:srgbClr val="000000"/>
              </a:solidFill>
            </a:endParaRPr>
          </a:p>
          <a:p>
            <a:r>
              <a:rPr lang="en-GB" sz="2000">
                <a:solidFill>
                  <a:srgbClr val="000000"/>
                </a:solidFill>
              </a:rPr>
              <a:t>            2000cm</a:t>
            </a:r>
            <a:endParaRPr lang="en-GB" sz="2000" i="1">
              <a:solidFill>
                <a:srgbClr val="000000"/>
              </a:solidFill>
            </a:endParaRPr>
          </a:p>
          <a:p>
            <a:endParaRPr lang="en-GB" sz="2000">
              <a:solidFill>
                <a:srgbClr val="000000"/>
              </a:solidFill>
            </a:endParaRPr>
          </a:p>
          <a:p>
            <a:r>
              <a:rPr lang="en-GB" sz="2000">
                <a:solidFill>
                  <a:srgbClr val="000000"/>
                </a:solidFill>
              </a:rPr>
              <a:t>S.B costs £11.30 per metre. They are 30% off. How much will it cost me?</a:t>
            </a:r>
          </a:p>
          <a:p>
            <a:endParaRPr lang="en-GB" sz="2000">
              <a:solidFill>
                <a:srgbClr val="000000"/>
              </a:solidFill>
            </a:endParaRPr>
          </a:p>
        </p:txBody>
      </p:sp>
      <p:sp>
        <p:nvSpPr>
          <p:cNvPr id="5" name="Rectangle 4"/>
          <p:cNvSpPr/>
          <p:nvPr/>
        </p:nvSpPr>
        <p:spPr>
          <a:xfrm>
            <a:off x="9189393" y="4461033"/>
            <a:ext cx="2368732" cy="78377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solidFill>
                <a:srgbClr val="000000"/>
              </a:solidFill>
            </a:endParaRPr>
          </a:p>
        </p:txBody>
      </p:sp>
    </p:spTree>
    <p:extLst>
      <p:ext uri="{BB962C8B-B14F-4D97-AF65-F5344CB8AC3E}">
        <p14:creationId xmlns:p14="http://schemas.microsoft.com/office/powerpoint/2010/main" val="2133542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Image result for calculator symbols"/>
          <p:cNvPicPr>
            <a:picLocks noChangeAspect="1" noChangeArrowheads="1"/>
          </p:cNvPicPr>
          <p:nvPr/>
        </p:nvPicPr>
        <p:blipFill rotWithShape="1">
          <a:blip r:embed="rId2">
            <a:extLst>
              <a:ext uri="{28A0092B-C50C-407E-A947-70E740481C1C}">
                <a14:useLocalDpi xmlns:a14="http://schemas.microsoft.com/office/drawing/2010/main" val="0"/>
              </a:ext>
            </a:extLst>
          </a:blip>
          <a:srcRect b="10005"/>
          <a:stretch/>
        </p:blipFill>
        <p:spPr bwMode="auto">
          <a:xfrm>
            <a:off x="332509" y="721121"/>
            <a:ext cx="998142" cy="96873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A1BBD019-A6B2-4276-94FC-1969BC7D9D65}"/>
              </a:ext>
            </a:extLst>
          </p:cNvPr>
          <p:cNvPicPr>
            <a:picLocks noChangeAspect="1"/>
          </p:cNvPicPr>
          <p:nvPr/>
        </p:nvPicPr>
        <p:blipFill>
          <a:blip r:embed="rId3"/>
          <a:stretch>
            <a:fillRect/>
          </a:stretch>
        </p:blipFill>
        <p:spPr>
          <a:xfrm>
            <a:off x="1330651" y="1205489"/>
            <a:ext cx="9995256" cy="4283681"/>
          </a:xfrm>
          <a:prstGeom prst="rect">
            <a:avLst/>
          </a:prstGeom>
        </p:spPr>
      </p:pic>
    </p:spTree>
    <p:extLst>
      <p:ext uri="{BB962C8B-B14F-4D97-AF65-F5344CB8AC3E}">
        <p14:creationId xmlns:p14="http://schemas.microsoft.com/office/powerpoint/2010/main" val="2601348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mage result for calculator symbols">
            <a:extLst>
              <a:ext uri="{FF2B5EF4-FFF2-40B4-BE49-F238E27FC236}">
                <a16:creationId xmlns:a16="http://schemas.microsoft.com/office/drawing/2014/main" id="{98239155-AEB4-4119-8BA2-4F1EAD3DE01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0005"/>
          <a:stretch/>
        </p:blipFill>
        <p:spPr bwMode="auto">
          <a:xfrm>
            <a:off x="180109" y="206771"/>
            <a:ext cx="998142" cy="96873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C062F30E-8524-4D58-9BC4-0A60716F1318}"/>
              </a:ext>
            </a:extLst>
          </p:cNvPr>
          <p:cNvPicPr>
            <a:picLocks noChangeAspect="1"/>
          </p:cNvPicPr>
          <p:nvPr/>
        </p:nvPicPr>
        <p:blipFill>
          <a:blip r:embed="rId3"/>
          <a:stretch>
            <a:fillRect/>
          </a:stretch>
        </p:blipFill>
        <p:spPr>
          <a:xfrm>
            <a:off x="1366142" y="532169"/>
            <a:ext cx="8770512" cy="5706706"/>
          </a:xfrm>
          <a:prstGeom prst="rect">
            <a:avLst/>
          </a:prstGeom>
        </p:spPr>
      </p:pic>
      <p:sp>
        <p:nvSpPr>
          <p:cNvPr id="5" name="TextBox 4">
            <a:extLst>
              <a:ext uri="{FF2B5EF4-FFF2-40B4-BE49-F238E27FC236}">
                <a16:creationId xmlns:a16="http://schemas.microsoft.com/office/drawing/2014/main" id="{4E4BDEC5-CB4B-4FCB-A580-105DDEDF5A49}"/>
              </a:ext>
            </a:extLst>
          </p:cNvPr>
          <p:cNvSpPr txBox="1"/>
          <p:nvPr/>
        </p:nvSpPr>
        <p:spPr>
          <a:xfrm>
            <a:off x="1695751" y="5424755"/>
            <a:ext cx="359595" cy="369332"/>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2043493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9500" y="6154130"/>
            <a:ext cx="2387066" cy="276999"/>
          </a:xfrm>
          <a:prstGeom prst="rect">
            <a:avLst/>
          </a:prstGeom>
          <a:noFill/>
        </p:spPr>
        <p:txBody>
          <a:bodyPr wrap="square" rtlCol="0">
            <a:spAutoFit/>
          </a:bodyPr>
          <a:lstStyle/>
          <a:p>
            <a:endParaRPr lang="en-GB" sz="1200" dirty="0"/>
          </a:p>
        </p:txBody>
      </p:sp>
      <p:sp>
        <p:nvSpPr>
          <p:cNvPr id="13" name="TextBox 12"/>
          <p:cNvSpPr txBox="1"/>
          <p:nvPr/>
        </p:nvSpPr>
        <p:spPr>
          <a:xfrm>
            <a:off x="2156976" y="2386637"/>
            <a:ext cx="7454537" cy="369332"/>
          </a:xfrm>
          <a:prstGeom prst="rect">
            <a:avLst/>
          </a:prstGeom>
          <a:noFill/>
        </p:spPr>
        <p:txBody>
          <a:bodyPr wrap="square" rtlCol="0">
            <a:spAutoFit/>
          </a:bodyPr>
          <a:lstStyle/>
          <a:p>
            <a:endParaRPr lang="en-GB" b="1" dirty="0">
              <a:latin typeface="+mj-lt"/>
            </a:endParaRPr>
          </a:p>
        </p:txBody>
      </p:sp>
      <p:pic>
        <p:nvPicPr>
          <p:cNvPr id="10" name="Picture 2" descr="Image result for calculator symbols">
            <a:extLst>
              <a:ext uri="{FF2B5EF4-FFF2-40B4-BE49-F238E27FC236}">
                <a16:creationId xmlns:a16="http://schemas.microsoft.com/office/drawing/2014/main" id="{020A99EE-9DE9-428F-8AD7-5FA32328947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0005"/>
          <a:stretch/>
        </p:blipFill>
        <p:spPr bwMode="auto">
          <a:xfrm>
            <a:off x="115341" y="365125"/>
            <a:ext cx="998142" cy="9687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D97DBF60-8CFF-473C-84F7-992B9D57F33D}"/>
              </a:ext>
            </a:extLst>
          </p:cNvPr>
          <p:cNvPicPr>
            <a:picLocks noChangeAspect="1"/>
          </p:cNvPicPr>
          <p:nvPr/>
        </p:nvPicPr>
        <p:blipFill>
          <a:blip r:embed="rId3"/>
          <a:stretch>
            <a:fillRect/>
          </a:stretch>
        </p:blipFill>
        <p:spPr>
          <a:xfrm>
            <a:off x="1113483" y="1450972"/>
            <a:ext cx="10206738" cy="2609993"/>
          </a:xfrm>
          <a:prstGeom prst="rect">
            <a:avLst/>
          </a:prstGeom>
        </p:spPr>
      </p:pic>
      <p:sp>
        <p:nvSpPr>
          <p:cNvPr id="15" name="TextBox 14">
            <a:extLst>
              <a:ext uri="{FF2B5EF4-FFF2-40B4-BE49-F238E27FC236}">
                <a16:creationId xmlns:a16="http://schemas.microsoft.com/office/drawing/2014/main" id="{725E20EA-A669-4514-8423-7E3613CA53C3}"/>
              </a:ext>
            </a:extLst>
          </p:cNvPr>
          <p:cNvSpPr txBox="1"/>
          <p:nvPr/>
        </p:nvSpPr>
        <p:spPr>
          <a:xfrm>
            <a:off x="1529500" y="3096964"/>
            <a:ext cx="359595" cy="369332"/>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496950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01964" y="1306501"/>
            <a:ext cx="10788072" cy="1512402"/>
          </a:xfrm>
          <a:prstGeom prst="rect">
            <a:avLst/>
          </a:prstGeom>
          <a:noFill/>
        </p:spPr>
        <p:txBody>
          <a:bodyPr wrap="square" rtlCol="0">
            <a:spAutoFit/>
          </a:bodyPr>
          <a:lstStyle/>
          <a:p>
            <a:r>
              <a:rPr lang="en-GB" sz="2400" b="1" dirty="0">
                <a:solidFill>
                  <a:schemeClr val="tx1">
                    <a:lumMod val="75000"/>
                    <a:lumOff val="25000"/>
                  </a:schemeClr>
                </a:solidFill>
                <a:cs typeface="Times New Roman" panose="02020603050405020304" pitchFamily="18" charset="0"/>
              </a:rPr>
              <a:t>Learning Objectives</a:t>
            </a:r>
          </a:p>
          <a:p>
            <a:pPr>
              <a:lnSpc>
                <a:spcPct val="150000"/>
              </a:lnSpc>
            </a:pPr>
            <a:r>
              <a:rPr lang="en-GB" sz="2400" dirty="0">
                <a:solidFill>
                  <a:schemeClr val="tx1">
                    <a:lumMod val="75000"/>
                    <a:lumOff val="25000"/>
                  </a:schemeClr>
                </a:solidFill>
                <a:cs typeface="Times New Roman" panose="02020603050405020304" pitchFamily="18" charset="0"/>
              </a:rPr>
              <a:t>To be able to :</a:t>
            </a:r>
            <a:endParaRPr lang="en-US" sz="2400" dirty="0">
              <a:solidFill>
                <a:schemeClr val="tx1">
                  <a:lumMod val="75000"/>
                  <a:lumOff val="25000"/>
                </a:schemeClr>
              </a:solidFill>
              <a:cs typeface="Times New Roman" panose="02020603050405020304" pitchFamily="18" charset="0"/>
            </a:endParaRPr>
          </a:p>
          <a:p>
            <a:pPr marL="285750" indent="-285750">
              <a:lnSpc>
                <a:spcPct val="150000"/>
              </a:lnSpc>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Convert between units of length, weight, capacity</a:t>
            </a:r>
            <a:endParaRPr lang="en-US" sz="2400" dirty="0">
              <a:solidFill>
                <a:schemeClr val="tx1">
                  <a:lumMod val="75000"/>
                  <a:lumOff val="25000"/>
                </a:schemeClr>
              </a:solidFill>
              <a:cs typeface="Times New Roman" panose="02020603050405020304" pitchFamily="18" charset="0"/>
            </a:endParaRPr>
          </a:p>
        </p:txBody>
      </p:sp>
      <p:sp>
        <p:nvSpPr>
          <p:cNvPr id="5" name="Rounded Rectangle 4"/>
          <p:cNvSpPr/>
          <p:nvPr/>
        </p:nvSpPr>
        <p:spPr>
          <a:xfrm>
            <a:off x="471055" y="1256145"/>
            <a:ext cx="11286836" cy="264569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6" name="Rounded Rectangle 5"/>
          <p:cNvSpPr/>
          <p:nvPr/>
        </p:nvSpPr>
        <p:spPr>
          <a:xfrm>
            <a:off x="471055" y="4313382"/>
            <a:ext cx="11286836" cy="2173143"/>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2" name="Title 1"/>
          <p:cNvSpPr>
            <a:spLocks noGrp="1"/>
          </p:cNvSpPr>
          <p:nvPr>
            <p:ph type="ctrTitle"/>
          </p:nvPr>
        </p:nvSpPr>
        <p:spPr>
          <a:xfrm>
            <a:off x="1533237" y="134072"/>
            <a:ext cx="9144000" cy="992764"/>
          </a:xfrm>
        </p:spPr>
        <p:txBody>
          <a:bodyPr>
            <a:normAutofit/>
          </a:bodyPr>
          <a:lstStyle/>
          <a:p>
            <a:r>
              <a:rPr lang="en-GB" b="1" u="sng" dirty="0">
                <a:solidFill>
                  <a:schemeClr val="tx1">
                    <a:lumMod val="75000"/>
                    <a:lumOff val="25000"/>
                  </a:schemeClr>
                </a:solidFill>
              </a:rPr>
              <a:t>Conversion</a:t>
            </a:r>
          </a:p>
        </p:txBody>
      </p:sp>
      <p:sp>
        <p:nvSpPr>
          <p:cNvPr id="7" name="Rectangle 6">
            <a:extLst>
              <a:ext uri="{FF2B5EF4-FFF2-40B4-BE49-F238E27FC236}">
                <a16:creationId xmlns:a16="http://schemas.microsoft.com/office/drawing/2014/main" id="{39996DB7-8EA7-4BF8-A54E-8DC59EDB0935}"/>
              </a:ext>
            </a:extLst>
          </p:cNvPr>
          <p:cNvSpPr/>
          <p:nvPr/>
        </p:nvSpPr>
        <p:spPr>
          <a:xfrm>
            <a:off x="1187394" y="4493047"/>
            <a:ext cx="10223555" cy="1758110"/>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107000"/>
              </a:lnSpc>
              <a:spcAft>
                <a:spcPts val="800"/>
              </a:spcAft>
              <a:buAutoNum type="arabicParenR"/>
            </a:pPr>
            <a:r>
              <a:rPr lang="en-GB" sz="2400" dirty="0">
                <a:latin typeface="Calibri" panose="020F0502020204030204" pitchFamily="34" charset="0"/>
                <a:ea typeface="Calibri" panose="020F0502020204030204" pitchFamily="34" charset="0"/>
                <a:cs typeface="Times New Roman" panose="02020603050405020304" pitchFamily="18" charset="0"/>
              </a:rPr>
              <a:t>Tim has a job paying £6.85 per hour. If he works for 34 hours, one week, how much does he earn?</a:t>
            </a:r>
          </a:p>
          <a:p>
            <a:pPr marL="228600" indent="-228600">
              <a:lnSpc>
                <a:spcPct val="107000"/>
              </a:lnSpc>
              <a:spcAft>
                <a:spcPts val="800"/>
              </a:spcAft>
              <a:buFontTx/>
              <a:buAutoNum type="arabicParenR"/>
            </a:pPr>
            <a:r>
              <a:rPr lang="en-GB" sz="2400" dirty="0"/>
              <a:t>  John takes boxes out of his van. The total weight of the boxes is 4.9 kg. The weight of each box is 0.7 kg Work out the number of boxes in John’s van.</a:t>
            </a:r>
          </a:p>
        </p:txBody>
      </p:sp>
    </p:spTree>
    <p:extLst>
      <p:ext uri="{BB962C8B-B14F-4D97-AF65-F5344CB8AC3E}">
        <p14:creationId xmlns:p14="http://schemas.microsoft.com/office/powerpoint/2010/main" val="3246793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5E2FE72-054C-6E35-1D86-B70D54DB0505}"/>
              </a:ext>
            </a:extLst>
          </p:cNvPr>
          <p:cNvPicPr>
            <a:picLocks noChangeAspect="1"/>
          </p:cNvPicPr>
          <p:nvPr/>
        </p:nvPicPr>
        <p:blipFill>
          <a:blip r:embed="rId2"/>
          <a:stretch>
            <a:fillRect/>
          </a:stretch>
        </p:blipFill>
        <p:spPr>
          <a:xfrm>
            <a:off x="1357312" y="1495425"/>
            <a:ext cx="9477375" cy="3867150"/>
          </a:xfrm>
          <a:prstGeom prst="rect">
            <a:avLst/>
          </a:prstGeom>
        </p:spPr>
      </p:pic>
    </p:spTree>
    <p:extLst>
      <p:ext uri="{BB962C8B-B14F-4D97-AF65-F5344CB8AC3E}">
        <p14:creationId xmlns:p14="http://schemas.microsoft.com/office/powerpoint/2010/main" val="4171215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251FC9-A13A-29DC-C9E8-4C8DB17FF079}"/>
              </a:ext>
            </a:extLst>
          </p:cNvPr>
          <p:cNvSpPr txBox="1"/>
          <p:nvPr/>
        </p:nvSpPr>
        <p:spPr>
          <a:xfrm>
            <a:off x="1381760" y="579358"/>
            <a:ext cx="2068195" cy="6278642"/>
          </a:xfrm>
          <a:prstGeom prst="rect">
            <a:avLst/>
          </a:prstGeom>
          <a:noFill/>
        </p:spPr>
        <p:txBody>
          <a:bodyPr wrap="none" rtlCol="0">
            <a:spAutoFit/>
          </a:bodyPr>
          <a:lstStyle/>
          <a:p>
            <a:r>
              <a:rPr lang="en-GB" sz="2400" dirty="0"/>
              <a:t>540 </a:t>
            </a:r>
            <a:r>
              <a:rPr lang="en-GB" sz="2400" dirty="0">
                <a:effectLst/>
                <a:latin typeface="Calibri" panose="020F0502020204030204" pitchFamily="34" charset="0"/>
                <a:ea typeface="Calibri" panose="020F0502020204030204" pitchFamily="34" charset="0"/>
                <a:cs typeface="Calibri" panose="020F0502020204030204" pitchFamily="34" charset="0"/>
              </a:rPr>
              <a:t>÷ 100 =</a:t>
            </a:r>
          </a:p>
          <a:p>
            <a:endParaRPr lang="en-GB" sz="2400" dirty="0">
              <a:latin typeface="Calibri" panose="020F0502020204030204" pitchFamily="34" charset="0"/>
              <a:ea typeface="Calibri" panose="020F0502020204030204" pitchFamily="34" charset="0"/>
              <a:cs typeface="Calibri" panose="020F0502020204030204" pitchFamily="34" charset="0"/>
            </a:endParaRPr>
          </a:p>
          <a:p>
            <a:r>
              <a:rPr lang="en-GB" sz="2400" dirty="0">
                <a:effectLst/>
                <a:latin typeface="Calibri" panose="020F0502020204030204" pitchFamily="34" charset="0"/>
                <a:ea typeface="Calibri" panose="020F0502020204030204" pitchFamily="34" charset="0"/>
                <a:cs typeface="Calibri" panose="020F0502020204030204" pitchFamily="34" charset="0"/>
              </a:rPr>
              <a:t>398 x 10 =</a:t>
            </a:r>
          </a:p>
          <a:p>
            <a:endParaRPr lang="en-GB" sz="2400" dirty="0">
              <a:latin typeface="Calibri" panose="020F0502020204030204" pitchFamily="34" charset="0"/>
              <a:ea typeface="Calibri" panose="020F0502020204030204" pitchFamily="34" charset="0"/>
              <a:cs typeface="Calibri" panose="020F0502020204030204" pitchFamily="34" charset="0"/>
            </a:endParaRPr>
          </a:p>
          <a:p>
            <a:r>
              <a:rPr lang="en-GB" sz="2400" dirty="0">
                <a:effectLst/>
                <a:latin typeface="Calibri" panose="020F0502020204030204" pitchFamily="34" charset="0"/>
                <a:ea typeface="Calibri" panose="020F0502020204030204" pitchFamily="34" charset="0"/>
                <a:cs typeface="Calibri" panose="020F0502020204030204" pitchFamily="34" charset="0"/>
              </a:rPr>
              <a:t>43.32 x 100 = </a:t>
            </a:r>
          </a:p>
          <a:p>
            <a:endParaRPr lang="en-GB" sz="2400" dirty="0">
              <a:latin typeface="Calibri" panose="020F0502020204030204" pitchFamily="34" charset="0"/>
              <a:ea typeface="Calibri" panose="020F0502020204030204" pitchFamily="34" charset="0"/>
              <a:cs typeface="Calibri" panose="020F0502020204030204" pitchFamily="34" charset="0"/>
            </a:endParaRPr>
          </a:p>
          <a:p>
            <a:r>
              <a:rPr lang="en-GB" sz="2400" dirty="0">
                <a:effectLst/>
                <a:latin typeface="Calibri" panose="020F0502020204030204" pitchFamily="34" charset="0"/>
                <a:ea typeface="Calibri" panose="020F0502020204030204" pitchFamily="34" charset="0"/>
                <a:cs typeface="Calibri" panose="020F0502020204030204" pitchFamily="34" charset="0"/>
              </a:rPr>
              <a:t>0.98 x 100 =</a:t>
            </a:r>
          </a:p>
          <a:p>
            <a:endParaRPr lang="en-GB" sz="2400" dirty="0">
              <a:latin typeface="Calibri" panose="020F0502020204030204" pitchFamily="34" charset="0"/>
              <a:ea typeface="Calibri" panose="020F0502020204030204" pitchFamily="34" charset="0"/>
              <a:cs typeface="Calibri" panose="020F0502020204030204" pitchFamily="34" charset="0"/>
            </a:endParaRPr>
          </a:p>
          <a:p>
            <a:r>
              <a:rPr lang="en-GB" sz="2400" dirty="0">
                <a:effectLst/>
                <a:latin typeface="Calibri" panose="020F0502020204030204" pitchFamily="34" charset="0"/>
                <a:ea typeface="Calibri" panose="020F0502020204030204" pitchFamily="34" charset="0"/>
                <a:cs typeface="Calibri" panose="020F0502020204030204" pitchFamily="34" charset="0"/>
              </a:rPr>
              <a:t>9039 ÷  1000 =</a:t>
            </a:r>
          </a:p>
          <a:p>
            <a:endParaRPr lang="en-GB" sz="2400" dirty="0">
              <a:latin typeface="Calibri" panose="020F0502020204030204" pitchFamily="34" charset="0"/>
              <a:ea typeface="Calibri" panose="020F0502020204030204" pitchFamily="34" charset="0"/>
              <a:cs typeface="Calibri" panose="020F0502020204030204" pitchFamily="34" charset="0"/>
            </a:endParaRPr>
          </a:p>
          <a:p>
            <a:r>
              <a:rPr lang="en-GB" sz="2400" dirty="0">
                <a:effectLst/>
                <a:latin typeface="Calibri" panose="020F0502020204030204" pitchFamily="34" charset="0"/>
                <a:ea typeface="Calibri" panose="020F0502020204030204" pitchFamily="34" charset="0"/>
                <a:cs typeface="Calibri" panose="020F0502020204030204" pitchFamily="34" charset="0"/>
              </a:rPr>
              <a:t>0.32 x 100 =</a:t>
            </a:r>
          </a:p>
          <a:p>
            <a:endParaRPr lang="en-GB" sz="2400" dirty="0">
              <a:latin typeface="Calibri" panose="020F0502020204030204" pitchFamily="34" charset="0"/>
              <a:ea typeface="Calibri" panose="020F0502020204030204" pitchFamily="34" charset="0"/>
              <a:cs typeface="Calibri" panose="020F0502020204030204" pitchFamily="34" charset="0"/>
            </a:endParaRPr>
          </a:p>
          <a:p>
            <a:r>
              <a:rPr lang="en-GB" sz="2400" dirty="0">
                <a:latin typeface="Calibri" panose="020F0502020204030204" pitchFamily="34" charset="0"/>
                <a:ea typeface="Calibri" panose="020F0502020204030204" pitchFamily="34" charset="0"/>
                <a:cs typeface="Calibri" panose="020F0502020204030204" pitchFamily="34" charset="0"/>
              </a:rPr>
              <a:t>0.829 x 1000 = </a:t>
            </a:r>
          </a:p>
          <a:p>
            <a:endParaRPr lang="en-GB" sz="2400" dirty="0">
              <a:effectLst/>
              <a:latin typeface="Calibri" panose="020F0502020204030204" pitchFamily="34" charset="0"/>
              <a:ea typeface="Calibri" panose="020F0502020204030204" pitchFamily="34" charset="0"/>
              <a:cs typeface="Calibri" panose="020F0502020204030204" pitchFamily="34" charset="0"/>
            </a:endParaRPr>
          </a:p>
          <a:p>
            <a:r>
              <a:rPr lang="en-GB" sz="2400" dirty="0">
                <a:effectLst/>
                <a:latin typeface="Calibri" panose="020F0502020204030204" pitchFamily="34" charset="0"/>
                <a:ea typeface="Calibri" panose="020F0502020204030204" pitchFamily="34" charset="0"/>
                <a:cs typeface="Calibri" panose="020F0502020204030204" pitchFamily="34" charset="0"/>
              </a:rPr>
              <a:t>0.021 x 10 =</a:t>
            </a:r>
            <a:endParaRPr lang="en-GB" sz="2400" dirty="0">
              <a:latin typeface="Calibri" panose="020F0502020204030204" pitchFamily="34" charset="0"/>
              <a:ea typeface="Calibri" panose="020F0502020204030204" pitchFamily="34" charset="0"/>
              <a:cs typeface="Calibri" panose="020F0502020204030204" pitchFamily="34"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2400" dirty="0"/>
          </a:p>
        </p:txBody>
      </p:sp>
      <p:sp>
        <p:nvSpPr>
          <p:cNvPr id="4" name="TextBox 3">
            <a:extLst>
              <a:ext uri="{FF2B5EF4-FFF2-40B4-BE49-F238E27FC236}">
                <a16:creationId xmlns:a16="http://schemas.microsoft.com/office/drawing/2014/main" id="{CEAF85FE-8BD7-02CA-CFEA-8DBBB3BE6303}"/>
              </a:ext>
            </a:extLst>
          </p:cNvPr>
          <p:cNvSpPr txBox="1"/>
          <p:nvPr/>
        </p:nvSpPr>
        <p:spPr>
          <a:xfrm>
            <a:off x="7223760" y="579358"/>
            <a:ext cx="2379177" cy="5632311"/>
          </a:xfrm>
          <a:prstGeom prst="rect">
            <a:avLst/>
          </a:prstGeom>
          <a:noFill/>
        </p:spPr>
        <p:txBody>
          <a:bodyPr wrap="none" rtlCol="0">
            <a:spAutoFit/>
          </a:bodyPr>
          <a:lstStyle/>
          <a:p>
            <a:r>
              <a:rPr lang="en-GB" sz="2400" dirty="0"/>
              <a:t>6983.89 x 1000 = </a:t>
            </a:r>
          </a:p>
          <a:p>
            <a:endParaRPr lang="en-GB" sz="2400" dirty="0"/>
          </a:p>
          <a:p>
            <a:r>
              <a:rPr lang="en-GB" sz="2400" dirty="0"/>
              <a:t>5.3 x 100 =</a:t>
            </a:r>
          </a:p>
          <a:p>
            <a:endParaRPr lang="en-GB" sz="2400" dirty="0"/>
          </a:p>
          <a:p>
            <a:r>
              <a:rPr lang="en-GB" sz="2400" dirty="0"/>
              <a:t>764.32 </a:t>
            </a:r>
            <a:r>
              <a:rPr lang="en-GB" sz="2400" dirty="0">
                <a:effectLst/>
                <a:latin typeface="Calibri" panose="020F0502020204030204" pitchFamily="34" charset="0"/>
                <a:ea typeface="Calibri" panose="020F0502020204030204" pitchFamily="34" charset="0"/>
                <a:cs typeface="Calibri" panose="020F0502020204030204" pitchFamily="34" charset="0"/>
              </a:rPr>
              <a:t>÷  1000 =</a:t>
            </a:r>
          </a:p>
          <a:p>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0.3 x 100 = </a:t>
            </a:r>
          </a:p>
          <a:p>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541093 </a:t>
            </a:r>
            <a:r>
              <a:rPr lang="en-GB" sz="2400" dirty="0">
                <a:effectLst/>
                <a:latin typeface="Calibri" panose="020F0502020204030204" pitchFamily="34" charset="0"/>
                <a:ea typeface="Calibri" panose="020F0502020204030204" pitchFamily="34" charset="0"/>
                <a:cs typeface="Calibri" panose="020F0502020204030204" pitchFamily="34" charset="0"/>
              </a:rPr>
              <a:t>÷  100 =</a:t>
            </a:r>
          </a:p>
          <a:p>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9812.34 x 10 =</a:t>
            </a:r>
          </a:p>
          <a:p>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0.00342 x 1000 =</a:t>
            </a:r>
          </a:p>
          <a:p>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0.0124 </a:t>
            </a:r>
            <a:r>
              <a:rPr lang="en-GB" sz="2400" dirty="0">
                <a:effectLst/>
                <a:latin typeface="Calibri" panose="020F0502020204030204" pitchFamily="34" charset="0"/>
                <a:ea typeface="Calibri" panose="020F0502020204030204" pitchFamily="34" charset="0"/>
                <a:cs typeface="Calibri" panose="020F0502020204030204" pitchFamily="34" charset="0"/>
              </a:rPr>
              <a:t>÷  1000</a:t>
            </a:r>
            <a:endParaRPr lang="en-GB" sz="2400" dirty="0"/>
          </a:p>
        </p:txBody>
      </p:sp>
      <p:sp>
        <p:nvSpPr>
          <p:cNvPr id="5" name="Rectangle: Rounded Corners 4">
            <a:extLst>
              <a:ext uri="{FF2B5EF4-FFF2-40B4-BE49-F238E27FC236}">
                <a16:creationId xmlns:a16="http://schemas.microsoft.com/office/drawing/2014/main" id="{23FE10E0-91F2-3173-BE8D-36EDE5B350BA}"/>
              </a:ext>
            </a:extLst>
          </p:cNvPr>
          <p:cNvSpPr/>
          <p:nvPr/>
        </p:nvSpPr>
        <p:spPr>
          <a:xfrm>
            <a:off x="965200" y="436880"/>
            <a:ext cx="3525520" cy="5841762"/>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6" name="Rectangle: Rounded Corners 5">
            <a:extLst>
              <a:ext uri="{FF2B5EF4-FFF2-40B4-BE49-F238E27FC236}">
                <a16:creationId xmlns:a16="http://schemas.microsoft.com/office/drawing/2014/main" id="{F1718972-8EFB-0B0C-1054-A3621D855C14}"/>
              </a:ext>
            </a:extLst>
          </p:cNvPr>
          <p:cNvSpPr/>
          <p:nvPr/>
        </p:nvSpPr>
        <p:spPr>
          <a:xfrm>
            <a:off x="7051040" y="436880"/>
            <a:ext cx="3525520" cy="5841762"/>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131291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134177" y="171163"/>
            <a:ext cx="7886700" cy="1325563"/>
          </a:xfrm>
        </p:spPr>
        <p:txBody>
          <a:bodyPr/>
          <a:lstStyle/>
          <a:p>
            <a:pPr algn="ctr"/>
            <a:r>
              <a:rPr lang="en-GB" u="sng" dirty="0"/>
              <a:t>Converting Length</a:t>
            </a:r>
          </a:p>
        </p:txBody>
      </p:sp>
      <p:sp>
        <p:nvSpPr>
          <p:cNvPr id="8" name="Rounded Rectangle 7"/>
          <p:cNvSpPr/>
          <p:nvPr/>
        </p:nvSpPr>
        <p:spPr>
          <a:xfrm>
            <a:off x="1542473" y="1791854"/>
            <a:ext cx="9531928" cy="20410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1542473" y="4202231"/>
            <a:ext cx="9531928" cy="2013839"/>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A47E9AB0-727E-4FCF-9CCD-6D6FFB1584DF}"/>
              </a:ext>
            </a:extLst>
          </p:cNvPr>
          <p:cNvSpPr txBox="1"/>
          <p:nvPr/>
        </p:nvSpPr>
        <p:spPr>
          <a:xfrm>
            <a:off x="1905000" y="1705560"/>
            <a:ext cx="7029450" cy="2246769"/>
          </a:xfrm>
          <a:prstGeom prst="rect">
            <a:avLst/>
          </a:prstGeom>
          <a:noFill/>
        </p:spPr>
        <p:txBody>
          <a:bodyPr wrap="square" rtlCol="0">
            <a:spAutoFit/>
          </a:bodyPr>
          <a:lstStyle/>
          <a:p>
            <a:r>
              <a:rPr lang="en-GB" sz="2800" dirty="0"/>
              <a:t>1cm = ………. mm</a:t>
            </a:r>
          </a:p>
          <a:p>
            <a:endParaRPr lang="en-GB" sz="2800" dirty="0"/>
          </a:p>
          <a:p>
            <a:r>
              <a:rPr lang="en-GB" sz="2800" dirty="0"/>
              <a:t>1m = ………. cm</a:t>
            </a:r>
          </a:p>
          <a:p>
            <a:endParaRPr lang="en-GB" sz="2800" dirty="0"/>
          </a:p>
          <a:p>
            <a:r>
              <a:rPr lang="en-GB" sz="2800" dirty="0"/>
              <a:t>1km = ………. m</a:t>
            </a:r>
          </a:p>
        </p:txBody>
      </p:sp>
      <p:sp>
        <p:nvSpPr>
          <p:cNvPr id="10" name="TextBox 9">
            <a:extLst>
              <a:ext uri="{FF2B5EF4-FFF2-40B4-BE49-F238E27FC236}">
                <a16:creationId xmlns:a16="http://schemas.microsoft.com/office/drawing/2014/main" id="{5F53156F-8854-4299-B055-3B8D1CABB9F5}"/>
              </a:ext>
            </a:extLst>
          </p:cNvPr>
          <p:cNvSpPr txBox="1"/>
          <p:nvPr/>
        </p:nvSpPr>
        <p:spPr>
          <a:xfrm>
            <a:off x="1905000" y="4411065"/>
            <a:ext cx="8296275" cy="1384995"/>
          </a:xfrm>
          <a:prstGeom prst="rect">
            <a:avLst/>
          </a:prstGeom>
          <a:solidFill>
            <a:schemeClr val="bg1"/>
          </a:solidFill>
        </p:spPr>
        <p:txBody>
          <a:bodyPr wrap="square" rtlCol="0">
            <a:spAutoFit/>
          </a:bodyPr>
          <a:lstStyle/>
          <a:p>
            <a:r>
              <a:rPr lang="en-GB" sz="2000" dirty="0"/>
              <a:t>1. </a:t>
            </a:r>
            <a:r>
              <a:rPr lang="en-GB" sz="2800" dirty="0"/>
              <a:t>Change 5m into cm.</a:t>
            </a:r>
          </a:p>
          <a:p>
            <a:endParaRPr lang="en-GB" sz="2800" dirty="0"/>
          </a:p>
          <a:p>
            <a:r>
              <a:rPr lang="en-GB" sz="2800" dirty="0"/>
              <a:t>2. Convert 220cm into m</a:t>
            </a:r>
            <a:r>
              <a:rPr lang="en-GB" sz="2000" dirty="0"/>
              <a:t>.</a:t>
            </a:r>
          </a:p>
        </p:txBody>
      </p:sp>
    </p:spTree>
    <p:extLst>
      <p:ext uri="{BB962C8B-B14F-4D97-AF65-F5344CB8AC3E}">
        <p14:creationId xmlns:p14="http://schemas.microsoft.com/office/powerpoint/2010/main" val="2346356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a:xfrm>
            <a:off x="561975" y="1386037"/>
            <a:ext cx="5324475" cy="4498213"/>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lumMod val="75000"/>
                  <a:lumOff val="25000"/>
                </a:schemeClr>
              </a:solidFill>
            </a:endParaRPr>
          </a:p>
        </p:txBody>
      </p:sp>
      <p:sp>
        <p:nvSpPr>
          <p:cNvPr id="14" name="Title 1"/>
          <p:cNvSpPr>
            <a:spLocks noGrp="1"/>
          </p:cNvSpPr>
          <p:nvPr>
            <p:ph type="title"/>
          </p:nvPr>
        </p:nvSpPr>
        <p:spPr>
          <a:xfrm>
            <a:off x="2344882" y="59696"/>
            <a:ext cx="6172200" cy="1143000"/>
          </a:xfrm>
        </p:spPr>
        <p:txBody>
          <a:bodyPr/>
          <a:lstStyle/>
          <a:p>
            <a:r>
              <a:rPr lang="en-GB" dirty="0">
                <a:solidFill>
                  <a:schemeClr val="tx1">
                    <a:lumMod val="75000"/>
                    <a:lumOff val="25000"/>
                  </a:schemeClr>
                </a:solidFill>
              </a:rPr>
              <a:t>Your turn…</a:t>
            </a:r>
          </a:p>
        </p:txBody>
      </p:sp>
      <p:sp>
        <p:nvSpPr>
          <p:cNvPr id="6" name="TextBox 5">
            <a:extLst>
              <a:ext uri="{FF2B5EF4-FFF2-40B4-BE49-F238E27FC236}">
                <a16:creationId xmlns:a16="http://schemas.microsoft.com/office/drawing/2014/main" id="{CCE3E477-0DCA-4DC5-9823-4F3AF1B2D458}"/>
              </a:ext>
            </a:extLst>
          </p:cNvPr>
          <p:cNvSpPr txBox="1"/>
          <p:nvPr/>
        </p:nvSpPr>
        <p:spPr>
          <a:xfrm>
            <a:off x="723899" y="1593414"/>
            <a:ext cx="5000625" cy="3785652"/>
          </a:xfrm>
          <a:prstGeom prst="rect">
            <a:avLst/>
          </a:prstGeom>
          <a:noFill/>
        </p:spPr>
        <p:txBody>
          <a:bodyPr wrap="square">
            <a:spAutoFit/>
          </a:bodyPr>
          <a:lstStyle/>
          <a:p>
            <a:r>
              <a:rPr lang="en-US" sz="2000" dirty="0"/>
              <a:t>1</a:t>
            </a:r>
            <a:r>
              <a:rPr lang="en-US" sz="2400" dirty="0"/>
              <a:t>. Matthew is 1.74 </a:t>
            </a:r>
            <a:r>
              <a:rPr lang="en-US" sz="2400" dirty="0" err="1"/>
              <a:t>metres</a:t>
            </a:r>
            <a:r>
              <a:rPr lang="en-US" sz="2400" dirty="0"/>
              <a:t> tall. </a:t>
            </a:r>
          </a:p>
          <a:p>
            <a:endParaRPr lang="en-US" sz="2400" dirty="0"/>
          </a:p>
          <a:p>
            <a:r>
              <a:rPr lang="en-US" sz="2400" dirty="0"/>
              <a:t>Write this height in </a:t>
            </a:r>
            <a:r>
              <a:rPr lang="en-US" sz="2400" dirty="0" err="1"/>
              <a:t>centimetres</a:t>
            </a:r>
            <a:r>
              <a:rPr lang="en-US" sz="2400" dirty="0"/>
              <a:t>.</a:t>
            </a:r>
          </a:p>
          <a:p>
            <a:endParaRPr lang="en-US" sz="2400" dirty="0"/>
          </a:p>
          <a:p>
            <a:endParaRPr lang="en-US" sz="2400" dirty="0"/>
          </a:p>
          <a:p>
            <a:r>
              <a:rPr lang="en-GB" sz="2400" dirty="0"/>
              <a:t>2.</a:t>
            </a:r>
            <a:r>
              <a:rPr lang="en-US" sz="2400" dirty="0"/>
              <a:t> Change 55 </a:t>
            </a:r>
            <a:r>
              <a:rPr lang="en-US" sz="2400" dirty="0" err="1"/>
              <a:t>centimetres</a:t>
            </a:r>
            <a:r>
              <a:rPr lang="en-US" sz="2400" dirty="0"/>
              <a:t> into </a:t>
            </a:r>
            <a:r>
              <a:rPr lang="en-US" sz="2400" dirty="0" err="1"/>
              <a:t>metres</a:t>
            </a:r>
            <a:r>
              <a:rPr lang="en-US" sz="2400" dirty="0"/>
              <a:t>.</a:t>
            </a:r>
          </a:p>
          <a:p>
            <a:endParaRPr lang="en-US" sz="2400" dirty="0"/>
          </a:p>
          <a:p>
            <a:endParaRPr lang="en-US" sz="2400" dirty="0"/>
          </a:p>
          <a:p>
            <a:r>
              <a:rPr lang="en-GB" sz="2400" dirty="0"/>
              <a:t>3. How many millimetres (mm) in 3 metres?</a:t>
            </a:r>
          </a:p>
        </p:txBody>
      </p:sp>
      <p:sp>
        <p:nvSpPr>
          <p:cNvPr id="8" name="TextBox 7">
            <a:extLst>
              <a:ext uri="{FF2B5EF4-FFF2-40B4-BE49-F238E27FC236}">
                <a16:creationId xmlns:a16="http://schemas.microsoft.com/office/drawing/2014/main" id="{E993025E-1682-40E6-AB24-860B643CCBC1}"/>
              </a:ext>
            </a:extLst>
          </p:cNvPr>
          <p:cNvSpPr txBox="1"/>
          <p:nvPr/>
        </p:nvSpPr>
        <p:spPr>
          <a:xfrm>
            <a:off x="6572248" y="1593414"/>
            <a:ext cx="4667251" cy="3970318"/>
          </a:xfrm>
          <a:prstGeom prst="rect">
            <a:avLst/>
          </a:prstGeom>
          <a:noFill/>
        </p:spPr>
        <p:txBody>
          <a:bodyPr wrap="square" rtlCol="0">
            <a:spAutoFit/>
          </a:bodyPr>
          <a:lstStyle/>
          <a:p>
            <a:r>
              <a:rPr lang="en-GB" sz="2400" dirty="0"/>
              <a:t>1. A square has sides of 0.6m.</a:t>
            </a:r>
          </a:p>
          <a:p>
            <a:r>
              <a:rPr lang="en-GB" sz="2400" dirty="0"/>
              <a:t>Find the area of the square, giving your answer in cm²</a:t>
            </a:r>
          </a:p>
          <a:p>
            <a:endParaRPr lang="en-GB" sz="2400" dirty="0"/>
          </a:p>
          <a:p>
            <a:endParaRPr lang="en-GB" sz="2400" dirty="0"/>
          </a:p>
          <a:p>
            <a:r>
              <a:rPr lang="en-GB" sz="2400" dirty="0"/>
              <a:t>2. Jenny burns 18 calories when she cycles 500m.</a:t>
            </a:r>
          </a:p>
          <a:p>
            <a:r>
              <a:rPr lang="en-GB" sz="2400" dirty="0"/>
              <a:t>How many calories will she burn if she cycles 3km at the same pace?</a:t>
            </a:r>
          </a:p>
          <a:p>
            <a:endParaRPr lang="en-GB" dirty="0"/>
          </a:p>
          <a:p>
            <a:endParaRPr lang="en-GB" dirty="0"/>
          </a:p>
        </p:txBody>
      </p:sp>
      <p:sp>
        <p:nvSpPr>
          <p:cNvPr id="9" name="Rounded Rectangle 14">
            <a:extLst>
              <a:ext uri="{FF2B5EF4-FFF2-40B4-BE49-F238E27FC236}">
                <a16:creationId xmlns:a16="http://schemas.microsoft.com/office/drawing/2014/main" id="{EC8FB4E1-B846-4CA9-9D01-5DFD591F8990}"/>
              </a:ext>
            </a:extLst>
          </p:cNvPr>
          <p:cNvSpPr/>
          <p:nvPr/>
        </p:nvSpPr>
        <p:spPr>
          <a:xfrm>
            <a:off x="6305549" y="1386037"/>
            <a:ext cx="5324475" cy="449821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lumMod val="75000"/>
                  <a:lumOff val="25000"/>
                </a:schemeClr>
              </a:solidFill>
            </a:endParaRPr>
          </a:p>
        </p:txBody>
      </p:sp>
    </p:spTree>
    <p:extLst>
      <p:ext uri="{BB962C8B-B14F-4D97-AF65-F5344CB8AC3E}">
        <p14:creationId xmlns:p14="http://schemas.microsoft.com/office/powerpoint/2010/main" val="4213157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134177" y="171163"/>
            <a:ext cx="7886700" cy="1325563"/>
          </a:xfrm>
        </p:spPr>
        <p:txBody>
          <a:bodyPr/>
          <a:lstStyle/>
          <a:p>
            <a:pPr algn="ctr"/>
            <a:r>
              <a:rPr lang="en-GB" u="sng" dirty="0">
                <a:solidFill>
                  <a:schemeClr val="tx1">
                    <a:lumMod val="75000"/>
                    <a:lumOff val="25000"/>
                  </a:schemeClr>
                </a:solidFill>
              </a:rPr>
              <a:t>Converting Mass and Capacity</a:t>
            </a:r>
            <a:endParaRPr lang="en-GB" u="sng" dirty="0"/>
          </a:p>
        </p:txBody>
      </p:sp>
      <p:pic>
        <p:nvPicPr>
          <p:cNvPr id="2" name="Picture 2" descr="Grade 5 Mathematics Convert Metric Units of Mass - YouTube">
            <a:extLst>
              <a:ext uri="{FF2B5EF4-FFF2-40B4-BE49-F238E27FC236}">
                <a16:creationId xmlns:a16="http://schemas.microsoft.com/office/drawing/2014/main" id="{27955897-CF7D-464B-BD69-6BCDCAA0BD4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26" t="31291" r="4725" b="14078"/>
          <a:stretch/>
        </p:blipFill>
        <p:spPr bwMode="auto">
          <a:xfrm>
            <a:off x="5091784" y="1910080"/>
            <a:ext cx="5544111" cy="171031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onverting Metric Units">
            <a:extLst>
              <a:ext uri="{FF2B5EF4-FFF2-40B4-BE49-F238E27FC236}">
                <a16:creationId xmlns:a16="http://schemas.microsoft.com/office/drawing/2014/main" id="{1FFED9FE-D027-CE0C-A729-346F9C472A1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858" t="34724" r="9205" b="23128"/>
          <a:stretch/>
        </p:blipFill>
        <p:spPr bwMode="auto">
          <a:xfrm>
            <a:off x="5091784" y="4440988"/>
            <a:ext cx="5544111" cy="192301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0D61BFD-64E3-15FD-1BEE-C294520D13F6}"/>
              </a:ext>
            </a:extLst>
          </p:cNvPr>
          <p:cNvSpPr txBox="1"/>
          <p:nvPr/>
        </p:nvSpPr>
        <p:spPr>
          <a:xfrm>
            <a:off x="1940560" y="2442070"/>
            <a:ext cx="1162498" cy="646331"/>
          </a:xfrm>
          <a:prstGeom prst="rect">
            <a:avLst/>
          </a:prstGeom>
          <a:noFill/>
        </p:spPr>
        <p:txBody>
          <a:bodyPr wrap="none" rtlCol="0">
            <a:spAutoFit/>
          </a:bodyPr>
          <a:lstStyle/>
          <a:p>
            <a:r>
              <a:rPr lang="en-GB" sz="3600" dirty="0"/>
              <a:t>Mass</a:t>
            </a:r>
          </a:p>
        </p:txBody>
      </p:sp>
      <p:sp>
        <p:nvSpPr>
          <p:cNvPr id="6" name="TextBox 5">
            <a:extLst>
              <a:ext uri="{FF2B5EF4-FFF2-40B4-BE49-F238E27FC236}">
                <a16:creationId xmlns:a16="http://schemas.microsoft.com/office/drawing/2014/main" id="{7FE63D10-AA7F-8406-09CD-63E364FB4F6D}"/>
              </a:ext>
            </a:extLst>
          </p:cNvPr>
          <p:cNvSpPr txBox="1"/>
          <p:nvPr/>
        </p:nvSpPr>
        <p:spPr>
          <a:xfrm>
            <a:off x="1940560" y="4756162"/>
            <a:ext cx="1883849" cy="646331"/>
          </a:xfrm>
          <a:prstGeom prst="rect">
            <a:avLst/>
          </a:prstGeom>
          <a:noFill/>
        </p:spPr>
        <p:txBody>
          <a:bodyPr wrap="none" rtlCol="0">
            <a:spAutoFit/>
          </a:bodyPr>
          <a:lstStyle/>
          <a:p>
            <a:r>
              <a:rPr lang="en-GB" sz="3600" dirty="0"/>
              <a:t>Capacity </a:t>
            </a:r>
          </a:p>
        </p:txBody>
      </p:sp>
    </p:spTree>
    <p:extLst>
      <p:ext uri="{BB962C8B-B14F-4D97-AF65-F5344CB8AC3E}">
        <p14:creationId xmlns:p14="http://schemas.microsoft.com/office/powerpoint/2010/main" val="3434248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7">
            <a:extLst>
              <a:ext uri="{FF2B5EF4-FFF2-40B4-BE49-F238E27FC236}">
                <a16:creationId xmlns:a16="http://schemas.microsoft.com/office/drawing/2014/main" id="{B4A19883-5895-DCED-3302-A96D5935AFD3}"/>
              </a:ext>
            </a:extLst>
          </p:cNvPr>
          <p:cNvSpPr/>
          <p:nvPr/>
        </p:nvSpPr>
        <p:spPr>
          <a:xfrm>
            <a:off x="1542472" y="1432262"/>
            <a:ext cx="9531928" cy="20410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8">
            <a:extLst>
              <a:ext uri="{FF2B5EF4-FFF2-40B4-BE49-F238E27FC236}">
                <a16:creationId xmlns:a16="http://schemas.microsoft.com/office/drawing/2014/main" id="{7B232B0B-4CAF-DEC5-E6BD-AB52A28AE95A}"/>
              </a:ext>
            </a:extLst>
          </p:cNvPr>
          <p:cNvSpPr/>
          <p:nvPr/>
        </p:nvSpPr>
        <p:spPr>
          <a:xfrm>
            <a:off x="1542473" y="4202231"/>
            <a:ext cx="9531928" cy="2013839"/>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EC4FD072-FC3B-5E75-173A-4D5F5F8FF43B}"/>
              </a:ext>
            </a:extLst>
          </p:cNvPr>
          <p:cNvSpPr txBox="1"/>
          <p:nvPr/>
        </p:nvSpPr>
        <p:spPr>
          <a:xfrm>
            <a:off x="1905000" y="1852619"/>
            <a:ext cx="6543675" cy="1200329"/>
          </a:xfrm>
          <a:prstGeom prst="rect">
            <a:avLst/>
          </a:prstGeom>
          <a:noFill/>
        </p:spPr>
        <p:txBody>
          <a:bodyPr wrap="square" rtlCol="0">
            <a:spAutoFit/>
          </a:bodyPr>
          <a:lstStyle/>
          <a:p>
            <a:r>
              <a:rPr lang="en-GB" sz="2400" dirty="0"/>
              <a:t>1. Change 3kg into grams.</a:t>
            </a:r>
          </a:p>
          <a:p>
            <a:endParaRPr lang="en-GB" sz="2400" dirty="0"/>
          </a:p>
          <a:p>
            <a:r>
              <a:rPr lang="en-GB" sz="2400" dirty="0"/>
              <a:t>2. Convert 120g into kg.</a:t>
            </a:r>
          </a:p>
        </p:txBody>
      </p:sp>
      <p:sp>
        <p:nvSpPr>
          <p:cNvPr id="5" name="TextBox 4">
            <a:extLst>
              <a:ext uri="{FF2B5EF4-FFF2-40B4-BE49-F238E27FC236}">
                <a16:creationId xmlns:a16="http://schemas.microsoft.com/office/drawing/2014/main" id="{14EB3C04-4D18-3635-C036-1938C6BA8B56}"/>
              </a:ext>
            </a:extLst>
          </p:cNvPr>
          <p:cNvSpPr txBox="1"/>
          <p:nvPr/>
        </p:nvSpPr>
        <p:spPr>
          <a:xfrm>
            <a:off x="1905000" y="4277078"/>
            <a:ext cx="3035230" cy="1938992"/>
          </a:xfrm>
          <a:prstGeom prst="rect">
            <a:avLst/>
          </a:prstGeom>
          <a:noFill/>
        </p:spPr>
        <p:txBody>
          <a:bodyPr wrap="square" rtlCol="0">
            <a:spAutoFit/>
          </a:bodyPr>
          <a:lstStyle/>
          <a:p>
            <a:r>
              <a:rPr lang="en-GB" sz="2000" dirty="0"/>
              <a:t>1. </a:t>
            </a:r>
            <a:r>
              <a:rPr lang="en-GB" sz="2400" dirty="0"/>
              <a:t>Change 130ml into litres.</a:t>
            </a:r>
          </a:p>
          <a:p>
            <a:endParaRPr lang="en-GB" sz="2400" dirty="0"/>
          </a:p>
          <a:p>
            <a:r>
              <a:rPr lang="en-GB" sz="2400" dirty="0"/>
              <a:t>2. Convert 6l into millilitres.</a:t>
            </a:r>
          </a:p>
        </p:txBody>
      </p:sp>
      <p:sp>
        <p:nvSpPr>
          <p:cNvPr id="6" name="TextBox 5">
            <a:extLst>
              <a:ext uri="{FF2B5EF4-FFF2-40B4-BE49-F238E27FC236}">
                <a16:creationId xmlns:a16="http://schemas.microsoft.com/office/drawing/2014/main" id="{0B113C9B-28B8-C0DE-4641-427A5DDDC73B}"/>
              </a:ext>
            </a:extLst>
          </p:cNvPr>
          <p:cNvSpPr txBox="1"/>
          <p:nvPr/>
        </p:nvSpPr>
        <p:spPr>
          <a:xfrm>
            <a:off x="5624375" y="4410075"/>
            <a:ext cx="1368123" cy="1015663"/>
          </a:xfrm>
          <a:prstGeom prst="rect">
            <a:avLst/>
          </a:prstGeom>
          <a:noFill/>
          <a:ln w="38100">
            <a:solidFill>
              <a:srgbClr val="FF0000"/>
            </a:solidFill>
          </a:ln>
        </p:spPr>
        <p:txBody>
          <a:bodyPr wrap="square" rtlCol="0">
            <a:spAutoFit/>
          </a:bodyPr>
          <a:lstStyle/>
          <a:p>
            <a:r>
              <a:rPr lang="en-GB" sz="2000" dirty="0">
                <a:solidFill>
                  <a:srgbClr val="FF0000"/>
                </a:solidFill>
              </a:rPr>
              <a:t>NOTE</a:t>
            </a:r>
          </a:p>
          <a:p>
            <a:r>
              <a:rPr lang="en-GB" sz="2000" dirty="0">
                <a:solidFill>
                  <a:schemeClr val="tx1">
                    <a:lumMod val="65000"/>
                    <a:lumOff val="35000"/>
                  </a:schemeClr>
                </a:solidFill>
              </a:rPr>
              <a:t>l is for litre</a:t>
            </a:r>
          </a:p>
          <a:p>
            <a:r>
              <a:rPr lang="en-GB" sz="2000" dirty="0">
                <a:solidFill>
                  <a:schemeClr val="tx1">
                    <a:lumMod val="65000"/>
                    <a:lumOff val="35000"/>
                  </a:schemeClr>
                </a:solidFill>
              </a:rPr>
              <a:t>6l is not 61</a:t>
            </a:r>
          </a:p>
        </p:txBody>
      </p:sp>
    </p:spTree>
    <p:extLst>
      <p:ext uri="{BB962C8B-B14F-4D97-AF65-F5344CB8AC3E}">
        <p14:creationId xmlns:p14="http://schemas.microsoft.com/office/powerpoint/2010/main" val="3633310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a:spLocks noGrp="1"/>
          </p:cNvSpPr>
          <p:nvPr>
            <p:ph type="title"/>
          </p:nvPr>
        </p:nvSpPr>
        <p:spPr>
          <a:xfrm>
            <a:off x="2344882" y="59696"/>
            <a:ext cx="6172200" cy="1143000"/>
          </a:xfrm>
        </p:spPr>
        <p:txBody>
          <a:bodyPr/>
          <a:lstStyle/>
          <a:p>
            <a:r>
              <a:rPr lang="en-GB" dirty="0">
                <a:solidFill>
                  <a:schemeClr val="tx1">
                    <a:lumMod val="75000"/>
                    <a:lumOff val="25000"/>
                  </a:schemeClr>
                </a:solidFill>
              </a:rPr>
              <a:t>Your turn…</a:t>
            </a:r>
          </a:p>
        </p:txBody>
      </p:sp>
      <p:sp>
        <p:nvSpPr>
          <p:cNvPr id="11" name="Rounded Rectangle 10"/>
          <p:cNvSpPr/>
          <p:nvPr/>
        </p:nvSpPr>
        <p:spPr>
          <a:xfrm>
            <a:off x="608271" y="1386037"/>
            <a:ext cx="5157261" cy="4497527"/>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lumMod val="75000"/>
                  <a:lumOff val="25000"/>
                </a:schemeClr>
              </a:solidFill>
            </a:endParaRPr>
          </a:p>
        </p:txBody>
      </p:sp>
      <p:sp>
        <p:nvSpPr>
          <p:cNvPr id="15" name="Rounded Rectangle 14"/>
          <p:cNvSpPr/>
          <p:nvPr/>
        </p:nvSpPr>
        <p:spPr>
          <a:xfrm>
            <a:off x="5981701" y="1386038"/>
            <a:ext cx="5568630" cy="449821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lumMod val="75000"/>
                  <a:lumOff val="25000"/>
                </a:schemeClr>
              </a:solidFill>
            </a:endParaRPr>
          </a:p>
        </p:txBody>
      </p:sp>
      <p:sp>
        <p:nvSpPr>
          <p:cNvPr id="10" name="TextBox 9">
            <a:extLst>
              <a:ext uri="{FF2B5EF4-FFF2-40B4-BE49-F238E27FC236}">
                <a16:creationId xmlns:a16="http://schemas.microsoft.com/office/drawing/2014/main" id="{705B0F9D-B03F-4312-902C-2F8A72314DCB}"/>
              </a:ext>
            </a:extLst>
          </p:cNvPr>
          <p:cNvSpPr txBox="1"/>
          <p:nvPr/>
        </p:nvSpPr>
        <p:spPr>
          <a:xfrm>
            <a:off x="986781" y="1926640"/>
            <a:ext cx="3880494" cy="3416320"/>
          </a:xfrm>
          <a:prstGeom prst="rect">
            <a:avLst/>
          </a:prstGeom>
          <a:noFill/>
        </p:spPr>
        <p:txBody>
          <a:bodyPr wrap="square">
            <a:spAutoFit/>
          </a:bodyPr>
          <a:lstStyle/>
          <a:p>
            <a:r>
              <a:rPr lang="en-US" sz="2400" dirty="0"/>
              <a:t>1. A box contains 3kg of rice. </a:t>
            </a:r>
          </a:p>
          <a:p>
            <a:r>
              <a:rPr lang="en-US" sz="2400" dirty="0"/>
              <a:t>Mario uses 75 grams of rice for each meal.</a:t>
            </a:r>
          </a:p>
          <a:p>
            <a:endParaRPr lang="en-US" sz="2400" dirty="0"/>
          </a:p>
          <a:p>
            <a:r>
              <a:rPr lang="en-US" sz="2400" dirty="0"/>
              <a:t> How many meals did Mario make?</a:t>
            </a:r>
          </a:p>
          <a:p>
            <a:endParaRPr lang="en-US" sz="2400" dirty="0"/>
          </a:p>
          <a:p>
            <a:r>
              <a:rPr lang="en-US" sz="2400" dirty="0"/>
              <a:t>2. Change 30000 grams to kilograms.</a:t>
            </a:r>
          </a:p>
        </p:txBody>
      </p:sp>
      <p:sp>
        <p:nvSpPr>
          <p:cNvPr id="12" name="TextBox 11">
            <a:extLst>
              <a:ext uri="{FF2B5EF4-FFF2-40B4-BE49-F238E27FC236}">
                <a16:creationId xmlns:a16="http://schemas.microsoft.com/office/drawing/2014/main" id="{EF235901-7759-4BAB-9EC1-B2E13217A711}"/>
              </a:ext>
            </a:extLst>
          </p:cNvPr>
          <p:cNvSpPr txBox="1"/>
          <p:nvPr/>
        </p:nvSpPr>
        <p:spPr>
          <a:xfrm>
            <a:off x="6191249" y="1687205"/>
            <a:ext cx="4914902" cy="4585871"/>
          </a:xfrm>
          <a:prstGeom prst="rect">
            <a:avLst/>
          </a:prstGeom>
          <a:noFill/>
        </p:spPr>
        <p:txBody>
          <a:bodyPr wrap="square">
            <a:spAutoFit/>
          </a:bodyPr>
          <a:lstStyle/>
          <a:p>
            <a:pPr algn="ctr"/>
            <a:r>
              <a:rPr lang="en-GB" sz="2400" dirty="0"/>
              <a:t> Grapes cost £4.80 per kilogram</a:t>
            </a:r>
          </a:p>
          <a:p>
            <a:pPr algn="ctr"/>
            <a:r>
              <a:rPr lang="en-GB" sz="2400" dirty="0"/>
              <a:t>Blueberries cost £8 per kilogram         </a:t>
            </a:r>
          </a:p>
          <a:p>
            <a:pPr algn="ctr"/>
            <a:r>
              <a:rPr lang="en-GB" sz="2400" dirty="0"/>
              <a:t> </a:t>
            </a:r>
          </a:p>
          <a:p>
            <a:r>
              <a:rPr lang="en-GB" sz="2400" dirty="0"/>
              <a:t>1a. Work out the </a:t>
            </a:r>
            <a:r>
              <a:rPr lang="en-GB" sz="2400" b="1" dirty="0"/>
              <a:t>total cost </a:t>
            </a:r>
            <a:r>
              <a:rPr lang="en-GB" sz="2400" dirty="0"/>
              <a:t>of  4kg of grapes and  2 kgs of blueberries </a:t>
            </a:r>
          </a:p>
          <a:p>
            <a:endParaRPr lang="en-GB" sz="2400" dirty="0"/>
          </a:p>
          <a:p>
            <a:r>
              <a:rPr lang="en-GB" sz="2400" dirty="0"/>
              <a:t>1b. Work out the </a:t>
            </a:r>
            <a:r>
              <a:rPr lang="en-GB" sz="2400" b="1" dirty="0"/>
              <a:t>total cost </a:t>
            </a:r>
            <a:r>
              <a:rPr lang="en-GB" sz="2400" dirty="0"/>
              <a:t>of  250g of grapes and  100g of blueberries </a:t>
            </a:r>
          </a:p>
          <a:p>
            <a:endParaRPr lang="en-GB" sz="2000" dirty="0"/>
          </a:p>
          <a:p>
            <a:endParaRPr lang="en-US" sz="2000" dirty="0"/>
          </a:p>
          <a:p>
            <a:endParaRPr lang="en-US" sz="2000" dirty="0"/>
          </a:p>
          <a:p>
            <a:endParaRPr lang="en-GB" sz="2000" dirty="0"/>
          </a:p>
          <a:p>
            <a:pPr algn="ctr"/>
            <a:endParaRPr lang="en-GB" sz="2000" dirty="0"/>
          </a:p>
        </p:txBody>
      </p:sp>
    </p:spTree>
    <p:extLst>
      <p:ext uri="{BB962C8B-B14F-4D97-AF65-F5344CB8AC3E}">
        <p14:creationId xmlns:p14="http://schemas.microsoft.com/office/powerpoint/2010/main" val="31756676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EDFF64637C074B9468D8400699BC31" ma:contentTypeVersion="15" ma:contentTypeDescription="Create a new document." ma:contentTypeScope="" ma:versionID="e87f61f65a00283ebdf97d04ba055837">
  <xsd:schema xmlns:xsd="http://www.w3.org/2001/XMLSchema" xmlns:xs="http://www.w3.org/2001/XMLSchema" xmlns:p="http://schemas.microsoft.com/office/2006/metadata/properties" xmlns:ns2="a675e989-819c-4ef8-a9e7-308823201b25" xmlns:ns3="84be7d0a-34a6-4ef2-a332-62c3b98ca601" targetNamespace="http://schemas.microsoft.com/office/2006/metadata/properties" ma:root="true" ma:fieldsID="3853668554907096303159e8899f52b8" ns2:_="" ns3:_="">
    <xsd:import namespace="a675e989-819c-4ef8-a9e7-308823201b25"/>
    <xsd:import namespace="84be7d0a-34a6-4ef2-a332-62c3b98ca60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Presentationanddiscussion" minOccurs="0"/>
                <xsd:element ref="ns2:MediaServiceAutoKeyPoints" minOccurs="0"/>
                <xsd:element ref="ns2:MediaServiceKeyPoints" minOccurs="0"/>
                <xsd:element ref="ns2:MediaServiceLocation"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75e989-819c-4ef8-a9e7-308823201b2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Presentationanddiscussion" ma:index="17" nillable="true" ma:displayName="Presentation and discussion" ma:description="Prince Gyamfi Presentation&#10;Ahmad, Eyob, Kirthikan discussion" ma:format="Dropdown" ma:internalName="Presentationanddiscussion">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4be7d0a-34a6-4ef2-a332-62c3b98ca601"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resentationanddiscussion xmlns="a675e989-819c-4ef8-a9e7-308823201b25" xsi:nil="true"/>
  </documentManagement>
</p:properties>
</file>

<file path=customXml/itemProps1.xml><?xml version="1.0" encoding="utf-8"?>
<ds:datastoreItem xmlns:ds="http://schemas.openxmlformats.org/officeDocument/2006/customXml" ds:itemID="{3298FA3C-033E-4BAC-A29E-8B5B12DD4BC7}"/>
</file>

<file path=customXml/itemProps2.xml><?xml version="1.0" encoding="utf-8"?>
<ds:datastoreItem xmlns:ds="http://schemas.openxmlformats.org/officeDocument/2006/customXml" ds:itemID="{C4E3365C-A430-4259-A894-6AFE55FA1B7B}"/>
</file>

<file path=customXml/itemProps3.xml><?xml version="1.0" encoding="utf-8"?>
<ds:datastoreItem xmlns:ds="http://schemas.openxmlformats.org/officeDocument/2006/customXml" ds:itemID="{B2695DD9-C7B0-42E3-B187-AE542B6C66D3}"/>
</file>

<file path=docProps/app.xml><?xml version="1.0" encoding="utf-8"?>
<Properties xmlns="http://schemas.openxmlformats.org/officeDocument/2006/extended-properties" xmlns:vt="http://schemas.openxmlformats.org/officeDocument/2006/docPropsVTypes">
  <TotalTime>18</TotalTime>
  <Words>508</Words>
  <Application>Microsoft Office PowerPoint</Application>
  <PresentationFormat>Widescreen</PresentationFormat>
  <Paragraphs>104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Conversion</vt:lpstr>
      <vt:lpstr>PowerPoint Presentation</vt:lpstr>
      <vt:lpstr>PowerPoint Presentation</vt:lpstr>
      <vt:lpstr>Converting Length</vt:lpstr>
      <vt:lpstr>Your turn…</vt:lpstr>
      <vt:lpstr>Converting Mass and Capacity</vt:lpstr>
      <vt:lpstr>PowerPoint Presentation</vt:lpstr>
      <vt:lpstr>Your turn…</vt:lpstr>
      <vt:lpstr>PowerPoint Presentation</vt:lpstr>
      <vt:lpstr>PowerPoint Presentation</vt:lpstr>
      <vt:lpstr>PowerPoint Presentation</vt:lpstr>
    </vt:vector>
  </TitlesOfParts>
  <Company>Milton Keynes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Lynn</dc:creator>
  <cp:lastModifiedBy>Kim Lynn</cp:lastModifiedBy>
  <cp:revision>1</cp:revision>
  <dcterms:created xsi:type="dcterms:W3CDTF">2023-07-18T10:24:58Z</dcterms:created>
  <dcterms:modified xsi:type="dcterms:W3CDTF">2023-07-18T10:43:55Z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0x01010020EDFF64637C074B9468D8400699BC31</vt:lpwstr>
  </property>
</Properties>
</file>