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  <p:sldId id="257" r:id="rId6"/>
    <p:sldId id="260" r:id="rId7"/>
    <p:sldId id="261" r:id="rId8"/>
    <p:sldId id="283" r:id="rId9"/>
    <p:sldId id="276" r:id="rId10"/>
    <p:sldId id="280" r:id="rId11"/>
    <p:sldId id="281" r:id="rId12"/>
    <p:sldId id="278" r:id="rId13"/>
    <p:sldId id="279" r:id="rId14"/>
    <p:sldId id="28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C68C5-A78A-0711-02D9-D8D4FC464CE5}" v="5" dt="2022-07-07T12:57:47.068"/>
    <p1510:client id="{689523ED-DB58-B9DB-D49C-918C88881EE1}" v="5" dt="2022-06-22T09:28:30.081"/>
    <p1510:client id="{B23426B4-8774-4709-AE13-4DCD31DBB850}" v="61" dt="2021-11-15T16:49:56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81" autoAdjust="0"/>
    <p:restoredTop sz="94660"/>
  </p:normalViewPr>
  <p:slideViewPr>
    <p:cSldViewPr snapToGrid="0">
      <p:cViewPr varScale="1">
        <p:scale>
          <a:sx n="64" d="100"/>
          <a:sy n="64" d="100"/>
        </p:scale>
        <p:origin x="8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tpark.com/creative/reaction-time-tes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677035" y="1189004"/>
            <a:ext cx="30003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Solve:</a:t>
            </a:r>
          </a:p>
          <a:p>
            <a:pPr algn="ctr"/>
            <a:r>
              <a:rPr lang="en-GB" sz="2800" dirty="0"/>
              <a:t>5x + 3 = 2x + 15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1677035" y="2381815"/>
            <a:ext cx="3924327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Paulo and Rachel share £480 between them in the ratio 3:5. Rachel gives 15% of her money to her brother. How much does Rachel’s brother get?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1677034" y="5298175"/>
            <a:ext cx="300037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Without a calculator, solve: 324 x 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590640" y="1666057"/>
            <a:ext cx="4110397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Find the area of this shape: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/>
              <p:nvPr/>
            </p:nvSpPr>
            <p:spPr>
              <a:xfrm>
                <a:off x="7048019" y="4679764"/>
                <a:ext cx="3195637" cy="16037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5) Solve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. </a:t>
                </a:r>
                <a:br>
                  <a:rPr lang="en-US" sz="2800" dirty="0"/>
                </a:br>
                <a:r>
                  <a:rPr lang="en-US" sz="2800" dirty="0"/>
                  <a:t>Give your answer as a mixed number.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019" y="4679764"/>
                <a:ext cx="3195637" cy="1603709"/>
              </a:xfrm>
              <a:prstGeom prst="rect">
                <a:avLst/>
              </a:prstGeom>
              <a:blipFill>
                <a:blip r:embed="rId2"/>
                <a:stretch>
                  <a:fillRect l="-1711" r="-4563" b="-717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71B0E80B-AD10-446D-86C5-25BAB7170362}"/>
              </a:ext>
            </a:extLst>
          </p:cNvPr>
          <p:cNvSpPr txBox="1"/>
          <p:nvPr/>
        </p:nvSpPr>
        <p:spPr>
          <a:xfrm>
            <a:off x="7354936" y="3004885"/>
            <a:ext cx="659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B54965-F42A-4D91-BF7A-347723A6DCCB}"/>
              </a:ext>
            </a:extLst>
          </p:cNvPr>
          <p:cNvSpPr txBox="1"/>
          <p:nvPr/>
        </p:nvSpPr>
        <p:spPr>
          <a:xfrm>
            <a:off x="8389859" y="3709095"/>
            <a:ext cx="847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12m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BB6C622C-4CF8-40F3-9600-04598336AAB0}"/>
              </a:ext>
            </a:extLst>
          </p:cNvPr>
          <p:cNvSpPr/>
          <p:nvPr/>
        </p:nvSpPr>
        <p:spPr>
          <a:xfrm>
            <a:off x="8014474" y="2668834"/>
            <a:ext cx="1598765" cy="1085319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7868966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93DD83C4-6B9F-4828-B983-020CDE20763A}"/>
              </a:ext>
            </a:extLst>
          </p:cNvPr>
          <p:cNvSpPr/>
          <p:nvPr/>
        </p:nvSpPr>
        <p:spPr>
          <a:xfrm>
            <a:off x="619125" y="1461076"/>
            <a:ext cx="10782300" cy="23718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15C7CC7D-9146-40F4-8155-8DB6D7D6B392}"/>
              </a:ext>
            </a:extLst>
          </p:cNvPr>
          <p:cNvSpPr/>
          <p:nvPr/>
        </p:nvSpPr>
        <p:spPr>
          <a:xfrm>
            <a:off x="619125" y="4095652"/>
            <a:ext cx="10782300" cy="23718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021623-9231-42CA-965F-78114EFCD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4313" y="1485270"/>
            <a:ext cx="6929438" cy="232965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026451-4765-4CEC-B9DA-AB89A72A931C}"/>
              </a:ext>
            </a:extLst>
          </p:cNvPr>
          <p:cNvSpPr txBox="1"/>
          <p:nvPr/>
        </p:nvSpPr>
        <p:spPr>
          <a:xfrm>
            <a:off x="889938" y="1485270"/>
            <a:ext cx="2909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Work out an estimate of the mean for the frequency table.</a:t>
            </a:r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4B42DD-803D-4B65-91A0-A66446AF6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026" y="4190950"/>
            <a:ext cx="7705725" cy="21812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90AB39-5E62-40A1-A75D-0FAB2B489399}"/>
              </a:ext>
            </a:extLst>
          </p:cNvPr>
          <p:cNvSpPr txBox="1"/>
          <p:nvPr/>
        </p:nvSpPr>
        <p:spPr>
          <a:xfrm>
            <a:off x="889938" y="4190950"/>
            <a:ext cx="23979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Work out an estimate of the mean for the frequency table.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2757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F386BB-D66B-4411-8AE2-97431D9F3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544" y="727279"/>
            <a:ext cx="9113495" cy="5265858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DFEEA97F-AD1D-46AF-AA1D-98836A3EE1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24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395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 To be able to find values for the mean, median, mode &amp; range.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cs typeface="Times New Roman" panose="02020603050405020304" pitchFamily="18" charset="0"/>
              </a:rPr>
              <a:t>To be able to calculate the estimated mean of grouped data.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21773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285387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Averages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0B4B47-A682-4C62-AD8D-495DEE3A9766}"/>
              </a:ext>
            </a:extLst>
          </p:cNvPr>
          <p:cNvSpPr txBox="1"/>
          <p:nvPr/>
        </p:nvSpPr>
        <p:spPr>
          <a:xfrm>
            <a:off x="722842" y="4377730"/>
            <a:ext cx="101451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400" dirty="0"/>
              <a:t>A regular polygon has 12 sides. Work out the size of each interior angle.</a:t>
            </a:r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r>
              <a:rPr lang="en-US" sz="2400" dirty="0"/>
              <a:t>Shown is a regular hexagon.</a:t>
            </a:r>
          </a:p>
          <a:p>
            <a:r>
              <a:rPr lang="en-US" sz="2400" dirty="0"/>
              <a:t>Work out the size of each exterior angle.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E01CC3-9B22-4D08-98EE-EE5CB8FDC5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8" t="7310" r="2801" b="2632"/>
          <a:stretch/>
        </p:blipFill>
        <p:spPr>
          <a:xfrm>
            <a:off x="8063154" y="4763637"/>
            <a:ext cx="2399241" cy="184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Averages and Range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7225" y="1565949"/>
            <a:ext cx="10417176" cy="23799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657225" y="4202231"/>
            <a:ext cx="10417176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17599" y="4441726"/>
            <a:ext cx="8866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the mean, median, mode and range of the data collected.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1117599" y="1971069"/>
            <a:ext cx="8801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/>
              <a:t>Activity</a:t>
            </a:r>
          </a:p>
          <a:p>
            <a:endParaRPr lang="en-GB" sz="2400" u="sng" dirty="0"/>
          </a:p>
          <a:p>
            <a:r>
              <a:rPr lang="en-GB" sz="2400" dirty="0"/>
              <a:t>Reaction Time Test – </a:t>
            </a:r>
            <a:b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GB" sz="24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https://www.justpark.com/creative/reaction-time-test/</a:t>
            </a:r>
            <a:endParaRPr lang="en-GB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673162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53223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32865" y="1628251"/>
            <a:ext cx="502397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1) James has a spinner that has sections labelled 1 to 5. </a:t>
            </a:r>
            <a:br>
              <a:rPr lang="en-US" sz="2000" dirty="0"/>
            </a:br>
            <a:r>
              <a:rPr lang="en-US" sz="2000" dirty="0"/>
              <a:t>He spins the spinner 10 times. </a:t>
            </a:r>
            <a:br>
              <a:rPr lang="en-US" sz="2000" dirty="0"/>
            </a:br>
            <a:r>
              <a:rPr lang="en-US" sz="2000" dirty="0"/>
              <a:t>Here are his scores. </a:t>
            </a:r>
          </a:p>
          <a:p>
            <a:r>
              <a:rPr lang="en-US" sz="2000" dirty="0"/>
              <a:t>1     4     4     2     3     4     5     1     4     1</a:t>
            </a:r>
          </a:p>
          <a:p>
            <a:r>
              <a:rPr lang="en-US" sz="2000" dirty="0"/>
              <a:t>Work out the mean, median, mode and range.</a:t>
            </a:r>
          </a:p>
          <a:p>
            <a:endParaRPr lang="en-US" sz="2000" dirty="0"/>
          </a:p>
          <a:p>
            <a:r>
              <a:rPr lang="en-US" sz="2000" dirty="0"/>
              <a:t>2) Miss Jones gives her class a test. </a:t>
            </a:r>
            <a:br>
              <a:rPr lang="en-US" sz="2000" dirty="0"/>
            </a:br>
            <a:r>
              <a:rPr lang="en-US" sz="2000" dirty="0"/>
              <a:t>The test is out of 40 marks. </a:t>
            </a:r>
            <a:br>
              <a:rPr lang="en-US" sz="2000" dirty="0"/>
            </a:br>
            <a:r>
              <a:rPr lang="en-US" sz="2000" dirty="0"/>
              <a:t>Here are their scores.</a:t>
            </a:r>
          </a:p>
          <a:p>
            <a:pPr marL="457200" indent="-457200">
              <a:buAutoNum type="arabicPlain" startAt="31"/>
            </a:pPr>
            <a:r>
              <a:rPr lang="en-US" sz="2000" dirty="0"/>
              <a:t>29     20     35     32     38     32</a:t>
            </a:r>
          </a:p>
          <a:p>
            <a:pPr marL="457200" indent="-457200">
              <a:buAutoNum type="alphaLcParenR"/>
            </a:pPr>
            <a:r>
              <a:rPr lang="en-US" sz="2000" dirty="0"/>
              <a:t>Work out the mean, median, mode and range.</a:t>
            </a:r>
          </a:p>
          <a:p>
            <a:pPr marL="457200" indent="-457200">
              <a:buAutoNum type="alphaLcParenR"/>
            </a:pPr>
            <a:r>
              <a:rPr lang="en-US" sz="2000" dirty="0"/>
              <a:t>The pass mark for the test is 75%. </a:t>
            </a:r>
            <a:br>
              <a:rPr lang="en-US" sz="2000" dirty="0"/>
            </a:br>
            <a:r>
              <a:rPr lang="en-US" sz="2000" dirty="0"/>
              <a:t>How many students passed the test?</a:t>
            </a: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846656" y="1720245"/>
            <a:ext cx="46250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Shown below are five cards which are arranged in order from smallest to largest. </a:t>
            </a:r>
          </a:p>
          <a:p>
            <a:pPr marL="457200" indent="-457200">
              <a:buAutoNum type="arabicParenR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2000" dirty="0"/>
          </a:p>
          <a:p>
            <a:r>
              <a:rPr lang="en-US" sz="2000" dirty="0"/>
              <a:t>The range of the cards is 6. </a:t>
            </a:r>
            <a:br>
              <a:rPr lang="en-US" sz="2000" dirty="0"/>
            </a:br>
            <a:r>
              <a:rPr lang="en-US" sz="2000" dirty="0"/>
              <a:t>The median of the cards is 7. </a:t>
            </a:r>
            <a:br>
              <a:rPr lang="en-US" sz="2000" dirty="0"/>
            </a:br>
            <a:r>
              <a:rPr lang="en-US" sz="2000" dirty="0"/>
              <a:t>The mean of the cards is 8. 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Work out the 4 missing numbers.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893F3C-BD60-4EE5-B4D7-F4F6A9C2E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409" y="2428131"/>
            <a:ext cx="4019550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2F8BA9-A024-30D8-36AC-992CAD839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762" y="600075"/>
            <a:ext cx="8372475" cy="565785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F9108204-9EF1-426E-439D-A19BB79EC8AC}"/>
              </a:ext>
            </a:extLst>
          </p:cNvPr>
          <p:cNvGrpSpPr/>
          <p:nvPr/>
        </p:nvGrpSpPr>
        <p:grpSpPr>
          <a:xfrm>
            <a:off x="387626" y="771698"/>
            <a:ext cx="998142" cy="968736"/>
            <a:chOff x="221673" y="647230"/>
            <a:chExt cx="998142" cy="968736"/>
          </a:xfrm>
        </p:grpSpPr>
        <p:pic>
          <p:nvPicPr>
            <p:cNvPr id="10" name="Picture 2" descr="Image result for calculator symbols">
              <a:extLst>
                <a:ext uri="{FF2B5EF4-FFF2-40B4-BE49-F238E27FC236}">
                  <a16:creationId xmlns:a16="http://schemas.microsoft.com/office/drawing/2014/main" id="{6DB2AB92-AD24-2C93-46BF-037A46BD8B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F4E2282-C579-9076-3855-5744A3059B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94484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Finding the Mean from a Frequency Table</a:t>
            </a:r>
          </a:p>
        </p:txBody>
      </p:sp>
      <p:sp>
        <p:nvSpPr>
          <p:cNvPr id="28" name="Rounded Rectangle 11">
            <a:extLst>
              <a:ext uri="{FF2B5EF4-FFF2-40B4-BE49-F238E27FC236}">
                <a16:creationId xmlns:a16="http://schemas.microsoft.com/office/drawing/2014/main" id="{BEFC50AD-D93A-4BAF-805C-911564287E93}"/>
              </a:ext>
            </a:extLst>
          </p:cNvPr>
          <p:cNvSpPr/>
          <p:nvPr/>
        </p:nvSpPr>
        <p:spPr>
          <a:xfrm>
            <a:off x="608271" y="1496726"/>
            <a:ext cx="10907454" cy="508272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2A885-2176-4EF8-BD35-38F8886E3981}"/>
              </a:ext>
            </a:extLst>
          </p:cNvPr>
          <p:cNvSpPr txBox="1"/>
          <p:nvPr/>
        </p:nvSpPr>
        <p:spPr>
          <a:xfrm>
            <a:off x="1141054" y="1840264"/>
            <a:ext cx="8726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Work out the mean for the frequency table below.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FD9691-A11B-4DF1-993D-7643C6632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201" y="2645467"/>
            <a:ext cx="410527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2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673162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53223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pic>
        <p:nvPicPr>
          <p:cNvPr id="8" name="Picture 2" descr="Image result for calculator symbols">
            <a:extLst>
              <a:ext uri="{FF2B5EF4-FFF2-40B4-BE49-F238E27FC236}">
                <a16:creationId xmlns:a16="http://schemas.microsoft.com/office/drawing/2014/main" id="{176370B6-415D-46C1-AD69-953930D198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585587" y="168786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F16F0F0E-C5FB-4536-AEE5-3D98F37FFC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840038" y="1687864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C8DED6-DAD0-4768-B64E-A0084724EDBF}"/>
              </a:ext>
            </a:extLst>
          </p:cNvPr>
          <p:cNvCxnSpPr>
            <a:cxnSpLocks/>
          </p:cNvCxnSpPr>
          <p:nvPr/>
        </p:nvCxnSpPr>
        <p:spPr>
          <a:xfrm>
            <a:off x="4840038" y="1837991"/>
            <a:ext cx="99814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5A3487-8A39-4BC4-8DC0-4C3DCFD2290F}"/>
              </a:ext>
            </a:extLst>
          </p:cNvPr>
          <p:cNvCxnSpPr>
            <a:cxnSpLocks/>
          </p:cNvCxnSpPr>
          <p:nvPr/>
        </p:nvCxnSpPr>
        <p:spPr>
          <a:xfrm flipV="1">
            <a:off x="4907954" y="1837991"/>
            <a:ext cx="930226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2067A2C-30CE-431B-B117-7299EBCE4DA1}"/>
              </a:ext>
            </a:extLst>
          </p:cNvPr>
          <p:cNvSpPr txBox="1"/>
          <p:nvPr/>
        </p:nvSpPr>
        <p:spPr>
          <a:xfrm>
            <a:off x="1112480" y="1687864"/>
            <a:ext cx="3559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Work out the mean for the frequency table below.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D0BFDA-CB36-45B3-838D-C5CC77799376}"/>
              </a:ext>
            </a:extLst>
          </p:cNvPr>
          <p:cNvSpPr txBox="1"/>
          <p:nvPr/>
        </p:nvSpPr>
        <p:spPr>
          <a:xfrm>
            <a:off x="6914125" y="1687864"/>
            <a:ext cx="3559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Work out the mean for the frequency table below.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48783C1-11AD-4199-8559-CA0C8FC54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527" y="2839941"/>
            <a:ext cx="4438650" cy="23717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66E6EB-1261-4392-B0D9-45EEFDB21A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8487" y="2656600"/>
            <a:ext cx="441960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81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D4E0FC-438A-418F-9FFF-3260FC7D3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123" y="410287"/>
            <a:ext cx="9022086" cy="6227925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651DD6E4-BF7A-42E6-8AE3-F171F82974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258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Estimated Mean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A0DE1CD2-BB29-4037-AAB9-74F3BBD09F3A}"/>
              </a:ext>
            </a:extLst>
          </p:cNvPr>
          <p:cNvSpPr/>
          <p:nvPr/>
        </p:nvSpPr>
        <p:spPr>
          <a:xfrm>
            <a:off x="608271" y="1496726"/>
            <a:ext cx="10907454" cy="508272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CCFF03-5636-4511-81C2-03194411414C}"/>
              </a:ext>
            </a:extLst>
          </p:cNvPr>
          <p:cNvSpPr txBox="1"/>
          <p:nvPr/>
        </p:nvSpPr>
        <p:spPr>
          <a:xfrm>
            <a:off x="1141054" y="1840264"/>
            <a:ext cx="8726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Work out an estimate of the mean for the frequency table below</a:t>
            </a:r>
            <a:r>
              <a:rPr lang="en-GB" sz="2400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F39AB5-86B9-4DF1-A97D-4F6A5DA6F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2770474"/>
            <a:ext cx="77057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13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8F7CDA-1571-4C0E-BD56-452357D8F7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426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Starter</vt:lpstr>
      <vt:lpstr>Averages</vt:lpstr>
      <vt:lpstr>Averages and Range</vt:lpstr>
      <vt:lpstr>Your turn…</vt:lpstr>
      <vt:lpstr>PowerPoint Presentation</vt:lpstr>
      <vt:lpstr>Finding the Mean from a Frequency Table</vt:lpstr>
      <vt:lpstr>Your turn…</vt:lpstr>
      <vt:lpstr>PowerPoint Presentation</vt:lpstr>
      <vt:lpstr>Estimated Mean</vt:lpstr>
      <vt:lpstr>Your turn…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Amit Panesar</cp:lastModifiedBy>
  <cp:revision>75</cp:revision>
  <dcterms:created xsi:type="dcterms:W3CDTF">2021-04-21T08:57:39Z</dcterms:created>
  <dcterms:modified xsi:type="dcterms:W3CDTF">2022-11-22T16:04:19Z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